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80" r:id="rId15"/>
    <p:sldId id="277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7" autoAdjust="0"/>
    <p:restoredTop sz="85098" autoAdjust="0"/>
  </p:normalViewPr>
  <p:slideViewPr>
    <p:cSldViewPr>
      <p:cViewPr varScale="1">
        <p:scale>
          <a:sx n="61" d="100"/>
          <a:sy n="61" d="100"/>
        </p:scale>
        <p:origin x="-15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4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CFB6A-08B8-4C6E-9923-024375823AC7}" type="datetimeFigureOut">
              <a:rPr lang="ko-KR" altLang="en-US" smtClean="0"/>
              <a:pPr/>
              <a:t>2014-11-03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9F4F8-4938-4C31-9925-460C312BA8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ERwin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설치하였으면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시작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프로그램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Computer Associates -&gt; All Fusion -&gt;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ERwin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DataModeler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r7 -&gt;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ERwin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Modeler r7]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차례로 선택하여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ERwin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실행한다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다음과 같은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ERwin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초기 화면에서 처음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ERwin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파일을 작성하는 경우에는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[Create model]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단추를 선택하고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ERwin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파일을 열고자 한다면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[Open model]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단추를 선택한다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좀 더 상세하게 보려면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ERwin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다이어그램 창의 빈 공간에서 마우스 오른쪽 버튼을 눌러 팝업 메뉴에서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[Relationship Display -&gt; Cardinality]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선택한다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관계는 논리적으로 존재할 수 있지만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물리적으로는 존재할 수 없다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ERwin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도구 상자의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관계선을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이용하면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다대다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관계를 표현할 수 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관계에 있는 엔티티들은 부모와 자식의 관계가 아니므로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다대다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관계선을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선택하고서 순서에 상관없이 두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엔티티를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차례로 선택하면 관계가 설정된다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하나의 공급 업체가 여러 개의 상품을 납품할 수 있고 하나의 상품을 여러 공급 업체에서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납품받을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수 있기 때문에 공급 업체와 상품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사이에는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다대다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관계가 성립한다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그러나 데이터베이스 설계에서 설명했듯이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다대다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관계는 없애는 것이 좋다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다대다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관계를 변환하려면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다대다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관계선에서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마우스 오른쪽 버튼을 눌러 팝업 메뉴에서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[Create Association Entity]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메뉴를 선택한다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on the Transformations toolbar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You can resolve the relationship when you right-click a many-to-many relationship and click Create Association Entity, or by clicking the Many to Many Transformation icon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공급업체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엔티티와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상품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사이에 상품공급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정의하여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다대다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관계를 없애면 다음과 같다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애트리뷰트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중 날짜나 수량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공급금액 등의 칼럼이 같이 여러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엔티티에서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사용될 수 있는데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이렇게 여러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엔티티에서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공통으로 사용되는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애트리뷰트가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있는 경우 이것을 하나의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만들어서 사용하는 것이 훨씬 편리하다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이를 정의하려면 모델 탐색기의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[Domain]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탭에서 정의한다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논리적 설계이므로 단순히 문자형인지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숫자형인지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날짜형인지를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구분한다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먼저 공급날짜를 정의해 보자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공급날짜는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날짜형으로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정의하자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[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마우스 오른쪽 버튼을 눌러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[New]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메뉴를 선택하면 폴더 모양의 아이콘이 만들어진다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여기에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날짜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라고 입력한다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도메인에 대한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애트리뷰트는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[Domain Dictionary]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대화 상자를 사용하여 변경한다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추가된 도메인을 선택하고 마우스 오른쪽 버튼을 눌러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[Properties]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메뉴를 선택하면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[Domain Dictionary]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창이 뜬다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창에서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[Sort]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항목의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[Hierarchically]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선택한다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[Domain Dictionary]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창의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[Name Inherited by Attribute]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입력 상자의 내용이 기본적으로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%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AttDomain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정의되어 있는데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앞에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%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EntityName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붙여서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%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EntityName%AttDomain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이라고 정의하면 적용되는 모든 애트리뷰트의 이름 앞에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이름이 함께 붙게 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ERwin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도구 상자의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[Create Subject Area]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단추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모델 탐색기의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[Subject Areas]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탭 또는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[Model -&gt; Subject Areas]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메뉴를 사용하면 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ERwin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크게 두 가지 표기 방식을 지원하는데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IE(Information Engineering)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방식과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Ideflx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(Integration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Information Modeling)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방식이다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표기 방식은 정보공학 표기 방식으로 우리가 일반적으로 모델링을 할 때 가장 많이 사용하는 유형이다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Ideflx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방식은 미국방성에서 프로젝트 표준안으로 개발한 표기 방식이다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여기서는 일반적으로 널리 사용되는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표기 방식을 이용할 것이다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ERwin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설치하면 기본적으로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Ideflx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방식이 선택되어 있는데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표기 방식으로 바꾸려면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[Model -&gt; Model Properties...]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메뉴를 이용한다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이제 공급업체와 상품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회원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상품공급 등의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엔티티를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포함하는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상품정보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 Subject Area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만들어 보자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먼저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[Subject Areas]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대화 상자에서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[New]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단추를 누르고 다음과 같이 ‘상품정보’라고 입력한다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[Available Objects]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목록 상자에서 원하는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엔티티를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선택해서 화살표 단추를 이용하며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[Included Objects]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목록 상자로 옮겨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엔티티들을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추가한다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[Model -&gt; Model Properties...]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메뉴를 선택하면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[Model properties]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대화 상자가 나타나는데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 번째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[Notation]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탭에서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[Logical Notation]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[Physical Notation]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영역에서 모두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[IE]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항목을 선택하고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[OK]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단추를 누른다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ERwin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도구 상자에서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단추 누르기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모델 탐색기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Entities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폴더에서 마우스 오른쪽 버튼을 누르고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[New]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선택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각 영역 사이의 이동은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엔티티를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선택하고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[Tab]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키 또는 방향키를 이용하면 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기본키와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애트리뷰트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영역에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애트리뷰트를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추가하고자 하는 경우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[Enter]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키를 치면 새로운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애트리뷰트를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기술할 공간이 만들어진다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고객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엔티티와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상품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사이의 관계는 고객이 상품을 구매하는 것이므로 고객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엔티티가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부모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엔티티가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고객이 구매한 상품에 대한 정보를 저장한 상품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엔티티는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자식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엔티티가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고객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엔티티와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상품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사이에서 고객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기본키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고객 번호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상품 엔티티의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애트리뷰트로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전이되어 나타나므로 두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엔티티는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비식별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관계가 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고객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엔티티와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상품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엔티티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사이의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관계선을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선택한 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마우스 오른쪽 버튼을 눌러 팝업 메뉴에서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[Relationship Properties]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메뉴를 선택해서 다음과 같이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[Relationships]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대화 상자를 표시한다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[Cardinality]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두 엔티티 사이에 레코드의 연결 정보를 보여준다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고객이 하나 이상의 상품을 주문할 수 있으므로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[One or More]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항목을 선택하고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[Null]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옵션을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[No Nulls]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선택한다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[OK]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단추를 누르고 다이어그램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창를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보면 다음과 같이 보일 것이다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9F4F8-4938-4C31-9925-460C312BA83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2014-11-03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1678-067C-4258-8C5E-5382490DD160}" type="datetimeFigureOut">
              <a:rPr lang="ko-KR" altLang="en-US" smtClean="0"/>
              <a:pPr/>
              <a:t>2014-11-03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732203" y="5738808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6-11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smtClean="0"/>
              <a:t>표기 방식을 변경하는 화면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5003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6.3 </a:t>
            </a:r>
            <a:r>
              <a:rPr lang="en-US" altLang="ko-KR" sz="2800" dirty="0" err="1" smtClean="0"/>
              <a:t>ERwin</a:t>
            </a:r>
            <a:r>
              <a:rPr lang="en-US" altLang="ko-KR" sz="2800" dirty="0" smtClean="0"/>
              <a:t> </a:t>
            </a:r>
            <a:r>
              <a:rPr lang="ko-KR" altLang="ko-KR" sz="2800" dirty="0" smtClean="0"/>
              <a:t>표기 방식 설정하기</a:t>
            </a:r>
            <a:endParaRPr lang="ko-KR" altLang="en-US" sz="2800" dirty="0"/>
          </a:p>
        </p:txBody>
      </p:sp>
      <p:pic>
        <p:nvPicPr>
          <p:cNvPr id="8194" name="Picture 2" descr="image08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6000" y="1800000"/>
            <a:ext cx="576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732203" y="5524494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6-12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en-US" altLang="ko-KR" sz="2000" b="1" dirty="0" smtClean="0"/>
              <a:t>IE </a:t>
            </a:r>
            <a:r>
              <a:rPr lang="ko-KR" altLang="en-US" sz="2000" b="1" dirty="0" smtClean="0"/>
              <a:t>표기 방식을 설정하는 화면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5003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6.3 </a:t>
            </a:r>
            <a:r>
              <a:rPr lang="en-US" altLang="ko-KR" sz="2800" dirty="0" err="1" smtClean="0"/>
              <a:t>ERwin</a:t>
            </a:r>
            <a:r>
              <a:rPr lang="en-US" altLang="ko-KR" sz="2800" dirty="0" smtClean="0"/>
              <a:t> </a:t>
            </a:r>
            <a:r>
              <a:rPr lang="ko-KR" altLang="ko-KR" sz="2800" dirty="0" smtClean="0"/>
              <a:t>표기 방식 설정하기</a:t>
            </a:r>
            <a:endParaRPr lang="ko-KR" altLang="en-US" sz="2800" dirty="0"/>
          </a:p>
        </p:txBody>
      </p:sp>
      <p:pic>
        <p:nvPicPr>
          <p:cNvPr id="9219" name="Picture 3" descr="image08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4000" y="1980000"/>
            <a:ext cx="5040000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714744" y="4572008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6-13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en-US" altLang="ko-KR" sz="2000" b="1" dirty="0" smtClean="0"/>
              <a:t>IE </a:t>
            </a:r>
            <a:r>
              <a:rPr lang="ko-KR" altLang="en-US" sz="2000" b="1" smtClean="0"/>
              <a:t>표기 방식으로 변경된 </a:t>
            </a:r>
            <a:r>
              <a:rPr lang="en-US" altLang="ko-KR" sz="2000" b="1" dirty="0" err="1" smtClean="0"/>
              <a:t>ERwin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도구 상자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5003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6.3 </a:t>
            </a:r>
            <a:r>
              <a:rPr lang="en-US" altLang="ko-KR" sz="2800" dirty="0" err="1" smtClean="0"/>
              <a:t>ERwin</a:t>
            </a:r>
            <a:r>
              <a:rPr lang="en-US" altLang="ko-KR" sz="2800" dirty="0" smtClean="0"/>
              <a:t> </a:t>
            </a:r>
            <a:r>
              <a:rPr lang="ko-KR" altLang="ko-KR" sz="2800" dirty="0" smtClean="0"/>
              <a:t>표기 방식 설정하기</a:t>
            </a:r>
            <a:endParaRPr lang="ko-KR" altLang="en-US" sz="2800" dirty="0"/>
          </a:p>
        </p:txBody>
      </p:sp>
      <p:pic>
        <p:nvPicPr>
          <p:cNvPr id="10242" name="Picture 2" descr="image08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0000" y="3240000"/>
            <a:ext cx="468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701723" y="4500570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6-14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5489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6.4 </a:t>
            </a:r>
            <a:r>
              <a:rPr lang="ko-KR" altLang="en-US" sz="2800" dirty="0" smtClean="0"/>
              <a:t>논리적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물리적 설계 선택하기</a:t>
            </a:r>
            <a:endParaRPr lang="ko-KR" altLang="en-US" sz="2800" dirty="0"/>
          </a:p>
        </p:txBody>
      </p:sp>
      <p:pic>
        <p:nvPicPr>
          <p:cNvPr id="1026" name="Picture 2" descr="image08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4000" y="2880000"/>
            <a:ext cx="648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71868" y="4810114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6-15</a:t>
            </a:r>
          </a:p>
          <a:p>
            <a:pPr algn="ctr"/>
            <a:r>
              <a:rPr lang="ko-KR" altLang="en-US" sz="2000" b="1" dirty="0" err="1" smtClean="0"/>
              <a:t>엔티티의</a:t>
            </a:r>
            <a:r>
              <a:rPr lang="ko-KR" altLang="en-US" sz="2000" b="1" dirty="0" smtClean="0"/>
              <a:t> 영역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</a:t>
            </a:r>
            <a:r>
              <a:rPr lang="ko-KR" altLang="en-US" sz="2800" b="1" dirty="0" err="1" smtClean="0"/>
              <a:t>엔티티</a:t>
            </a:r>
            <a:r>
              <a:rPr lang="ko-KR" altLang="en-US" sz="2800" b="1" dirty="0" smtClean="0"/>
              <a:t> 생성하기</a:t>
            </a:r>
            <a:endParaRPr lang="ko-KR" altLang="en-US" sz="2800" b="1" dirty="0"/>
          </a:p>
        </p:txBody>
      </p:sp>
      <p:pic>
        <p:nvPicPr>
          <p:cNvPr id="3074" name="Picture 2" descr="image08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2880000"/>
            <a:ext cx="2880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71868" y="4429132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6-16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</a:t>
            </a:r>
            <a:r>
              <a:rPr lang="ko-KR" altLang="en-US" sz="2800" b="1" dirty="0" err="1" smtClean="0"/>
              <a:t>엔티티</a:t>
            </a:r>
            <a:r>
              <a:rPr lang="ko-KR" altLang="en-US" sz="2800" b="1" dirty="0" smtClean="0"/>
              <a:t> 생성하기</a:t>
            </a:r>
            <a:endParaRPr lang="ko-KR" altLang="en-US" sz="2800" b="1" dirty="0"/>
          </a:p>
        </p:txBody>
      </p:sp>
      <p:pic>
        <p:nvPicPr>
          <p:cNvPr id="2051" name="Picture 3" descr="image09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4000" y="2880000"/>
            <a:ext cx="648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71868" y="4786322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6-18</a:t>
            </a:r>
          </a:p>
          <a:p>
            <a:pPr algn="ctr"/>
            <a:r>
              <a:rPr lang="ko-KR" altLang="en-US" sz="2000" b="1" dirty="0" smtClean="0"/>
              <a:t>다이어그램 창에 생성된 </a:t>
            </a:r>
            <a:r>
              <a:rPr lang="ko-KR" altLang="en-US" sz="2000" b="1" dirty="0" err="1" smtClean="0"/>
              <a:t>엔티티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</a:t>
            </a:r>
            <a:r>
              <a:rPr lang="ko-KR" altLang="en-US" sz="2800" b="1" dirty="0" err="1" smtClean="0"/>
              <a:t>엔티티</a:t>
            </a:r>
            <a:r>
              <a:rPr lang="ko-KR" altLang="en-US" sz="2800" b="1" dirty="0" smtClean="0"/>
              <a:t> 생성하기</a:t>
            </a:r>
            <a:endParaRPr lang="ko-KR" altLang="en-US" sz="2800" b="1" dirty="0"/>
          </a:p>
        </p:txBody>
      </p:sp>
      <p:pic>
        <p:nvPicPr>
          <p:cNvPr id="4098" name="Picture 2" descr="image09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4000" y="2880000"/>
            <a:ext cx="3060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71868" y="5000636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6-20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관계 설정하기</a:t>
            </a:r>
            <a:endParaRPr lang="ko-KR" altLang="en-US" sz="2800" b="1" dirty="0"/>
          </a:p>
        </p:txBody>
      </p:sp>
      <p:pic>
        <p:nvPicPr>
          <p:cNvPr id="5122" name="Picture 2" descr="image09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0000" y="2880000"/>
            <a:ext cx="2880000" cy="165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71868" y="5715016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6-22</a:t>
            </a:r>
          </a:p>
          <a:p>
            <a:pPr algn="ctr"/>
            <a:r>
              <a:rPr lang="ko-KR" altLang="en-US" sz="2000" b="1" dirty="0" smtClean="0"/>
              <a:t>관계에 </a:t>
            </a:r>
            <a:r>
              <a:rPr lang="ko-KR" altLang="en-US" sz="2000" b="1" dirty="0" err="1" smtClean="0"/>
              <a:t>애트리뷰트를</a:t>
            </a:r>
            <a:r>
              <a:rPr lang="ko-KR" altLang="en-US" sz="2000" b="1" dirty="0" smtClean="0"/>
              <a:t> 설정하는 화면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관계 설정하기</a:t>
            </a:r>
            <a:endParaRPr lang="ko-KR" altLang="en-US" sz="2800" b="1" dirty="0"/>
          </a:p>
        </p:txBody>
      </p:sp>
      <p:pic>
        <p:nvPicPr>
          <p:cNvPr id="6146" name="Picture 2" descr="image09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0000" y="2052000"/>
            <a:ext cx="6480000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71868" y="5072074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6-23</a:t>
            </a:r>
          </a:p>
          <a:p>
            <a:pPr algn="ctr"/>
            <a:r>
              <a:rPr lang="ko-KR" altLang="en-US" sz="2000" b="1" dirty="0" smtClean="0"/>
              <a:t>관계 옵션을 </a:t>
            </a:r>
            <a:r>
              <a:rPr lang="en-US" altLang="ko-KR" sz="2000" b="1" dirty="0" smtClean="0"/>
              <a:t>[One or More]</a:t>
            </a:r>
            <a:r>
              <a:rPr lang="ko-KR" altLang="en-US" sz="2000" b="1" dirty="0" smtClean="0"/>
              <a:t>로 설정한 경우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관계 설정하기</a:t>
            </a:r>
            <a:endParaRPr lang="ko-KR" altLang="en-US" sz="2800" b="1" dirty="0"/>
          </a:p>
        </p:txBody>
      </p:sp>
      <p:pic>
        <p:nvPicPr>
          <p:cNvPr id="7170" name="Picture 2" descr="image09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8000" y="2880000"/>
            <a:ext cx="432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데이터베이스_main_.bmp"/>
          <p:cNvPicPr>
            <a:picLocks noChangeAspect="1"/>
          </p:cNvPicPr>
          <p:nvPr/>
        </p:nvPicPr>
        <p:blipFill>
          <a:blip r:embed="rId2" cstate="print"/>
          <a:srcRect t="62500"/>
          <a:stretch>
            <a:fillRect/>
          </a:stretch>
        </p:blipFill>
        <p:spPr>
          <a:xfrm>
            <a:off x="0" y="4286256"/>
            <a:ext cx="9144000" cy="2571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4546" y="2571744"/>
            <a:ext cx="48444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j-ea"/>
                <a:ea typeface="+mj-ea"/>
              </a:rPr>
              <a:t>6</a:t>
            </a:r>
            <a:r>
              <a:rPr lang="ko-KR" altLang="en-US" sz="4000" dirty="0" smtClean="0">
                <a:latin typeface="+mj-ea"/>
                <a:ea typeface="+mj-ea"/>
              </a:rPr>
              <a:t>장 </a:t>
            </a:r>
            <a:r>
              <a:rPr lang="en-US" altLang="ko-KR" sz="4000" dirty="0" smtClean="0">
                <a:latin typeface="+mj-ea"/>
                <a:ea typeface="+mj-ea"/>
              </a:rPr>
              <a:t>Erwin</a:t>
            </a:r>
            <a:r>
              <a:rPr lang="ko-KR" altLang="en-US" sz="4000" dirty="0" smtClean="0">
                <a:latin typeface="+mj-ea"/>
                <a:ea typeface="+mj-ea"/>
              </a:rPr>
              <a:t>을 이용한 </a:t>
            </a:r>
            <a:endParaRPr lang="en-US" altLang="ko-KR" sz="4000" dirty="0" smtClean="0">
              <a:latin typeface="+mj-ea"/>
              <a:ea typeface="+mj-ea"/>
            </a:endParaRPr>
          </a:p>
          <a:p>
            <a:r>
              <a:rPr lang="en-US" altLang="ko-KR" sz="4000" dirty="0" smtClean="0">
                <a:latin typeface="+mj-ea"/>
                <a:ea typeface="+mj-ea"/>
              </a:rPr>
              <a:t> </a:t>
            </a:r>
            <a:r>
              <a:rPr lang="ko-KR" altLang="en-US" sz="4000" dirty="0" smtClean="0">
                <a:latin typeface="+mj-ea"/>
                <a:ea typeface="+mj-ea"/>
              </a:rPr>
              <a:t>데이터베이스 설계</a:t>
            </a:r>
            <a:endParaRPr lang="ko-KR" altLang="en-US" sz="4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71868" y="5143512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6-24</a:t>
            </a:r>
          </a:p>
          <a:p>
            <a:pPr algn="ctr"/>
            <a:r>
              <a:rPr lang="ko-KR" altLang="en-US" sz="2000" b="1" dirty="0" err="1" smtClean="0"/>
              <a:t>카디널리티를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[exactly]</a:t>
            </a:r>
            <a:r>
              <a:rPr lang="ko-KR" altLang="en-US" sz="2000" b="1" dirty="0" smtClean="0"/>
              <a:t>와 </a:t>
            </a:r>
            <a:r>
              <a:rPr lang="en-US" altLang="ko-KR" sz="2000" b="1" dirty="0" smtClean="0"/>
              <a:t>[1]</a:t>
            </a:r>
            <a:r>
              <a:rPr lang="ko-KR" altLang="en-US" sz="2000" b="1" dirty="0" smtClean="0"/>
              <a:t>로 설정한 경우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관계 설정하기</a:t>
            </a:r>
            <a:endParaRPr lang="ko-KR" altLang="en-US" sz="2800" b="1" dirty="0"/>
          </a:p>
        </p:txBody>
      </p:sp>
      <p:pic>
        <p:nvPicPr>
          <p:cNvPr id="8194" name="Picture 2" descr="image09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8000" y="2880000"/>
            <a:ext cx="432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71868" y="5143512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6-27</a:t>
            </a:r>
          </a:p>
          <a:p>
            <a:pPr algn="ctr"/>
            <a:r>
              <a:rPr lang="ko-KR" altLang="en-US" sz="2000" b="1" dirty="0" err="1" smtClean="0"/>
              <a:t>엔티티</a:t>
            </a:r>
            <a:r>
              <a:rPr lang="ko-KR" altLang="en-US" sz="2000" b="1" dirty="0" smtClean="0"/>
              <a:t> 사이에 </a:t>
            </a:r>
            <a:r>
              <a:rPr lang="ko-KR" altLang="en-US" sz="2000" b="1" dirty="0" err="1" smtClean="0"/>
              <a:t>다대다</a:t>
            </a:r>
            <a:r>
              <a:rPr lang="ko-KR" altLang="en-US" sz="2000" b="1" dirty="0" smtClean="0"/>
              <a:t> 관계가 설정된 경우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관계 설정하기</a:t>
            </a:r>
            <a:endParaRPr lang="ko-KR" altLang="en-US" sz="2800" b="1" dirty="0"/>
          </a:p>
        </p:txBody>
      </p:sp>
      <p:pic>
        <p:nvPicPr>
          <p:cNvPr id="9218" name="Picture 2" descr="image10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8000" y="2880000"/>
            <a:ext cx="432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71868" y="5500702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6-28</a:t>
            </a:r>
          </a:p>
          <a:p>
            <a:pPr algn="ctr"/>
            <a:r>
              <a:rPr lang="ko-KR" altLang="en-US" sz="2000" b="1" dirty="0" err="1" smtClean="0"/>
              <a:t>다대다</a:t>
            </a:r>
            <a:r>
              <a:rPr lang="ko-KR" altLang="en-US" sz="2000" b="1" dirty="0" smtClean="0"/>
              <a:t> 관계를 변환하는 화면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관계 설정하기</a:t>
            </a:r>
            <a:endParaRPr lang="ko-KR" altLang="en-US" sz="2800" b="1" dirty="0"/>
          </a:p>
        </p:txBody>
      </p:sp>
      <p:pic>
        <p:nvPicPr>
          <p:cNvPr id="10242" name="Picture 2" descr="image10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8000" y="2879999"/>
            <a:ext cx="3456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660501" y="5357826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6-30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관계 설정하기</a:t>
            </a:r>
            <a:endParaRPr lang="ko-KR" altLang="en-US" sz="2800" b="1" dirty="0"/>
          </a:p>
        </p:txBody>
      </p:sp>
      <p:pic>
        <p:nvPicPr>
          <p:cNvPr id="11266" name="Picture 2" descr="image10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00" y="2700000"/>
            <a:ext cx="4176000" cy="2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 descr="image10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68000" y="2700000"/>
            <a:ext cx="360045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715008" y="5357826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6-31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71868" y="5572140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6-32</a:t>
            </a:r>
          </a:p>
          <a:p>
            <a:pPr algn="ctr"/>
            <a:r>
              <a:rPr lang="ko-KR" altLang="en-US" sz="2000" b="1" dirty="0" smtClean="0"/>
              <a:t>변화된 </a:t>
            </a:r>
            <a:r>
              <a:rPr lang="ko-KR" altLang="en-US" sz="2000" b="1" dirty="0" err="1" smtClean="0"/>
              <a:t>다대다</a:t>
            </a:r>
            <a:r>
              <a:rPr lang="ko-KR" altLang="en-US" sz="2000" b="1" dirty="0" smtClean="0"/>
              <a:t> 관계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관계 설정하기</a:t>
            </a:r>
            <a:endParaRPr lang="ko-KR" altLang="en-US" sz="2800" b="1" dirty="0"/>
          </a:p>
        </p:txBody>
      </p:sp>
      <p:pic>
        <p:nvPicPr>
          <p:cNvPr id="12290" name="Picture 2" descr="image10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0000" y="2556000"/>
            <a:ext cx="32400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71868" y="5643578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6-34</a:t>
            </a:r>
          </a:p>
          <a:p>
            <a:pPr algn="ctr"/>
            <a:r>
              <a:rPr lang="ko-KR" altLang="en-US" sz="2000" b="1" dirty="0" smtClean="0"/>
              <a:t>모델 탐색기의 </a:t>
            </a:r>
            <a:r>
              <a:rPr lang="en-US" altLang="ko-KR" sz="2000" b="1" dirty="0" smtClean="0"/>
              <a:t>[Domain] </a:t>
            </a:r>
            <a:r>
              <a:rPr lang="ko-KR" altLang="en-US" sz="2000" b="1" dirty="0" smtClean="0"/>
              <a:t>탭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도메인 설정하기</a:t>
            </a:r>
            <a:endParaRPr lang="ko-KR" altLang="en-US" sz="2800" b="1" dirty="0"/>
          </a:p>
        </p:txBody>
      </p:sp>
      <p:pic>
        <p:nvPicPr>
          <p:cNvPr id="13314" name="Picture 2" descr="image11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2000" y="2700000"/>
            <a:ext cx="28080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71868" y="5643578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6-35</a:t>
            </a:r>
          </a:p>
          <a:p>
            <a:pPr algn="ctr"/>
            <a:r>
              <a:rPr lang="ko-KR" altLang="en-US" sz="2000" b="1" dirty="0" smtClean="0"/>
              <a:t>도메인을 추가하는 화면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도메인 설정하기</a:t>
            </a:r>
            <a:endParaRPr lang="ko-KR" altLang="en-US" sz="2800" b="1" dirty="0"/>
          </a:p>
        </p:txBody>
      </p:sp>
      <p:pic>
        <p:nvPicPr>
          <p:cNvPr id="14338" name="Picture 2" descr="image11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6000" y="2520000"/>
            <a:ext cx="5400000" cy="27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71868" y="5643578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6-37</a:t>
            </a:r>
          </a:p>
          <a:p>
            <a:pPr algn="ctr"/>
            <a:r>
              <a:rPr lang="ko-KR" altLang="en-US" sz="2000" b="1" dirty="0" smtClean="0"/>
              <a:t>도메인의 </a:t>
            </a:r>
            <a:r>
              <a:rPr lang="ko-KR" altLang="en-US" sz="2000" b="1" dirty="0" err="1" smtClean="0"/>
              <a:t>애트리뷰트를</a:t>
            </a:r>
            <a:r>
              <a:rPr lang="ko-KR" altLang="en-US" sz="2000" b="1" dirty="0" smtClean="0"/>
              <a:t> 변경하는 화면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도메인 설정하기</a:t>
            </a:r>
            <a:endParaRPr lang="ko-KR" altLang="en-US" sz="2800" b="1" dirty="0"/>
          </a:p>
        </p:txBody>
      </p:sp>
      <p:pic>
        <p:nvPicPr>
          <p:cNvPr id="15362" name="Picture 2" descr="image1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2000" y="2304000"/>
            <a:ext cx="6120000" cy="30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71868" y="5643578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6-38</a:t>
            </a:r>
          </a:p>
          <a:p>
            <a:pPr algn="ctr"/>
            <a:r>
              <a:rPr lang="ko-KR" altLang="en-US" sz="2000" b="1" dirty="0" err="1" smtClean="0"/>
              <a:t>엔티티</a:t>
            </a:r>
            <a:r>
              <a:rPr lang="ko-KR" altLang="en-US" sz="2000" b="1" dirty="0" smtClean="0"/>
              <a:t> 이름이 추가된 </a:t>
            </a:r>
            <a:r>
              <a:rPr lang="ko-KR" altLang="en-US" sz="2000" b="1" dirty="0" err="1" smtClean="0"/>
              <a:t>애트리뷰트들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도메인 설정하기</a:t>
            </a:r>
            <a:endParaRPr lang="ko-KR" altLang="en-US" sz="2800" b="1" dirty="0"/>
          </a:p>
        </p:txBody>
      </p:sp>
      <p:pic>
        <p:nvPicPr>
          <p:cNvPr id="16386" name="Picture 2" descr="image11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4000" y="2340000"/>
            <a:ext cx="367200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71868" y="5000636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6-39</a:t>
            </a:r>
          </a:p>
          <a:p>
            <a:pPr algn="ctr"/>
            <a:r>
              <a:rPr lang="en-US" altLang="ko-KR" sz="2000" b="1" dirty="0" err="1" smtClean="0"/>
              <a:t>ERwin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도구 상자의 </a:t>
            </a:r>
            <a:r>
              <a:rPr lang="en-US" altLang="ko-KR" sz="2000" b="1" dirty="0" smtClean="0"/>
              <a:t>[Create Subject Area] </a:t>
            </a:r>
            <a:r>
              <a:rPr lang="ko-KR" altLang="en-US" sz="2000" b="1" dirty="0" smtClean="0"/>
              <a:t>단추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4168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Subject Area </a:t>
            </a:r>
            <a:r>
              <a:rPr lang="ko-KR" altLang="en-US" sz="2800" b="1" dirty="0" smtClean="0"/>
              <a:t>사용하기</a:t>
            </a:r>
            <a:endParaRPr lang="ko-KR" altLang="en-US" sz="2800" b="1" dirty="0"/>
          </a:p>
        </p:txBody>
      </p:sp>
      <p:pic>
        <p:nvPicPr>
          <p:cNvPr id="17410" name="Picture 2" descr="image11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000" y="3600000"/>
            <a:ext cx="68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285852" y="5463130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6-1</a:t>
            </a:r>
          </a:p>
          <a:p>
            <a:pPr algn="ctr"/>
            <a:r>
              <a:rPr lang="en-US" altLang="ko-KR" sz="2000" b="1" dirty="0" err="1" smtClean="0"/>
              <a:t>ERwin</a:t>
            </a:r>
            <a:r>
              <a:rPr lang="en-US" altLang="ko-KR" sz="2000" b="1" dirty="0" smtClean="0"/>
              <a:t>(v 7.2) </a:t>
            </a:r>
            <a:r>
              <a:rPr lang="ko-KR" altLang="en-US" sz="2000" b="1" dirty="0" smtClean="0"/>
              <a:t>설치 화면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323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6.1 Erwin </a:t>
            </a:r>
            <a:r>
              <a:rPr lang="ko-KR" altLang="en-US" sz="2800" dirty="0" smtClean="0"/>
              <a:t>설치하기</a:t>
            </a:r>
            <a:endParaRPr lang="ko-KR" altLang="en-US" sz="2800" dirty="0"/>
          </a:p>
        </p:txBody>
      </p:sp>
      <p:pic>
        <p:nvPicPr>
          <p:cNvPr id="1026" name="Picture 2" descr="image07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00" y="2160000"/>
            <a:ext cx="378000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image07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0000" y="2160000"/>
            <a:ext cx="432000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589591" y="5453056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6-2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en-US" altLang="ko-KR" sz="2000" b="1" dirty="0" err="1" smtClean="0"/>
              <a:t>ERwin</a:t>
            </a:r>
            <a:r>
              <a:rPr lang="en-US" altLang="ko-KR" sz="2000" b="1" dirty="0" smtClean="0"/>
              <a:t> </a:t>
            </a:r>
            <a:r>
              <a:rPr lang="ko-KR" altLang="ko-KR" sz="2000" b="1" dirty="0" smtClean="0"/>
              <a:t>약관 동의 화면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71868" y="5572140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6-41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4168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Subject Area </a:t>
            </a:r>
            <a:r>
              <a:rPr lang="ko-KR" altLang="en-US" sz="2800" b="1" dirty="0" smtClean="0"/>
              <a:t>사용하기</a:t>
            </a:r>
            <a:endParaRPr lang="ko-KR" altLang="en-US" sz="2800" b="1" dirty="0"/>
          </a:p>
        </p:txBody>
      </p:sp>
      <p:pic>
        <p:nvPicPr>
          <p:cNvPr id="18434" name="Picture 2" descr="image12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000" y="2448000"/>
            <a:ext cx="450000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643306" y="5715016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6-43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6.5 </a:t>
            </a:r>
            <a:r>
              <a:rPr lang="ko-KR" altLang="en-US" sz="2800" dirty="0" smtClean="0"/>
              <a:t>논리적 설계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37396" y="1500174"/>
            <a:ext cx="4168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Subject Area </a:t>
            </a:r>
            <a:r>
              <a:rPr lang="ko-KR" altLang="en-US" sz="2800" b="1" dirty="0" smtClean="0"/>
              <a:t>사용하기</a:t>
            </a:r>
            <a:endParaRPr lang="ko-KR" altLang="en-US" sz="2800" b="1" dirty="0"/>
          </a:p>
        </p:txBody>
      </p:sp>
      <p:pic>
        <p:nvPicPr>
          <p:cNvPr id="19458" name="Picture 2" descr="image12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0000" y="2160000"/>
            <a:ext cx="4140000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446187" y="5524494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6-3</a:t>
            </a:r>
            <a:endParaRPr lang="en-US" altLang="ja-JP" sz="2000" b="1" dirty="0" smtClean="0"/>
          </a:p>
          <a:p>
            <a:pPr algn="ctr"/>
            <a:r>
              <a:rPr lang="en-US" altLang="ko-KR" sz="2000" b="1" dirty="0" err="1" smtClean="0"/>
              <a:t>ERwin</a:t>
            </a:r>
            <a:r>
              <a:rPr lang="en-US" altLang="ko-KR" sz="2000" b="1" dirty="0" smtClean="0"/>
              <a:t> </a:t>
            </a:r>
            <a:r>
              <a:rPr lang="ko-KR" altLang="ko-KR" sz="2000" b="1" dirty="0" smtClean="0"/>
              <a:t>로그인 화면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323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6.1 Erwin </a:t>
            </a:r>
            <a:r>
              <a:rPr lang="ko-KR" altLang="en-US" sz="2800" dirty="0" smtClean="0"/>
              <a:t>설치하기</a:t>
            </a:r>
            <a:endParaRPr lang="ko-KR" altLang="en-US" sz="2800" dirty="0"/>
          </a:p>
        </p:txBody>
      </p:sp>
      <p:pic>
        <p:nvPicPr>
          <p:cNvPr id="2050" name="Picture 2" descr="image07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000" y="2160000"/>
            <a:ext cx="378000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image07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4000" y="2160000"/>
            <a:ext cx="378000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857884" y="5524494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6-4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en-US" altLang="ko-KR" sz="2000" b="1" dirty="0" err="1" smtClean="0"/>
              <a:t>ERwin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설치 폴더 변경 화면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446187" y="5524494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6-5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en-US" altLang="ko-KR" sz="2000" b="1" dirty="0" err="1" smtClean="0"/>
              <a:t>ERwin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설치 형태 결정 화면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323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6.1 Erwin </a:t>
            </a:r>
            <a:r>
              <a:rPr lang="ko-KR" altLang="en-US" sz="2800" dirty="0" smtClean="0"/>
              <a:t>설치하기</a:t>
            </a:r>
            <a:endParaRPr lang="ko-KR" altLang="en-US" sz="2800" dirty="0"/>
          </a:p>
        </p:txBody>
      </p:sp>
      <p:pic>
        <p:nvPicPr>
          <p:cNvPr id="3074" name="Picture 2" descr="image07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000" y="2160000"/>
            <a:ext cx="378000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image07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4000" y="2160000"/>
            <a:ext cx="378000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786446" y="5524494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6-5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en-US" altLang="ko-KR" sz="2000" b="1" dirty="0" err="1" smtClean="0"/>
              <a:t>ERwin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설정 마무리 화면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732203" y="5524494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6-7</a:t>
            </a:r>
            <a:endParaRPr lang="en-US" altLang="ja-JP" sz="2000" b="1" dirty="0" smtClean="0"/>
          </a:p>
          <a:p>
            <a:pPr algn="ctr"/>
            <a:r>
              <a:rPr lang="en-US" altLang="ko-KR" sz="2000" b="1" dirty="0" err="1" smtClean="0"/>
              <a:t>ERwin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설치 최종 화면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323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6.1 Erwin </a:t>
            </a:r>
            <a:r>
              <a:rPr lang="ko-KR" altLang="en-US" sz="2800" dirty="0" smtClean="0"/>
              <a:t>설치하기</a:t>
            </a:r>
            <a:endParaRPr lang="ko-KR" altLang="en-US" sz="2800" dirty="0"/>
          </a:p>
        </p:txBody>
      </p:sp>
      <p:pic>
        <p:nvPicPr>
          <p:cNvPr id="4099" name="Picture 3" descr="image080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2000" y="2159999"/>
            <a:ext cx="378000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643306" y="5667370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6-8</a:t>
            </a:r>
            <a:endParaRPr lang="en-US" altLang="ja-JP" sz="2000" b="1" dirty="0" smtClean="0"/>
          </a:p>
          <a:p>
            <a:pPr algn="ctr"/>
            <a:r>
              <a:rPr lang="en-US" altLang="ko-KR" sz="2000" b="1" dirty="0" err="1" smtClean="0"/>
              <a:t>ERwin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초기 실행 화면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323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6.2 Erwin </a:t>
            </a:r>
            <a:r>
              <a:rPr lang="ko-KR" altLang="en-US" sz="2800" dirty="0" smtClean="0"/>
              <a:t>실행하기</a:t>
            </a:r>
            <a:endParaRPr lang="ko-KR" altLang="en-US" sz="2800" dirty="0"/>
          </a:p>
        </p:txBody>
      </p:sp>
      <p:pic>
        <p:nvPicPr>
          <p:cNvPr id="5122" name="Picture 2" descr="image08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4000" y="1800000"/>
            <a:ext cx="612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732203" y="5667370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6-9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ko-KR" altLang="en-US" sz="2000" b="1" dirty="0" smtClean="0"/>
              <a:t>모델 유형과 데이터베이스를 설정하는 화면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323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6.2 Erwin </a:t>
            </a:r>
            <a:r>
              <a:rPr lang="ko-KR" altLang="en-US" sz="2800" dirty="0" smtClean="0"/>
              <a:t>실행하기</a:t>
            </a:r>
            <a:endParaRPr lang="ko-KR" altLang="en-US" sz="2800" dirty="0"/>
          </a:p>
        </p:txBody>
      </p:sp>
      <p:pic>
        <p:nvPicPr>
          <p:cNvPr id="6146" name="Picture 2" descr="image08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4000" y="1800000"/>
            <a:ext cx="612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732203" y="5667370"/>
            <a:ext cx="1911367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/>
              <a:t>그림 </a:t>
            </a:r>
            <a:r>
              <a:rPr lang="en-US" altLang="ko-KR" sz="2000" b="1" dirty="0" smtClean="0"/>
              <a:t>6-10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en-US" altLang="ko-KR" sz="2000" b="1" dirty="0" err="1" smtClean="0"/>
              <a:t>ERwin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주 화면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323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6.2 Erwin </a:t>
            </a:r>
            <a:r>
              <a:rPr lang="ko-KR" altLang="en-US" sz="2800" dirty="0" smtClean="0"/>
              <a:t>실행하기</a:t>
            </a:r>
            <a:endParaRPr lang="ko-KR" altLang="en-US" sz="2800" dirty="0"/>
          </a:p>
        </p:txBody>
      </p:sp>
      <p:pic>
        <p:nvPicPr>
          <p:cNvPr id="7170" name="Picture 2" descr="image08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3999" y="1799999"/>
            <a:ext cx="612000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1125</Words>
  <Application>Microsoft Office PowerPoint</Application>
  <PresentationFormat>화면 슬라이드 쇼(4:3)</PresentationFormat>
  <Paragraphs>162</Paragraphs>
  <Slides>31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정유나</dc:creator>
  <cp:lastModifiedBy>jungjin</cp:lastModifiedBy>
  <cp:revision>35</cp:revision>
  <dcterms:created xsi:type="dcterms:W3CDTF">2010-05-16T15:24:05Z</dcterms:created>
  <dcterms:modified xsi:type="dcterms:W3CDTF">2014-11-03T07:46:01Z</dcterms:modified>
</cp:coreProperties>
</file>