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7"/>
  </p:notesMasterIdLst>
  <p:sldIdLst>
    <p:sldId id="1072" r:id="rId2"/>
    <p:sldId id="1531" r:id="rId3"/>
    <p:sldId id="1073" r:id="rId4"/>
    <p:sldId id="1074" r:id="rId5"/>
    <p:sldId id="1075" r:id="rId6"/>
    <p:sldId id="1076" r:id="rId7"/>
    <p:sldId id="1077" r:id="rId8"/>
    <p:sldId id="1078" r:id="rId9"/>
    <p:sldId id="1079" r:id="rId10"/>
    <p:sldId id="1080" r:id="rId11"/>
    <p:sldId id="1081" r:id="rId12"/>
    <p:sldId id="1082" r:id="rId13"/>
    <p:sldId id="1083" r:id="rId14"/>
    <p:sldId id="1084" r:id="rId15"/>
    <p:sldId id="1085" r:id="rId16"/>
    <p:sldId id="1086" r:id="rId17"/>
    <p:sldId id="1087" r:id="rId18"/>
    <p:sldId id="1256" r:id="rId19"/>
    <p:sldId id="1088" r:id="rId20"/>
    <p:sldId id="1089" r:id="rId21"/>
    <p:sldId id="1090" r:id="rId22"/>
    <p:sldId id="1092" r:id="rId23"/>
    <p:sldId id="1093" r:id="rId24"/>
    <p:sldId id="1094" r:id="rId25"/>
    <p:sldId id="1095" r:id="rId26"/>
    <p:sldId id="1096" r:id="rId27"/>
    <p:sldId id="1532" r:id="rId28"/>
    <p:sldId id="1097" r:id="rId29"/>
    <p:sldId id="1098" r:id="rId30"/>
    <p:sldId id="1099" r:id="rId31"/>
    <p:sldId id="1100" r:id="rId32"/>
    <p:sldId id="1101" r:id="rId33"/>
    <p:sldId id="1102" r:id="rId34"/>
    <p:sldId id="1103" r:id="rId35"/>
    <p:sldId id="1104" r:id="rId36"/>
    <p:sldId id="1105" r:id="rId37"/>
    <p:sldId id="1533" r:id="rId38"/>
    <p:sldId id="1534" r:id="rId39"/>
    <p:sldId id="1106" r:id="rId40"/>
    <p:sldId id="1108" r:id="rId41"/>
    <p:sldId id="1274" r:id="rId42"/>
    <p:sldId id="1275" r:id="rId43"/>
    <p:sldId id="1535" r:id="rId44"/>
    <p:sldId id="1536" r:id="rId45"/>
    <p:sldId id="1537" r:id="rId46"/>
    <p:sldId id="1538" r:id="rId47"/>
    <p:sldId id="1539" r:id="rId48"/>
    <p:sldId id="1540" r:id="rId49"/>
    <p:sldId id="1276" r:id="rId50"/>
    <p:sldId id="1277" r:id="rId51"/>
    <p:sldId id="1109" r:id="rId52"/>
    <p:sldId id="1110" r:id="rId53"/>
    <p:sldId id="1111" r:id="rId54"/>
    <p:sldId id="1112" r:id="rId55"/>
    <p:sldId id="1113" r:id="rId56"/>
    <p:sldId id="1114" r:id="rId57"/>
    <p:sldId id="1115" r:id="rId58"/>
    <p:sldId id="1116" r:id="rId59"/>
    <p:sldId id="1117" r:id="rId60"/>
    <p:sldId id="1118" r:id="rId61"/>
    <p:sldId id="1270" r:id="rId62"/>
    <p:sldId id="1271" r:id="rId63"/>
    <p:sldId id="1272" r:id="rId64"/>
    <p:sldId id="1278" r:id="rId65"/>
    <p:sldId id="1530" r:id="rId66"/>
    <p:sldId id="1279" r:id="rId67"/>
    <p:sldId id="1263" r:id="rId68"/>
    <p:sldId id="1264" r:id="rId69"/>
    <p:sldId id="1265" r:id="rId70"/>
    <p:sldId id="1266" r:id="rId71"/>
    <p:sldId id="1267" r:id="rId72"/>
    <p:sldId id="1127" r:id="rId73"/>
    <p:sldId id="1128" r:id="rId74"/>
    <p:sldId id="1129" r:id="rId75"/>
    <p:sldId id="1130" r:id="rId76"/>
    <p:sldId id="1131" r:id="rId77"/>
    <p:sldId id="1132" r:id="rId78"/>
    <p:sldId id="1133" r:id="rId79"/>
    <p:sldId id="1134" r:id="rId80"/>
    <p:sldId id="1320" r:id="rId81"/>
    <p:sldId id="1135" r:id="rId82"/>
    <p:sldId id="1319" r:id="rId83"/>
    <p:sldId id="1311" r:id="rId84"/>
    <p:sldId id="1318" r:id="rId85"/>
    <p:sldId id="1309" r:id="rId86"/>
    <p:sldId id="1312" r:id="rId87"/>
    <p:sldId id="1313" r:id="rId88"/>
    <p:sldId id="1314" r:id="rId89"/>
    <p:sldId id="1325" r:id="rId90"/>
    <p:sldId id="1308" r:id="rId91"/>
    <p:sldId id="1323" r:id="rId92"/>
    <p:sldId id="1324" r:id="rId93"/>
    <p:sldId id="1340" r:id="rId94"/>
    <p:sldId id="1349" r:id="rId95"/>
    <p:sldId id="1329" r:id="rId96"/>
    <p:sldId id="1328" r:id="rId97"/>
    <p:sldId id="1335" r:id="rId98"/>
    <p:sldId id="1333" r:id="rId99"/>
    <p:sldId id="1326" r:id="rId100"/>
    <p:sldId id="1339" r:id="rId101"/>
    <p:sldId id="1341" r:id="rId102"/>
    <p:sldId id="1344" r:id="rId103"/>
    <p:sldId id="1343" r:id="rId104"/>
    <p:sldId id="1327" r:id="rId105"/>
    <p:sldId id="1330" r:id="rId106"/>
    <p:sldId id="1240" r:id="rId107"/>
    <p:sldId id="1241" r:id="rId108"/>
    <p:sldId id="1244" r:id="rId109"/>
    <p:sldId id="1245" r:id="rId110"/>
    <p:sldId id="1345" r:id="rId111"/>
    <p:sldId id="1347" r:id="rId112"/>
    <p:sldId id="1250" r:id="rId113"/>
    <p:sldId id="1346" r:id="rId114"/>
    <p:sldId id="1252" r:id="rId115"/>
    <p:sldId id="1253" r:id="rId1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9" autoAdjust="0"/>
    <p:restoredTop sz="95771" autoAdjust="0"/>
  </p:normalViewPr>
  <p:slideViewPr>
    <p:cSldViewPr>
      <p:cViewPr>
        <p:scale>
          <a:sx n="100" d="100"/>
          <a:sy n="100" d="100"/>
        </p:scale>
        <p:origin x="54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5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8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8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데이터 타입에 대한 부분 학습을 </a:t>
            </a:r>
            <a:r>
              <a:rPr lang="ko-KR" altLang="en-US" dirty="0" err="1"/>
              <a:t>한후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생성자등에</a:t>
            </a:r>
            <a:r>
              <a:rPr lang="ko-KR" altLang="en-US" baseline="0" dirty="0"/>
              <a:t> 대한 상세 학습을 하도록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32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세션 </a:t>
            </a:r>
            <a:r>
              <a:rPr lang="en-US" altLang="ko-KR"/>
              <a:t>ID -</a:t>
            </a:r>
            <a:r>
              <a:rPr lang="en-US" altLang="ko-KR" baseline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en-US" altLang="ko-KR" baseline="0"/>
              <a:t> API</a:t>
            </a:r>
            <a:r>
              <a:rPr lang="ko-KR" altLang="en-US" baseline="0"/>
              <a:t>를 활용한 </a:t>
            </a:r>
            <a:r>
              <a:rPr lang="en-US" altLang="ko-KR" baseline="0"/>
              <a:t>DB</a:t>
            </a:r>
            <a:r>
              <a:rPr lang="ko-KR" altLang="en-US" baseline="0"/>
              <a:t>연동 프로그램은 </a:t>
            </a:r>
            <a:r>
              <a:rPr lang="en-US" altLang="ko-KR" baseline="0"/>
              <a:t>..</a:t>
            </a:r>
          </a:p>
          <a:p>
            <a:r>
              <a:rPr lang="ko-KR" altLang="en-US" baseline="0"/>
              <a:t>이 경우 </a:t>
            </a:r>
            <a:r>
              <a:rPr lang="en-US" altLang="ko-KR" baseline="0"/>
              <a:t>pc</a:t>
            </a:r>
            <a:r>
              <a:rPr lang="ko-KR" altLang="en-US" baseline="0"/>
              <a:t>와 프린트 </a:t>
            </a:r>
            <a:r>
              <a:rPr lang="en-US" altLang="ko-KR" baseline="0"/>
              <a:t>driver</a:t>
            </a:r>
            <a:r>
              <a:rPr lang="ko-KR" altLang="en-US" baseline="0"/>
              <a:t>를 단 한번 인스톨 하는 것처럼 </a:t>
            </a:r>
            <a:endParaRPr lang="en-US" altLang="ko-KR" baseline="0"/>
          </a:p>
          <a:p>
            <a:r>
              <a:rPr lang="en-US" altLang="ko-KR" baseline="0"/>
              <a:t>JDBC driver</a:t>
            </a:r>
            <a:r>
              <a:rPr lang="ko-KR" altLang="en-US" baseline="0"/>
              <a:t>로 한번만 로딩하면 됨</a:t>
            </a:r>
            <a:endParaRPr lang="en-US" altLang="ko-KR" baseline="0"/>
          </a:p>
          <a:p>
            <a:r>
              <a:rPr lang="en-US" altLang="ko-KR" baseline="0"/>
              <a:t>Statement</a:t>
            </a:r>
            <a:r>
              <a:rPr lang="ko-KR" altLang="en-US" baseline="0"/>
              <a:t>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객체의 차이점 설명 및 비교 해서 다음은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객체를 사용한 프로그램 소스로 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B1913-EEAB-4B88-BCB4-58F82B900134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82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서버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제공하는 컴퓨터</a:t>
            </a:r>
          </a:p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제공받는 컴퓨터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en-US" altLang="ko-KR" baseline="0"/>
              <a:t> – tag</a:t>
            </a:r>
            <a:r>
              <a:rPr lang="ko-KR" altLang="en-US" baseline="0"/>
              <a:t>로 페이지의 내용 기술</a:t>
            </a:r>
            <a:endParaRPr lang="en-US" altLang="ko-KR" baseline="0"/>
          </a:p>
          <a:p>
            <a:r>
              <a:rPr lang="en-US" altLang="ko-KR" baseline="0"/>
              <a:t>css – </a:t>
            </a:r>
            <a:r>
              <a:rPr lang="ko-KR" altLang="en-US" baseline="0"/>
              <a:t>디자인 정보를 기술한 스타일시트</a:t>
            </a:r>
            <a:endParaRPr lang="en-US" altLang="ko-KR" baseline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3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스크립트란</a:t>
            </a:r>
            <a:r>
              <a:rPr lang="en-US" altLang="ko-KR"/>
              <a:t>?</a:t>
            </a:r>
            <a:r>
              <a:rPr lang="en-US" altLang="ko-KR" baseline="0"/>
              <a:t> </a:t>
            </a:r>
            <a:r>
              <a:rPr lang="ko-KR" altLang="en-US" baseline="0"/>
              <a:t>특정 프로그램에서 사용되는 명령어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3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001000" y="640080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 userDrawn="1"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Web Component[</a:t>
            </a:r>
            <a:r>
              <a:rPr lang="en-US" altLang="ko-KR" dirty="0" err="1"/>
              <a:t>Servlet&amp;JSP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- sun</a:t>
            </a:r>
            <a:r>
              <a:rPr lang="ko-KR" altLang="en-US" dirty="0"/>
              <a:t>에서 개발한 웹 개발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08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15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931C7F-A94C-4CD9-9587-4D5545077A23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27609"/>
              </p:ext>
            </p:extLst>
          </p:nvPr>
        </p:nvGraphicFramePr>
        <p:xfrm>
          <a:off x="539552" y="1340768"/>
          <a:ext cx="7992888" cy="50531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128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7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 Standard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EL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이나 표준 액션으로 처리하기 힘든 부분을 담당하기 위해 확장된 표준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Custom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웹 에플리케이션 기능 중 일반화된 기능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반복과 조건 분기처리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관리 포맷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XML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조작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DB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엑세스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을 미리 구현한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JSP2.0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JSP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스펙에 포함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72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CORE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600">
                          <a:latin typeface="+mn-ea"/>
                          <a:ea typeface="+mn-ea"/>
                        </a:rPr>
                        <a:t>주로 프리젠테이션 부분에서 효과적으로 사용</a:t>
                      </a:r>
                    </a:p>
                    <a:p>
                      <a:pPr lvl="0"/>
                      <a:r>
                        <a:rPr lang="ko-KR" altLang="en-US" sz="1600">
                          <a:latin typeface="+mn-ea"/>
                          <a:ea typeface="+mn-ea"/>
                        </a:rPr>
                        <a:t>데이터관리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반복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조건에 관한 태그 지원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파싱과 생성에 관한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Format(I18N)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Internationalization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숫자와 날짜를 포맷하는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JDBC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처리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02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</a:t>
            </a:r>
            <a:r>
              <a:rPr lang="ko-KR" altLang="en-US"/>
              <a:t>태그의 종류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40429174"/>
              </p:ext>
            </p:extLst>
          </p:nvPr>
        </p:nvGraphicFramePr>
        <p:xfrm>
          <a:off x="457200" y="1396916"/>
          <a:ext cx="8229600" cy="29575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prefix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적용 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core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http://java.sun.com/jsp/jstl/core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c:tagname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x:tagname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i18n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88BDD6-E44D-4876-9650-F2AD8BF5AE46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98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98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jstl.jar, standard.jar</a:t>
            </a:r>
            <a:r>
              <a:rPr lang="ko-KR" altLang="en-US">
                <a:latin typeface="+mn-ea"/>
              </a:rPr>
              <a:t> 라이브러리 필요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%APPLICATON_ROOT%\WEB-INF\lib </a:t>
            </a:r>
            <a:r>
              <a:rPr lang="ko-KR" altLang="en-US">
                <a:latin typeface="+mn-ea"/>
              </a:rPr>
              <a:t>에 복사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http://tomcat.apache.org/taglibs/standard/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1001E-F4C8-467B-8E25-292C08CC8CC6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44" y="2438400"/>
            <a:ext cx="8234362" cy="3810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86600" y="5102225"/>
            <a:ext cx="1219200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8800" y="5102225"/>
            <a:ext cx="2740025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616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태그의 종류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D5AA71-C187-490B-9E71-49C86770EED1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16216" y="6021288"/>
            <a:ext cx="2088232" cy="2160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:Head First </a:t>
            </a:r>
            <a:r>
              <a:rPr lang="en-US" altLang="ko-KR" sz="1200" dirty="0" err="1">
                <a:solidFill>
                  <a:schemeClr val="tx1"/>
                </a:solidFill>
              </a:rPr>
              <a:t>Servlets</a:t>
            </a:r>
            <a:r>
              <a:rPr lang="en-US" altLang="ko-KR" sz="1200" dirty="0">
                <a:solidFill>
                  <a:schemeClr val="tx1"/>
                </a:solidFill>
              </a:rPr>
              <a:t> &amp; 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36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/>
              <a:t>JSTL </a:t>
            </a:r>
            <a:r>
              <a:rPr lang="ko-KR" altLang="en-US" sz="2800"/>
              <a:t>주요 핵심 </a:t>
            </a:r>
            <a:r>
              <a:rPr lang="en-US" altLang="ko-KR" sz="2800"/>
              <a:t>tag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104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13687"/>
              </p:ext>
            </p:extLst>
          </p:nvPr>
        </p:nvGraphicFramePr>
        <p:xfrm>
          <a:off x="323528" y="1340768"/>
          <a:ext cx="8352928" cy="4617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0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&lt;c:forEach&gt;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반복 </a:t>
                      </a:r>
                      <a:endParaRPr lang="en-US" altLang="ko-KR" sz="1600">
                        <a:latin typeface="+mn-ea"/>
                        <a:ea typeface="+mn-ea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&lt;c:forEach begin="1" end="10" varStatus="values"&gt;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67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&lt;c:set&gt;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특정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setAttribute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와 동일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9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&lt;c:remove&gt;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에 저장된 데이터 삭제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9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&lt;c:if</a:t>
                      </a:r>
                      <a:r>
                        <a:rPr lang="en-US" altLang="ko-KR" sz="1600" baseline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조건식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9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&lt;c:choose&gt;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    &lt;c:when&gt;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    &lt;c:otherwise&gt;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다중 조건식 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9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966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" y="1301417"/>
            <a:ext cx="6778195" cy="4928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92" y="4038713"/>
            <a:ext cx="3749212" cy="2224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864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dirty="0" err="1"/>
              <a:t>c:remove</a:t>
            </a:r>
            <a:r>
              <a:rPr lang="en-US" altLang="ko-KR" dirty="0"/>
              <a:t>&gt;(1/4)</a:t>
            </a:r>
            <a:endParaRPr lang="ko-KR" altLang="en-US" dirty="0"/>
          </a:p>
        </p:txBody>
      </p:sp>
      <p:sp>
        <p:nvSpPr>
          <p:cNvPr id="2027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&lt;c:set&gt;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setAttribute()</a:t>
            </a:r>
            <a:r>
              <a:rPr lang="ko-KR" altLang="en-US">
                <a:latin typeface="+mn-ea"/>
              </a:rPr>
              <a:t>와 동일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&lt;c:remove&gt;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removeAttribute()</a:t>
            </a:r>
            <a:r>
              <a:rPr lang="ko-KR" altLang="en-US">
                <a:latin typeface="+mn-ea"/>
              </a:rPr>
              <a:t>와 같은 역할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ABA8E2-2CC4-4A08-A00C-B263AAE3BCD2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514600"/>
            <a:ext cx="7467600" cy="170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value=“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value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 dirty="0">
                <a:latin typeface="+mn-ea"/>
              </a:rPr>
              <a:t>” target=“</a:t>
            </a:r>
            <a:r>
              <a:rPr lang="ko-KR" altLang="en-US" dirty="0" err="1">
                <a:latin typeface="+mn-ea"/>
              </a:rPr>
              <a:t>자바빈객체명</a:t>
            </a:r>
            <a:r>
              <a:rPr lang="ko-KR" altLang="en-US" dirty="0">
                <a:latin typeface="+mn-ea"/>
              </a:rPr>
              <a:t> 또는 </a:t>
            </a:r>
            <a:r>
              <a:rPr lang="en-US" altLang="ko-KR" dirty="0">
                <a:latin typeface="+mn-ea"/>
              </a:rPr>
              <a:t>Map</a:t>
            </a:r>
            <a:r>
              <a:rPr lang="ko-KR" altLang="en-US" dirty="0" err="1">
                <a:latin typeface="+mn-ea"/>
              </a:rPr>
              <a:t>객체명</a:t>
            </a:r>
            <a:r>
              <a:rPr lang="en-US" altLang="ko-KR" dirty="0">
                <a:latin typeface="+mn-ea"/>
              </a:rPr>
              <a:t>”  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         	property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프로퍼티명</a:t>
            </a:r>
            <a:r>
              <a:rPr lang="en-US" altLang="ko-KR" dirty="0">
                <a:latin typeface="+mn-ea"/>
              </a:rPr>
              <a:t>” /&gt;</a:t>
            </a:r>
            <a:endParaRPr lang="ko-KR" altLang="en-US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5373216"/>
            <a:ext cx="7467600" cy="845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c:remove</a:t>
            </a:r>
            <a:r>
              <a:rPr lang="en-US" altLang="ko-KR">
                <a:latin typeface="+mn-ea"/>
              </a:rPr>
              <a:t>   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     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1449015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err="1"/>
              <a:t>c:remove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5B530-B6DB-4CF6-9D25-05963C05FB6E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3" y="1772816"/>
            <a:ext cx="5976664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0" y="4478564"/>
            <a:ext cx="4366526" cy="1077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81765" y="4004185"/>
            <a:ext cx="950900" cy="4735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+mn-ea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18057505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&gt;(1/3)</a:t>
            </a:r>
            <a:endParaRPr lang="ko-KR" altLang="en-US" dirty="0"/>
          </a:p>
        </p:txBody>
      </p:sp>
      <p:sp>
        <p:nvSpPr>
          <p:cNvPr id="2068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&lt;c:if&gt;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조건문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5E47ED-CC6E-473B-A33A-DE729E2550E7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291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c:if</a:t>
            </a:r>
            <a:r>
              <a:rPr lang="en-US" altLang="ko-KR">
                <a:latin typeface="+mn-ea"/>
              </a:rPr>
              <a:t> 	test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조건식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 marL="0" lvl="1">
              <a:defRPr/>
            </a:pPr>
            <a:r>
              <a:rPr lang="en-US" altLang="ko-KR">
                <a:latin typeface="+mn-ea"/>
              </a:rPr>
              <a:t>	scope=“page | request | session | application”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849174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4A3D94-8FD6-4415-A8D0-CD3FD8AAD015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9339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2" y="4101278"/>
            <a:ext cx="2451671" cy="2101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2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Java Web Application[Servlet &amp; 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0780128"/>
              </p:ext>
            </p:extLst>
          </p:nvPr>
        </p:nvGraphicFramePr>
        <p:xfrm>
          <a:off x="467544" y="1340768"/>
          <a:ext cx="8229600" cy="50530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 dirty="0"/>
                        <a:t>웹 컨텐츠를 생성하기 위한 </a:t>
                      </a:r>
                      <a:r>
                        <a:rPr lang="en-US" altLang="ko-KR" baseline="0" dirty="0" err="1"/>
                        <a:t>JavaEE</a:t>
                      </a:r>
                      <a:r>
                        <a:rPr lang="en-US" altLang="ko-KR" baseline="0" dirty="0"/>
                        <a:t>  </a:t>
                      </a:r>
                      <a:r>
                        <a:rPr lang="ko-KR" altLang="en-US" baseline="0" dirty="0"/>
                        <a:t>지원 스펙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dirty="0"/>
                        <a:t>Web</a:t>
                      </a:r>
                      <a:r>
                        <a:rPr lang="en-US" altLang="ko-KR" baseline="0" dirty="0"/>
                        <a:t> Container </a:t>
                      </a:r>
                      <a:r>
                        <a:rPr lang="ko-KR" altLang="en-US" baseline="0" dirty="0"/>
                        <a:t>내에서 실행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 dirty="0"/>
                        <a:t>client </a:t>
                      </a:r>
                      <a:r>
                        <a:rPr lang="ko-KR" altLang="en-US" baseline="0" dirty="0"/>
                        <a:t>요청을 </a:t>
                      </a:r>
                      <a:r>
                        <a:rPr lang="en-US" altLang="ko-KR" baseline="0" dirty="0"/>
                        <a:t>thread</a:t>
                      </a:r>
                      <a:r>
                        <a:rPr lang="ko-KR" altLang="en-US" baseline="0" dirty="0"/>
                        <a:t>로 처리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/>
                        <a:t>확장자 </a:t>
                      </a:r>
                      <a:r>
                        <a:rPr lang="en-US" altLang="ko-KR" baseline="0"/>
                        <a:t>- *.java</a:t>
                      </a:r>
                      <a:endParaRPr lang="en-US" altLang="ko-KR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/>
                        <a:t>구성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: </a:t>
                      </a:r>
                      <a:r>
                        <a:rPr lang="ko-KR" altLang="en-US"/>
                        <a:t>자바 문법 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+ </a:t>
                      </a:r>
                      <a:r>
                        <a:rPr lang="ko-KR" altLang="en-US"/>
                        <a:t>경우에 따라 </a:t>
                      </a:r>
                      <a:r>
                        <a:rPr lang="en-US" altLang="ko-KR"/>
                        <a:t>HTML</a:t>
                      </a:r>
                      <a:r>
                        <a:rPr lang="en-US" altLang="ko-KR" baseline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3. Controller </a:t>
                      </a:r>
                      <a:r>
                        <a:rPr lang="ko-KR" altLang="en-US" baseline="0"/>
                        <a:t>로직 권장</a:t>
                      </a:r>
                      <a:endParaRPr lang="en-US" altLang="ko-KR" baseline="0"/>
                    </a:p>
                    <a:p>
                      <a:pPr marL="0" indent="0" latinLnBrk="1">
                        <a:buNone/>
                      </a:pP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확장자 </a:t>
                      </a:r>
                      <a:r>
                        <a:rPr lang="en-US" altLang="ko-KR" dirty="0"/>
                        <a:t>- *.</a:t>
                      </a:r>
                      <a:r>
                        <a:rPr lang="en-US" altLang="ko-KR" dirty="0" err="1"/>
                        <a:t>jsp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구성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: </a:t>
                      </a:r>
                      <a:r>
                        <a:rPr lang="ko-KR" altLang="en-US" dirty="0"/>
                        <a:t>자바 </a:t>
                      </a:r>
                      <a:r>
                        <a:rPr lang="en-US" altLang="ko-KR" dirty="0"/>
                        <a:t>+ HTML tag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EL + </a:t>
                      </a:r>
                      <a:r>
                        <a:rPr lang="en-US" altLang="ko-KR" baseline="0" dirty="0" err="1"/>
                        <a:t>JSTL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</a:t>
                      </a:r>
                      <a:r>
                        <a:rPr lang="ko-KR" altLang="en-US" baseline="0" dirty="0" err="1"/>
                        <a:t>실행시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Web Container</a:t>
                      </a:r>
                      <a:r>
                        <a:rPr lang="ko-KR" altLang="en-US" baseline="0" dirty="0"/>
                        <a:t>가    </a:t>
                      </a:r>
                      <a:r>
                        <a:rPr lang="en-US" altLang="ko-KR" baseline="0" dirty="0"/>
                        <a:t>Servlet</a:t>
                      </a:r>
                      <a:r>
                        <a:rPr lang="ko-KR" altLang="en-US" baseline="0" dirty="0"/>
                        <a:t>으로 자동 변환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4. View </a:t>
                      </a:r>
                      <a:r>
                        <a:rPr lang="ko-KR" altLang="en-US" baseline="0" dirty="0"/>
                        <a:t>로직 권장 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2120" y="2636912"/>
            <a:ext cx="3168352" cy="720080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 = web container= servlet engine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192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표현언어의 개요 </a:t>
            </a:r>
            <a:r>
              <a:rPr lang="en-US" altLang="ko-KR" dirty="0"/>
              <a:t>- null</a:t>
            </a:r>
            <a:r>
              <a:rPr lang="ko-KR" altLang="en-US" dirty="0"/>
              <a:t>처리</a:t>
            </a:r>
          </a:p>
        </p:txBody>
      </p:sp>
      <p:sp>
        <p:nvSpPr>
          <p:cNvPr id="1812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EL</a:t>
            </a:r>
            <a:r>
              <a:rPr lang="ko-KR" altLang="en-US"/>
              <a:t>은 </a:t>
            </a:r>
            <a:r>
              <a:rPr lang="en-US" altLang="ko-KR"/>
              <a:t>null</a:t>
            </a:r>
            <a:r>
              <a:rPr lang="ko-KR" altLang="en-US"/>
              <a:t>값에 대한 특별한 처리를 해줌으로써 </a:t>
            </a:r>
            <a:r>
              <a:rPr lang="en-US" altLang="ko-KR"/>
              <a:t>null</a:t>
            </a:r>
            <a:r>
              <a:rPr lang="ko-KR" altLang="en-US"/>
              <a:t>에 대한 체크가 필요 없음</a:t>
            </a:r>
            <a:endParaRPr lang="en-US" altLang="ko-KR"/>
          </a:p>
          <a:p>
            <a:r>
              <a:rPr lang="en-US" altLang="ko-KR"/>
              <a:t>null</a:t>
            </a:r>
            <a:r>
              <a:rPr lang="ko-KR" altLang="en-US"/>
              <a:t>값을 연산에 따라 </a:t>
            </a:r>
            <a:r>
              <a:rPr lang="en-US" altLang="ko-KR"/>
              <a:t>0, false, “”(</a:t>
            </a:r>
            <a:r>
              <a:rPr lang="ko-KR" altLang="en-US"/>
              <a:t>빈 문자열</a:t>
            </a:r>
            <a:r>
              <a:rPr lang="en-US" altLang="ko-KR"/>
              <a:t>) </a:t>
            </a:r>
            <a:r>
              <a:rPr lang="ko-KR" altLang="en-US"/>
              <a:t>로 처리해 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FC209-68C4-40E3-94B2-CCEAD7FD8131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" y="2436214"/>
            <a:ext cx="5524500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92833"/>
            <a:ext cx="572452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206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&gt;(1/5)</a:t>
            </a:r>
            <a:endParaRPr lang="ko-KR" altLang="en-US" dirty="0"/>
          </a:p>
        </p:txBody>
      </p:sp>
      <p:sp>
        <p:nvSpPr>
          <p:cNvPr id="2099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&lt;c:forEach&gt;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반복문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FBFB98-5F80-44F7-B25E-E9AFFCC9564C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c:forEach</a:t>
            </a:r>
            <a:r>
              <a:rPr lang="en-US" altLang="ko-KR">
                <a:latin typeface="+mn-ea"/>
              </a:rPr>
              <a:t> 	items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반복대상객체명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begin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시작값</a:t>
            </a:r>
            <a:r>
              <a:rPr lang="en-US" altLang="ko-KR" dirty="0">
                <a:latin typeface="+mn-ea"/>
              </a:rPr>
              <a:t>” end=“</a:t>
            </a:r>
            <a:r>
              <a:rPr lang="ko-KR" altLang="en-US" dirty="0" err="1">
                <a:latin typeface="+mn-ea"/>
              </a:rPr>
              <a:t>종료값</a:t>
            </a:r>
            <a:r>
              <a:rPr lang="en-US" altLang="ko-KR" dirty="0">
                <a:latin typeface="+mn-ea"/>
              </a:rPr>
              <a:t>” step=“</a:t>
            </a:r>
            <a:r>
              <a:rPr lang="ko-KR" altLang="en-US" dirty="0" err="1">
                <a:latin typeface="+mn-ea"/>
              </a:rPr>
              <a:t>증가값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varStatus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반복상태값의변수명</a:t>
            </a:r>
            <a:r>
              <a:rPr lang="en-US" altLang="ko-KR" dirty="0">
                <a:latin typeface="+mn-ea"/>
              </a:rPr>
              <a:t>”  /&gt;</a:t>
            </a:r>
          </a:p>
        </p:txBody>
      </p:sp>
    </p:spTree>
    <p:extLst>
      <p:ext uri="{BB962C8B-B14F-4D97-AF65-F5344CB8AC3E}">
        <p14:creationId xmlns:p14="http://schemas.microsoft.com/office/powerpoint/2010/main" val="35099776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&gt;(4/5)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5D2AFC-7977-4FDD-A66D-E576CB5BC2B6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" y="2132856"/>
            <a:ext cx="45529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32" y="2132856"/>
            <a:ext cx="34861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643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</a:t>
            </a:r>
            <a:r>
              <a:rPr lang="ko-KR" altLang="en-US"/>
              <a:t>태그 </a:t>
            </a:r>
            <a:r>
              <a:rPr lang="en-US" altLang="ko-KR"/>
              <a:t>- &lt;c:forEach&gt;(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7573"/>
            <a:ext cx="4305300" cy="491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45" y="3735023"/>
            <a:ext cx="296227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374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21504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&lt;fmt:formatNumber&gt;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숫자형식을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&lt;fmt:formatDate&gt;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날짜형식을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06195C-5EF2-45C7-BF51-366BABCD4D53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fmt:formatNumber</a:t>
            </a:r>
            <a:r>
              <a:rPr lang="en-US" altLang="ko-KR" dirty="0">
                <a:latin typeface="+mn-ea"/>
              </a:rPr>
              <a:t>  value=“</a:t>
            </a:r>
            <a:r>
              <a:rPr lang="ko-KR" altLang="en-US" dirty="0" err="1">
                <a:latin typeface="+mn-ea"/>
              </a:rPr>
              <a:t>수치값</a:t>
            </a:r>
            <a:r>
              <a:rPr lang="en-US" altLang="ko-KR" dirty="0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type=“number | percent | currency” </a:t>
            </a:r>
            <a:r>
              <a:rPr lang="en-US" altLang="ko-KR" dirty="0" err="1">
                <a:latin typeface="+mn-ea"/>
              </a:rPr>
              <a:t>currencySymbol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>
                <a:latin typeface="+mn-ea"/>
              </a:rPr>
              <a:t>통화기호</a:t>
            </a:r>
            <a:r>
              <a:rPr lang="en-US" altLang="ko-KR" dirty="0">
                <a:latin typeface="+mn-ea"/>
              </a:rPr>
              <a:t>”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/&gt;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47244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fmt:formatDate</a:t>
            </a:r>
            <a:r>
              <a:rPr lang="en-US" altLang="ko-KR" dirty="0">
                <a:latin typeface="+mn-ea"/>
              </a:rPr>
              <a:t>  value=“Date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Time”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type=“time | date | both”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 /&gt;</a:t>
            </a:r>
          </a:p>
        </p:txBody>
      </p:sp>
    </p:spTree>
    <p:extLst>
      <p:ext uri="{BB962C8B-B14F-4D97-AF65-F5344CB8AC3E}">
        <p14:creationId xmlns:p14="http://schemas.microsoft.com/office/powerpoint/2010/main" val="28581141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2066E-9691-409F-A8FB-22AF15164C4C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29540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161541" cy="220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7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 Request Handling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2" y="1700807"/>
            <a:ext cx="6264696" cy="373750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67944" y="5877272"/>
            <a:ext cx="4608512" cy="432048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http://docs.oracle.com/javaee/6/tutorial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011926"/>
            <a:ext cx="1800200" cy="36004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53732" y="3212976"/>
            <a:ext cx="2448272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재사용 가능한 객체들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83646" y="1272482"/>
            <a:ext cx="1804629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4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Application Server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7" y="1219200"/>
            <a:ext cx="4653476" cy="4937760"/>
          </a:xfrm>
        </p:spPr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buFont typeface="Wingdings 3" pitchFamily="18" charset="2"/>
              <a:buChar char=""/>
            </a:pPr>
            <a:r>
              <a:rPr lang="en-US" altLang="ko-KR" sz="2400" dirty="0">
                <a:latin typeface="+mn-ea"/>
              </a:rPr>
              <a:t>Web Application Server</a:t>
            </a:r>
          </a:p>
          <a:p>
            <a:pPr lvl="1"/>
            <a:r>
              <a:rPr lang="en-US" altLang="ko-KR" dirty="0">
                <a:latin typeface="+mn-ea"/>
              </a:rPr>
              <a:t>Web Container</a:t>
            </a:r>
          </a:p>
          <a:p>
            <a:pPr lvl="1"/>
            <a:r>
              <a:rPr lang="en-US" altLang="ko-KR" dirty="0" err="1">
                <a:latin typeface="+mn-ea"/>
              </a:rPr>
              <a:t>JVM</a:t>
            </a:r>
            <a:r>
              <a:rPr lang="ko-KR" altLang="en-US" dirty="0">
                <a:latin typeface="+mn-ea"/>
              </a:rPr>
              <a:t>을 이용하여 </a:t>
            </a:r>
            <a:r>
              <a:rPr lang="en-US" altLang="ko-KR" dirty="0">
                <a:latin typeface="+mn-ea"/>
              </a:rPr>
              <a:t>Servlet &amp; </a:t>
            </a:r>
            <a:r>
              <a:rPr lang="en-US" altLang="ko-KR" dirty="0" err="1">
                <a:latin typeface="+mn-ea"/>
              </a:rPr>
              <a:t>JSP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 실행 환경 제공 및 </a:t>
            </a:r>
            <a:r>
              <a:rPr lang="en-US" altLang="ko-KR" dirty="0">
                <a:latin typeface="+mn-ea"/>
              </a:rPr>
              <a:t>life cycle </a:t>
            </a:r>
            <a:r>
              <a:rPr lang="ko-KR" altLang="en-US" dirty="0">
                <a:latin typeface="+mn-ea"/>
              </a:rPr>
              <a:t>관리 및 서비스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아파치 소프트웨어 재단</a:t>
            </a:r>
            <a:r>
              <a:rPr lang="en-US" altLang="ko-KR" dirty="0">
                <a:latin typeface="+mn-ea"/>
              </a:rPr>
              <a:t>	</a:t>
            </a:r>
          </a:p>
          <a:p>
            <a:pPr lvl="1"/>
            <a:r>
              <a:rPr lang="en-US" altLang="ko-KR" dirty="0">
                <a:latin typeface="+mn-ea"/>
              </a:rPr>
              <a:t>Apache Software Foundation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오픈 소스 소프트웨어를 지원하는 비영리 단체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사용 </a:t>
            </a:r>
            <a:r>
              <a:rPr lang="en-US" altLang="ko-KR" dirty="0">
                <a:latin typeface="+mn-ea"/>
              </a:rPr>
              <a:t>Server</a:t>
            </a:r>
          </a:p>
          <a:p>
            <a:pPr lvl="2"/>
            <a:r>
              <a:rPr lang="en-US" altLang="ko-KR" dirty="0">
                <a:latin typeface="+mn-ea"/>
              </a:rPr>
              <a:t>Tomcat 7</a:t>
            </a:r>
          </a:p>
          <a:p>
            <a:pPr lvl="2"/>
            <a:r>
              <a:rPr lang="ko-KR" altLang="en-US" dirty="0">
                <a:latin typeface="+mn-ea"/>
              </a:rPr>
              <a:t>아파치 소프트웨어재단에서 개발한 오픈소스 </a:t>
            </a:r>
            <a:r>
              <a:rPr lang="en-US" altLang="ko-KR" dirty="0">
                <a:latin typeface="+mn-ea"/>
              </a:rPr>
              <a:t>Application server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1957" y="1567756"/>
            <a:ext cx="3288139" cy="345638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3105" y="18223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애플리케이션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3105" y="30079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내부의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JRE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3105" y="24151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Web Application Server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tomcat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3105" y="36007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OS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3105" y="4193549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컴퓨터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82016" y="5178959"/>
            <a:ext cx="2016224" cy="504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Server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1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47579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7764" y="4203892"/>
                  <a:ext cx="789321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447764" y="4676990"/>
                  <a:ext cx="789321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47764" y="4484940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Java VM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상에서는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Server[Web Container]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작동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&amp; JSP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100438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008370" y="2427453"/>
                <a:ext cx="1834043" cy="2374822"/>
                <a:chOff x="1551038" y="4149079"/>
                <a:chExt cx="1240657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1551038" y="4149079"/>
                  <a:ext cx="1240657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690686" y="4203892"/>
                  <a:ext cx="947184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688667" y="4702577"/>
                  <a:ext cx="947184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690686" y="4484940"/>
                  <a:ext cx="947184" cy="21763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Server[Tomcat]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27972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5842414" y="4007020"/>
                <a:ext cx="20419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5842414" y="3497834"/>
                <a:ext cx="204195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28527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933405" y="368151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1464" y="2531886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solidFill>
                  <a:schemeClr val="tx1"/>
                </a:solidFill>
                <a:latin typeface="+mn-ea"/>
              </a:rPr>
              <a:t>규모가 크지 않은 웹 시스템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92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7217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Web Module Structure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0670" y="1384879"/>
            <a:ext cx="8433778" cy="4780425"/>
            <a:chOff x="672501" y="1684587"/>
            <a:chExt cx="7262420" cy="41044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77" y="1684587"/>
              <a:ext cx="6696744" cy="4104456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6444208" y="2852039"/>
              <a:ext cx="1416455" cy="345685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&amp; html..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36096" y="4280604"/>
              <a:ext cx="1872208" cy="360040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servlet &amp; 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일반 자바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1640" y="4640644"/>
              <a:ext cx="1800200" cy="588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72501" y="4661089"/>
              <a:ext cx="2459339" cy="983848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XML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로 구성된 환경 설정 파일</a:t>
              </a:r>
              <a:endParaRPr lang="en-US" altLang="ko-KR" sz="140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해당 웹 애플리케이션에 대한 각종 설정 사항을 보유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97714" y="820115"/>
            <a:ext cx="2464704" cy="4994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이클립스 개발 환경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0" y="1364909"/>
            <a:ext cx="215265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729311" y="732028"/>
            <a:ext cx="2996952" cy="68845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썬에서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제시한 모든 웹 서버의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실제 서비스 구조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79188" y="1506604"/>
            <a:ext cx="1508703" cy="43204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프로젝트명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27984" y="2276872"/>
            <a:ext cx="2204460" cy="5406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Byte code/library/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웹프로젝트 설정 파일 절대 경로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3528" y="1541419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97" y="3429000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5736" y="2240805"/>
            <a:ext cx="830941" cy="48880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상동</a:t>
            </a:r>
          </a:p>
        </p:txBody>
      </p:sp>
      <p:cxnSp>
        <p:nvCxnSpPr>
          <p:cNvPr id="18" name="연결선: 꺾임 17"/>
          <p:cNvCxnSpPr>
            <a:stCxn id="14" idx="3"/>
            <a:endCxn id="15" idx="0"/>
          </p:cNvCxnSpPr>
          <p:nvPr/>
        </p:nvCxnSpPr>
        <p:spPr>
          <a:xfrm>
            <a:off x="2424085" y="1632024"/>
            <a:ext cx="187122" cy="608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/>
          <p:cNvCxnSpPr/>
          <p:nvPr/>
        </p:nvCxnSpPr>
        <p:spPr>
          <a:xfrm rot="5400000" flipH="1" flipV="1">
            <a:off x="2091546" y="3090549"/>
            <a:ext cx="865609" cy="173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1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HTTP </a:t>
            </a:r>
            <a:r>
              <a:rPr lang="ko-KR" altLang="en-US"/>
              <a:t>특징 </a:t>
            </a:r>
            <a:r>
              <a:rPr lang="en-US" altLang="ko-KR"/>
              <a:t>- </a:t>
            </a:r>
            <a:r>
              <a:rPr lang="ko-KR" altLang="en-US"/>
              <a:t>인터넷과 </a:t>
            </a:r>
            <a:r>
              <a:rPr lang="en-US" altLang="ko-KR"/>
              <a:t>www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TCP/IP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기반의 네트워크가 전세계적으로 확대되어 하나로 연결된 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network of network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’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www 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 기반의 서비스 중 하나</a:t>
            </a: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364" name="Group 29"/>
          <p:cNvGrpSpPr>
            <a:grpSpLocks/>
          </p:cNvGrpSpPr>
          <p:nvPr/>
        </p:nvGrpSpPr>
        <p:grpSpPr bwMode="auto">
          <a:xfrm>
            <a:off x="914400" y="3273425"/>
            <a:ext cx="7620000" cy="2968433"/>
            <a:chOff x="576" y="2496"/>
            <a:chExt cx="4800" cy="1815"/>
          </a:xfrm>
        </p:grpSpPr>
        <p:sp>
          <p:nvSpPr>
            <p:cNvPr id="15366" name="Text Box 12"/>
            <p:cNvSpPr txBox="1">
              <a:spLocks noChangeArrowheads="1"/>
            </p:cNvSpPr>
            <p:nvPr/>
          </p:nvSpPr>
          <p:spPr bwMode="auto">
            <a:xfrm>
              <a:off x="576" y="2544"/>
              <a:ext cx="4800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이름	   프로토콜		</a:t>
              </a:r>
              <a:r>
                <a:rPr kumimoji="0" lang="en-US" altLang="ko-KR" sz="1500" b="1" dirty="0">
                  <a:latin typeface="Gill Sans MT" pitchFamily="34" charset="0"/>
                  <a:ea typeface="맑은 고딕" pitchFamily="50" charset="-127"/>
                </a:rPr>
                <a:t>	</a:t>
              </a: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포트	       기능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www	    http			80	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웹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Email	    SMTP/</a:t>
              </a:r>
              <a:r>
                <a:rPr kumimoji="0" lang="en-US" altLang="ko-KR" sz="1500" dirty="0" err="1">
                  <a:latin typeface="Gill Sans MT" pitchFamily="34" charset="0"/>
                  <a:ea typeface="맑은 고딕" pitchFamily="50" charset="-127"/>
                </a:rPr>
                <a:t>POP3</a:t>
              </a: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/IMAP		25/110/114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이메일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FTP	    ftp			21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파일 전송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telnet	    telnet			23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원격 로그인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DNS	    DNS			83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도메인 이름 변환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News	    NNTP			119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인터넷 뉴스 서비스</a:t>
              </a:r>
            </a:p>
          </p:txBody>
        </p:sp>
        <p:sp>
          <p:nvSpPr>
            <p:cNvPr id="15367" name="Line 14"/>
            <p:cNvSpPr>
              <a:spLocks noChangeShapeType="1"/>
            </p:cNvSpPr>
            <p:nvPr/>
          </p:nvSpPr>
          <p:spPr bwMode="auto">
            <a:xfrm>
              <a:off x="576" y="2496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8" name="Line 16"/>
            <p:cNvSpPr>
              <a:spLocks noChangeShapeType="1"/>
            </p:cNvSpPr>
            <p:nvPr/>
          </p:nvSpPr>
          <p:spPr bwMode="auto">
            <a:xfrm>
              <a:off x="576" y="2976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69" name="Line 17"/>
            <p:cNvSpPr>
              <a:spLocks noChangeShapeType="1"/>
            </p:cNvSpPr>
            <p:nvPr/>
          </p:nvSpPr>
          <p:spPr bwMode="auto">
            <a:xfrm>
              <a:off x="576" y="326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0" name="Line 18"/>
            <p:cNvSpPr>
              <a:spLocks noChangeShapeType="1"/>
            </p:cNvSpPr>
            <p:nvPr/>
          </p:nvSpPr>
          <p:spPr bwMode="auto">
            <a:xfrm>
              <a:off x="576" y="350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1" name="Line 19"/>
            <p:cNvSpPr>
              <a:spLocks noChangeShapeType="1"/>
            </p:cNvSpPr>
            <p:nvPr/>
          </p:nvSpPr>
          <p:spPr bwMode="auto">
            <a:xfrm>
              <a:off x="576" y="374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2" name="Line 20"/>
            <p:cNvSpPr>
              <a:spLocks noChangeShapeType="1"/>
            </p:cNvSpPr>
            <p:nvPr/>
          </p:nvSpPr>
          <p:spPr bwMode="auto">
            <a:xfrm>
              <a:off x="576" y="4310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3" name="Line 22"/>
            <p:cNvSpPr>
              <a:spLocks noChangeShapeType="1"/>
            </p:cNvSpPr>
            <p:nvPr/>
          </p:nvSpPr>
          <p:spPr bwMode="auto">
            <a:xfrm>
              <a:off x="576" y="4007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4" name="Line 28"/>
            <p:cNvSpPr>
              <a:spLocks noChangeShapeType="1"/>
            </p:cNvSpPr>
            <p:nvPr/>
          </p:nvSpPr>
          <p:spPr bwMode="auto">
            <a:xfrm>
              <a:off x="576" y="2772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CBA97D-8823-4D80-B632-5EE150D7D55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7984" y="3724823"/>
            <a:ext cx="720080" cy="3336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4909964" y="2490503"/>
            <a:ext cx="3624436" cy="843436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www.daum.net:80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1838" y="3578414"/>
            <a:ext cx="2674640" cy="58070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생략시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자동 적용되는 유일한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port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88156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가 먼저 설치되어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있어야 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1628801"/>
            <a:ext cx="8208911" cy="4537590"/>
            <a:chOff x="467544" y="1916831"/>
            <a:chExt cx="8208911" cy="42495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16831"/>
              <a:ext cx="8208911" cy="4249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55042" y="5171422"/>
              <a:ext cx="1259102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84592" y="1931933"/>
              <a:ext cx="1603231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B5337-3958-4551-BECB-4BC3D433E0D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&amp;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7946" y="1265402"/>
            <a:ext cx="8229600" cy="4937760"/>
          </a:xfrm>
        </p:spPr>
        <p:txBody>
          <a:bodyPr/>
          <a:lstStyle/>
          <a:p>
            <a:r>
              <a:rPr lang="en-US" altLang="ko-KR" dirty="0"/>
              <a:t>Servlet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순수 자바 문법</a:t>
            </a:r>
            <a:r>
              <a:rPr lang="ko-KR" altLang="en-US" dirty="0"/>
              <a:t> </a:t>
            </a:r>
            <a:r>
              <a:rPr lang="en-US" altLang="ko-KR" dirty="0"/>
              <a:t>+ html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*.java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</a:t>
            </a:r>
            <a:r>
              <a:rPr lang="ko-KR" altLang="en-US" dirty="0">
                <a:solidFill>
                  <a:srgbClr val="FF0000"/>
                </a:solidFill>
              </a:rPr>
              <a:t>의 요청을 직접 받아서 응답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일반 자바 소스 </a:t>
            </a:r>
            <a:r>
              <a:rPr lang="en-US" altLang="ko-KR" dirty="0"/>
              <a:t>HTTP</a:t>
            </a:r>
            <a:r>
              <a:rPr lang="ko-KR" altLang="en-US" dirty="0"/>
              <a:t>의 요청 수락 및 응답 불가능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요청 </a:t>
            </a:r>
            <a:r>
              <a:rPr lang="en-US" altLang="ko-KR" dirty="0"/>
              <a:t>-&gt; servlet -&gt; biz </a:t>
            </a:r>
            <a:r>
              <a:rPr lang="ko-KR" altLang="en-US" dirty="0"/>
              <a:t>일반 자바가 처리 </a:t>
            </a:r>
            <a:r>
              <a:rPr lang="en-US" altLang="ko-KR" dirty="0"/>
              <a:t>-&gt; </a:t>
            </a:r>
            <a:r>
              <a:rPr lang="en-US" altLang="ko-KR" dirty="0" err="1"/>
              <a:t>sevlet</a:t>
            </a:r>
            <a:r>
              <a:rPr lang="ko-KR" altLang="en-US" dirty="0"/>
              <a:t> 에게 응답 </a:t>
            </a:r>
            <a:r>
              <a:rPr lang="en-US" altLang="ko-KR" dirty="0"/>
              <a:t>-&gt; http </a:t>
            </a:r>
            <a:r>
              <a:rPr lang="ko-KR" altLang="en-US" dirty="0"/>
              <a:t>통신의 브라우저에게 응답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Controller </a:t>
            </a:r>
            <a:r>
              <a:rPr lang="ko-KR" altLang="en-US" dirty="0">
                <a:solidFill>
                  <a:srgbClr val="FF0000"/>
                </a:solidFill>
              </a:rPr>
              <a:t>로직 권장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/>
              <a:t>jsp</a:t>
            </a:r>
            <a:endParaRPr lang="en-US" altLang="ko-KR" dirty="0"/>
          </a:p>
          <a:p>
            <a:pPr lvl="1"/>
            <a:r>
              <a:rPr lang="ko-KR" altLang="en-US" dirty="0"/>
              <a:t>순수 자바 </a:t>
            </a:r>
            <a:r>
              <a:rPr lang="en-US" altLang="ko-KR" dirty="0"/>
              <a:t>+ html + </a:t>
            </a:r>
            <a:r>
              <a:rPr lang="ko-KR" altLang="en-US" dirty="0"/>
              <a:t>플래쉬 </a:t>
            </a:r>
            <a:r>
              <a:rPr lang="en-US" altLang="ko-KR" dirty="0"/>
              <a:t>+ java script + </a:t>
            </a:r>
            <a:r>
              <a:rPr lang="en-US" altLang="ko-KR" dirty="0" err="1"/>
              <a:t>css</a:t>
            </a:r>
            <a:r>
              <a:rPr lang="en-US" altLang="ko-KR" dirty="0"/>
              <a:t>… </a:t>
            </a:r>
            <a:r>
              <a:rPr lang="ko-KR" altLang="en-US" dirty="0"/>
              <a:t>웹 개발 </a:t>
            </a:r>
            <a:r>
              <a:rPr lang="en-US" altLang="ko-KR" dirty="0"/>
              <a:t>tag</a:t>
            </a:r>
            <a:r>
              <a:rPr lang="ko-KR" altLang="en-US" dirty="0"/>
              <a:t>들로 구성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View </a:t>
            </a:r>
            <a:r>
              <a:rPr lang="ko-KR" altLang="en-US" dirty="0">
                <a:solidFill>
                  <a:srgbClr val="FF0000"/>
                </a:solidFill>
              </a:rPr>
              <a:t>처리 로직 권장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는 내부적으로 </a:t>
            </a:r>
            <a:r>
              <a:rPr lang="en-US" altLang="ko-KR" dirty="0">
                <a:solidFill>
                  <a:srgbClr val="FF0000"/>
                </a:solidFill>
              </a:rPr>
              <a:t>servlet</a:t>
            </a:r>
            <a:r>
              <a:rPr lang="ko-KR" altLang="en-US" dirty="0">
                <a:solidFill>
                  <a:srgbClr val="FF0000"/>
                </a:solidFill>
              </a:rPr>
              <a:t>으로 변환되어 서비스 되는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9552" y="1717220"/>
            <a:ext cx="8064896" cy="4304068"/>
            <a:chOff x="457200" y="1595438"/>
            <a:chExt cx="8229600" cy="36671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95438"/>
              <a:ext cx="8229600" cy="3667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707904" y="3545004"/>
              <a:ext cx="2486075" cy="6040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7744" y="2060848"/>
              <a:ext cx="858837" cy="2667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2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Tomcat PATH </a:t>
            </a:r>
            <a:r>
              <a:rPr lang="ko-KR" altLang="en-US"/>
              <a:t>설정</a:t>
            </a:r>
            <a:r>
              <a:rPr lang="en-US" altLang="ko-KR"/>
              <a:t>[unused eclipse]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JAVA_HOME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생성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CATALINA_HOME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환경 변수 생성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Path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변수에 추가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604" name="Group 84"/>
          <p:cNvGrpSpPr>
            <a:grpSpLocks/>
          </p:cNvGrpSpPr>
          <p:nvPr/>
        </p:nvGrpSpPr>
        <p:grpSpPr bwMode="auto">
          <a:xfrm>
            <a:off x="609600" y="1828800"/>
            <a:ext cx="7620000" cy="838200"/>
            <a:chOff x="384" y="1578"/>
            <a:chExt cx="4848" cy="1254"/>
          </a:xfrm>
        </p:grpSpPr>
        <p:sp>
          <p:nvSpPr>
            <p:cNvPr id="25622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Jdk</a:t>
              </a:r>
              <a:r>
                <a:rPr lang="ko-KR" altLang="en-US">
                  <a:cs typeface="Times New Roman" pitchFamily="18" charset="0"/>
                </a:rPr>
                <a:t>가 설치된 홈디렉토리</a:t>
              </a:r>
            </a:p>
          </p:txBody>
        </p:sp>
        <p:sp>
          <p:nvSpPr>
            <p:cNvPr id="25623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JAVA_HOME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24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25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26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7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5" name="Group 84"/>
          <p:cNvGrpSpPr>
            <a:grpSpLocks/>
          </p:cNvGrpSpPr>
          <p:nvPr/>
        </p:nvGrpSpPr>
        <p:grpSpPr bwMode="auto">
          <a:xfrm>
            <a:off x="685800" y="3657600"/>
            <a:ext cx="7620000" cy="838200"/>
            <a:chOff x="384" y="1578"/>
            <a:chExt cx="4848" cy="1254"/>
          </a:xfrm>
        </p:grpSpPr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Tomcat</a:t>
              </a:r>
              <a:r>
                <a:rPr lang="ko-KR" altLang="en-US">
                  <a:cs typeface="Times New Roman" pitchFamily="18" charset="0"/>
                </a:rPr>
                <a:t>이 설치된 홈 디렉토리 </a:t>
              </a:r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34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CATALINA_HOME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7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8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9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6" name="Group 84"/>
          <p:cNvGrpSpPr>
            <a:grpSpLocks/>
          </p:cNvGrpSpPr>
          <p:nvPr/>
        </p:nvGrpSpPr>
        <p:grpSpPr bwMode="auto">
          <a:xfrm>
            <a:off x="685800" y="5334000"/>
            <a:ext cx="7620000" cy="838200"/>
            <a:chOff x="384" y="1578"/>
            <a:chExt cx="4848" cy="1254"/>
          </a:xfrm>
        </p:grpSpPr>
        <p:sp>
          <p:nvSpPr>
            <p:cNvPr id="25608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%JAVA_HOME%\bin;%CATALINA_HOMT%\bin;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09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path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0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1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8DAFCF-5084-4787-9FD7-6E186FA275E7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Trasking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62565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get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post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7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및 응답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191459" y="2745021"/>
            <a:ext cx="1578171" cy="225279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9977" y="2153937"/>
            <a:ext cx="1946073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131744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87141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49624" y="1985372"/>
            <a:ext cx="3607205" cy="174141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URL – 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2. http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방식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–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GET or POST </a:t>
            </a: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전송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데이터등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...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49623" y="4485393"/>
            <a:ext cx="3607205" cy="1564035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상태코드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 처리에 대한 성공여부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컨텐츠 타입 및 컨텐츠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텍스트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그림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HTML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686183" y="4293096"/>
            <a:ext cx="4334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Query String </a:t>
            </a:r>
            <a:r>
              <a:rPr lang="ko-KR" altLang="en-US"/>
              <a:t>전송방식 </a:t>
            </a:r>
            <a:endParaRPr lang="en-US" altLang="ko-KR"/>
          </a:p>
          <a:p>
            <a:pPr marL="274638" lvl="1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308304" y="2489461"/>
            <a:ext cx="1484997" cy="313650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1995" y="2083288"/>
            <a:ext cx="1745792" cy="1705751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92970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789040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3728" y="3194546"/>
            <a:ext cx="5040561" cy="469890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>
                <a:solidFill>
                  <a:srgbClr val="0070C0"/>
                </a:solidFill>
                <a:latin typeface="+mn-ea"/>
              </a:rPr>
              <a:t>http://www.khk.co.kr?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key1=value1&amp;key2=value2</a:t>
            </a:r>
            <a:endParaRPr lang="ko-KR" altLang="en-US" sz="16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81280" y="5099488"/>
            <a:ext cx="2030753" cy="9938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Post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은닉해서 서버에 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81279" y="2678124"/>
            <a:ext cx="2030753" cy="4875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Get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86183" y="463873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18581" y="4712541"/>
            <a:ext cx="2520280" cy="338299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>
                <a:solidFill>
                  <a:srgbClr val="0070C0"/>
                </a:solidFill>
                <a:latin typeface="+mn-ea"/>
              </a:rPr>
              <a:t>http://www.khk.co.kr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39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  <a:br>
              <a:rPr lang="en-US" altLang="ko-KR" dirty="0"/>
            </a:br>
            <a:r>
              <a:rPr lang="en-US" altLang="ko-KR" dirty="0"/>
              <a:t>http </a:t>
            </a:r>
            <a:r>
              <a:rPr lang="ko-KR" altLang="en-US" dirty="0"/>
              <a:t>요청 방식 처리 이해하기</a:t>
            </a:r>
            <a:r>
              <a:rPr lang="en-US" altLang="ko-KR" dirty="0"/>
              <a:t>[get/post]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796136" y="3203450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idCheck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LoginCheck.java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id/pw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유효성 검증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56284" cy="96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36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Get</a:t>
            </a:r>
            <a:r>
              <a:rPr lang="ko-KR" altLang="en-US" dirty="0"/>
              <a:t>방식 요청 </a:t>
            </a:r>
            <a:r>
              <a:rPr lang="en-US" altLang="ko-KR" dirty="0"/>
              <a:t>: </a:t>
            </a:r>
            <a:r>
              <a:rPr lang="en-US" altLang="ko-KR" dirty="0" err="1"/>
              <a:t>clien</a:t>
            </a:r>
            <a:r>
              <a:rPr lang="ko-KR" altLang="en-US" dirty="0"/>
              <a:t>로 인해 발생된 데이터는 주소줄에 </a:t>
            </a:r>
            <a:r>
              <a:rPr lang="ko-KR" altLang="en-US" dirty="0" err="1"/>
              <a:t>오픈되어</a:t>
            </a:r>
            <a:r>
              <a:rPr lang="ko-KR" altLang="en-US" dirty="0"/>
              <a:t> 서버에 전송</a:t>
            </a:r>
            <a:br>
              <a:rPr lang="en-US" altLang="ko-KR" dirty="0"/>
            </a:br>
            <a:r>
              <a:rPr lang="ko-KR" altLang="en-US" dirty="0"/>
              <a:t>보안 </a:t>
            </a:r>
            <a:r>
              <a:rPr lang="ko-KR" altLang="en-US" dirty="0" err="1"/>
              <a:t>미고려</a:t>
            </a:r>
            <a:r>
              <a:rPr lang="en-US" altLang="ko-KR" dirty="0"/>
              <a:t>, </a:t>
            </a:r>
            <a:r>
              <a:rPr lang="ko-KR" altLang="en-US" dirty="0" err="1"/>
              <a:t>전송량이</a:t>
            </a:r>
            <a:r>
              <a:rPr lang="ko-KR" altLang="en-US" dirty="0"/>
              <a:t> 소량</a:t>
            </a:r>
            <a:r>
              <a:rPr lang="en-US" altLang="ko-KR" dirty="0"/>
              <a:t>, </a:t>
            </a:r>
            <a:r>
              <a:rPr lang="ko-KR" altLang="en-US" dirty="0" err="1"/>
              <a:t>즐겨찾기</a:t>
            </a:r>
            <a:r>
              <a:rPr lang="ko-KR" altLang="en-US" dirty="0"/>
              <a:t> 권장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7" y="1628800"/>
            <a:ext cx="4181475" cy="2289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27" y="1628800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54" y="4293096"/>
            <a:ext cx="5380087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724128" y="4293096"/>
            <a:ext cx="1440160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39752" y="2060848"/>
            <a:ext cx="1368152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196752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124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POST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ko-KR" altLang="en-US" dirty="0"/>
              <a:t>서버에 데이터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ko-KR" altLang="en-US" dirty="0" err="1"/>
              <a:t>은닌되어</a:t>
            </a:r>
            <a:r>
              <a:rPr lang="ko-KR" altLang="en-US" dirty="0"/>
              <a:t> 전송</a:t>
            </a:r>
            <a:br>
              <a:rPr lang="en-US" altLang="ko-KR" dirty="0"/>
            </a:br>
            <a:r>
              <a:rPr lang="ko-KR" altLang="en-US" dirty="0"/>
              <a:t>권장 </a:t>
            </a:r>
            <a:r>
              <a:rPr lang="en-US" altLang="ko-KR" dirty="0"/>
              <a:t>: </a:t>
            </a:r>
            <a:r>
              <a:rPr lang="ko-KR" altLang="en-US" dirty="0"/>
              <a:t>보안을 고려한 데이터 또는 </a:t>
            </a:r>
            <a:r>
              <a:rPr lang="ko-KR" altLang="en-US" dirty="0" err="1"/>
              <a:t>전송량이</a:t>
            </a:r>
            <a:r>
              <a:rPr lang="ko-KR" altLang="en-US" dirty="0"/>
              <a:t> 많은 </a:t>
            </a:r>
            <a:r>
              <a:rPr lang="ko-KR" altLang="en-US" dirty="0" err="1"/>
              <a:t>데이에</a:t>
            </a:r>
            <a:r>
              <a:rPr lang="ko-KR" altLang="en-US" dirty="0"/>
              <a:t> 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3" y="4068390"/>
            <a:ext cx="4543857" cy="1793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6" y="1484783"/>
            <a:ext cx="42386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724128" y="4418930"/>
            <a:ext cx="648072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193" y="1844824"/>
            <a:ext cx="1264918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7497" y="1250458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95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&amp;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71257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동작 원리 </a:t>
            </a:r>
            <a:r>
              <a:rPr lang="en-US" altLang="ko-KR"/>
              <a:t>– Client </a:t>
            </a:r>
            <a:r>
              <a:rPr lang="ko-KR" altLang="en-US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Client </a:t>
            </a:r>
            <a:r>
              <a:rPr lang="ko-KR" altLang="en-US" dirty="0"/>
              <a:t>요청은 개별 </a:t>
            </a:r>
            <a:r>
              <a:rPr lang="en-US" altLang="ko-KR" dirty="0"/>
              <a:t>thread</a:t>
            </a:r>
            <a:r>
              <a:rPr lang="ko-KR" altLang="en-US" dirty="0"/>
              <a:t>로 생성되어 실행됨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28147" y="2311065"/>
            <a:ext cx="1373319" cy="1480390"/>
            <a:chOff x="2195735" y="4149080"/>
            <a:chExt cx="1152129" cy="1125085"/>
          </a:xfrm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7030A0"/>
                  </a:solidFill>
                  <a:latin typeface="+mn-ea"/>
                </a:rPr>
                <a:t>client B</a:t>
              </a:r>
              <a:endParaRPr lang="ko-KR" altLang="en-US" sz="1400" b="1">
                <a:solidFill>
                  <a:srgbClr val="7030A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3851920" y="3398183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50236" y="4708332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27122" y="4645221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+mn-ea"/>
              </a:rPr>
              <a:t>thread B</a:t>
            </a:r>
            <a:endParaRPr lang="ko-KR" altLang="en-US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69453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응답</a:t>
            </a:r>
          </a:p>
        </p:txBody>
      </p:sp>
      <p:sp>
        <p:nvSpPr>
          <p:cNvPr id="29" name="타원 28"/>
          <p:cNvSpPr/>
          <p:nvPr/>
        </p:nvSpPr>
        <p:spPr>
          <a:xfrm>
            <a:off x="3285990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요청</a:t>
            </a:r>
          </a:p>
        </p:txBody>
      </p:sp>
      <p:sp>
        <p:nvSpPr>
          <p:cNvPr id="30" name="타원 29"/>
          <p:cNvSpPr/>
          <p:nvPr/>
        </p:nvSpPr>
        <p:spPr>
          <a:xfrm>
            <a:off x="5827122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요청</a:t>
            </a:r>
          </a:p>
        </p:txBody>
      </p:sp>
      <p:sp>
        <p:nvSpPr>
          <p:cNvPr id="31" name="타원 30"/>
          <p:cNvSpPr/>
          <p:nvPr/>
        </p:nvSpPr>
        <p:spPr>
          <a:xfrm>
            <a:off x="6629645" y="5609283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응답</a:t>
            </a:r>
          </a:p>
        </p:txBody>
      </p:sp>
      <p:cxnSp>
        <p:nvCxnSpPr>
          <p:cNvPr id="33" name="구부러진 연결선 32"/>
          <p:cNvCxnSpPr>
            <a:stCxn id="9" idx="0"/>
            <a:endCxn id="15" idx="0"/>
          </p:cNvCxnSpPr>
          <p:nvPr/>
        </p:nvCxnSpPr>
        <p:spPr>
          <a:xfrm rot="16200000" flipH="1">
            <a:off x="2598684" y="1330441"/>
            <a:ext cx="1041551" cy="3093933"/>
          </a:xfrm>
          <a:prstGeom prst="curvedConnector3">
            <a:avLst>
              <a:gd name="adj1" fmla="val -21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15" idx="0"/>
          </p:cNvCxnSpPr>
          <p:nvPr/>
        </p:nvCxnSpPr>
        <p:spPr>
          <a:xfrm rot="16200000" flipH="1" flipV="1">
            <a:off x="5697058" y="1280434"/>
            <a:ext cx="1087118" cy="3148380"/>
          </a:xfrm>
          <a:prstGeom prst="curvedConnector3">
            <a:avLst>
              <a:gd name="adj1" fmla="val -2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정육면체 4"/>
          <p:cNvSpPr/>
          <p:nvPr/>
        </p:nvSpPr>
        <p:spPr>
          <a:xfrm>
            <a:off x="3851920" y="1786474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3285990" y="4149080"/>
            <a:ext cx="1380436" cy="55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7" idx="0"/>
          </p:cNvCxnSpPr>
          <p:nvPr/>
        </p:nvCxnSpPr>
        <p:spPr>
          <a:xfrm>
            <a:off x="4666427" y="4149080"/>
            <a:ext cx="1784715" cy="49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29" idx="0"/>
          </p:cNvCxnSpPr>
          <p:nvPr/>
        </p:nvCxnSpPr>
        <p:spPr>
          <a:xfrm>
            <a:off x="3374255" y="5284396"/>
            <a:ext cx="267878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6" idx="2"/>
            <a:endCxn id="28" idx="0"/>
          </p:cNvCxnSpPr>
          <p:nvPr/>
        </p:nvCxnSpPr>
        <p:spPr>
          <a:xfrm flipH="1">
            <a:off x="2325596" y="5284396"/>
            <a:ext cx="1048660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7" idx="2"/>
            <a:endCxn id="30" idx="0"/>
          </p:cNvCxnSpPr>
          <p:nvPr/>
        </p:nvCxnSpPr>
        <p:spPr>
          <a:xfrm flipH="1">
            <a:off x="6183265" y="5221285"/>
            <a:ext cx="267877" cy="38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7" idx="2"/>
            <a:endCxn id="31" idx="0"/>
          </p:cNvCxnSpPr>
          <p:nvPr/>
        </p:nvCxnSpPr>
        <p:spPr>
          <a:xfrm>
            <a:off x="6451142" y="5221285"/>
            <a:ext cx="534646" cy="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8" idx="2"/>
            <a:endCxn id="10" idx="2"/>
          </p:cNvCxnSpPr>
          <p:nvPr/>
        </p:nvCxnSpPr>
        <p:spPr>
          <a:xfrm rot="10800000">
            <a:off x="1572495" y="3837022"/>
            <a:ext cx="396959" cy="20962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1" idx="6"/>
            <a:endCxn id="25" idx="2"/>
          </p:cNvCxnSpPr>
          <p:nvPr/>
        </p:nvCxnSpPr>
        <p:spPr>
          <a:xfrm flipV="1">
            <a:off x="7341930" y="3791455"/>
            <a:ext cx="472877" cy="2141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0" y="220735"/>
            <a:ext cx="4464496" cy="141715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이라는 웹 처리 객체가 생성되는 시점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최초의 클라이언트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web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cotainer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생성</a:t>
            </a:r>
          </a:p>
        </p:txBody>
      </p:sp>
    </p:spTree>
    <p:extLst>
      <p:ext uri="{BB962C8B-B14F-4D97-AF65-F5344CB8AC3E}">
        <p14:creationId xmlns:p14="http://schemas.microsoft.com/office/powerpoint/2010/main" val="19788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꺾인 연결선 22"/>
          <p:cNvCxnSpPr>
            <a:stCxn id="10" idx="3"/>
          </p:cNvCxnSpPr>
          <p:nvPr/>
        </p:nvCxnSpPr>
        <p:spPr>
          <a:xfrm rot="5400000">
            <a:off x="5558914" y="3625032"/>
            <a:ext cx="1688746" cy="2366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0" idx="0"/>
          </p:cNvCxnSpPr>
          <p:nvPr/>
        </p:nvCxnSpPr>
        <p:spPr>
          <a:xfrm>
            <a:off x="5076056" y="2234314"/>
            <a:ext cx="2510445" cy="9786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실행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3177" y="2672901"/>
            <a:ext cx="1373319" cy="1480390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0" name="정오각형 9"/>
          <p:cNvSpPr/>
          <p:nvPr/>
        </p:nvSpPr>
        <p:spPr>
          <a:xfrm>
            <a:off x="6771994" y="3212976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3311362" y="1668379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491959" y="2067614"/>
            <a:ext cx="2189082" cy="649454"/>
            <a:chOff x="6034820" y="1856548"/>
            <a:chExt cx="1436396" cy="649454"/>
          </a:xfrm>
        </p:grpSpPr>
        <p:sp>
          <p:nvSpPr>
            <p:cNvPr id="30" name="직사각형 29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971490" y="4510760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4059" y="5343230"/>
            <a:ext cx="2189082" cy="649454"/>
            <a:chOff x="6034820" y="1856548"/>
            <a:chExt cx="1436396" cy="649454"/>
          </a:xfrm>
        </p:grpSpPr>
        <p:sp>
          <p:nvSpPr>
            <p:cNvPr id="48" name="직사각형 47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cxnSp>
        <p:nvCxnSpPr>
          <p:cNvPr id="12" name="꺾인 연결선 11"/>
          <p:cNvCxnSpPr>
            <a:stCxn id="49" idx="2"/>
            <a:endCxn id="9" idx="2"/>
          </p:cNvCxnSpPr>
          <p:nvPr/>
        </p:nvCxnSpPr>
        <p:spPr>
          <a:xfrm rot="10800000">
            <a:off x="1159837" y="4153292"/>
            <a:ext cx="2134222" cy="1513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</p:cNvCxnSpPr>
          <p:nvPr/>
        </p:nvCxnSpPr>
        <p:spPr>
          <a:xfrm rot="5400000" flipH="1" flipV="1">
            <a:off x="2006314" y="1387838"/>
            <a:ext cx="438587" cy="21315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07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518" y="1131126"/>
            <a:ext cx="4410490" cy="15545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javax.servlet.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Servlet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 Servlet lifecycle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관련 메소드 제시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-servlet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원조 스펙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(interface)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24" y="2852936"/>
            <a:ext cx="3240360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javax.servlet.GenericServlet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7524" y="3753036"/>
            <a:ext cx="3744416" cy="126014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javax.servlet.http.HttpServlet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완벽하게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http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프로토콜 관련 로직 개발되어 있음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5229200"/>
            <a:ext cx="3744416" cy="117160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사용자 정의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http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Servle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-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doGet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()/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doPost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재정의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08587" y="1709961"/>
            <a:ext cx="4104456" cy="1308908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javax.servlet.http.HttpServletRequest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의 요청 정보 보유한 객체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서버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접속시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서버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(web container)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자동 생성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8024" y="3284984"/>
            <a:ext cx="4104456" cy="136815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javax.servlet.http.HttpServletResponse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 서버에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요청시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자동 생성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접속한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에게 응답 기능을 제공</a:t>
            </a:r>
          </a:p>
        </p:txBody>
      </p:sp>
      <p:cxnSp>
        <p:nvCxnSpPr>
          <p:cNvPr id="12" name="직선 연결선 11"/>
          <p:cNvCxnSpPr>
            <a:stCxn id="7" idx="3"/>
            <a:endCxn id="10" idx="1"/>
          </p:cNvCxnSpPr>
          <p:nvPr/>
        </p:nvCxnSpPr>
        <p:spPr>
          <a:xfrm flipV="1">
            <a:off x="4031940" y="3969060"/>
            <a:ext cx="756084" cy="4140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031940" y="2901704"/>
            <a:ext cx="756084" cy="1427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0"/>
          </p:cNvCxnSpPr>
          <p:nvPr/>
        </p:nvCxnSpPr>
        <p:spPr>
          <a:xfrm flipV="1">
            <a:off x="1907704" y="2685680"/>
            <a:ext cx="216024" cy="1672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891074" y="3429000"/>
            <a:ext cx="1663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891074" y="5013176"/>
            <a:ext cx="1663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9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개발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70" y="1268760"/>
            <a:ext cx="6591300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43463" y="1700808"/>
            <a:ext cx="3744416" cy="1080120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0" y="3068960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1408" y="3861048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33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Life Cycle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152330" y="1381934"/>
            <a:ext cx="7379199" cy="4649688"/>
            <a:chOff x="1152330" y="1381934"/>
            <a:chExt cx="7379199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152330" y="1381934"/>
              <a:ext cx="7379199" cy="4649688"/>
              <a:chOff x="2051720" y="1371600"/>
              <a:chExt cx="7379199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051720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42798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2699792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07605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한쪽 모서리가 둥근 사각형 17"/>
              <p:cNvSpPr/>
              <p:nvPr/>
            </p:nvSpPr>
            <p:spPr>
              <a:xfrm>
                <a:off x="4698014" y="2111054"/>
                <a:ext cx="756084" cy="525858"/>
              </a:xfrm>
              <a:prstGeom prst="round1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class</a:t>
                </a:r>
                <a:endParaRPr lang="ko-KR" altLang="en-US" sz="110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" name="직선 화살표 연결선 19"/>
              <p:cNvCxnSpPr>
                <a:endCxn id="18" idx="1"/>
              </p:cNvCxnSpPr>
              <p:nvPr/>
            </p:nvCxnSpPr>
            <p:spPr>
              <a:xfrm>
                <a:off x="2699792" y="2373983"/>
                <a:ext cx="19982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2699792" y="2917236"/>
                <a:ext cx="41892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2699792" y="373678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2699792" y="450912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2699792" y="5445224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979510" cy="29574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0000"/>
                    </a:solidFill>
                    <a:latin typeface="+mn-ea"/>
                  </a:rPr>
                  <a:t>생성자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실행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최초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client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로 인해서만 호출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310087"/>
                <a:ext cx="2159328" cy="426693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FF0000"/>
                    </a:solidFill>
                    <a:latin typeface="+mn-ea"/>
                  </a:rPr>
                  <a:t>init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객체 생성 직후 단 한번만 호출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96736" y="3977016"/>
                <a:ext cx="1980939" cy="530771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service()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get/post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방식 무관하게 요청응답 메소드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4884576"/>
                <a:ext cx="1852064" cy="560648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destroy()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메모리에서 객체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삭제시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단 한번만 호출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자원 반환 로직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doGet() or doPost()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3" name="타원 2"/>
          <p:cNvSpPr/>
          <p:nvPr/>
        </p:nvSpPr>
        <p:spPr>
          <a:xfrm>
            <a:off x="245862" y="2787408"/>
            <a:ext cx="576064" cy="710081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3" idx="6"/>
          </p:cNvCxnSpPr>
          <p:nvPr/>
        </p:nvCxnSpPr>
        <p:spPr>
          <a:xfrm flipV="1">
            <a:off x="821926" y="1927166"/>
            <a:ext cx="582432" cy="121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javax.servlet.Servlet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() – service() – destroy()</a:t>
            </a:r>
          </a:p>
          <a:p>
            <a:r>
              <a:rPr lang="en-US" altLang="ko-KR" dirty="0" err="1"/>
              <a:t>javax.servlet.http.HttpServlet</a:t>
            </a:r>
            <a:endParaRPr lang="en-US" altLang="ko-KR" dirty="0"/>
          </a:p>
          <a:p>
            <a:pPr lvl="1"/>
            <a:r>
              <a:rPr lang="en-US" altLang="ko-KR" dirty="0" err="1"/>
              <a:t>doGet</a:t>
            </a:r>
            <a:r>
              <a:rPr lang="en-US" altLang="ko-KR" dirty="0"/>
              <a:t>() : get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 err="1"/>
              <a:t>doPost</a:t>
            </a:r>
            <a:r>
              <a:rPr lang="en-US" altLang="ko-KR" dirty="0"/>
              <a:t>() : post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 err="1"/>
              <a:t>Javax.servlet.http.HttpServletRequest</a:t>
            </a:r>
            <a:endParaRPr lang="en-US" altLang="ko-KR" dirty="0"/>
          </a:p>
          <a:p>
            <a:pPr lvl="1"/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client</a:t>
            </a:r>
            <a:r>
              <a:rPr lang="ko-KR" altLang="en-US" dirty="0"/>
              <a:t>로 인해 전송된 데이터 획득</a:t>
            </a:r>
            <a:endParaRPr lang="en-US" altLang="ko-KR" dirty="0"/>
          </a:p>
          <a:p>
            <a:pPr lvl="2"/>
            <a:r>
              <a:rPr lang="ko-KR" altLang="en-US" dirty="0" err="1"/>
              <a:t>매개변수값에</a:t>
            </a:r>
            <a:r>
              <a:rPr lang="ko-KR" altLang="en-US" dirty="0"/>
              <a:t> 적용된 이름에 </a:t>
            </a:r>
            <a:r>
              <a:rPr lang="ko-KR" altLang="en-US" dirty="0" err="1"/>
              <a:t>매핑된</a:t>
            </a:r>
            <a:r>
              <a:rPr lang="ko-KR" altLang="en-US" dirty="0"/>
              <a:t> 데이터가 없을 경우 </a:t>
            </a:r>
            <a:r>
              <a:rPr lang="en-US" altLang="ko-KR" dirty="0"/>
              <a:t>“” </a:t>
            </a:r>
            <a:r>
              <a:rPr lang="ko-KR" altLang="en-US" dirty="0"/>
              <a:t>문자열이 </a:t>
            </a:r>
            <a:r>
              <a:rPr lang="en-US" altLang="ko-KR" dirty="0"/>
              <a:t>length = 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데이터 반환</a:t>
            </a:r>
            <a:endParaRPr lang="en-US" altLang="ko-KR" dirty="0"/>
          </a:p>
          <a:p>
            <a:pPr lvl="2"/>
            <a:r>
              <a:rPr lang="en-US" altLang="ko-KR" dirty="0"/>
              <a:t>Html tag</a:t>
            </a:r>
            <a:r>
              <a:rPr lang="ko-KR" altLang="en-US" dirty="0"/>
              <a:t>를 비활성화 하는 </a:t>
            </a:r>
            <a:r>
              <a:rPr lang="en-US" altLang="ko-KR" dirty="0"/>
              <a:t>disabled</a:t>
            </a:r>
            <a:r>
              <a:rPr lang="en-US" altLang="ko-KR" dirty="0"/>
              <a:t> </a:t>
            </a:r>
            <a:r>
              <a:rPr lang="ko-KR" altLang="en-US" dirty="0"/>
              <a:t>사용시에는 아예 존재 자체를 인식 못함</a:t>
            </a:r>
            <a:endParaRPr lang="en-US" altLang="ko-KR" dirty="0"/>
          </a:p>
          <a:p>
            <a:r>
              <a:rPr lang="en-US" altLang="ko-KR" dirty="0" err="1"/>
              <a:t>Javax.servlet.http.HttpServletResponse</a:t>
            </a:r>
            <a:endParaRPr lang="en-US" altLang="ko-KR" dirty="0"/>
          </a:p>
          <a:p>
            <a:pPr lvl="1"/>
            <a:r>
              <a:rPr lang="en-US" altLang="ko-KR" dirty="0" err="1"/>
              <a:t>setContentType</a:t>
            </a:r>
            <a:r>
              <a:rPr lang="en-US" altLang="ko-KR" dirty="0"/>
              <a:t>() : </a:t>
            </a:r>
            <a:r>
              <a:rPr lang="ko-KR" altLang="en-US" dirty="0"/>
              <a:t>응답 </a:t>
            </a:r>
            <a:r>
              <a:rPr lang="ko-KR" altLang="en-US" dirty="0" err="1"/>
              <a:t>포멧</a:t>
            </a:r>
            <a:r>
              <a:rPr lang="ko-KR" altLang="en-US" dirty="0"/>
              <a:t> 설정 메소드</a:t>
            </a:r>
            <a:endParaRPr lang="en-US" altLang="ko-KR" dirty="0"/>
          </a:p>
          <a:p>
            <a:pPr lvl="1"/>
            <a:r>
              <a:rPr lang="en-US" altLang="ko-KR" dirty="0" err="1"/>
              <a:t>getWriter</a:t>
            </a:r>
            <a:r>
              <a:rPr lang="en-US" altLang="ko-KR" dirty="0"/>
              <a:t>() : </a:t>
            </a:r>
            <a:r>
              <a:rPr lang="en-US" altLang="ko-KR" dirty="0" err="1"/>
              <a:t>2byte</a:t>
            </a:r>
            <a:r>
              <a:rPr lang="ko-KR" altLang="en-US" dirty="0"/>
              <a:t>로 응답 가능한 객체 반환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0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830534" y="3390131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라는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매핑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Welcome.java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유효한 경우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송지효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90682" cy="1153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03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Life Cycle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45674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service()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59" y="1340768"/>
            <a:ext cx="1944217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init()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33897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destroy()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60352" y="2147370"/>
            <a:ext cx="2777087" cy="37947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 발생시 컨테이너에서 스레드를 이용하여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요청별 매번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요청 방식별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doGet(), doPost()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등으로 분기시킴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175" y="2164815"/>
            <a:ext cx="2882984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객체 생성한 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서블릿을 초기화 로직으로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8575" y="2183571"/>
            <a:ext cx="2777087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객체를 메모리에서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unload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하기 직전에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사용 자원 반환 로직으로 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7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39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51" y="1157835"/>
            <a:ext cx="5511508" cy="4935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 Parameter </a:t>
            </a:r>
            <a:r>
              <a:rPr lang="ko-KR" altLang="en-US"/>
              <a:t>처리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534702"/>
            <a:ext cx="1060704" cy="1584947"/>
            <a:chOff x="394392" y="1412776"/>
            <a:chExt cx="1060704" cy="1584947"/>
          </a:xfrm>
        </p:grpSpPr>
        <p:sp>
          <p:nvSpPr>
            <p:cNvPr id="13" name="이등변 삼각형 12"/>
            <p:cNvSpPr/>
            <p:nvPr/>
          </p:nvSpPr>
          <p:spPr>
            <a:xfrm>
              <a:off x="394392" y="2083323"/>
              <a:ext cx="1060704" cy="914400"/>
            </a:xfrm>
            <a:prstGeom prst="triangl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1412776"/>
              <a:ext cx="914400" cy="914400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357" y="4493096"/>
            <a:ext cx="3971925" cy="1600200"/>
            <a:chOff x="190357" y="4493096"/>
            <a:chExt cx="3971925" cy="1600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" y="4493096"/>
              <a:ext cx="3971925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579168" y="4941168"/>
              <a:ext cx="2696688" cy="2667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3855" y="1254716"/>
            <a:ext cx="6546377" cy="3067829"/>
            <a:chOff x="5004048" y="1800918"/>
            <a:chExt cx="7509726" cy="32803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213" y="1800918"/>
              <a:ext cx="3400425" cy="2247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5004048" y="2791518"/>
              <a:ext cx="216024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44384" y="4587790"/>
              <a:ext cx="346939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683568" y="5475895"/>
            <a:ext cx="7848872" cy="8027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Check Box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와 같은 다중 데이터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</a:t>
            </a:r>
          </a:p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String [] values = request.getParameterValues(“checkbox form tag”); 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824" y="4091796"/>
            <a:ext cx="3024336" cy="849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778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3609021"/>
            <a:ext cx="7560840" cy="26642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Page </a:t>
            </a:r>
            <a:r>
              <a:rPr lang="ko-KR" altLang="en-US" dirty="0"/>
              <a:t>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3398" y="4617133"/>
            <a:ext cx="2049201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API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406" y="1919914"/>
            <a:ext cx="19078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HTML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4705" y="1412776"/>
            <a:ext cx="2910215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&lt;a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href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= “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page”&gt;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4704" y="2650216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>
                <a:solidFill>
                  <a:srgbClr val="0070C0"/>
                </a:solidFill>
                <a:latin typeface="+mn-ea"/>
              </a:rPr>
              <a:t> button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4704" y="4077072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포워드 방식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디스페처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]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4704" y="5237767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리다이렉트</a:t>
            </a:r>
          </a:p>
        </p:txBody>
      </p:sp>
      <p:cxnSp>
        <p:nvCxnSpPr>
          <p:cNvPr id="18" name="꺾인 연결선 17"/>
          <p:cNvCxnSpPr>
            <a:endCxn id="13" idx="1"/>
          </p:cNvCxnSpPr>
          <p:nvPr/>
        </p:nvCxnSpPr>
        <p:spPr>
          <a:xfrm>
            <a:off x="3021631" y="2275976"/>
            <a:ext cx="1753073" cy="6916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25"/>
          <p:cNvCxnSpPr>
            <a:stCxn id="5" idx="3"/>
            <a:endCxn id="14" idx="1"/>
          </p:cNvCxnSpPr>
          <p:nvPr/>
        </p:nvCxnSpPr>
        <p:spPr>
          <a:xfrm flipV="1">
            <a:off x="2982599" y="4394456"/>
            <a:ext cx="1792105" cy="546713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endCxn id="15" idx="1"/>
          </p:cNvCxnSpPr>
          <p:nvPr/>
        </p:nvCxnSpPr>
        <p:spPr>
          <a:xfrm>
            <a:off x="3021631" y="4941169"/>
            <a:ext cx="1753073" cy="613982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꺾인 연결선 37"/>
          <p:cNvCxnSpPr>
            <a:endCxn id="9" idx="1"/>
          </p:cNvCxnSpPr>
          <p:nvPr/>
        </p:nvCxnSpPr>
        <p:spPr>
          <a:xfrm flipV="1">
            <a:off x="3021631" y="1736812"/>
            <a:ext cx="1753074" cy="539164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5540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9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7157" y="475586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http://localhost:8089/step02_pageMove/page1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01414" y="278483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61331" y="2859168"/>
            <a:ext cx="2270398" cy="16303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생성되었던 요청 객체는 이미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요청으로 인지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1520" y="3406621"/>
            <a:ext cx="6120680" cy="7925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page2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확실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까지만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보여짐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820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2917" y="475988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19672" y="2784838"/>
            <a:ext cx="3744416" cy="11027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요청 정보 보유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84260" y="2863976"/>
            <a:ext cx="2026623" cy="6418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</p:spTree>
    <p:extLst>
      <p:ext uri="{BB962C8B-B14F-4D97-AF65-F5344CB8AC3E}">
        <p14:creationId xmlns:p14="http://schemas.microsoft.com/office/powerpoint/2010/main" val="1448131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redirect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39927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2756700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303681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201527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483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8" y="1661008"/>
            <a:ext cx="1229177" cy="465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Post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redirect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289909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721" y="505933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588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</a:t>
            </a:r>
            <a:r>
              <a:rPr lang="en-US" altLang="ko-KR" dirty="0"/>
              <a:t>&amp; </a:t>
            </a:r>
            <a:r>
              <a:rPr lang="ko-KR" altLang="en-US" dirty="0" err="1"/>
              <a:t>리다이렉트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포워딩 인 경우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 없음</a:t>
            </a:r>
          </a:p>
          <a:p>
            <a:pPr marL="0" indent="0">
              <a:buNone/>
            </a:pPr>
            <a:r>
              <a:rPr lang="en-US" altLang="ko-KR" dirty="0"/>
              <a:t>	2. post/get </a:t>
            </a:r>
            <a:r>
              <a:rPr lang="ko-KR" altLang="en-US" dirty="0"/>
              <a:t>유지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요청 객체의 정보가 그대로 재사용</a:t>
            </a:r>
          </a:p>
          <a:p>
            <a:endParaRPr lang="ko-KR" altLang="en-US" dirty="0"/>
          </a:p>
          <a:p>
            <a:r>
              <a:rPr lang="ko-KR" altLang="en-US" dirty="0" err="1"/>
              <a:t>리다이렉트인</a:t>
            </a:r>
            <a:r>
              <a:rPr lang="ko-KR" altLang="en-US" dirty="0"/>
              <a:t> 경우 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</a:t>
            </a:r>
          </a:p>
          <a:p>
            <a:pPr marL="0" indent="0">
              <a:buNone/>
            </a:pPr>
            <a:r>
              <a:rPr lang="en-US" altLang="ko-KR"/>
              <a:t>	2</a:t>
            </a:r>
            <a:r>
              <a:rPr lang="en-US" altLang="ko-KR" dirty="0"/>
              <a:t>. </a:t>
            </a:r>
            <a:r>
              <a:rPr lang="ko-KR" altLang="en-US" dirty="0" err="1"/>
              <a:t>리다이렉트로</a:t>
            </a:r>
            <a:r>
              <a:rPr lang="ko-KR" altLang="en-US" dirty="0"/>
              <a:t> 이동된 </a:t>
            </a:r>
            <a:r>
              <a:rPr lang="en-US" altLang="ko-KR" dirty="0"/>
              <a:t>servlet</a:t>
            </a:r>
            <a:r>
              <a:rPr lang="ko-KR" altLang="en-US" dirty="0"/>
              <a:t>은 무조건 무조건 </a:t>
            </a:r>
            <a:r>
              <a:rPr lang="en-US" altLang="ko-KR" dirty="0"/>
              <a:t>get</a:t>
            </a:r>
            <a:r>
              <a:rPr lang="ko-KR" altLang="en-US" dirty="0"/>
              <a:t>인지 </a:t>
            </a:r>
            <a:r>
              <a:rPr lang="en-US" altLang="ko-KR" dirty="0" err="1"/>
              <a:t>doGet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47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forward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1601" y="1732593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069532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1920604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1472678" y="2198166"/>
            <a:ext cx="2002543" cy="24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>
            <a:off x="5129049" y="1974917"/>
            <a:ext cx="2891618" cy="170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3822872" y="3969486"/>
            <a:ext cx="3246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314377" y="3481178"/>
            <a:ext cx="2088232" cy="764904"/>
            <a:chOff x="5796136" y="1526780"/>
            <a:chExt cx="2808312" cy="107421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cxnSp>
        <p:nvCxnSpPr>
          <p:cNvPr id="45" name="직선 화살표 연결선 44"/>
          <p:cNvCxnSpPr>
            <a:stCxn id="35" idx="1"/>
            <a:endCxn id="9" idx="3"/>
          </p:cNvCxnSpPr>
          <p:nvPr/>
        </p:nvCxnSpPr>
        <p:spPr>
          <a:xfrm flipH="1" flipV="1">
            <a:off x="1472678" y="2222838"/>
            <a:ext cx="447928" cy="174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025416" y="2063890"/>
            <a:ext cx="2088232" cy="764904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251520" y="5445224"/>
            <a:ext cx="8568952" cy="7920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request.getRequestDispatcher(“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page”).forward(request, response);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129049" y="4488943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request.setAttribute(key, value);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1295" y="4433567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request.getAttribute(key);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63176" y="1731053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12868" y="286684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433905" y="372791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67856" y="2824637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59863" y="1774873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1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Server &amp; Client </a:t>
            </a:r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75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&amp; Client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lvl="2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 &amp;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servic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하고자 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app~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–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제공받는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HTTP(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HyperText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Transfer Protocol)</a:t>
            </a: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protocol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네트워크에 연결된 컴퓨터가 서로 통신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대화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하기 위한 규약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통신 프로토콜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090799-C96B-4AE5-B894-83915EA1B2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6666237" y="4499033"/>
            <a:ext cx="934321" cy="1284537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65216" y="4198332"/>
            <a:ext cx="1152129" cy="844114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사다리꼴 3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00041" y="5261251"/>
            <a:ext cx="779962" cy="1007781"/>
            <a:chOff x="4151575" y="4326196"/>
            <a:chExt cx="673209" cy="11910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2974215" y="503400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74215" y="5223511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84890" y="459894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536092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448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redirect 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241190" y="4010429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2995162" y="4834575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2146911" y="2198166"/>
            <a:ext cx="1328310" cy="64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5"/>
            <a:endCxn id="15" idx="0"/>
          </p:cNvCxnSpPr>
          <p:nvPr/>
        </p:nvCxnSpPr>
        <p:spPr>
          <a:xfrm>
            <a:off x="5104234" y="1929612"/>
            <a:ext cx="3088091" cy="2080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4897430" y="4297245"/>
            <a:ext cx="2343762" cy="82414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1"/>
          </p:cNvCxnSpPr>
          <p:nvPr/>
        </p:nvCxnSpPr>
        <p:spPr>
          <a:xfrm flipH="1" flipV="1">
            <a:off x="1572494" y="3837022"/>
            <a:ext cx="1422670" cy="1284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770331" y="2356632"/>
            <a:ext cx="2088232" cy="837275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251520" y="5464096"/>
            <a:ext cx="8568952" cy="7732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rgbClr val="0070C0"/>
                </a:solidFill>
                <a:latin typeface="+mn-ea"/>
              </a:rPr>
              <a:t>response.sendRedirect(“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page”);</a:t>
            </a:r>
            <a:endParaRPr lang="ko-KR" altLang="en-US" sz="2000" b="1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15" idx="1"/>
            <a:endCxn id="9" idx="3"/>
          </p:cNvCxnSpPr>
          <p:nvPr/>
        </p:nvCxnSpPr>
        <p:spPr>
          <a:xfrm flipH="1" flipV="1">
            <a:off x="2146911" y="2846877"/>
            <a:ext cx="5094281" cy="145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27986" y="3905709"/>
            <a:ext cx="1029242" cy="855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645364" y="3901235"/>
            <a:ext cx="2088232" cy="990356"/>
            <a:chOff x="5222582" y="4483453"/>
            <a:chExt cx="2088232" cy="1177795"/>
          </a:xfrm>
        </p:grpSpPr>
        <p:grpSp>
          <p:nvGrpSpPr>
            <p:cNvPr id="54" name="그룹 53"/>
            <p:cNvGrpSpPr/>
            <p:nvPr/>
          </p:nvGrpSpPr>
          <p:grpSpPr>
            <a:xfrm>
              <a:off x="5222582" y="4483453"/>
              <a:ext cx="2088232" cy="995741"/>
              <a:chOff x="5796136" y="1526780"/>
              <a:chExt cx="2808312" cy="107421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5796136" y="1526780"/>
                <a:ext cx="2808312" cy="107421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330722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요청</a:t>
                </a: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014185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응답</a:t>
                </a: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5508104" y="5281687"/>
              <a:ext cx="1452910" cy="3795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n-ea"/>
                </a:rPr>
                <a:t>new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2627784" y="206388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157783" y="341483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364088" y="3378390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60842" y="3837022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00151" y="4302694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5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9311" y="2037476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99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Tracking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세션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쿠키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3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   생각하기 </a:t>
            </a:r>
            <a:r>
              <a:rPr lang="en-US" altLang="ko-KR"/>
              <a:t>– http protocol </a:t>
            </a:r>
            <a:r>
              <a:rPr lang="ko-KR" altLang="en-US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367" y="2310417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 하기전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누구인지 구분 불가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931197" y="3103642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20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931197" y="2310417"/>
            <a:ext cx="1776707" cy="59024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id/pw </a:t>
            </a:r>
            <a:r>
              <a:rPr lang="ko-KR" altLang="en-US" b="1"/>
              <a:t>로그인</a:t>
            </a:r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   생각하기 </a:t>
            </a:r>
            <a:r>
              <a:rPr lang="en-US" altLang="ko-KR"/>
              <a:t>– http protocol </a:t>
            </a:r>
            <a:r>
              <a:rPr lang="ko-KR" altLang="en-US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367" y="2310417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안녕하세요 이진규 님이란 메세지 응답</a:t>
            </a:r>
          </a:p>
        </p:txBody>
      </p:sp>
      <p:cxnSp>
        <p:nvCxnSpPr>
          <p:cNvPr id="5" name="직선 화살표 연결선 4"/>
          <p:cNvCxnSpPr>
            <a:stCxn id="36" idx="1"/>
          </p:cNvCxnSpPr>
          <p:nvPr/>
        </p:nvCxnSpPr>
        <p:spPr>
          <a:xfrm flipV="1">
            <a:off x="1931197" y="3103642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75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Session Tracking</a:t>
            </a:r>
            <a:endParaRPr lang="ko-KR" altLang="en-US"/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등장배경 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>
                <a:latin typeface="+mn-ea"/>
              </a:rPr>
              <a:t>HTTP </a:t>
            </a:r>
            <a:r>
              <a:rPr lang="ko-KR" altLang="en-US">
                <a:latin typeface="+mn-ea"/>
              </a:rPr>
              <a:t>프로토콜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비 연결 지향형</a:t>
            </a:r>
            <a:endParaRPr lang="en-US" altLang="ko-KR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>
                <a:latin typeface="+mn-ea"/>
              </a:rPr>
              <a:t>Session Tracking</a:t>
            </a:r>
          </a:p>
          <a:p>
            <a:pPr lvl="1" eaLnBrk="1" hangingPunct="1">
              <a:defRPr/>
            </a:pPr>
            <a:r>
              <a:rPr lang="ko-KR" altLang="en-US">
                <a:latin typeface="+mn-ea"/>
              </a:rPr>
              <a:t>일정 </a:t>
            </a:r>
            <a:r>
              <a:rPr lang="ko-KR" altLang="en-US" dirty="0" err="1">
                <a:latin typeface="+mn-ea"/>
              </a:rPr>
              <a:t>시간동안</a:t>
            </a:r>
            <a:r>
              <a:rPr lang="ko-KR" altLang="en-US" dirty="0">
                <a:latin typeface="+mn-ea"/>
              </a:rPr>
              <a:t> 동일한 </a:t>
            </a:r>
            <a:r>
              <a:rPr lang="ko-KR" altLang="en-US">
                <a:latin typeface="+mn-ea"/>
              </a:rPr>
              <a:t>사용자의 </a:t>
            </a:r>
            <a:endParaRPr lang="en-US" altLang="ko-KR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>
                <a:latin typeface="+mn-ea"/>
              </a:rPr>
              <a:t>   </a:t>
            </a:r>
            <a:r>
              <a:rPr lang="ko-KR" altLang="en-US">
                <a:latin typeface="+mn-ea"/>
              </a:rPr>
              <a:t>여러 요청들을 유지 </a:t>
            </a:r>
            <a:r>
              <a:rPr lang="ko-KR" altLang="en-US" dirty="0">
                <a:latin typeface="+mn-ea"/>
              </a:rPr>
              <a:t>관리하기 </a:t>
            </a:r>
            <a:r>
              <a:rPr lang="ko-KR" altLang="en-US">
                <a:latin typeface="+mn-ea"/>
              </a:rPr>
              <a:t>위한 기술</a:t>
            </a:r>
            <a:endParaRPr lang="en-US" altLang="ko-KR">
              <a:latin typeface="+mn-ea"/>
            </a:endParaRPr>
          </a:p>
          <a:p>
            <a:pPr lvl="1" eaLnBrk="1" hangingPunct="1">
              <a:defRPr/>
            </a:pPr>
            <a:r>
              <a:rPr lang="ko-KR" altLang="en-US">
                <a:latin typeface="+mn-ea"/>
              </a:rPr>
              <a:t>웹 애플리케이션과 웹 브라우저 </a:t>
            </a:r>
            <a:endParaRPr lang="en-US" altLang="ko-KR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>
                <a:latin typeface="+mn-ea"/>
              </a:rPr>
              <a:t>   </a:t>
            </a:r>
            <a:r>
              <a:rPr lang="ko-KR" altLang="en-US">
                <a:latin typeface="+mn-ea"/>
              </a:rPr>
              <a:t>사이에서의 정보 교환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84168" y="270587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4168" y="3645023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상품선택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084168" y="4584169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주문 내역 확인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84168" y="552331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 아웃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31155" y="3350906"/>
            <a:ext cx="0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225438" y="4290052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225438" y="5229198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8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Session Tracking </a:t>
            </a:r>
            <a:r>
              <a:rPr lang="ko-KR" altLang="en-US"/>
              <a:t>적용 방법</a:t>
            </a:r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3575" y="2276872"/>
            <a:ext cx="3240360" cy="274926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Cookie</a:t>
            </a: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상태정보를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Client System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80079" y="2277417"/>
            <a:ext cx="3240360" cy="274926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Session</a:t>
            </a: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상태정보를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Server System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42213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쿠키 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2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요청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쿠키를 포함한 요청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7105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9" y="1678973"/>
            <a:ext cx="5997853" cy="2786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46" y="4648635"/>
            <a:ext cx="4782818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87693" y="1268759"/>
            <a:ext cx="3883497" cy="410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5439" y="5656747"/>
            <a:ext cx="333630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</p:spTree>
    <p:extLst>
      <p:ext uri="{BB962C8B-B14F-4D97-AF65-F5344CB8AC3E}">
        <p14:creationId xmlns:p14="http://schemas.microsoft.com/office/powerpoint/2010/main" val="4111328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40560"/>
            <a:ext cx="2015518" cy="46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261373" y="2764868"/>
            <a:ext cx="2166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305881" y="3095492"/>
            <a:ext cx="2122104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42634" y="2536851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43729" y="3949859"/>
            <a:ext cx="2184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288237" y="4280483"/>
            <a:ext cx="2139748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28184" y="4158739"/>
            <a:ext cx="2736304" cy="13226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서버가 관리하는 세션</a:t>
            </a:r>
            <a:endParaRPr lang="en-US" altLang="ko-KR" b="1">
              <a:solidFill>
                <a:srgbClr val="0070C0"/>
              </a:solidFill>
              <a:latin typeface="+mn-ea"/>
            </a:endParaRPr>
          </a:p>
          <a:p>
            <a:pPr algn="ctr"/>
            <a:endParaRPr lang="en-US" altLang="ko-KR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rgbClr val="0070C0"/>
                </a:solidFill>
                <a:latin typeface="+mn-ea"/>
              </a:rPr>
              <a:t>세션 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ID/ID/</a:t>
            </a:r>
            <a:r>
              <a:rPr lang="ko-KR" altLang="en-US">
                <a:solidFill>
                  <a:srgbClr val="0070C0"/>
                </a:solidFill>
                <a:latin typeface="+mn-ea"/>
              </a:rPr>
              <a:t>로그인상태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+mn-ea"/>
              </a:rPr>
              <a:t>주문내역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+mn-ea"/>
              </a:rPr>
              <a:t>주문완료유무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....</a:t>
            </a:r>
            <a:endParaRPr lang="ko-KR" altLang="en-US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42634" y="3834703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5412358"/>
            <a:ext cx="4896544" cy="8280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ID : 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웹 서버에 요청한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Client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를 식별할 수 있는 데이터</a:t>
            </a:r>
          </a:p>
        </p:txBody>
      </p:sp>
    </p:spTree>
    <p:extLst>
      <p:ext uri="{BB962C8B-B14F-4D97-AF65-F5344CB8AC3E}">
        <p14:creationId xmlns:p14="http://schemas.microsoft.com/office/powerpoint/2010/main" val="13978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7771"/>
            <a:ext cx="2160240" cy="50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최초 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2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3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요청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를 포함한 요청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3760" y="4530563"/>
            <a:ext cx="2160240" cy="80532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[Client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로 부터 받은 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 활용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5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2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7" y="1844824"/>
            <a:ext cx="5753100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4032448" cy="803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16495" y="1288165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763" y="5588060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</p:spTree>
    <p:extLst>
      <p:ext uri="{BB962C8B-B14F-4D97-AF65-F5344CB8AC3E}">
        <p14:creationId xmlns:p14="http://schemas.microsoft.com/office/powerpoint/2010/main" val="2484030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어플리케이션마다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개씩 만들어 짐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서버가 웹 어플리케이션을 시작시킬 때 생성 함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 내의 </a:t>
            </a:r>
            <a:r>
              <a:rPr lang="ko-KR" altLang="en-US">
                <a:latin typeface="+mn-ea"/>
              </a:rPr>
              <a:t>모든 </a:t>
            </a:r>
            <a:r>
              <a:rPr lang="en-US" altLang="ko-KR">
                <a:latin typeface="+mn-ea"/>
              </a:rPr>
              <a:t>Servlet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JSP</a:t>
            </a:r>
            <a:r>
              <a:rPr lang="ko-KR" altLang="en-US">
                <a:latin typeface="+mn-ea"/>
              </a:rPr>
              <a:t>에서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공유</a:t>
            </a:r>
            <a:endParaRPr lang="en-US" altLang="ko-KR">
              <a:latin typeface="+mn-ea"/>
            </a:endParaRPr>
          </a:p>
          <a:p>
            <a:pPr lvl="1" eaLnBrk="1" hangingPunct="1">
              <a:defRPr/>
            </a:pPr>
            <a:r>
              <a:rPr lang="en-US" altLang="ko-KR">
                <a:latin typeface="+mn-ea"/>
              </a:rPr>
              <a:t>setAttribute() &amp; getAttribute()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>
                <a:latin typeface="+mn-ea"/>
              </a:rPr>
              <a:t>web.xml</a:t>
            </a:r>
            <a:r>
              <a:rPr lang="ko-KR" altLang="en-US">
                <a:latin typeface="+mn-ea"/>
              </a:rPr>
              <a:t>의 </a:t>
            </a:r>
            <a:r>
              <a:rPr lang="ko-KR" altLang="en-US" dirty="0">
                <a:latin typeface="+mn-ea"/>
              </a:rPr>
              <a:t>설정을 </a:t>
            </a:r>
            <a:r>
              <a:rPr lang="ko-KR" altLang="en-US">
                <a:latin typeface="+mn-ea"/>
              </a:rPr>
              <a:t>통해 </a:t>
            </a:r>
            <a:r>
              <a:rPr lang="en-US" altLang="ko-KR">
                <a:latin typeface="+mn-ea"/>
              </a:rPr>
              <a:t>ServletContext </a:t>
            </a:r>
            <a:r>
              <a:rPr lang="ko-KR" altLang="en-US">
                <a:latin typeface="+mn-ea"/>
              </a:rPr>
              <a:t>객체에 </a:t>
            </a:r>
            <a:r>
              <a:rPr lang="ko-KR" altLang="en-US" dirty="0">
                <a:latin typeface="+mn-ea"/>
              </a:rPr>
              <a:t>초기화 </a:t>
            </a:r>
            <a:r>
              <a:rPr lang="ko-KR" altLang="en-US" err="1">
                <a:latin typeface="+mn-ea"/>
              </a:rPr>
              <a:t>파라미터</a:t>
            </a:r>
            <a:r>
              <a:rPr lang="ko-KR" altLang="en-US">
                <a:latin typeface="+mn-ea"/>
              </a:rPr>
              <a:t> 전달 </a:t>
            </a:r>
            <a:r>
              <a:rPr lang="ko-KR" altLang="en-US" dirty="0">
                <a:latin typeface="+mn-ea"/>
              </a:rPr>
              <a:t>가능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 개 </a:t>
            </a:r>
            <a:r>
              <a:rPr lang="ko-KR" altLang="en-US">
                <a:latin typeface="+mn-ea"/>
              </a:rPr>
              <a:t>가능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 err="1">
                <a:latin typeface="+mn-ea"/>
              </a:rPr>
              <a:t>ServletContext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통해 초기화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>
                <a:latin typeface="+mn-ea"/>
              </a:rPr>
              <a:t>조회 가능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ko-KR" altLang="en-US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1A4C8-3B1A-4E7F-82C6-E84DF69E3F0F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97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Web Application</a:t>
            </a:r>
            <a:r>
              <a:rPr lang="ko-KR" altLang="en-US" dirty="0">
                <a:latin typeface="+mn-ea"/>
              </a:rPr>
              <a:t>이 초기화 될때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단 한번만 초기화 </a:t>
            </a:r>
            <a:r>
              <a:rPr lang="ko-KR" altLang="en-US" dirty="0" err="1">
                <a:latin typeface="+mn-ea"/>
              </a:rPr>
              <a:t>파라미터를</a:t>
            </a:r>
            <a:r>
              <a:rPr lang="ko-KR" altLang="en-US" dirty="0">
                <a:latin typeface="+mn-ea"/>
              </a:rPr>
              <a:t> 설정파일에서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을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생성함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서버는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값 쌍을 만듦</a:t>
            </a:r>
            <a:endParaRPr lang="en-US" altLang="ko-KR" dirty="0">
              <a:latin typeface="+mn-ea"/>
            </a:endParaRPr>
          </a:p>
          <a:p>
            <a:pPr lvl="2" eaLnBrk="1" hangingPunct="1">
              <a:defRPr/>
            </a:pPr>
            <a:r>
              <a:rPr lang="ko-KR" altLang="en-US" sz="1800">
                <a:latin typeface="+mn-ea"/>
              </a:rPr>
              <a:t>여러개 </a:t>
            </a:r>
            <a:r>
              <a:rPr lang="ko-KR" altLang="en-US" sz="1800" dirty="0">
                <a:latin typeface="+mn-ea"/>
              </a:rPr>
              <a:t>설정 되어 있는 경우 </a:t>
            </a:r>
            <a:r>
              <a:rPr lang="ko-KR" altLang="en-US" sz="1800" dirty="0" err="1">
                <a:latin typeface="+mn-ea"/>
              </a:rPr>
              <a:t>파라미터</a:t>
            </a:r>
            <a:r>
              <a:rPr lang="ko-KR" altLang="en-US" sz="1800" dirty="0">
                <a:latin typeface="+mn-ea"/>
              </a:rPr>
              <a:t> 설정 수만큼 반복</a:t>
            </a:r>
            <a:endParaRPr lang="en-US" altLang="ko-KR" sz="18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서버는 생성한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String</a:t>
            </a:r>
            <a:r>
              <a:rPr lang="ko-KR" altLang="en-US" dirty="0">
                <a:latin typeface="+mn-ea"/>
              </a:rPr>
              <a:t>쌍을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객체에 저장함</a:t>
            </a: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68C1A7-F881-41BE-8AD9-301D0202E570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362075"/>
            <a:ext cx="8191500" cy="13811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562600" y="1362075"/>
            <a:ext cx="310515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web.xml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250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+mn-ea"/>
              </a:rPr>
              <a:t>void getInitParameter(String </a:t>
            </a:r>
            <a:r>
              <a:rPr lang="en-US" altLang="ko-KR" dirty="0">
                <a:latin typeface="+mn-ea"/>
              </a:rPr>
              <a:t>name)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초기화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조회기능</a:t>
            </a:r>
            <a:endParaRPr lang="en-US" altLang="ko-KR" dirty="0">
              <a:latin typeface="+mn-ea"/>
            </a:endParaRPr>
          </a:p>
          <a:p>
            <a:pPr marL="0" indent="0" eaLnBrk="1" hangingPunct="1">
              <a:buFont typeface="Wingdings 3" pitchFamily="18" charset="2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69D77-3494-4B7B-876F-28AB88E6377E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11455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3906507"/>
            <a:ext cx="5112568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8669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3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저장 및 활용을 위한 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96282"/>
              </p:ext>
            </p:extLst>
          </p:nvPr>
        </p:nvGraphicFramePr>
        <p:xfrm>
          <a:off x="683568" y="1988840"/>
          <a:ext cx="7848873" cy="30963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API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HttpServletRequest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getAttribute(key)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HttpSession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getAttribute(key)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ServletContext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getAttribute(key)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939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73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API</a:t>
            </a:r>
            <a:r>
              <a:rPr lang="ko-KR" altLang="en-US"/>
              <a:t>를 활용한 </a:t>
            </a:r>
            <a:r>
              <a:rPr lang="en-US" altLang="ko-KR"/>
              <a:t>DB</a:t>
            </a:r>
            <a:r>
              <a:rPr lang="ko-KR" altLang="en-US"/>
              <a:t>연동 개발 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DA1CF-CD4E-493C-935F-8FDA1A51868C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9" y="1286992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JDBC Driver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9" y="2179891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데이터 베이스 연결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9" y="3072790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3965689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9" y="57514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연결 해제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9" y="48585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32808" y="128699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Class.forName()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32808" y="2179891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32808" y="286588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32808" y="3486605"/>
            <a:ext cx="3024336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java.sql.PreparedStatement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32808" y="57514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32808" y="48585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ResultSet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77857" y="4009250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executeQuery()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77857" y="4858587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executeUpdate()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32808" y="419082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059832" y="14938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59832" y="2386798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3"/>
          </p:cNvCxnSpPr>
          <p:nvPr/>
        </p:nvCxnSpPr>
        <p:spPr>
          <a:xfrm flipV="1">
            <a:off x="3059832" y="3086232"/>
            <a:ext cx="856839" cy="19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59832" y="3279697"/>
            <a:ext cx="872976" cy="408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3"/>
          </p:cNvCxnSpPr>
          <p:nvPr/>
        </p:nvCxnSpPr>
        <p:spPr>
          <a:xfrm>
            <a:off x="3059832" y="4172597"/>
            <a:ext cx="856839" cy="206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59832" y="50761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59832" y="5958395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3"/>
            <a:endCxn id="17" idx="1"/>
          </p:cNvCxnSpPr>
          <p:nvPr/>
        </p:nvCxnSpPr>
        <p:spPr>
          <a:xfrm flipV="1">
            <a:off x="6309072" y="4216158"/>
            <a:ext cx="668785" cy="1815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8" idx="1"/>
          </p:cNvCxnSpPr>
          <p:nvPr/>
        </p:nvCxnSpPr>
        <p:spPr>
          <a:xfrm>
            <a:off x="6309072" y="4423065"/>
            <a:ext cx="668785" cy="6424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824961" y="5707925"/>
            <a:ext cx="1563463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close()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6309072" y="5914832"/>
            <a:ext cx="5158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r>
              <a:rPr lang="ko-KR" altLang="en-US" dirty="0"/>
              <a:t> </a:t>
            </a:r>
          </a:p>
        </p:txBody>
      </p:sp>
      <p:sp>
        <p:nvSpPr>
          <p:cNvPr id="116739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등장배경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작업마다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생성에 많은 시간이 소요됨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애플리케이션에서 새로운 </a:t>
            </a: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연결을 만드는 것은 시스템 부하의 한 요소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커넥션으로 인한 데이터베이스 자원낭비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대규모 시스템일수록 커넥션 관리는 중요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</a:t>
            </a: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일정 수 만큼의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pool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 유지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일정수준 이상의 커넥션을 유지하기 때문에 최적의 성능을 보장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커넥션의 자동관리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최대 접속에 대한 제한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여러 애플리케이션에 서비스 가능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34CDDC-C672-41BD-912C-F128940C32FF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05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관리방법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서버가 </a:t>
            </a:r>
            <a:r>
              <a:rPr lang="en-US" altLang="ko-KR" dirty="0">
                <a:latin typeface="+mn-ea"/>
              </a:rPr>
              <a:t>startup </a:t>
            </a:r>
            <a:r>
              <a:rPr lang="ko-KR" altLang="en-US" dirty="0">
                <a:latin typeface="+mn-ea"/>
              </a:rPr>
              <a:t>될 때 일정수의 커넥션을 미리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애플리케이션의 요청에 따라 생성된 커넥션 객체를 전달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 수 이상의 커넥션이 사용되어 지면 새로운 커넥션을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사용되지 않는 커넥션은 정리하고 최소수의 커넥션을 유지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예전에는 별도로 구현된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latin typeface="+mn-ea"/>
              </a:rPr>
              <a:t>JDBC </a:t>
            </a:r>
            <a:r>
              <a:rPr lang="en-US" altLang="ko-KR">
                <a:latin typeface="+mn-ea"/>
              </a:rPr>
              <a:t>2.0 </a:t>
            </a:r>
            <a:r>
              <a:rPr lang="ko-KR" altLang="en-US">
                <a:latin typeface="+mn-ea"/>
              </a:rPr>
              <a:t>이상 </a:t>
            </a:r>
            <a:r>
              <a:rPr lang="en-US" altLang="ko-KR">
                <a:latin typeface="+mn-ea"/>
              </a:rPr>
              <a:t>- javax.sql.DataSource </a:t>
            </a:r>
            <a:r>
              <a:rPr lang="ko-KR" altLang="en-US">
                <a:latin typeface="+mn-ea"/>
              </a:rPr>
              <a:t>인터페이스 </a:t>
            </a:r>
            <a:r>
              <a:rPr lang="ko-KR" altLang="en-US" dirty="0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서버에서 제공하는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구현체를 권장함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483479-8D5A-4551-90E0-F14B5C502B70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585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JNDI(Java Naming and Directory Interface)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표준화된 </a:t>
            </a:r>
            <a:r>
              <a:rPr lang="ko-KR" altLang="en-US" dirty="0" err="1">
                <a:latin typeface="+mn-ea"/>
              </a:rPr>
              <a:t>디렉토리</a:t>
            </a:r>
            <a:r>
              <a:rPr lang="ko-KR" altLang="en-US" dirty="0">
                <a:latin typeface="+mn-ea"/>
              </a:rPr>
              <a:t> 및 이름 서비스에 대한 자바 인터페이스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>
                <a:latin typeface="+mn-ea"/>
              </a:rPr>
              <a:t>통해 객체 참조가 </a:t>
            </a:r>
            <a:r>
              <a:rPr lang="ko-KR" altLang="en-US" dirty="0">
                <a:latin typeface="+mn-ea"/>
              </a:rPr>
              <a:t>가능함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애플리케이션에서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통해 제공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CC6E0A-41B9-4580-8A40-EC01703277E1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2071670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214678" y="1718368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css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4357686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 script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6103938" y="1971827"/>
            <a:ext cx="2869514" cy="3761430"/>
          </a:xfrm>
          <a:prstGeom prst="cube">
            <a:avLst/>
          </a:prstGeom>
          <a:solidFill>
            <a:srgbClr val="EAD5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50800" h="508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         웹 서버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1035819" y="4179099"/>
            <a:ext cx="857256" cy="642942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1"/>
          </p:cNvCxnSpPr>
          <p:nvPr/>
        </p:nvCxnSpPr>
        <p:spPr>
          <a:xfrm rot="5400000">
            <a:off x="3071802" y="3432880"/>
            <a:ext cx="1143008" cy="158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3071802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28926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3428992" y="4929198"/>
            <a:ext cx="2928958" cy="3571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428992" y="4786322"/>
            <a:ext cx="2928958" cy="42862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3357554" y="5429264"/>
            <a:ext cx="3143272" cy="7143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357554" y="5286388"/>
            <a:ext cx="3143272" cy="142876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94605" y="3832833"/>
            <a:ext cx="2103052" cy="1682606"/>
            <a:chOff x="2195735" y="4149080"/>
            <a:chExt cx="1152129" cy="1125085"/>
          </a:xfrm>
          <a:solidFill>
            <a:srgbClr val="EAD5FF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sp>
        <p:nvSpPr>
          <p:cNvPr id="26" name="정오각형 25"/>
          <p:cNvSpPr/>
          <p:nvPr/>
        </p:nvSpPr>
        <p:spPr>
          <a:xfrm>
            <a:off x="6133607" y="3125882"/>
            <a:ext cx="1476450" cy="706951"/>
          </a:xfrm>
          <a:prstGeom prst="pent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66062" y="3690401"/>
            <a:ext cx="1202228" cy="59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일반 자바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클래스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57950" y="5252016"/>
            <a:ext cx="1800200" cy="347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Program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6300192" y="4174558"/>
            <a:ext cx="1032955" cy="430969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4929190" y="3125882"/>
            <a:ext cx="1174748" cy="1048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125774" y="3125882"/>
            <a:ext cx="803152" cy="1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9552" y="4466143"/>
            <a:ext cx="7924378" cy="225907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일반 자바 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+ web server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Html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java Script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서버에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문자열로 응답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브라우저는 전송된 문자열을 보니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인지해서 해석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697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DataSource(2/3)</a:t>
            </a:r>
            <a:endParaRPr lang="ko-KR" altLang="en-US" dirty="0"/>
          </a:p>
        </p:txBody>
      </p:sp>
      <p:grpSp>
        <p:nvGrpSpPr>
          <p:cNvPr id="120835" name="Group 2"/>
          <p:cNvGrpSpPr>
            <a:grpSpLocks/>
          </p:cNvGrpSpPr>
          <p:nvPr/>
        </p:nvGrpSpPr>
        <p:grpSpPr bwMode="auto">
          <a:xfrm>
            <a:off x="533400" y="1295400"/>
            <a:ext cx="8077200" cy="4953000"/>
            <a:chOff x="384" y="912"/>
            <a:chExt cx="5088" cy="3312"/>
          </a:xfrm>
        </p:grpSpPr>
        <p:sp>
          <p:nvSpPr>
            <p:cNvPr id="119814" name="Rectangle 3"/>
            <p:cNvSpPr>
              <a:spLocks noChangeArrowheads="1"/>
            </p:cNvSpPr>
            <p:nvPr/>
          </p:nvSpPr>
          <p:spPr bwMode="auto">
            <a:xfrm>
              <a:off x="2928" y="3564"/>
              <a:ext cx="2544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밀리세컨드 값</a:t>
              </a:r>
              <a:r>
                <a:rPr lang="en-US" altLang="ko-KR" sz="1400">
                  <a:latin typeface="+mn-ea"/>
                  <a:ea typeface="+mn-ea"/>
                </a:rPr>
                <a:t>(</a:t>
              </a:r>
              <a:r>
                <a:rPr lang="ko-KR" altLang="en-US" sz="1400">
                  <a:latin typeface="+mn-ea"/>
                  <a:ea typeface="+mn-ea"/>
                </a:rPr>
                <a:t>기본값은 </a:t>
              </a:r>
              <a:r>
                <a:rPr lang="en-US" altLang="ko-KR" sz="1400">
                  <a:latin typeface="+mn-ea"/>
                  <a:ea typeface="+mn-ea"/>
                </a:rPr>
                <a:t>50 </a:t>
              </a:r>
              <a:r>
                <a:rPr lang="ko-KR" altLang="en-US" sz="1400">
                  <a:latin typeface="+mn-ea"/>
                  <a:ea typeface="+mn-ea"/>
                </a:rPr>
                <a:t>초</a:t>
              </a:r>
              <a:r>
                <a:rPr lang="en-US" altLang="ko-KR" sz="140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연결을 구하기 위한 대기 시간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  <a:sym typeface="Wingdings" pitchFamily="2" charset="2"/>
                </a:rPr>
                <a:t>시간이 </a:t>
              </a:r>
              <a:r>
                <a:rPr lang="ko-KR" altLang="en-US" sz="1400">
                  <a:latin typeface="+mn-ea"/>
                  <a:ea typeface="+mn-ea"/>
                </a:rPr>
                <a:t>지나치게 짧으면 클라이언트에 </a:t>
              </a:r>
            </a:p>
            <a:p>
              <a:pPr>
                <a:buFont typeface="Wingdings" pitchFamily="2" charset="2"/>
                <a:buNone/>
                <a:defRPr/>
              </a:pPr>
              <a:r>
                <a:rPr lang="ko-KR" altLang="en-US" sz="1400">
                  <a:latin typeface="+mn-ea"/>
                  <a:ea typeface="+mn-ea"/>
                </a:rPr>
                <a:t>    예외를 발생시킬 수 있음</a:t>
              </a:r>
              <a:r>
                <a:rPr lang="en-US" altLang="ko-KR" sz="140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19815" name="Rectangle 4"/>
            <p:cNvSpPr>
              <a:spLocks noChangeArrowheads="1"/>
            </p:cNvSpPr>
            <p:nvPr/>
          </p:nvSpPr>
          <p:spPr bwMode="auto">
            <a:xfrm>
              <a:off x="1536" y="3564"/>
              <a:ext cx="1632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50000</a:t>
              </a:r>
            </a:p>
          </p:txBody>
        </p:sp>
        <p:sp>
          <p:nvSpPr>
            <p:cNvPr id="119816" name="Rectangle 5"/>
            <p:cNvSpPr>
              <a:spLocks noChangeArrowheads="1"/>
            </p:cNvSpPr>
            <p:nvPr/>
          </p:nvSpPr>
          <p:spPr bwMode="auto">
            <a:xfrm>
              <a:off x="384" y="3564"/>
              <a:ext cx="1056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Wait for Connection</a:t>
              </a:r>
            </a:p>
          </p:txBody>
        </p:sp>
        <p:sp>
          <p:nvSpPr>
            <p:cNvPr id="119817" name="Rectangle 6"/>
            <p:cNvSpPr>
              <a:spLocks noChangeArrowheads="1"/>
            </p:cNvSpPr>
            <p:nvPr/>
          </p:nvSpPr>
          <p:spPr bwMode="auto">
            <a:xfrm>
              <a:off x="2928" y="3053"/>
              <a:ext cx="2544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최대로 유지할 유휴 연결의 개수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설정값 이상의 커넥션은 자동으로 정리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</a:rPr>
                <a:t>항상유지할 빈 연결 개수로 생각할 수 있음</a:t>
              </a:r>
            </a:p>
          </p:txBody>
        </p:sp>
        <p:sp>
          <p:nvSpPr>
            <p:cNvPr id="120843" name="Rectangle 7"/>
            <p:cNvSpPr>
              <a:spLocks noChangeArrowheads="1"/>
            </p:cNvSpPr>
            <p:nvPr/>
          </p:nvSpPr>
          <p:spPr bwMode="auto">
            <a:xfrm>
              <a:off x="1536" y="3053"/>
              <a:ext cx="1632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819" name="Rectangle 8"/>
            <p:cNvSpPr>
              <a:spLocks noChangeArrowheads="1"/>
            </p:cNvSpPr>
            <p:nvPr/>
          </p:nvSpPr>
          <p:spPr bwMode="auto">
            <a:xfrm>
              <a:off x="384" y="3053"/>
              <a:ext cx="1056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Idle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0" name="Rectangle 9"/>
            <p:cNvSpPr>
              <a:spLocks noChangeArrowheads="1"/>
            </p:cNvSpPr>
            <p:nvPr/>
          </p:nvSpPr>
          <p:spPr bwMode="auto">
            <a:xfrm>
              <a:off x="2928" y="2541"/>
              <a:ext cx="2544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커넥션 풀에서 관리할 최대 동시 연결 수 지정</a:t>
              </a:r>
            </a:p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데이터베이스 사용규모에 따라 적절히 설정</a:t>
              </a:r>
            </a:p>
            <a:p>
              <a:pPr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커넥션풀은</a:t>
              </a:r>
              <a:r>
                <a:rPr lang="ko-KR" altLang="en-US" sz="1400" dirty="0"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latin typeface="+mn-ea"/>
                  <a:ea typeface="+mn-ea"/>
                </a:rPr>
                <a:t>Max </a:t>
              </a:r>
              <a:r>
                <a:rPr lang="ko-KR" altLang="en-US" sz="1400" dirty="0">
                  <a:latin typeface="+mn-ea"/>
                  <a:ea typeface="+mn-ea"/>
                </a:rPr>
                <a:t>값 이상의 연결은 만들지 못함</a:t>
              </a:r>
            </a:p>
          </p:txBody>
        </p:sp>
        <p:sp>
          <p:nvSpPr>
            <p:cNvPr id="120846" name="Rectangle 10"/>
            <p:cNvSpPr>
              <a:spLocks noChangeArrowheads="1"/>
            </p:cNvSpPr>
            <p:nvPr/>
          </p:nvSpPr>
          <p:spPr bwMode="auto">
            <a:xfrm>
              <a:off x="1536" y="2541"/>
              <a:ext cx="16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9822" name="Rectangle 11"/>
            <p:cNvSpPr>
              <a:spLocks noChangeArrowheads="1"/>
            </p:cNvSpPr>
            <p:nvPr/>
          </p:nvSpPr>
          <p:spPr bwMode="auto">
            <a:xfrm>
              <a:off x="384" y="2541"/>
              <a:ext cx="1056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Max. Active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3" name="Rectangle 12"/>
            <p:cNvSpPr>
              <a:spLocks noChangeArrowheads="1"/>
            </p:cNvSpPr>
            <p:nvPr/>
          </p:nvSpPr>
          <p:spPr bwMode="auto">
            <a:xfrm>
              <a:off x="2928" y="2319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계정의 비밀번호</a:t>
              </a:r>
            </a:p>
          </p:txBody>
        </p:sp>
        <p:sp>
          <p:nvSpPr>
            <p:cNvPr id="119824" name="Rectangle 13"/>
            <p:cNvSpPr>
              <a:spLocks noChangeArrowheads="1"/>
            </p:cNvSpPr>
            <p:nvPr/>
          </p:nvSpPr>
          <p:spPr bwMode="auto">
            <a:xfrm>
              <a:off x="1536" y="2319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5" name="Rectangle 14"/>
            <p:cNvSpPr>
              <a:spLocks noChangeArrowheads="1"/>
            </p:cNvSpPr>
            <p:nvPr/>
          </p:nvSpPr>
          <p:spPr bwMode="auto">
            <a:xfrm>
              <a:off x="384" y="2319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Password</a:t>
              </a:r>
            </a:p>
          </p:txBody>
        </p:sp>
        <p:sp>
          <p:nvSpPr>
            <p:cNvPr id="119826" name="Rectangle 15"/>
            <p:cNvSpPr>
              <a:spLocks noChangeArrowheads="1"/>
            </p:cNvSpPr>
            <p:nvPr/>
          </p:nvSpPr>
          <p:spPr bwMode="auto">
            <a:xfrm>
              <a:off x="2928" y="2095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</a:t>
              </a:r>
            </a:p>
          </p:txBody>
        </p:sp>
        <p:sp>
          <p:nvSpPr>
            <p:cNvPr id="119827" name="Rectangle 16"/>
            <p:cNvSpPr>
              <a:spLocks noChangeArrowheads="1"/>
            </p:cNvSpPr>
            <p:nvPr/>
          </p:nvSpPr>
          <p:spPr bwMode="auto">
            <a:xfrm>
              <a:off x="1536" y="2095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8" name="Rectangle 17"/>
            <p:cNvSpPr>
              <a:spLocks noChangeArrowheads="1"/>
            </p:cNvSpPr>
            <p:nvPr/>
          </p:nvSpPr>
          <p:spPr bwMode="auto">
            <a:xfrm>
              <a:off x="384" y="2095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User Name</a:t>
              </a:r>
            </a:p>
          </p:txBody>
        </p:sp>
        <p:sp>
          <p:nvSpPr>
            <p:cNvPr id="119829" name="Rectangle 18"/>
            <p:cNvSpPr>
              <a:spLocks noChangeArrowheads="1"/>
            </p:cNvSpPr>
            <p:nvPr/>
          </p:nvSpPr>
          <p:spPr bwMode="auto">
            <a:xfrm>
              <a:off x="2928" y="1871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클래스 로딩을 위한 클래스 정보</a:t>
              </a:r>
            </a:p>
          </p:txBody>
        </p:sp>
        <p:sp>
          <p:nvSpPr>
            <p:cNvPr id="119830" name="Rectangle 19"/>
            <p:cNvSpPr>
              <a:spLocks noChangeArrowheads="1"/>
            </p:cNvSpPr>
            <p:nvPr/>
          </p:nvSpPr>
          <p:spPr bwMode="auto">
            <a:xfrm>
              <a:off x="1536" y="1871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oracle.jdbc.OracleDriver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1" name="Rectangle 20"/>
            <p:cNvSpPr>
              <a:spLocks noChangeArrowheads="1"/>
            </p:cNvSpPr>
            <p:nvPr/>
          </p:nvSpPr>
          <p:spPr bwMode="auto">
            <a:xfrm>
              <a:off x="384" y="1871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Driver Class</a:t>
              </a:r>
            </a:p>
          </p:txBody>
        </p:sp>
        <p:sp>
          <p:nvSpPr>
            <p:cNvPr id="119832" name="Rectangle 21"/>
            <p:cNvSpPr>
              <a:spLocks noChangeArrowheads="1"/>
            </p:cNvSpPr>
            <p:nvPr/>
          </p:nvSpPr>
          <p:spPr bwMode="auto">
            <a:xfrm>
              <a:off x="2928" y="1486"/>
              <a:ext cx="2544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접속을 위한 </a:t>
              </a:r>
              <a:r>
                <a:rPr lang="en-US" altLang="ko-KR" sz="1400">
                  <a:latin typeface="+mn-ea"/>
                  <a:ea typeface="+mn-ea"/>
                </a:rPr>
                <a:t>URL </a:t>
              </a:r>
              <a:r>
                <a:rPr lang="ko-KR" altLang="en-US" sz="1400">
                  <a:latin typeface="+mn-ea"/>
                  <a:ea typeface="+mn-ea"/>
                </a:rPr>
                <a:t>정보를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각 데이터베이스별 정의된 </a:t>
              </a:r>
              <a:r>
                <a:rPr lang="en-US" altLang="ko-KR" sz="1400">
                  <a:latin typeface="+mn-ea"/>
                  <a:ea typeface="+mn-ea"/>
                </a:rPr>
                <a:t>URL</a:t>
              </a:r>
              <a:r>
                <a:rPr lang="ko-KR" altLang="en-US" sz="1400">
                  <a:latin typeface="+mn-ea"/>
                  <a:ea typeface="+mn-ea"/>
                </a:rPr>
                <a:t>을 입력</a:t>
              </a:r>
            </a:p>
          </p:txBody>
        </p:sp>
        <p:sp>
          <p:nvSpPr>
            <p:cNvPr id="119833" name="Rectangle 22"/>
            <p:cNvSpPr>
              <a:spLocks noChangeArrowheads="1"/>
            </p:cNvSpPr>
            <p:nvPr/>
          </p:nvSpPr>
          <p:spPr bwMode="auto">
            <a:xfrm>
              <a:off x="1536" y="1486"/>
              <a:ext cx="1296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jdbc:oracle:thin</a:t>
              </a:r>
              <a:r>
                <a:rPr lang="en-US" altLang="ko-KR" sz="1400" dirty="0">
                  <a:latin typeface="+mn-ea"/>
                  <a:ea typeface="+mn-ea"/>
                </a:rPr>
                <a:t>:@xxx.xxx.xxx.xxx:1521:OSID</a:t>
              </a:r>
            </a:p>
          </p:txBody>
        </p:sp>
        <p:sp>
          <p:nvSpPr>
            <p:cNvPr id="119834" name="Rectangle 23"/>
            <p:cNvSpPr>
              <a:spLocks noChangeArrowheads="1"/>
            </p:cNvSpPr>
            <p:nvPr/>
          </p:nvSpPr>
          <p:spPr bwMode="auto">
            <a:xfrm>
              <a:off x="384" y="1486"/>
              <a:ext cx="1152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Data Source  URL</a:t>
              </a:r>
            </a:p>
          </p:txBody>
        </p:sp>
        <p:sp>
          <p:nvSpPr>
            <p:cNvPr id="119835" name="Rectangle 24"/>
            <p:cNvSpPr>
              <a:spLocks noChangeArrowheads="1"/>
            </p:cNvSpPr>
            <p:nvPr/>
          </p:nvSpPr>
          <p:spPr bwMode="auto">
            <a:xfrm>
              <a:off x="2928" y="1124"/>
              <a:ext cx="2544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네이밍 서비스에서 사용할 이름을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일반적으로 </a:t>
              </a:r>
              <a:r>
                <a:rPr lang="en-US" altLang="ko-KR" sz="1400">
                  <a:latin typeface="+mn-ea"/>
                  <a:ea typeface="+mn-ea"/>
                </a:rPr>
                <a:t>DataSource</a:t>
              </a:r>
              <a:r>
                <a:rPr lang="ko-KR" altLang="en-US" sz="1400">
                  <a:latin typeface="+mn-ea"/>
                  <a:ea typeface="+mn-ea"/>
                </a:rPr>
                <a:t>에는</a:t>
              </a: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접두어 사용</a:t>
              </a:r>
            </a:p>
          </p:txBody>
        </p:sp>
        <p:sp>
          <p:nvSpPr>
            <p:cNvPr id="119836" name="Rectangle 25"/>
            <p:cNvSpPr>
              <a:spLocks noChangeArrowheads="1"/>
            </p:cNvSpPr>
            <p:nvPr/>
          </p:nvSpPr>
          <p:spPr bwMode="auto">
            <a:xfrm>
              <a:off x="1536" y="1124"/>
              <a:ext cx="1632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</a:t>
              </a:r>
              <a:r>
                <a:rPr lang="en-US" altLang="ko-KR" sz="1400" dirty="0">
                  <a:latin typeface="+mn-ea"/>
                  <a:ea typeface="+mn-ea"/>
                </a:rPr>
                <a:t>/</a:t>
              </a:r>
              <a:r>
                <a:rPr lang="en-US" altLang="ko-KR" sz="1400" dirty="0" err="1">
                  <a:latin typeface="+mn-ea"/>
                  <a:ea typeface="+mn-ea"/>
                </a:rPr>
                <a:t>oraDB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7" name="Rectangle 26"/>
            <p:cNvSpPr>
              <a:spLocks noChangeArrowheads="1"/>
            </p:cNvSpPr>
            <p:nvPr/>
          </p:nvSpPr>
          <p:spPr bwMode="auto">
            <a:xfrm>
              <a:off x="384" y="1124"/>
              <a:ext cx="1056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JNDI Name</a:t>
              </a:r>
            </a:p>
          </p:txBody>
        </p:sp>
        <p:sp>
          <p:nvSpPr>
            <p:cNvPr id="119838" name="Rectangle 27"/>
            <p:cNvSpPr>
              <a:spLocks noChangeArrowheads="1"/>
            </p:cNvSpPr>
            <p:nvPr/>
          </p:nvSpPr>
          <p:spPr bwMode="auto">
            <a:xfrm>
              <a:off x="2928" y="912"/>
              <a:ext cx="25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설명 </a:t>
              </a:r>
            </a:p>
          </p:txBody>
        </p:sp>
        <p:sp>
          <p:nvSpPr>
            <p:cNvPr id="119839" name="Rectangle 28"/>
            <p:cNvSpPr>
              <a:spLocks noChangeArrowheads="1"/>
            </p:cNvSpPr>
            <p:nvPr/>
          </p:nvSpPr>
          <p:spPr bwMode="auto">
            <a:xfrm>
              <a:off x="1536" y="912"/>
              <a:ext cx="163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Value</a:t>
              </a:r>
            </a:p>
          </p:txBody>
        </p:sp>
        <p:sp>
          <p:nvSpPr>
            <p:cNvPr id="119840" name="Rectangle 29"/>
            <p:cNvSpPr>
              <a:spLocks noChangeArrowheads="1"/>
            </p:cNvSpPr>
            <p:nvPr/>
          </p:nvSpPr>
          <p:spPr bwMode="auto">
            <a:xfrm>
              <a:off x="384" y="912"/>
              <a:ext cx="10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Property</a:t>
              </a:r>
            </a:p>
          </p:txBody>
        </p:sp>
        <p:sp>
          <p:nvSpPr>
            <p:cNvPr id="119841" name="Line 30"/>
            <p:cNvSpPr>
              <a:spLocks noChangeShapeType="1"/>
            </p:cNvSpPr>
            <p:nvPr/>
          </p:nvSpPr>
          <p:spPr bwMode="auto">
            <a:xfrm>
              <a:off x="384" y="912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2" name="Line 31"/>
            <p:cNvSpPr>
              <a:spLocks noChangeShapeType="1"/>
            </p:cNvSpPr>
            <p:nvPr/>
          </p:nvSpPr>
          <p:spPr bwMode="auto">
            <a:xfrm>
              <a:off x="384" y="42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3" name="Line 32"/>
            <p:cNvSpPr>
              <a:spLocks noChangeShapeType="1"/>
            </p:cNvSpPr>
            <p:nvPr/>
          </p:nvSpPr>
          <p:spPr bwMode="auto">
            <a:xfrm>
              <a:off x="384" y="11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4" name="Line 33"/>
            <p:cNvSpPr>
              <a:spLocks noChangeShapeType="1"/>
            </p:cNvSpPr>
            <p:nvPr/>
          </p:nvSpPr>
          <p:spPr bwMode="auto">
            <a:xfrm>
              <a:off x="384" y="1486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5" name="Line 34"/>
            <p:cNvSpPr>
              <a:spLocks noChangeShapeType="1"/>
            </p:cNvSpPr>
            <p:nvPr/>
          </p:nvSpPr>
          <p:spPr bwMode="auto">
            <a:xfrm>
              <a:off x="384" y="187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6" name="Line 35"/>
            <p:cNvSpPr>
              <a:spLocks noChangeShapeType="1"/>
            </p:cNvSpPr>
            <p:nvPr/>
          </p:nvSpPr>
          <p:spPr bwMode="auto">
            <a:xfrm>
              <a:off x="384" y="2095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7" name="Line 36"/>
            <p:cNvSpPr>
              <a:spLocks noChangeShapeType="1"/>
            </p:cNvSpPr>
            <p:nvPr/>
          </p:nvSpPr>
          <p:spPr bwMode="auto">
            <a:xfrm>
              <a:off x="384" y="2319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8" name="Line 37"/>
            <p:cNvSpPr>
              <a:spLocks noChangeShapeType="1"/>
            </p:cNvSpPr>
            <p:nvPr/>
          </p:nvSpPr>
          <p:spPr bwMode="auto">
            <a:xfrm>
              <a:off x="384" y="254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9" name="Line 38"/>
            <p:cNvSpPr>
              <a:spLocks noChangeShapeType="1"/>
            </p:cNvSpPr>
            <p:nvPr/>
          </p:nvSpPr>
          <p:spPr bwMode="auto">
            <a:xfrm>
              <a:off x="384" y="3053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50" name="Line 39"/>
            <p:cNvSpPr>
              <a:spLocks noChangeShapeType="1"/>
            </p:cNvSpPr>
            <p:nvPr/>
          </p:nvSpPr>
          <p:spPr bwMode="auto">
            <a:xfrm>
              <a:off x="384" y="3564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120836" name="Rectangle 19"/>
          <p:cNvSpPr>
            <a:spLocks noChangeArrowheads="1"/>
          </p:cNvSpPr>
          <p:nvPr/>
        </p:nvSpPr>
        <p:spPr bwMode="auto">
          <a:xfrm>
            <a:off x="2362200" y="30940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>
                <a:latin typeface="Arial Narrow" pitchFamily="34" charset="0"/>
              </a:rPr>
              <a:t>scott</a:t>
            </a:r>
          </a:p>
        </p:txBody>
      </p:sp>
      <p:sp>
        <p:nvSpPr>
          <p:cNvPr id="120837" name="Rectangle 19"/>
          <p:cNvSpPr>
            <a:spLocks noChangeArrowheads="1"/>
          </p:cNvSpPr>
          <p:nvPr/>
        </p:nvSpPr>
        <p:spPr bwMode="auto">
          <a:xfrm>
            <a:off x="2362200" y="33988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>
                <a:latin typeface="Arial Narrow" pitchFamily="34" charset="0"/>
              </a:rPr>
              <a:t>tiger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DBF794-3F64-4CE2-B03F-EC386B1CF7A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57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DataSource(3/3)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0E69E0-9925-41F5-8FC6-AE2429E8C6B5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93" y="1268760"/>
            <a:ext cx="5716885" cy="396044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5386" y="3730170"/>
            <a:ext cx="1520350" cy="27489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4905033" cy="4209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90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750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Tag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945850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561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Application[Servlet &amp; JSP]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3850682"/>
              </p:ext>
            </p:extLst>
          </p:nvPr>
        </p:nvGraphicFramePr>
        <p:xfrm>
          <a:off x="467544" y="1340768"/>
          <a:ext cx="8229600" cy="518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/>
                        <a:t>웹 컨텐츠를 생성하기 위한 </a:t>
                      </a:r>
                      <a:r>
                        <a:rPr lang="en-US" altLang="ko-KR" baseline="0"/>
                        <a:t>JavaEE  </a:t>
                      </a:r>
                      <a:r>
                        <a:rPr lang="ko-KR" altLang="en-US" baseline="0"/>
                        <a:t>지원 스펙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Container </a:t>
                      </a:r>
                      <a:r>
                        <a:rPr lang="ko-KR" altLang="en-US" baseline="0"/>
                        <a:t>내에서 실행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/>
                        <a:t>client </a:t>
                      </a:r>
                      <a:r>
                        <a:rPr lang="ko-KR" altLang="en-US" baseline="0"/>
                        <a:t>요청을 </a:t>
                      </a:r>
                      <a:r>
                        <a:rPr lang="en-US" altLang="ko-KR" baseline="0"/>
                        <a:t>thread</a:t>
                      </a:r>
                      <a:r>
                        <a:rPr lang="ko-KR" altLang="en-US" baseline="0"/>
                        <a:t>로 처리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/>
                        <a:t>확장자 </a:t>
                      </a:r>
                      <a:r>
                        <a:rPr lang="en-US" altLang="ko-KR" baseline="0"/>
                        <a:t>- *.java</a:t>
                      </a:r>
                      <a:endParaRPr lang="en-US" altLang="ko-KR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/>
                        <a:t>구성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: </a:t>
                      </a:r>
                      <a:r>
                        <a:rPr lang="ko-KR" altLang="en-US"/>
                        <a:t>자바 문법 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+ </a:t>
                      </a:r>
                      <a:r>
                        <a:rPr lang="ko-KR" altLang="en-US"/>
                        <a:t>경우에 따라 </a:t>
                      </a:r>
                      <a:r>
                        <a:rPr lang="en-US" altLang="ko-KR"/>
                        <a:t>HTML</a:t>
                      </a:r>
                      <a:r>
                        <a:rPr lang="en-US" altLang="ko-KR" baseline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3. Controller </a:t>
                      </a:r>
                      <a:r>
                        <a:rPr lang="ko-KR" altLang="en-US" baseline="0"/>
                        <a:t>로직 권장</a:t>
                      </a:r>
                      <a:endParaRPr lang="en-US" altLang="ko-KR" baseline="0"/>
                    </a:p>
                    <a:p>
                      <a:pPr marL="0" indent="0" latinLnBrk="1">
                        <a:buNone/>
                      </a:pP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/>
                        <a:t>확장자 </a:t>
                      </a:r>
                      <a:r>
                        <a:rPr lang="en-US" altLang="ko-KR"/>
                        <a:t>- *.jsp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/>
                        <a:t>구성 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: </a:t>
                      </a:r>
                      <a:r>
                        <a:rPr lang="ko-KR" altLang="en-US"/>
                        <a:t>자바코드 </a:t>
                      </a:r>
                      <a:r>
                        <a:rPr lang="en-US" altLang="ko-KR"/>
                        <a:t>+ HTML tag</a:t>
                      </a:r>
                      <a:r>
                        <a:rPr lang="en-US" altLang="ko-KR" baseline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   + JSP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   + JSP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   + EL + JSTL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3. </a:t>
                      </a:r>
                      <a:r>
                        <a:rPr lang="ko-KR" altLang="en-US" baseline="0"/>
                        <a:t>실행시 </a:t>
                      </a:r>
                      <a:r>
                        <a:rPr lang="en-US" altLang="ko-KR" baseline="0"/>
                        <a:t>Web Container</a:t>
                      </a:r>
                      <a:r>
                        <a:rPr lang="ko-KR" altLang="en-US" baseline="0"/>
                        <a:t>가    </a:t>
                      </a:r>
                      <a:r>
                        <a:rPr lang="en-US" altLang="ko-KR" baseline="0"/>
                        <a:t>Servlet</a:t>
                      </a:r>
                      <a:r>
                        <a:rPr lang="ko-KR" altLang="en-US" baseline="0"/>
                        <a:t>으로 자동 변환</a:t>
                      </a:r>
                      <a:endParaRPr lang="en-US" altLang="ko-KR" baseline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/>
                        <a:t>4. View </a:t>
                      </a:r>
                      <a:r>
                        <a:rPr lang="ko-KR" altLang="en-US" baseline="0"/>
                        <a:t>로직 권장 </a:t>
                      </a:r>
                      <a:endParaRPr lang="en-US" altLang="ko-KR" baseline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/>
                        <a:t>5. </a:t>
                      </a:r>
                      <a:r>
                        <a:rPr lang="ko-KR" altLang="en-US" baseline="0"/>
                        <a:t>내장 객체 자동 생성</a:t>
                      </a:r>
                      <a:endParaRPr lang="en-US" altLang="ko-KR" baseline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/>
                        <a:t>    [request, response,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/>
                        <a:t>     session...]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181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동작 원리 및 </a:t>
            </a:r>
            <a:r>
              <a:rPr lang="en-US" altLang="ko-KR"/>
              <a:t>life Cycle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001946" y="1439031"/>
            <a:ext cx="8142054" cy="4649688"/>
            <a:chOff x="389475" y="1381934"/>
            <a:chExt cx="8142054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89475" y="1381934"/>
              <a:ext cx="8142054" cy="4649688"/>
              <a:chOff x="1288865" y="1371600"/>
              <a:chExt cx="8142054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288865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69801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1936937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34608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1936937" y="2907511"/>
                <a:ext cx="4952056" cy="97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1936937" y="3724536"/>
                <a:ext cx="4855677" cy="122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1936937" y="4483575"/>
                <a:ext cx="4855677" cy="255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1936937" y="5445224"/>
                <a:ext cx="48556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생성자 실행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456456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jspInit()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914387" y="4203251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5164900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jspDestroy()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3791967"/>
            <a:ext cx="1152128" cy="17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28" idx="0"/>
            <a:endCxn id="6" idx="1"/>
          </p:cNvCxnSpPr>
          <p:nvPr/>
        </p:nvCxnSpPr>
        <p:spPr>
          <a:xfrm flipV="1">
            <a:off x="683568" y="1711647"/>
            <a:ext cx="318378" cy="20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/>
          <p:cNvSpPr/>
          <p:nvPr/>
        </p:nvSpPr>
        <p:spPr>
          <a:xfrm>
            <a:off x="683568" y="2441414"/>
            <a:ext cx="792088" cy="1067057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52774" y="1439031"/>
            <a:ext cx="1204225" cy="551377"/>
          </a:xfrm>
          <a:prstGeom prst="roundRect">
            <a:avLst/>
          </a:prstGeom>
          <a:solidFill>
            <a:srgbClr val="CC99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n-ea"/>
              </a:rPr>
              <a:t>Servlet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1446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</a:t>
            </a:r>
            <a:r>
              <a:rPr lang="en-US" altLang="ko-KR" dirty="0"/>
              <a:t> - </a:t>
            </a:r>
            <a:r>
              <a:rPr lang="ko-KR" altLang="en-US" dirty="0"/>
              <a:t>개요</a:t>
            </a:r>
          </a:p>
        </p:txBody>
      </p:sp>
      <p:sp>
        <p:nvSpPr>
          <p:cNvPr id="1423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>
                <a:latin typeface="+mn-ea"/>
              </a:rPr>
              <a:t>JSP</a:t>
            </a:r>
            <a:r>
              <a:rPr lang="ko-KR" altLang="en-US">
                <a:latin typeface="+mn-ea"/>
              </a:rPr>
              <a:t>에서 선언하지 않고 사용할 수 있는 객체</a:t>
            </a:r>
            <a:endParaRPr lang="en-US" altLang="ko-KR">
              <a:latin typeface="+mn-ea"/>
            </a:endParaRPr>
          </a:p>
          <a:p>
            <a:pPr eaLnBrk="1" hangingPunct="1"/>
            <a:endParaRPr lang="ko-KR" altLang="en-US">
              <a:latin typeface="+mn-ea"/>
            </a:endParaRPr>
          </a:p>
          <a:p>
            <a:pPr eaLnBrk="1" hangingPunct="1"/>
            <a:r>
              <a:rPr lang="ko-KR" altLang="en-US">
                <a:latin typeface="+mn-ea"/>
              </a:rPr>
              <a:t>컨테이너에 의해 변환되어지는 서블릿 클래스의 </a:t>
            </a:r>
            <a:r>
              <a:rPr lang="en-US" altLang="ko-KR">
                <a:latin typeface="+mn-ea"/>
              </a:rPr>
              <a:t>service() </a:t>
            </a:r>
            <a:r>
              <a:rPr lang="ko-KR" altLang="en-US">
                <a:latin typeface="+mn-ea"/>
              </a:rPr>
              <a:t>구현부내에 선언되어지는 참조 변수</a:t>
            </a:r>
            <a:endParaRPr lang="en-US" altLang="ko-KR">
              <a:latin typeface="+mn-ea"/>
            </a:endParaRPr>
          </a:p>
          <a:p>
            <a:pPr eaLnBrk="1" hangingPunct="1"/>
            <a:endParaRPr lang="en-US" altLang="ko-KR">
              <a:latin typeface="+mn-ea"/>
            </a:endParaRPr>
          </a:p>
          <a:p>
            <a:pPr eaLnBrk="1" hangingPunct="1"/>
            <a:r>
              <a:rPr lang="ko-KR" altLang="en-US">
                <a:latin typeface="+mn-ea"/>
              </a:rPr>
              <a:t>사용 가능 </a:t>
            </a:r>
            <a:r>
              <a:rPr lang="en-US" altLang="ko-KR">
                <a:latin typeface="+mn-ea"/>
              </a:rPr>
              <a:t>tag </a:t>
            </a:r>
          </a:p>
          <a:p>
            <a:pPr lvl="1" eaLnBrk="1" hangingPunct="1"/>
            <a:r>
              <a:rPr lang="en-US" altLang="ko-KR" b="1">
                <a:solidFill>
                  <a:srgbClr val="0070C0"/>
                </a:solidFill>
                <a:latin typeface="+mn-ea"/>
              </a:rPr>
              <a:t>&lt;% %&gt;  &amp; &lt;%= %&gt; </a:t>
            </a:r>
            <a:r>
              <a:rPr lang="en-US" altLang="ko-KR" b="1">
                <a:latin typeface="+mn-ea"/>
              </a:rPr>
              <a:t>tag</a:t>
            </a:r>
            <a:r>
              <a:rPr lang="ko-KR" altLang="en-US" b="1">
                <a:latin typeface="+mn-ea"/>
              </a:rPr>
              <a:t>에서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F382E-1874-4485-B179-7BD2152BC05A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730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 </a:t>
            </a:r>
            <a:r>
              <a:rPr lang="en-US" altLang="ko-KR"/>
              <a:t>- </a:t>
            </a:r>
            <a:r>
              <a:rPr lang="ko-KR" altLang="en-US"/>
              <a:t>종류</a:t>
            </a:r>
            <a:endParaRPr lang="ko-KR" altLang="en-US" dirty="0"/>
          </a:p>
        </p:txBody>
      </p:sp>
      <p:grpSp>
        <p:nvGrpSpPr>
          <p:cNvPr id="143363" name="Group 225"/>
          <p:cNvGrpSpPr>
            <a:grpSpLocks/>
          </p:cNvGrpSpPr>
          <p:nvPr/>
        </p:nvGrpSpPr>
        <p:grpSpPr bwMode="auto">
          <a:xfrm>
            <a:off x="764997" y="1219200"/>
            <a:ext cx="7427912" cy="5029200"/>
            <a:chOff x="385" y="480"/>
            <a:chExt cx="4679" cy="3726"/>
          </a:xfrm>
        </p:grpSpPr>
        <p:sp>
          <p:nvSpPr>
            <p:cNvPr id="143365" name="Rectangle 71"/>
            <p:cNvSpPr>
              <a:spLocks noChangeArrowheads="1"/>
            </p:cNvSpPr>
            <p:nvPr/>
          </p:nvSpPr>
          <p:spPr bwMode="auto">
            <a:xfrm>
              <a:off x="1680" y="401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예외 처리를 위해 사용</a:t>
              </a:r>
            </a:p>
          </p:txBody>
        </p:sp>
        <p:sp>
          <p:nvSpPr>
            <p:cNvPr id="143366" name="Rectangle 69"/>
            <p:cNvSpPr>
              <a:spLocks noChangeArrowheads="1"/>
            </p:cNvSpPr>
            <p:nvPr/>
          </p:nvSpPr>
          <p:spPr bwMode="auto">
            <a:xfrm>
              <a:off x="1680" y="382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ava.lang.Throwable</a:t>
              </a:r>
            </a:p>
          </p:txBody>
        </p:sp>
        <p:sp>
          <p:nvSpPr>
            <p:cNvPr id="143367" name="Rectangle 68"/>
            <p:cNvSpPr>
              <a:spLocks noChangeArrowheads="1"/>
            </p:cNvSpPr>
            <p:nvPr/>
          </p:nvSpPr>
          <p:spPr bwMode="auto">
            <a:xfrm>
              <a:off x="385" y="382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exception</a:t>
              </a:r>
            </a:p>
          </p:txBody>
        </p:sp>
        <p:sp>
          <p:nvSpPr>
            <p:cNvPr id="143368" name="Rectangle 67"/>
            <p:cNvSpPr>
              <a:spLocks noChangeArrowheads="1"/>
            </p:cNvSpPr>
            <p:nvPr/>
          </p:nvSpPr>
          <p:spPr bwMode="auto">
            <a:xfrm>
              <a:off x="1680" y="363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페이지에 대한 클래스 정보</a:t>
              </a:r>
            </a:p>
          </p:txBody>
        </p:sp>
        <p:sp>
          <p:nvSpPr>
            <p:cNvPr id="143369" name="Rectangle 65"/>
            <p:cNvSpPr>
              <a:spLocks noChangeArrowheads="1"/>
            </p:cNvSpPr>
            <p:nvPr/>
          </p:nvSpPr>
          <p:spPr bwMode="auto">
            <a:xfrm>
              <a:off x="1680" y="344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java.lang.Object type</a:t>
              </a:r>
            </a:p>
          </p:txBody>
        </p:sp>
        <p:sp>
          <p:nvSpPr>
            <p:cNvPr id="143370" name="Rectangle 64"/>
            <p:cNvSpPr>
              <a:spLocks noChangeArrowheads="1"/>
            </p:cNvSpPr>
            <p:nvPr/>
          </p:nvSpPr>
          <p:spPr bwMode="auto">
            <a:xfrm>
              <a:off x="385" y="344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</a:t>
              </a:r>
            </a:p>
          </p:txBody>
        </p:sp>
        <p:sp>
          <p:nvSpPr>
            <p:cNvPr id="143371" name="Rectangle 63"/>
            <p:cNvSpPr>
              <a:spLocks noChangeArrowheads="1"/>
            </p:cNvSpPr>
            <p:nvPr/>
          </p:nvSpPr>
          <p:spPr bwMode="auto">
            <a:xfrm>
              <a:off x="1680" y="325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에 대한 초기화 환경을 처리하기 위해 사용</a:t>
              </a:r>
            </a:p>
          </p:txBody>
        </p:sp>
        <p:sp>
          <p:nvSpPr>
            <p:cNvPr id="143372" name="Rectangle 61"/>
            <p:cNvSpPr>
              <a:spLocks noChangeArrowheads="1"/>
            </p:cNvSpPr>
            <p:nvPr/>
          </p:nvSpPr>
          <p:spPr bwMode="auto">
            <a:xfrm>
              <a:off x="1680" y="306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javax.servlet.ServletConfig</a:t>
              </a:r>
            </a:p>
          </p:txBody>
        </p:sp>
        <p:sp>
          <p:nvSpPr>
            <p:cNvPr id="143373" name="Rectangle 60"/>
            <p:cNvSpPr>
              <a:spLocks noChangeArrowheads="1"/>
            </p:cNvSpPr>
            <p:nvPr/>
          </p:nvSpPr>
          <p:spPr bwMode="auto">
            <a:xfrm>
              <a:off x="385" y="306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config</a:t>
              </a:r>
            </a:p>
          </p:txBody>
        </p:sp>
        <p:sp>
          <p:nvSpPr>
            <p:cNvPr id="143374" name="Rectangle 59"/>
            <p:cNvSpPr>
              <a:spLocks noChangeArrowheads="1"/>
            </p:cNvSpPr>
            <p:nvPr/>
          </p:nvSpPr>
          <p:spPr bwMode="auto">
            <a:xfrm>
              <a:off x="1680" y="286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사용자에게 전달하기 위한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output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스트림 처리하기 위해 사용</a:t>
              </a:r>
            </a:p>
          </p:txBody>
        </p:sp>
        <p:sp>
          <p:nvSpPr>
            <p:cNvPr id="143375" name="Rectangle 57"/>
            <p:cNvSpPr>
              <a:spLocks noChangeArrowheads="1"/>
            </p:cNvSpPr>
            <p:nvPr/>
          </p:nvSpPr>
          <p:spPr bwMode="auto">
            <a:xfrm>
              <a:off x="1680" y="267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javax.servlet.jsp.JspWriter</a:t>
              </a:r>
            </a:p>
          </p:txBody>
        </p:sp>
        <p:sp>
          <p:nvSpPr>
            <p:cNvPr id="143376" name="Rectangle 56"/>
            <p:cNvSpPr>
              <a:spLocks noChangeArrowheads="1"/>
            </p:cNvSpPr>
            <p:nvPr/>
          </p:nvSpPr>
          <p:spPr bwMode="auto">
            <a:xfrm>
              <a:off x="385" y="267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</a:t>
              </a:r>
            </a:p>
          </p:txBody>
        </p:sp>
        <p:sp>
          <p:nvSpPr>
            <p:cNvPr id="143377" name="Rectangle 55"/>
            <p:cNvSpPr>
              <a:spLocks noChangeArrowheads="1"/>
            </p:cNvSpPr>
            <p:nvPr/>
          </p:nvSpPr>
          <p:spPr bwMode="auto">
            <a:xfrm>
              <a:off x="1680" y="2487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웹 서버의 애플리케이션 처리와 관련된 정보를 참조하기 위해 사용</a:t>
              </a:r>
            </a:p>
          </p:txBody>
        </p:sp>
        <p:sp>
          <p:nvSpPr>
            <p:cNvPr id="143378" name="Rectangle 53"/>
            <p:cNvSpPr>
              <a:spLocks noChangeArrowheads="1"/>
            </p:cNvSpPr>
            <p:nvPr/>
          </p:nvSpPr>
          <p:spPr bwMode="auto">
            <a:xfrm>
              <a:off x="1680" y="2296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javax.servlet.ServletContext</a:t>
              </a:r>
            </a:p>
          </p:txBody>
        </p:sp>
        <p:sp>
          <p:nvSpPr>
            <p:cNvPr id="143379" name="Rectangle 52"/>
            <p:cNvSpPr>
              <a:spLocks noChangeArrowheads="1"/>
            </p:cNvSpPr>
            <p:nvPr/>
          </p:nvSpPr>
          <p:spPr bwMode="auto">
            <a:xfrm>
              <a:off x="385" y="2296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application</a:t>
              </a:r>
            </a:p>
          </p:txBody>
        </p:sp>
        <p:sp>
          <p:nvSpPr>
            <p:cNvPr id="143380" name="Rectangle 51"/>
            <p:cNvSpPr>
              <a:spLocks noChangeArrowheads="1"/>
            </p:cNvSpPr>
            <p:nvPr/>
          </p:nvSpPr>
          <p:spPr bwMode="auto">
            <a:xfrm>
              <a:off x="1680" y="210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클라이언트 세션 정보를 처리하기 위해 사용</a:t>
              </a:r>
            </a:p>
          </p:txBody>
        </p:sp>
        <p:sp>
          <p:nvSpPr>
            <p:cNvPr id="143381" name="Rectangle 49"/>
            <p:cNvSpPr>
              <a:spLocks noChangeArrowheads="1"/>
            </p:cNvSpPr>
            <p:nvPr/>
          </p:nvSpPr>
          <p:spPr bwMode="auto">
            <a:xfrm>
              <a:off x="1680" y="191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javax.servlet.http.HttpSession</a:t>
              </a:r>
            </a:p>
          </p:txBody>
        </p:sp>
        <p:sp>
          <p:nvSpPr>
            <p:cNvPr id="143382" name="Rectangle 48"/>
            <p:cNvSpPr>
              <a:spLocks noChangeArrowheads="1"/>
            </p:cNvSpPr>
            <p:nvPr/>
          </p:nvSpPr>
          <p:spPr bwMode="auto">
            <a:xfrm>
              <a:off x="385" y="191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session</a:t>
              </a:r>
            </a:p>
          </p:txBody>
        </p:sp>
        <p:sp>
          <p:nvSpPr>
            <p:cNvPr id="143383" name="Rectangle 47"/>
            <p:cNvSpPr>
              <a:spLocks noChangeArrowheads="1"/>
            </p:cNvSpPr>
            <p:nvPr/>
          </p:nvSpPr>
          <p:spPr bwMode="auto">
            <a:xfrm>
              <a:off x="1680" y="172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실행에 대한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context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정보를 참조하기 위해 사용</a:t>
              </a:r>
            </a:p>
          </p:txBody>
        </p:sp>
        <p:sp>
          <p:nvSpPr>
            <p:cNvPr id="143384" name="Rectangle 45"/>
            <p:cNvSpPr>
              <a:spLocks noChangeArrowheads="1"/>
            </p:cNvSpPr>
            <p:nvPr/>
          </p:nvSpPr>
          <p:spPr bwMode="auto">
            <a:xfrm>
              <a:off x="1680" y="153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javax.servlet.jsp.PageContext</a:t>
              </a:r>
            </a:p>
          </p:txBody>
        </p:sp>
        <p:sp>
          <p:nvSpPr>
            <p:cNvPr id="143385" name="Rectangle 44"/>
            <p:cNvSpPr>
              <a:spLocks noChangeArrowheads="1"/>
            </p:cNvSpPr>
            <p:nvPr/>
          </p:nvSpPr>
          <p:spPr bwMode="auto">
            <a:xfrm>
              <a:off x="385" y="153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pageContext</a:t>
              </a:r>
            </a:p>
          </p:txBody>
        </p:sp>
        <p:sp>
          <p:nvSpPr>
            <p:cNvPr id="143386" name="Rectangle 43"/>
            <p:cNvSpPr>
              <a:spLocks noChangeArrowheads="1"/>
            </p:cNvSpPr>
            <p:nvPr/>
          </p:nvSpPr>
          <p:spPr bwMode="auto">
            <a:xfrm>
              <a:off x="1680" y="134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 요청에 대한 응답을 처리할 때 사용</a:t>
              </a:r>
            </a:p>
          </p:txBody>
        </p:sp>
        <p:sp>
          <p:nvSpPr>
            <p:cNvPr id="143387" name="Rectangle 41"/>
            <p:cNvSpPr>
              <a:spLocks noChangeArrowheads="1"/>
            </p:cNvSpPr>
            <p:nvPr/>
          </p:nvSpPr>
          <p:spPr bwMode="auto">
            <a:xfrm>
              <a:off x="1680" y="115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javax.servlet.http.HttpServletResponse</a:t>
              </a:r>
            </a:p>
          </p:txBody>
        </p:sp>
        <p:sp>
          <p:nvSpPr>
            <p:cNvPr id="143388" name="Rectangle 40"/>
            <p:cNvSpPr>
              <a:spLocks noChangeArrowheads="1"/>
            </p:cNvSpPr>
            <p:nvPr/>
          </p:nvSpPr>
          <p:spPr bwMode="auto">
            <a:xfrm>
              <a:off x="385" y="115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response</a:t>
              </a:r>
            </a:p>
          </p:txBody>
        </p:sp>
        <p:sp>
          <p:nvSpPr>
            <p:cNvPr id="143389" name="Rectangle 39"/>
            <p:cNvSpPr>
              <a:spLocks noChangeArrowheads="1"/>
            </p:cNvSpPr>
            <p:nvPr/>
          </p:nvSpPr>
          <p:spPr bwMode="auto">
            <a:xfrm>
              <a:off x="1680" y="95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HTML Form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요소 선택 값과 같은 사용자 입력 정보를 읽어올 때 사용</a:t>
              </a:r>
            </a:p>
          </p:txBody>
        </p:sp>
        <p:sp>
          <p:nvSpPr>
            <p:cNvPr id="143390" name="Rectangle 37"/>
            <p:cNvSpPr>
              <a:spLocks noChangeArrowheads="1"/>
            </p:cNvSpPr>
            <p:nvPr/>
          </p:nvSpPr>
          <p:spPr bwMode="auto">
            <a:xfrm>
              <a:off x="1680" y="76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javax.servlet.http.HttpServletRequest</a:t>
              </a:r>
            </a:p>
          </p:txBody>
        </p:sp>
        <p:sp>
          <p:nvSpPr>
            <p:cNvPr id="143391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request</a:t>
              </a:r>
            </a:p>
          </p:txBody>
        </p:sp>
        <p:sp>
          <p:nvSpPr>
            <p:cNvPr id="143392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자바 클래스와 주요 역할</a:t>
              </a:r>
            </a:p>
          </p:txBody>
        </p:sp>
        <p:sp>
          <p:nvSpPr>
            <p:cNvPr id="143393" name="Rectangle 34"/>
            <p:cNvSpPr>
              <a:spLocks noChangeArrowheads="1"/>
            </p:cNvSpPr>
            <p:nvPr/>
          </p:nvSpPr>
          <p:spPr bwMode="auto">
            <a:xfrm>
              <a:off x="385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참조  변수명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(</a:t>
              </a:r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3394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5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6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7" name="Line 84"/>
            <p:cNvSpPr>
              <a:spLocks noChangeShapeType="1"/>
            </p:cNvSpPr>
            <p:nvPr/>
          </p:nvSpPr>
          <p:spPr bwMode="auto">
            <a:xfrm>
              <a:off x="385" y="115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8" name="Line 91"/>
            <p:cNvSpPr>
              <a:spLocks noChangeShapeType="1"/>
            </p:cNvSpPr>
            <p:nvPr/>
          </p:nvSpPr>
          <p:spPr bwMode="auto">
            <a:xfrm>
              <a:off x="1680" y="95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9" name="Line 98"/>
            <p:cNvSpPr>
              <a:spLocks noChangeShapeType="1"/>
            </p:cNvSpPr>
            <p:nvPr/>
          </p:nvSpPr>
          <p:spPr bwMode="auto">
            <a:xfrm>
              <a:off x="385" y="153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0" name="Line 105"/>
            <p:cNvSpPr>
              <a:spLocks noChangeShapeType="1"/>
            </p:cNvSpPr>
            <p:nvPr/>
          </p:nvSpPr>
          <p:spPr bwMode="auto">
            <a:xfrm>
              <a:off x="1680" y="134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1" name="Line 112"/>
            <p:cNvSpPr>
              <a:spLocks noChangeShapeType="1"/>
            </p:cNvSpPr>
            <p:nvPr/>
          </p:nvSpPr>
          <p:spPr bwMode="auto">
            <a:xfrm>
              <a:off x="385" y="191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2" name="Line 119"/>
            <p:cNvSpPr>
              <a:spLocks noChangeShapeType="1"/>
            </p:cNvSpPr>
            <p:nvPr/>
          </p:nvSpPr>
          <p:spPr bwMode="auto">
            <a:xfrm>
              <a:off x="1680" y="172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3" name="Line 126"/>
            <p:cNvSpPr>
              <a:spLocks noChangeShapeType="1"/>
            </p:cNvSpPr>
            <p:nvPr/>
          </p:nvSpPr>
          <p:spPr bwMode="auto">
            <a:xfrm>
              <a:off x="385" y="2296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4" name="Line 133"/>
            <p:cNvSpPr>
              <a:spLocks noChangeShapeType="1"/>
            </p:cNvSpPr>
            <p:nvPr/>
          </p:nvSpPr>
          <p:spPr bwMode="auto">
            <a:xfrm>
              <a:off x="1680" y="210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5" name="Line 140"/>
            <p:cNvSpPr>
              <a:spLocks noChangeShapeType="1"/>
            </p:cNvSpPr>
            <p:nvPr/>
          </p:nvSpPr>
          <p:spPr bwMode="auto">
            <a:xfrm>
              <a:off x="385" y="2678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6" name="Line 147"/>
            <p:cNvSpPr>
              <a:spLocks noChangeShapeType="1"/>
            </p:cNvSpPr>
            <p:nvPr/>
          </p:nvSpPr>
          <p:spPr bwMode="auto">
            <a:xfrm>
              <a:off x="1680" y="2487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7" name="Line 154"/>
            <p:cNvSpPr>
              <a:spLocks noChangeShapeType="1"/>
            </p:cNvSpPr>
            <p:nvPr/>
          </p:nvSpPr>
          <p:spPr bwMode="auto">
            <a:xfrm>
              <a:off x="385" y="306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8" name="Line 161"/>
            <p:cNvSpPr>
              <a:spLocks noChangeShapeType="1"/>
            </p:cNvSpPr>
            <p:nvPr/>
          </p:nvSpPr>
          <p:spPr bwMode="auto">
            <a:xfrm>
              <a:off x="1680" y="286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9" name="Line 168"/>
            <p:cNvSpPr>
              <a:spLocks noChangeShapeType="1"/>
            </p:cNvSpPr>
            <p:nvPr/>
          </p:nvSpPr>
          <p:spPr bwMode="auto">
            <a:xfrm>
              <a:off x="385" y="344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0" name="Line 175"/>
            <p:cNvSpPr>
              <a:spLocks noChangeShapeType="1"/>
            </p:cNvSpPr>
            <p:nvPr/>
          </p:nvSpPr>
          <p:spPr bwMode="auto">
            <a:xfrm>
              <a:off x="1680" y="325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1" name="Line 182"/>
            <p:cNvSpPr>
              <a:spLocks noChangeShapeType="1"/>
            </p:cNvSpPr>
            <p:nvPr/>
          </p:nvSpPr>
          <p:spPr bwMode="auto">
            <a:xfrm>
              <a:off x="385" y="382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2" name="Line 189"/>
            <p:cNvSpPr>
              <a:spLocks noChangeShapeType="1"/>
            </p:cNvSpPr>
            <p:nvPr/>
          </p:nvSpPr>
          <p:spPr bwMode="auto">
            <a:xfrm>
              <a:off x="1680" y="363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3" name="Line 201"/>
            <p:cNvSpPr>
              <a:spLocks noChangeShapeType="1"/>
            </p:cNvSpPr>
            <p:nvPr/>
          </p:nvSpPr>
          <p:spPr bwMode="auto">
            <a:xfrm>
              <a:off x="1680" y="401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E8625-A42E-423B-94A9-62FB81C8C051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1067" y="1699468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31067" y="3283656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40780" y="4199944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40780" y="3734812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1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Tag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JSP Scripting Tag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JSP Action Tag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Expression Language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JSTL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82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46325" y="1412776"/>
            <a:ext cx="28424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Side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93313" y="1412776"/>
            <a:ext cx="275430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Client Side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언어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38276" y="2223999"/>
            <a:ext cx="4082228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서버에서 실행 후 </a:t>
            </a:r>
            <a:r>
              <a:rPr lang="en-US" altLang="ko-KR" dirty="0"/>
              <a:t>Client</a:t>
            </a:r>
            <a:r>
              <a:rPr lang="ko-KR" altLang="en-US" dirty="0"/>
              <a:t>에는 결과만 응답하게 되는 언어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[Java],  ASP,  PHP</a:t>
            </a:r>
            <a:r>
              <a:rPr lang="ko-KR" altLang="en-US" dirty="0"/>
              <a:t>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203850"/>
            <a:ext cx="4237894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Client </a:t>
            </a:r>
            <a:r>
              <a:rPr lang="ko-KR" altLang="en-US" dirty="0"/>
              <a:t>브라우저에서 실행시키는 언어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/>
              <a:t>HTML &amp; </a:t>
            </a:r>
            <a:r>
              <a:rPr lang="en-US" altLang="ko-KR" dirty="0" err="1"/>
              <a:t>HTML5</a:t>
            </a:r>
            <a:r>
              <a:rPr lang="en-US" altLang="ko-KR" dirty="0"/>
              <a:t>:  </a:t>
            </a:r>
            <a:r>
              <a:rPr lang="ko-KR" altLang="en-US" dirty="0"/>
              <a:t>페이지 내용 기술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CSS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CSS3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디자인 정보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 Script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동적인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문서가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될수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있도록 지원하는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8836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Scripting Tag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63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주요 </a:t>
            </a:r>
            <a:r>
              <a:rPr lang="en-US" altLang="ko-KR"/>
              <a:t>Scripting</a:t>
            </a:r>
            <a:r>
              <a:rPr lang="ko-KR" altLang="en-US"/>
              <a:t> </a:t>
            </a:r>
            <a:r>
              <a:rPr lang="en-US" altLang="ko-KR"/>
              <a:t>Tag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81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88269"/>
              </p:ext>
            </p:extLst>
          </p:nvPr>
        </p:nvGraphicFramePr>
        <p:xfrm>
          <a:off x="179512" y="1268760"/>
          <a:ext cx="8784976" cy="49685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 </a:t>
                      </a:r>
                      <a:r>
                        <a:rPr lang="ko-KR" altLang="en-US" sz="1400"/>
                        <a:t>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&lt;%   %&gt;</a:t>
                      </a:r>
                      <a:endParaRPr lang="en-US" altLang="ko-KR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Scriptlet 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순수 자바 코드 구현</a:t>
                      </a:r>
                      <a:endParaRPr lang="en-US" altLang="ko-KR" sz="140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service()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구현부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&lt;%!   %&gt;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Declaration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멤버 변수 </a:t>
                      </a:r>
                      <a:r>
                        <a:rPr lang="en-US" altLang="ko-KR" sz="1400"/>
                        <a:t>&amp; </a:t>
                      </a:r>
                      <a:r>
                        <a:rPr lang="ko-KR" altLang="en-US" sz="1400"/>
                        <a:t>메소드 구현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2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&lt;%@  %&gt;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Directive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/>
                        <a:t>page directive : </a:t>
                      </a:r>
                      <a:r>
                        <a:rPr lang="ko-KR" altLang="en-US" sz="1400"/>
                        <a:t>인코딩 및 </a:t>
                      </a:r>
                      <a:r>
                        <a:rPr lang="en-US" altLang="ko-KR" sz="1400"/>
                        <a:t>import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적용구등</a:t>
                      </a:r>
                      <a:endParaRPr lang="en-US" altLang="ko-KR" sz="1400" baseline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/>
                        <a:t>&lt;%@ page import=“package.class”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/>
                        <a:t>        contentType=“text/html;charset=utf-8”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/>
                        <a:t>2. include directive : </a:t>
                      </a:r>
                      <a:r>
                        <a:rPr lang="ko-KR" altLang="en-US" sz="1400" baseline="0"/>
                        <a:t>외부 </a:t>
                      </a:r>
                      <a:r>
                        <a:rPr lang="en-US" altLang="ko-KR" sz="1400" baseline="0"/>
                        <a:t>file 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/>
                        <a:t>&lt;%@ include file=“</a:t>
                      </a:r>
                      <a:r>
                        <a:rPr lang="ko-KR" altLang="en-US" sz="1400" baseline="0"/>
                        <a:t>외부 파일</a:t>
                      </a:r>
                      <a:r>
                        <a:rPr lang="en-US" altLang="ko-KR" sz="1400" baseline="0"/>
                        <a:t>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/>
                        <a:t>3. tag directive : </a:t>
                      </a:r>
                      <a:r>
                        <a:rPr lang="ko-KR" altLang="en-US" sz="1400" baseline="0"/>
                        <a:t>외부 </a:t>
                      </a:r>
                      <a:r>
                        <a:rPr lang="en-US" altLang="ko-KR" sz="1400" baseline="0"/>
                        <a:t>library </a:t>
                      </a:r>
                      <a:r>
                        <a:rPr lang="ko-KR" altLang="en-US" sz="1400" baseline="0"/>
                        <a:t>사용을 위한 선언</a:t>
                      </a:r>
                      <a:endParaRPr lang="en-US" altLang="ko-KR" sz="1400" baseline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/>
                        <a:t>&lt;%@ taglib prefix=“</a:t>
                      </a:r>
                      <a:r>
                        <a:rPr lang="ko-KR" altLang="en-US" sz="1400" baseline="0"/>
                        <a:t>이름</a:t>
                      </a:r>
                      <a:r>
                        <a:rPr lang="en-US" altLang="ko-KR" sz="1400" baseline="0"/>
                        <a:t>” uri=“</a:t>
                      </a:r>
                      <a:r>
                        <a:rPr lang="ko-KR" altLang="en-US" sz="1400" baseline="0"/>
                        <a:t>고유 </a:t>
                      </a:r>
                      <a:r>
                        <a:rPr lang="en-US" altLang="ko-KR" sz="1400" baseline="0"/>
                        <a:t>uri” %&gt;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33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&lt;%=  %&gt;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Expression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출력</a:t>
                      </a:r>
                      <a:r>
                        <a:rPr lang="ko-KR" altLang="en-US" sz="1400" baseline="0"/>
                        <a:t> </a:t>
                      </a:r>
                      <a:r>
                        <a:rPr lang="en-US" altLang="ko-KR" sz="1400" baseline="0"/>
                        <a:t>tag, service() </a:t>
                      </a:r>
                      <a:r>
                        <a:rPr lang="ko-KR" altLang="en-US" sz="1400" baseline="0"/>
                        <a:t>구현부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&lt;%--  --%&gt;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comment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주석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브라우저에 은닉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462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기본 구성 </a:t>
            </a:r>
            <a:r>
              <a:rPr lang="ko-KR" altLang="en-US"/>
              <a:t>요소 </a:t>
            </a:r>
            <a:r>
              <a:rPr lang="en-US" altLang="ko-KR"/>
              <a:t>- Page Directive Tag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29BD27-233A-49AE-B86D-C83BAE26DD11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grpSp>
        <p:nvGrpSpPr>
          <p:cNvPr id="134149" name="Group 257"/>
          <p:cNvGrpSpPr>
            <a:grpSpLocks/>
          </p:cNvGrpSpPr>
          <p:nvPr/>
        </p:nvGrpSpPr>
        <p:grpSpPr bwMode="auto">
          <a:xfrm>
            <a:off x="669281" y="1461293"/>
            <a:ext cx="7862888" cy="4776019"/>
            <a:chOff x="471" y="1200"/>
            <a:chExt cx="4953" cy="2702"/>
          </a:xfrm>
        </p:grpSpPr>
        <p:sp>
          <p:nvSpPr>
            <p:cNvPr id="134150" name="Rectangle 71"/>
            <p:cNvSpPr>
              <a:spLocks noChangeArrowheads="1"/>
            </p:cNvSpPr>
            <p:nvPr/>
          </p:nvSpPr>
          <p:spPr bwMode="auto">
            <a:xfrm>
              <a:off x="4320" y="3451"/>
              <a:ext cx="110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text/html; charset</a:t>
              </a:r>
            </a:p>
            <a:p>
              <a:pPr marL="342900" indent="-342900"/>
              <a:r>
                <a:rPr lang="en-US" altLang="ko-KR" sz="1500"/>
                <a:t>=ISO-8859-1</a:t>
              </a:r>
            </a:p>
          </p:txBody>
        </p:sp>
        <p:sp>
          <p:nvSpPr>
            <p:cNvPr id="134151" name="Rectangle 70"/>
            <p:cNvSpPr>
              <a:spLocks noChangeArrowheads="1"/>
            </p:cNvSpPr>
            <p:nvPr/>
          </p:nvSpPr>
          <p:spPr bwMode="auto">
            <a:xfrm>
              <a:off x="1344" y="3451"/>
              <a:ext cx="2976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MIME </a:t>
              </a:r>
              <a:r>
                <a:rPr lang="ko-KR" altLang="en-US" sz="1500"/>
                <a:t>형식과 캐릭터셋 설정</a:t>
              </a:r>
            </a:p>
          </p:txBody>
        </p:sp>
        <p:sp>
          <p:nvSpPr>
            <p:cNvPr id="134152" name="Rectangle 69"/>
            <p:cNvSpPr>
              <a:spLocks noChangeArrowheads="1"/>
            </p:cNvSpPr>
            <p:nvPr/>
          </p:nvSpPr>
          <p:spPr bwMode="auto">
            <a:xfrm>
              <a:off x="480" y="3451"/>
              <a:ext cx="86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contentType</a:t>
              </a:r>
            </a:p>
          </p:txBody>
        </p:sp>
        <p:sp>
          <p:nvSpPr>
            <p:cNvPr id="134153" name="Rectangle 68"/>
            <p:cNvSpPr>
              <a:spLocks noChangeArrowheads="1"/>
            </p:cNvSpPr>
            <p:nvPr/>
          </p:nvSpPr>
          <p:spPr bwMode="auto">
            <a:xfrm>
              <a:off x="4320" y="3242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false</a:t>
              </a:r>
            </a:p>
          </p:txBody>
        </p:sp>
        <p:sp>
          <p:nvSpPr>
            <p:cNvPr id="134154" name="Rectangle 67"/>
            <p:cNvSpPr>
              <a:spLocks noChangeArrowheads="1"/>
            </p:cNvSpPr>
            <p:nvPr/>
          </p:nvSpPr>
          <p:spPr bwMode="auto">
            <a:xfrm>
              <a:off x="1344" y="3242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에러만 처리하는 페이지 지정</a:t>
              </a:r>
            </a:p>
          </p:txBody>
        </p:sp>
        <p:sp>
          <p:nvSpPr>
            <p:cNvPr id="134155" name="Rectangle 66"/>
            <p:cNvSpPr>
              <a:spLocks noChangeArrowheads="1"/>
            </p:cNvSpPr>
            <p:nvPr/>
          </p:nvSpPr>
          <p:spPr bwMode="auto">
            <a:xfrm>
              <a:off x="480" y="3242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isErrorPage</a:t>
              </a:r>
            </a:p>
          </p:txBody>
        </p:sp>
        <p:sp>
          <p:nvSpPr>
            <p:cNvPr id="134156" name="Rectangle 65"/>
            <p:cNvSpPr>
              <a:spLocks noChangeArrowheads="1"/>
            </p:cNvSpPr>
            <p:nvPr/>
          </p:nvSpPr>
          <p:spPr bwMode="auto">
            <a:xfrm>
              <a:off x="4320" y="303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57" name="Rectangle 64"/>
            <p:cNvSpPr>
              <a:spLocks noChangeArrowheads="1"/>
            </p:cNvSpPr>
            <p:nvPr/>
          </p:nvSpPr>
          <p:spPr bwMode="auto">
            <a:xfrm>
              <a:off x="1344" y="303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에러 발생 시 호출 페이지 지정</a:t>
              </a:r>
            </a:p>
          </p:txBody>
        </p:sp>
        <p:sp>
          <p:nvSpPr>
            <p:cNvPr id="134158" name="Rectangle 63"/>
            <p:cNvSpPr>
              <a:spLocks noChangeArrowheads="1"/>
            </p:cNvSpPr>
            <p:nvPr/>
          </p:nvSpPr>
          <p:spPr bwMode="auto">
            <a:xfrm>
              <a:off x="480" y="303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errorPage</a:t>
              </a:r>
            </a:p>
          </p:txBody>
        </p:sp>
        <p:sp>
          <p:nvSpPr>
            <p:cNvPr id="134159" name="Rectangle 62"/>
            <p:cNvSpPr>
              <a:spLocks noChangeArrowheads="1"/>
            </p:cNvSpPr>
            <p:nvPr/>
          </p:nvSpPr>
          <p:spPr bwMode="auto">
            <a:xfrm>
              <a:off x="4320" y="2824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60" name="Rectangle 61"/>
            <p:cNvSpPr>
              <a:spLocks noChangeArrowheads="1"/>
            </p:cNvSpPr>
            <p:nvPr/>
          </p:nvSpPr>
          <p:spPr bwMode="auto">
            <a:xfrm>
              <a:off x="1344" y="2824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JSP </a:t>
              </a:r>
              <a:r>
                <a:rPr lang="ko-KR" altLang="en-US" sz="1500"/>
                <a:t>페이지 설명</a:t>
              </a:r>
            </a:p>
          </p:txBody>
        </p:sp>
        <p:sp>
          <p:nvSpPr>
            <p:cNvPr id="134161" name="Rectangle 60"/>
            <p:cNvSpPr>
              <a:spLocks noChangeArrowheads="1"/>
            </p:cNvSpPr>
            <p:nvPr/>
          </p:nvSpPr>
          <p:spPr bwMode="auto">
            <a:xfrm>
              <a:off x="480" y="2824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info</a:t>
              </a:r>
            </a:p>
          </p:txBody>
        </p:sp>
        <p:sp>
          <p:nvSpPr>
            <p:cNvPr id="134162" name="Rectangle 59"/>
            <p:cNvSpPr>
              <a:spLocks noChangeArrowheads="1"/>
            </p:cNvSpPr>
            <p:nvPr/>
          </p:nvSpPr>
          <p:spPr bwMode="auto">
            <a:xfrm>
              <a:off x="4320" y="252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3" name="Rectangle 58"/>
            <p:cNvSpPr>
              <a:spLocks noChangeArrowheads="1"/>
            </p:cNvSpPr>
            <p:nvPr/>
          </p:nvSpPr>
          <p:spPr bwMode="auto">
            <a:xfrm>
              <a:off x="1344" y="252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단일 쓰레드 모델을 사용하여 동시성 제어 여부 지정</a:t>
              </a:r>
            </a:p>
          </p:txBody>
        </p:sp>
        <p:sp>
          <p:nvSpPr>
            <p:cNvPr id="134164" name="Rectangle 57"/>
            <p:cNvSpPr>
              <a:spLocks noChangeArrowheads="1"/>
            </p:cNvSpPr>
            <p:nvPr/>
          </p:nvSpPr>
          <p:spPr bwMode="auto">
            <a:xfrm>
              <a:off x="480" y="252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isThreadSafe</a:t>
              </a:r>
            </a:p>
          </p:txBody>
        </p:sp>
        <p:sp>
          <p:nvSpPr>
            <p:cNvPr id="134165" name="Rectangle 56"/>
            <p:cNvSpPr>
              <a:spLocks noChangeArrowheads="1"/>
            </p:cNvSpPr>
            <p:nvPr/>
          </p:nvSpPr>
          <p:spPr bwMode="auto">
            <a:xfrm>
              <a:off x="4320" y="239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6" name="Rectangle 55"/>
            <p:cNvSpPr>
              <a:spLocks noChangeArrowheads="1"/>
            </p:cNvSpPr>
            <p:nvPr/>
          </p:nvSpPr>
          <p:spPr bwMode="auto">
            <a:xfrm>
              <a:off x="1344" y="239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내용 자동 비움 지정</a:t>
              </a:r>
            </a:p>
          </p:txBody>
        </p:sp>
        <p:sp>
          <p:nvSpPr>
            <p:cNvPr id="134167" name="Rectangle 54"/>
            <p:cNvSpPr>
              <a:spLocks noChangeArrowheads="1"/>
            </p:cNvSpPr>
            <p:nvPr/>
          </p:nvSpPr>
          <p:spPr bwMode="auto">
            <a:xfrm>
              <a:off x="480" y="239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autoFlush</a:t>
              </a:r>
            </a:p>
          </p:txBody>
        </p:sp>
        <p:sp>
          <p:nvSpPr>
            <p:cNvPr id="134168" name="Rectangle 53"/>
            <p:cNvSpPr>
              <a:spLocks noChangeArrowheads="1"/>
            </p:cNvSpPr>
            <p:nvPr/>
          </p:nvSpPr>
          <p:spPr bwMode="auto">
            <a:xfrm>
              <a:off x="4320" y="2182"/>
              <a:ext cx="11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8kb</a:t>
              </a:r>
            </a:p>
          </p:txBody>
        </p:sp>
        <p:sp>
          <p:nvSpPr>
            <p:cNvPr id="134169" name="Rectangle 52"/>
            <p:cNvSpPr>
              <a:spLocks noChangeArrowheads="1"/>
            </p:cNvSpPr>
            <p:nvPr/>
          </p:nvSpPr>
          <p:spPr bwMode="auto">
            <a:xfrm>
              <a:off x="1344" y="2182"/>
              <a:ext cx="29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크기 지정</a:t>
              </a:r>
            </a:p>
          </p:txBody>
        </p:sp>
        <p:sp>
          <p:nvSpPr>
            <p:cNvPr id="134170" name="Rectangle 51"/>
            <p:cNvSpPr>
              <a:spLocks noChangeArrowheads="1"/>
            </p:cNvSpPr>
            <p:nvPr/>
          </p:nvSpPr>
          <p:spPr bwMode="auto">
            <a:xfrm>
              <a:off x="480" y="2182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buffer</a:t>
              </a:r>
            </a:p>
          </p:txBody>
        </p:sp>
        <p:sp>
          <p:nvSpPr>
            <p:cNvPr id="134171" name="Rectangle 50"/>
            <p:cNvSpPr>
              <a:spLocks noChangeArrowheads="1"/>
            </p:cNvSpPr>
            <p:nvPr/>
          </p:nvSpPr>
          <p:spPr bwMode="auto">
            <a:xfrm>
              <a:off x="4320" y="197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72" name="Rectangle 49"/>
            <p:cNvSpPr>
              <a:spLocks noChangeArrowheads="1"/>
            </p:cNvSpPr>
            <p:nvPr/>
          </p:nvSpPr>
          <p:spPr bwMode="auto">
            <a:xfrm>
              <a:off x="1344" y="197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세션 생성 여부 지정</a:t>
              </a:r>
            </a:p>
          </p:txBody>
        </p:sp>
        <p:sp>
          <p:nvSpPr>
            <p:cNvPr id="134173" name="Rectangle 48"/>
            <p:cNvSpPr>
              <a:spLocks noChangeArrowheads="1"/>
            </p:cNvSpPr>
            <p:nvPr/>
          </p:nvSpPr>
          <p:spPr bwMode="auto">
            <a:xfrm>
              <a:off x="480" y="197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session</a:t>
              </a:r>
            </a:p>
          </p:txBody>
        </p:sp>
        <p:sp>
          <p:nvSpPr>
            <p:cNvPr id="134174" name="Rectangle 47"/>
            <p:cNvSpPr>
              <a:spLocks noChangeArrowheads="1"/>
            </p:cNvSpPr>
            <p:nvPr/>
          </p:nvSpPr>
          <p:spPr bwMode="auto">
            <a:xfrm>
              <a:off x="4320" y="161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75" name="Rectangle 46"/>
            <p:cNvSpPr>
              <a:spLocks noChangeArrowheads="1"/>
            </p:cNvSpPr>
            <p:nvPr/>
          </p:nvSpPr>
          <p:spPr bwMode="auto">
            <a:xfrm>
              <a:off x="1344" y="161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500"/>
                <a:t>jsp </a:t>
              </a:r>
              <a:r>
                <a:rPr lang="ko-KR" altLang="en-US" sz="1500"/>
                <a:t>파일 내에서 사용할 외부 자바 패키지나 클래스 지정</a:t>
              </a:r>
            </a:p>
          </p:txBody>
        </p:sp>
        <p:sp>
          <p:nvSpPr>
            <p:cNvPr id="134176" name="Rectangle 45"/>
            <p:cNvSpPr>
              <a:spLocks noChangeArrowheads="1"/>
            </p:cNvSpPr>
            <p:nvPr/>
          </p:nvSpPr>
          <p:spPr bwMode="auto">
            <a:xfrm>
              <a:off x="480" y="161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import</a:t>
              </a:r>
            </a:p>
          </p:txBody>
        </p:sp>
        <p:sp>
          <p:nvSpPr>
            <p:cNvPr id="134177" name="Rectangle 44"/>
            <p:cNvSpPr>
              <a:spLocks noChangeArrowheads="1"/>
            </p:cNvSpPr>
            <p:nvPr/>
          </p:nvSpPr>
          <p:spPr bwMode="auto">
            <a:xfrm>
              <a:off x="4320" y="1409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java</a:t>
              </a:r>
            </a:p>
          </p:txBody>
        </p:sp>
        <p:sp>
          <p:nvSpPr>
            <p:cNvPr id="134178" name="Rectangle 43"/>
            <p:cNvSpPr>
              <a:spLocks noChangeArrowheads="1"/>
            </p:cNvSpPr>
            <p:nvPr/>
          </p:nvSpPr>
          <p:spPr bwMode="auto">
            <a:xfrm>
              <a:off x="1344" y="1409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스크립트 언어를 지정</a:t>
              </a:r>
              <a:endParaRPr lang="en-US" altLang="ko-KR" sz="1500"/>
            </a:p>
          </p:txBody>
        </p:sp>
        <p:sp>
          <p:nvSpPr>
            <p:cNvPr id="134179" name="Rectangle 42"/>
            <p:cNvSpPr>
              <a:spLocks noChangeArrowheads="1"/>
            </p:cNvSpPr>
            <p:nvPr/>
          </p:nvSpPr>
          <p:spPr bwMode="auto">
            <a:xfrm>
              <a:off x="480" y="1409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language</a:t>
              </a:r>
            </a:p>
          </p:txBody>
        </p:sp>
        <p:sp>
          <p:nvSpPr>
            <p:cNvPr id="134180" name="Rectangle 41"/>
            <p:cNvSpPr>
              <a:spLocks noChangeArrowheads="1"/>
            </p:cNvSpPr>
            <p:nvPr/>
          </p:nvSpPr>
          <p:spPr bwMode="auto">
            <a:xfrm>
              <a:off x="4320" y="120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기본값</a:t>
              </a:r>
              <a:endParaRPr lang="ko-KR" altLang="en-US" sz="1500"/>
            </a:p>
          </p:txBody>
        </p:sp>
        <p:sp>
          <p:nvSpPr>
            <p:cNvPr id="134181" name="Rectangle 40"/>
            <p:cNvSpPr>
              <a:spLocks noChangeArrowheads="1"/>
            </p:cNvSpPr>
            <p:nvPr/>
          </p:nvSpPr>
          <p:spPr bwMode="auto">
            <a:xfrm>
              <a:off x="1344" y="120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설 명</a:t>
              </a:r>
              <a:endParaRPr lang="ko-KR" altLang="en-US" sz="1500"/>
            </a:p>
          </p:txBody>
        </p:sp>
        <p:sp>
          <p:nvSpPr>
            <p:cNvPr id="134182" name="Rectangle 39"/>
            <p:cNvSpPr>
              <a:spLocks noChangeArrowheads="1"/>
            </p:cNvSpPr>
            <p:nvPr/>
          </p:nvSpPr>
          <p:spPr bwMode="auto">
            <a:xfrm>
              <a:off x="480" y="120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속 성</a:t>
              </a:r>
              <a:endParaRPr lang="ko-KR" altLang="en-US" sz="1500"/>
            </a:p>
          </p:txBody>
        </p:sp>
        <p:sp>
          <p:nvSpPr>
            <p:cNvPr id="134183" name="Line 72"/>
            <p:cNvSpPr>
              <a:spLocks noChangeShapeType="1"/>
            </p:cNvSpPr>
            <p:nvPr/>
          </p:nvSpPr>
          <p:spPr bwMode="auto">
            <a:xfrm>
              <a:off x="471" y="1200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4" name="Line 73"/>
            <p:cNvSpPr>
              <a:spLocks noChangeShapeType="1"/>
            </p:cNvSpPr>
            <p:nvPr/>
          </p:nvSpPr>
          <p:spPr bwMode="auto">
            <a:xfrm>
              <a:off x="480" y="3902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5" name="Line 78"/>
            <p:cNvSpPr>
              <a:spLocks noChangeShapeType="1"/>
            </p:cNvSpPr>
            <p:nvPr/>
          </p:nvSpPr>
          <p:spPr bwMode="auto">
            <a:xfrm>
              <a:off x="480" y="1409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6" name="Line 87"/>
            <p:cNvSpPr>
              <a:spLocks noChangeShapeType="1"/>
            </p:cNvSpPr>
            <p:nvPr/>
          </p:nvSpPr>
          <p:spPr bwMode="auto">
            <a:xfrm>
              <a:off x="480" y="1618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7" name="Line 100"/>
            <p:cNvSpPr>
              <a:spLocks noChangeShapeType="1"/>
            </p:cNvSpPr>
            <p:nvPr/>
          </p:nvSpPr>
          <p:spPr bwMode="auto">
            <a:xfrm>
              <a:off x="480" y="197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8" name="Line 113"/>
            <p:cNvSpPr>
              <a:spLocks noChangeShapeType="1"/>
            </p:cNvSpPr>
            <p:nvPr/>
          </p:nvSpPr>
          <p:spPr bwMode="auto">
            <a:xfrm>
              <a:off x="480" y="218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9" name="Line 126"/>
            <p:cNvSpPr>
              <a:spLocks noChangeShapeType="1"/>
            </p:cNvSpPr>
            <p:nvPr/>
          </p:nvSpPr>
          <p:spPr bwMode="auto">
            <a:xfrm>
              <a:off x="480" y="2390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0" name="Line 139"/>
            <p:cNvSpPr>
              <a:spLocks noChangeShapeType="1"/>
            </p:cNvSpPr>
            <p:nvPr/>
          </p:nvSpPr>
          <p:spPr bwMode="auto">
            <a:xfrm>
              <a:off x="480" y="2599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1" name="Line 152"/>
            <p:cNvSpPr>
              <a:spLocks noChangeShapeType="1"/>
            </p:cNvSpPr>
            <p:nvPr/>
          </p:nvSpPr>
          <p:spPr bwMode="auto">
            <a:xfrm>
              <a:off x="480" y="2824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2" name="Line 165"/>
            <p:cNvSpPr>
              <a:spLocks noChangeShapeType="1"/>
            </p:cNvSpPr>
            <p:nvPr/>
          </p:nvSpPr>
          <p:spPr bwMode="auto">
            <a:xfrm>
              <a:off x="480" y="303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3" name="Line 178"/>
            <p:cNvSpPr>
              <a:spLocks noChangeShapeType="1"/>
            </p:cNvSpPr>
            <p:nvPr/>
          </p:nvSpPr>
          <p:spPr bwMode="auto">
            <a:xfrm>
              <a:off x="480" y="324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4" name="Line 191"/>
            <p:cNvSpPr>
              <a:spLocks noChangeShapeType="1"/>
            </p:cNvSpPr>
            <p:nvPr/>
          </p:nvSpPr>
          <p:spPr bwMode="auto">
            <a:xfrm>
              <a:off x="480" y="3451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2308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267575" cy="4777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Scripting Tag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10" y="3212976"/>
            <a:ext cx="280035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7149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Action Tag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5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주요한 </a:t>
            </a:r>
            <a:r>
              <a:rPr lang="en-US" altLang="ko-KR"/>
              <a:t>Action</a:t>
            </a:r>
            <a:r>
              <a:rPr lang="ko-KR" altLang="en-US"/>
              <a:t> </a:t>
            </a:r>
            <a:r>
              <a:rPr lang="en-US" altLang="ko-KR"/>
              <a:t>Tag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85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40818"/>
              </p:ext>
            </p:extLst>
          </p:nvPr>
        </p:nvGraphicFramePr>
        <p:xfrm>
          <a:off x="179512" y="1340768"/>
          <a:ext cx="8712968" cy="4680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05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&lt;jsp:useBean&gt;</a:t>
                      </a:r>
                      <a:endParaRPr lang="en-US" altLang="ko-KR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자바 빈 객체 생성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&lt;jsp:useBean</a:t>
                      </a:r>
                      <a:r>
                        <a:rPr lang="en-US" altLang="ko-KR" sz="1400" baseline="0">
                          <a:latin typeface="+mn-ea"/>
                          <a:ea typeface="+mn-ea"/>
                        </a:rPr>
                        <a:t> id=“</a:t>
                      </a:r>
                      <a:r>
                        <a:rPr lang="ko-KR" altLang="en-US" sz="1400" baseline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>
                          <a:latin typeface="+mn-ea"/>
                          <a:ea typeface="+mn-ea"/>
                        </a:rPr>
                        <a:t>” class=“</a:t>
                      </a:r>
                      <a:r>
                        <a:rPr lang="ko-KR" altLang="en-US" sz="1400" baseline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400" baseline="0">
                          <a:latin typeface="+mn-ea"/>
                          <a:ea typeface="+mn-ea"/>
                        </a:rPr>
                        <a:t>”   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>
                          <a:latin typeface="+mn-ea"/>
                          <a:ea typeface="+mn-ea"/>
                        </a:rPr>
                        <a:t>                  scope=“page|request|session|application”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&lt;jsp:setProperty&gt;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값을 자바빈 객체의 멤버에 대입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&lt;jsp:setProperty name=“id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property=“property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&lt;jsp:forward&gt;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포워드 방식으로 페이지 이동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&lt;jsp:forward</a:t>
                      </a:r>
                      <a:r>
                        <a:rPr lang="en-US" altLang="ko-KR" sz="1400" baseline="0">
                          <a:latin typeface="+mn-ea"/>
                          <a:ea typeface="+mn-ea"/>
                        </a:rPr>
                        <a:t> page=“</a:t>
                      </a:r>
                      <a:r>
                        <a:rPr lang="ko-KR" altLang="en-US" sz="1400" baseline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400" baseline="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&lt;jsp:include&gt;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동적으로 외부 파일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&lt;jsp:include page=“include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할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&lt;jsp:param&gt;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forward 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include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시에 사용될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값 적용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&lt;jsp:param name=“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value=“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33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tag - &lt;</a:t>
            </a:r>
            <a:r>
              <a:rPr lang="en-US" altLang="ko-KR" dirty="0" err="1"/>
              <a:t>jsp:useBean</a:t>
            </a:r>
            <a:r>
              <a:rPr lang="en-US" altLang="ko-KR"/>
              <a:t>&gt; </a:t>
            </a:r>
            <a:r>
              <a:rPr lang="ko-KR" altLang="en-US"/>
              <a:t>의 </a:t>
            </a:r>
            <a:r>
              <a:rPr lang="en-US" altLang="ko-KR"/>
              <a:t>scope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jsp:useBean</a:t>
            </a:r>
            <a:r>
              <a:rPr lang="en-US" altLang="ko-KR" dirty="0">
                <a:latin typeface="+mn-ea"/>
              </a:rPr>
              <a:t>  id=”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ko-KR" altLang="en-US">
                <a:latin typeface="+mn-ea"/>
              </a:rPr>
              <a:t>”  </a:t>
            </a:r>
            <a:r>
              <a:rPr lang="en-US" altLang="ko-KR">
                <a:latin typeface="+mn-ea"/>
              </a:rPr>
              <a:t>class</a:t>
            </a:r>
            <a:r>
              <a:rPr lang="en-US" altLang="ko-KR" dirty="0">
                <a:latin typeface="+mn-ea"/>
              </a:rPr>
              <a:t>=”</a:t>
            </a:r>
            <a:r>
              <a:rPr lang="ko-KR" altLang="en-US" dirty="0" err="1">
                <a:latin typeface="+mn-ea"/>
              </a:rPr>
              <a:t>빈즈클래스명</a:t>
            </a:r>
            <a:r>
              <a:rPr lang="ko-KR" altLang="en-US" dirty="0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scope=“page </a:t>
            </a:r>
            <a:r>
              <a:rPr lang="en-US" altLang="ko-KR">
                <a:latin typeface="+mn-ea"/>
              </a:rPr>
              <a:t>| request </a:t>
            </a:r>
            <a:r>
              <a:rPr lang="en-US" altLang="ko-KR" dirty="0">
                <a:latin typeface="+mn-ea"/>
              </a:rPr>
              <a:t>| session </a:t>
            </a:r>
            <a:r>
              <a:rPr lang="en-US" altLang="ko-KR">
                <a:latin typeface="+mn-ea"/>
              </a:rPr>
              <a:t>| application”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>
                <a:latin typeface="+mn-ea"/>
              </a:rPr>
              <a:t>scope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16B90B-2281-4EF1-9461-AE00BE4C7133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7276"/>
              </p:ext>
            </p:extLst>
          </p:nvPr>
        </p:nvGraphicFramePr>
        <p:xfrm>
          <a:off x="827584" y="2996952"/>
          <a:ext cx="7488832" cy="23042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94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scope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r>
                        <a:rPr lang="en-US" altLang="ko-KR" baseline="0"/>
                        <a:t> API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/>
                        <a:t>page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this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/>
                        <a:t>request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HttpServletRequest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/>
                        <a:t>session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HttpSession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/>
                        <a:t>application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ServletContext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74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Action Tag </a:t>
            </a:r>
            <a:r>
              <a:rPr lang="ko-KR" altLang="en-US"/>
              <a:t>예제 </a:t>
            </a:r>
            <a:br>
              <a:rPr lang="en-US" altLang="ko-KR"/>
            </a:br>
            <a:r>
              <a:rPr lang="en-US" altLang="ko-KR" sz="2000"/>
              <a:t>- &lt;jsp:useBean&gt;, &lt;jsp:setProperty&gt;, &lt;jsp:getProperty&gt;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1254671"/>
            <a:ext cx="42481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43608" y="2884099"/>
            <a:ext cx="280831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2820"/>
            <a:ext cx="4933950" cy="4883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4566210"/>
            <a:ext cx="206692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27984" y="4400934"/>
            <a:ext cx="352839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5447" y="3553652"/>
            <a:ext cx="3528392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05447" y="5366775"/>
            <a:ext cx="3748495" cy="386706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flipV="1">
            <a:off x="827020" y="4987775"/>
            <a:ext cx="1620743" cy="52025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55876" y="4787640"/>
            <a:ext cx="5472608" cy="4002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setName(requeste.getParameter(“name”))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6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Action Tag </a:t>
            </a:r>
            <a:r>
              <a:rPr lang="ko-KR" altLang="en-US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3" y="2563462"/>
            <a:ext cx="207645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92896"/>
            <a:ext cx="3638550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27021" y="3683521"/>
            <a:ext cx="864659" cy="55634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Expression Language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51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5744" y="4262940"/>
                  <a:ext cx="789321" cy="387503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Server Side</a:t>
                  </a:r>
                </a:p>
                <a:p>
                  <a:pPr algn="ctr"/>
                  <a:r>
                    <a:rPr lang="ko-KR" altLang="en-US" sz="1400" b="1">
                      <a:solidFill>
                        <a:srgbClr val="0070C0"/>
                      </a:solidFill>
                      <a:latin typeface="+mn-ea"/>
                    </a:rPr>
                    <a:t>언어</a:t>
                  </a: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53564" y="4654073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Web Server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정적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웹 서버로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동적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Web 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617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90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9292"/>
              </p:ext>
            </p:extLst>
          </p:nvPr>
        </p:nvGraphicFramePr>
        <p:xfrm>
          <a:off x="251520" y="1340768"/>
          <a:ext cx="8568952" cy="46188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${}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화면에</a:t>
                      </a:r>
                      <a:r>
                        <a:rPr lang="ko-KR" altLang="en-US" sz="1600" baseline="0"/>
                        <a:t> </a:t>
                      </a:r>
                      <a:r>
                        <a:rPr lang="ko-KR" altLang="en-US" sz="1600"/>
                        <a:t>출력하는 기능을 제공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Scripting tag </a:t>
                      </a:r>
                      <a:r>
                        <a:rPr lang="ko-KR" altLang="en-US" sz="1600"/>
                        <a:t>감소효과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JSP2.0 </a:t>
                      </a:r>
                      <a:r>
                        <a:rPr lang="ko-KR" altLang="en-US" sz="1600"/>
                        <a:t>스펙에 추가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빈즈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맵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리스트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배열 유형의 객체의 속성이나 원소를 접근하여 화면에 출력 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스크립팅 코드를 대신할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JSTL</a:t>
                      </a:r>
                      <a:r>
                        <a:rPr lang="ko-KR" altLang="en-US" sz="1600"/>
                        <a:t>과 함께 쓸 경우 많은 스크립팅 코드를 대신 할 수 있어서 유용함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beans, array, list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(beans),index(array, list)</a:t>
                      </a:r>
                      <a:r>
                        <a:rPr lang="ko-KR" altLang="en-US" sz="1600"/>
                        <a:t>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 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</a:t>
                      </a:r>
                      <a:r>
                        <a:rPr lang="ko-KR" altLang="en-US" sz="1600"/>
                        <a:t>이 올 수 있음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280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r>
              <a:rPr lang="ko-KR" altLang="en-US"/>
              <a:t>의 </a:t>
            </a:r>
            <a:r>
              <a:rPr lang="ko-KR" altLang="en-US" dirty="0"/>
              <a:t>내장객체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8B6164-EE1A-491C-A65A-2F06EB98B1E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grpSp>
        <p:nvGrpSpPr>
          <p:cNvPr id="182276" name="Group 225"/>
          <p:cNvGrpSpPr>
            <a:grpSpLocks/>
          </p:cNvGrpSpPr>
          <p:nvPr/>
        </p:nvGrpSpPr>
        <p:grpSpPr bwMode="auto">
          <a:xfrm>
            <a:off x="458788" y="1219200"/>
            <a:ext cx="7580312" cy="5029200"/>
            <a:chOff x="289" y="480"/>
            <a:chExt cx="4775" cy="3726"/>
          </a:xfrm>
        </p:grpSpPr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1680" y="768"/>
              <a:ext cx="338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r>
                <a:rPr lang="ko-KR" altLang="en-US" sz="1400" dirty="0">
                  <a:latin typeface="+mn-ea"/>
                  <a:ea typeface="+mn-ea"/>
                  <a:cs typeface="Times New Roman" pitchFamily="18" charset="0"/>
                </a:rPr>
                <a:t>에 저장된 속성 </a:t>
              </a:r>
              <a:r>
                <a:rPr lang="en-US" altLang="ko-KR" sz="1400" dirty="0">
                  <a:latin typeface="+mn-ea"/>
                  <a:ea typeface="+mn-ea"/>
                  <a:cs typeface="Times New Roman" pitchFamily="18" charset="0"/>
                </a:rPr>
                <a:t>Map</a:t>
              </a:r>
              <a:endParaRPr lang="ko-KR" altLang="en-US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endParaRPr lang="en-US" altLang="ko-KR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2315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 역할</a:t>
              </a:r>
            </a:p>
          </p:txBody>
        </p:sp>
        <p:sp>
          <p:nvSpPr>
            <p:cNvPr id="182316" name="Rectangle 34"/>
            <p:cNvSpPr>
              <a:spLocks noChangeArrowheads="1"/>
            </p:cNvSpPr>
            <p:nvPr/>
          </p:nvSpPr>
          <p:spPr bwMode="auto">
            <a:xfrm>
              <a:off x="289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endParaRPr lang="en-US" altLang="ko-KR" sz="1400" b="1"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82317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318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2320" name="Line 84"/>
            <p:cNvSpPr>
              <a:spLocks noChangeShapeType="1"/>
            </p:cNvSpPr>
            <p:nvPr/>
          </p:nvSpPr>
          <p:spPr bwMode="auto">
            <a:xfrm>
              <a:off x="385" y="1045"/>
              <a:ext cx="4679" cy="0"/>
            </a:xfrm>
            <a:prstGeom prst="line">
              <a:avLst/>
            </a:prstGeom>
            <a:noFill/>
            <a:ln w="19050" cap="rnd">
              <a:solidFill>
                <a:srgbClr val="FFC5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609600" y="1981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>
            <a:off x="609600" y="2355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609600" y="2368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Line 84"/>
          <p:cNvSpPr>
            <a:spLocks noChangeShapeType="1"/>
          </p:cNvSpPr>
          <p:nvPr/>
        </p:nvSpPr>
        <p:spPr bwMode="auto">
          <a:xfrm>
            <a:off x="609600" y="2743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609600" y="2749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>
            <a:off x="609600" y="3124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609600" y="3130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>
            <a:off x="609600" y="3505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667000" y="1981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667000" y="2368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2667000" y="2743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2667000" y="3130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8" name="Rectangle 36"/>
          <p:cNvSpPr>
            <a:spLocks noChangeArrowheads="1"/>
          </p:cNvSpPr>
          <p:nvPr/>
        </p:nvSpPr>
        <p:spPr bwMode="auto">
          <a:xfrm>
            <a:off x="609600" y="3511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2667000" y="3505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609600" y="3886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609600" y="3892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header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2667000" y="3886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>
            <a:off x="609600" y="4267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09600" y="4273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headerValues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2667000" y="4267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609600" y="4648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609600" y="4654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667000" y="4654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9" name="Line 84"/>
          <p:cNvSpPr>
            <a:spLocks noChangeShapeType="1"/>
          </p:cNvSpPr>
          <p:nvPr/>
        </p:nvSpPr>
        <p:spPr bwMode="auto">
          <a:xfrm>
            <a:off x="609600" y="5029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609600" y="5029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2667000" y="5029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context </a:t>
            </a: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609600" y="5403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612775" y="54229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pageContext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2670175" y="54229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pageConext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Beans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612775" y="57975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93" name="오른쪽 중괄호 92"/>
          <p:cNvSpPr/>
          <p:nvPr/>
        </p:nvSpPr>
        <p:spPr>
          <a:xfrm>
            <a:off x="6019800" y="1794871"/>
            <a:ext cx="609600" cy="34212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6630988" y="3276600"/>
            <a:ext cx="1217612" cy="374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Map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4327525" y="5610225"/>
            <a:ext cx="230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629400" y="5435600"/>
            <a:ext cx="1217613" cy="373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Beans</a:t>
            </a:r>
          </a:p>
        </p:txBody>
      </p:sp>
    </p:spTree>
    <p:extLst>
      <p:ext uri="{BB962C8B-B14F-4D97-AF65-F5344CB8AC3E}">
        <p14:creationId xmlns:p14="http://schemas.microsoft.com/office/powerpoint/2010/main" val="18053107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5E0C6C-2D96-43D5-BACB-0E9BB0BB278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26346"/>
              </p:ext>
            </p:extLst>
          </p:nvPr>
        </p:nvGraphicFramePr>
        <p:xfrm>
          <a:off x="323528" y="1400208"/>
          <a:ext cx="8640959" cy="43478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EL </a:t>
                      </a:r>
                      <a:r>
                        <a:rPr lang="ko-KR" altLang="en-US"/>
                        <a:t>내장 객체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syntax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pageScope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scope</a:t>
                      </a:r>
                      <a:r>
                        <a:rPr lang="ko-KR" altLang="en-US"/>
                        <a:t>에 바인딩된 속성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${pageScope...}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requestScope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</a:t>
                      </a:r>
                      <a:r>
                        <a:rPr lang="en-US" altLang="ko-KR" baseline="0"/>
                        <a:t> scope</a:t>
                      </a:r>
                      <a:r>
                        <a:rPr lang="ko-KR" altLang="en-US" baseline="0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${requestScope...}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sessionScope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${sessionScope...}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applicationScope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application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${applicationScope...}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paramValues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getParameterValues()</a:t>
                      </a:r>
                      <a:r>
                        <a:rPr lang="ko-KR" altLang="en-US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${paramValues...}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cookie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Cookie </a:t>
                      </a:r>
                      <a:r>
                        <a:rPr lang="ko-KR" altLang="en-US"/>
                        <a:t>객체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${cookie...}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288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initParam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getInitParameter()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${initParam...}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...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11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C0B20F-74A0-4769-8C01-C9DACF093CFA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13400"/>
            <a:ext cx="8191500" cy="5095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5328592" cy="3326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54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기본 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1853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1"/>
          <a:stretch>
            <a:fillRect/>
          </a:stretch>
        </p:blipFill>
        <p:spPr bwMode="auto">
          <a:xfrm>
            <a:off x="533400" y="1295400"/>
            <a:ext cx="3581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95400"/>
            <a:ext cx="3527425" cy="263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1B19F7-E99F-45C4-8FE9-B939E14CF51F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3400" y="1295400"/>
            <a:ext cx="3581400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3400" y="1295400"/>
            <a:ext cx="266429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산술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5" y="1331257"/>
            <a:ext cx="3671441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5" y="1333330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관계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333" y="4302298"/>
            <a:ext cx="3671441" cy="1812106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5333" y="4293096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논리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8856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/>
              <a:t>기본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7F015-1B2C-4842-84E1-92449B67151D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176464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16835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9283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1268760"/>
            <a:ext cx="5743575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3861048"/>
            <a:ext cx="5219700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9834" y="5661248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9424" y="2924944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07" y="4032087"/>
            <a:ext cx="3599137" cy="2228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29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도트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17BA8-8F4F-44BB-9BF3-3ADBE7FB7508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2162"/>
            <a:ext cx="4870376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0" y="4516387"/>
            <a:ext cx="4036686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1192162"/>
            <a:ext cx="5328592" cy="554920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1008"/>
            <a:ext cx="5307707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069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 err="1"/>
              <a:t>브래킷</a:t>
            </a:r>
            <a:r>
              <a:rPr lang="en-US" altLang="ko-KR" dirty="0"/>
              <a:t>([]) </a:t>
            </a:r>
            <a:r>
              <a:rPr lang="ko-KR" altLang="en-US" dirty="0"/>
              <a:t>연산자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B81B7-0FE5-4BD4-B516-D546D4CC44E6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191500" cy="432048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4032448" cy="4691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05" y="4640932"/>
            <a:ext cx="3038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856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Standard Tag Library</a:t>
            </a: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584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10115</TotalTime>
  <Words>5060</Words>
  <Application>Microsoft Office PowerPoint</Application>
  <PresentationFormat>화면 슬라이드 쇼(4:3)</PresentationFormat>
  <Paragraphs>1302</Paragraphs>
  <Slides>115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25" baseType="lpstr">
      <vt:lpstr>Gill Sans MT</vt:lpstr>
      <vt:lpstr>굴림</vt:lpstr>
      <vt:lpstr>돋움</vt:lpstr>
      <vt:lpstr>맑은 고딕</vt:lpstr>
      <vt:lpstr>Arial Narrow</vt:lpstr>
      <vt:lpstr>Bookman Old Style</vt:lpstr>
      <vt:lpstr>Times New Roman</vt:lpstr>
      <vt:lpstr>Wingdings</vt:lpstr>
      <vt:lpstr>Wingdings 3</vt:lpstr>
      <vt:lpstr>원본</vt:lpstr>
      <vt:lpstr>Web Component[Servlet&amp;JSP] - sun에서 개발한 웹 개발 언어</vt:lpstr>
      <vt:lpstr>Servlet &amp; JSP</vt:lpstr>
      <vt:lpstr>학습내용</vt:lpstr>
      <vt:lpstr>PowerPoint 프레젠테이션</vt:lpstr>
      <vt:lpstr>Server &amp; Client 개요</vt:lpstr>
      <vt:lpstr>PowerPoint 프레젠테이션</vt:lpstr>
      <vt:lpstr>Web 개발 기술들</vt:lpstr>
      <vt:lpstr>Web 개발 기술들 </vt:lpstr>
      <vt:lpstr>Web 실행 구조</vt:lpstr>
      <vt:lpstr>PowerPoint 프레젠테이션</vt:lpstr>
      <vt:lpstr>Java Web Application[Servlet &amp; JSP]</vt:lpstr>
      <vt:lpstr>Java Web Application Request Handling</vt:lpstr>
      <vt:lpstr>Web Application Server란?</vt:lpstr>
      <vt:lpstr>Web 실행 구조</vt:lpstr>
      <vt:lpstr>Servlet &amp; JSP 실행 구조</vt:lpstr>
      <vt:lpstr>Web Module Structure</vt:lpstr>
      <vt:lpstr>PowerPoint 프레젠테이션</vt:lpstr>
      <vt:lpstr>HTTP 특징 - 인터넷과 www</vt:lpstr>
      <vt:lpstr>Web Container[Tomcat] 설치</vt:lpstr>
      <vt:lpstr>Web Container[Tomcat] 설치</vt:lpstr>
      <vt:lpstr>Tomcat PATH 설정[unused eclipse]</vt:lpstr>
      <vt:lpstr>Servlet</vt:lpstr>
      <vt:lpstr>학습내용</vt:lpstr>
      <vt:lpstr>PowerPoint 프레젠테이션</vt:lpstr>
      <vt:lpstr>HTTP 요청 및 응답 구조</vt:lpstr>
      <vt:lpstr>HTTP 요청 방식</vt:lpstr>
      <vt:lpstr>Id/pw 입력후 유효성에 따른 응답 데이터 구분해 보기 http 요청 방식 처리 이해하기[get/post]</vt:lpstr>
      <vt:lpstr>HTTP Get방식 요청 : clien로 인해 발생된 데이터는 주소줄에 오픈되어 서버에 전송 보안 미고려, 전송량이 소량, 즐겨찾기 권장 </vt:lpstr>
      <vt:lpstr>HTTP POST 방식 서버에 데이터 전송시 은닌되어 전송 권장 : 보안을 고려한 데이터 또는 전송량이 많은 데이에 적합</vt:lpstr>
      <vt:lpstr>PowerPoint 프레젠테이션</vt:lpstr>
      <vt:lpstr>Servlet 동작 원리 – Client 요청 처리</vt:lpstr>
      <vt:lpstr>Servlet 실행 Process</vt:lpstr>
      <vt:lpstr>PowerPoint 프레젠테이션</vt:lpstr>
      <vt:lpstr>Servlet 주요 API</vt:lpstr>
      <vt:lpstr>Servlet 개발 방법 </vt:lpstr>
      <vt:lpstr>Servlet Life Cycle</vt:lpstr>
      <vt:lpstr>주요 API</vt:lpstr>
      <vt:lpstr>Id/pw 입력후 유효성에 따른 응답 데이터 구분해 보기</vt:lpstr>
      <vt:lpstr>Servlet Life Cycle 주요 API</vt:lpstr>
      <vt:lpstr>Form Parameter 처리 process</vt:lpstr>
      <vt:lpstr>PowerPoint 프레젠테이션</vt:lpstr>
      <vt:lpstr>Web Page 이동</vt:lpstr>
      <vt:lpstr>step02_pageMove </vt:lpstr>
      <vt:lpstr>step02_pageMove </vt:lpstr>
      <vt:lpstr>step02_pageMove </vt:lpstr>
      <vt:lpstr>step02_pageMove </vt:lpstr>
      <vt:lpstr>step02_pageMove </vt:lpstr>
      <vt:lpstr>포워드 &amp; 리다이렉트 정리</vt:lpstr>
      <vt:lpstr>Servlet API를 활용한 Page이동 – forward방식</vt:lpstr>
      <vt:lpstr>Servlet API를 활용한 Page이동 – redirect 방식</vt:lpstr>
      <vt:lpstr>PowerPoint 프레젠테이션</vt:lpstr>
      <vt:lpstr>    생각하기 – http protocol 특징</vt:lpstr>
      <vt:lpstr>    생각하기 – http protocol 특징</vt:lpstr>
      <vt:lpstr>Session Tracking</vt:lpstr>
      <vt:lpstr>Session Tracking 적용 방법</vt:lpstr>
      <vt:lpstr>Cookie 구조</vt:lpstr>
      <vt:lpstr>Cookie Application 개발</vt:lpstr>
      <vt:lpstr>Session 구조</vt:lpstr>
      <vt:lpstr>Session 구조</vt:lpstr>
      <vt:lpstr>Session Application 개발</vt:lpstr>
      <vt:lpstr>ServletContext API</vt:lpstr>
      <vt:lpstr>ServletContext(2/3)</vt:lpstr>
      <vt:lpstr>ServletContext(3/3)</vt:lpstr>
      <vt:lpstr>데이터 저장 및 활용을 위한 주요 API</vt:lpstr>
      <vt:lpstr>PowerPoint 프레젠테이션</vt:lpstr>
      <vt:lpstr>JDBC API를 활용한 DB연동 개발 단계</vt:lpstr>
      <vt:lpstr>Connection Pool의 개요(1/2) </vt:lpstr>
      <vt:lpstr>Connection Pool의 개요(2/2) </vt:lpstr>
      <vt:lpstr>DataSource(1/3)</vt:lpstr>
      <vt:lpstr>DataSource(2/3)</vt:lpstr>
      <vt:lpstr>DataSource(3/3)</vt:lpstr>
      <vt:lpstr>JSP</vt:lpstr>
      <vt:lpstr>학습내용</vt:lpstr>
      <vt:lpstr>PowerPoint 프레젠테이션</vt:lpstr>
      <vt:lpstr>Java Web Application[Servlet &amp; JSP]</vt:lpstr>
      <vt:lpstr>JSP 동작 원리 및 life Cycle</vt:lpstr>
      <vt:lpstr>JSP 내장객체 - 개요</vt:lpstr>
      <vt:lpstr>JSP 내장객체 - 종류</vt:lpstr>
      <vt:lpstr>PowerPoint 프레젠테이션</vt:lpstr>
      <vt:lpstr>PowerPoint 프레젠테이션</vt:lpstr>
      <vt:lpstr>JSP 주요 Scripting Tag </vt:lpstr>
      <vt:lpstr>JSP의 기본 구성 요소 - Page Directive Tag 속성</vt:lpstr>
      <vt:lpstr>JSP Scripting Tag 예제 </vt:lpstr>
      <vt:lpstr>PowerPoint 프레젠테이션</vt:lpstr>
      <vt:lpstr>JSP 주요한 Action Tag </vt:lpstr>
      <vt:lpstr>Action tag - &lt;jsp:useBean&gt; 의 scope 속성</vt:lpstr>
      <vt:lpstr>JSP Action Tag 예제  - &lt;jsp:useBean&gt;, &lt;jsp:setProperty&gt;, &lt;jsp:getProperty&gt;</vt:lpstr>
      <vt:lpstr>JSP Action Tag 예제</vt:lpstr>
      <vt:lpstr>PowerPoint 프레젠테이션</vt:lpstr>
      <vt:lpstr>Expression Language</vt:lpstr>
      <vt:lpstr>Expression Language의 내장객체(1/3)</vt:lpstr>
      <vt:lpstr>Expression Language Syntax</vt:lpstr>
      <vt:lpstr>Expression Language syntax</vt:lpstr>
      <vt:lpstr>Expression Language 연산자 - 기본 연산자(1/3)</vt:lpstr>
      <vt:lpstr>Expression Language 연산자 - 기본 연산자</vt:lpstr>
      <vt:lpstr>Expression Language 예제</vt:lpstr>
      <vt:lpstr>Expression Language 연산자 - 도트(.) 연산자(1/3)</vt:lpstr>
      <vt:lpstr>Expression Language 연산자 - 브래킷([]) 연산자(2/3)</vt:lpstr>
      <vt:lpstr>PowerPoint 프레젠테이션</vt:lpstr>
      <vt:lpstr>JSTL의 개요(1/2)</vt:lpstr>
      <vt:lpstr>JSTL 태그의 종류</vt:lpstr>
      <vt:lpstr>JSTL의 개요(2/2)</vt:lpstr>
      <vt:lpstr>JSTL 태그의 종류(3/3)</vt:lpstr>
      <vt:lpstr>JSTL 주요 핵심 tag</vt:lpstr>
      <vt:lpstr>JSTL 예제 </vt:lpstr>
      <vt:lpstr>Core 태그 - &lt;c:set&gt;,&lt;c:remove&gt;(1/4)</vt:lpstr>
      <vt:lpstr>Core 태그 - &lt;c:set&gt;,&lt;c:remove&gt;</vt:lpstr>
      <vt:lpstr>Core 태그 - &lt;c:if&gt;(1/3)</vt:lpstr>
      <vt:lpstr>Core 태그 - &lt;c:if&gt;(2/3)</vt:lpstr>
      <vt:lpstr>표현언어의 개요 - null처리</vt:lpstr>
      <vt:lpstr>Core 태그 - &lt;c:forEach&gt;(1/5)</vt:lpstr>
      <vt:lpstr>Core 태그 - &lt;c:forEach&gt;(4/5)</vt:lpstr>
      <vt:lpstr>Core 태그 - &lt;c:forEach&gt;(</vt:lpstr>
      <vt:lpstr>Formatting 태그(1/3)</vt:lpstr>
      <vt:lpstr>Formatting 태그(2/3)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배민호</cp:lastModifiedBy>
  <cp:revision>1720</cp:revision>
  <dcterms:created xsi:type="dcterms:W3CDTF">2010-02-01T08:56:25Z</dcterms:created>
  <dcterms:modified xsi:type="dcterms:W3CDTF">2016-12-15T07:52:39Z</dcterms:modified>
</cp:coreProperties>
</file>