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6"/>
  </p:notes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9" r:id="rId10"/>
    <p:sldId id="290" r:id="rId11"/>
    <p:sldId id="292" r:id="rId12"/>
    <p:sldId id="287" r:id="rId13"/>
    <p:sldId id="288" r:id="rId14"/>
    <p:sldId id="28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0" autoAdjust="0"/>
    <p:restoredTop sz="94660"/>
  </p:normalViewPr>
  <p:slideViewPr>
    <p:cSldViewPr snapToObjects="1">
      <p:cViewPr>
        <p:scale>
          <a:sx n="85" d="100"/>
          <a:sy n="8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303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4E78D-9965-4978-948B-B56F6D3EC8F5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16BB0-43F2-46CA-BAB3-30BEB89EED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16BB0-43F2-46CA-BAB3-30BEB89EED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9144000" cy="36035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59662" y="3840367"/>
            <a:ext cx="6224674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59663" y="1905000"/>
            <a:ext cx="6224674" cy="1526828"/>
          </a:xfrm>
        </p:spPr>
        <p:txBody>
          <a:bodyPr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4493729" y="5550198"/>
            <a:ext cx="318052" cy="42904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4493729" y="5812585"/>
            <a:ext cx="318052" cy="42904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8026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62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68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燕尾形 8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81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1147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234837" y="2151936"/>
            <a:ext cx="4309960" cy="739746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234838" y="2948831"/>
            <a:ext cx="430995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C00000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5435372"/>
            <a:ext cx="9144000" cy="142262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燕尾形 11"/>
          <p:cNvSpPr/>
          <p:nvPr/>
        </p:nvSpPr>
        <p:spPr>
          <a:xfrm rot="5400000">
            <a:off x="6921463" y="2636881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6943406" y="1509714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6943404" y="382548"/>
            <a:ext cx="1389022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921463" y="3764026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rot="5400000">
            <a:off x="7268717" y="4511836"/>
            <a:ext cx="694512" cy="1137808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921837"/>
              <a:gd name="connsiteY0" fmla="*/ 0 h 1920493"/>
              <a:gd name="connsiteX1" fmla="*/ 921837 w 921837"/>
              <a:gd name="connsiteY1" fmla="*/ 0 h 1920493"/>
              <a:gd name="connsiteX2" fmla="*/ 921837 w 921837"/>
              <a:gd name="connsiteY2" fmla="*/ 1920493 h 1920493"/>
              <a:gd name="connsiteX3" fmla="*/ 0 w 921837"/>
              <a:gd name="connsiteY3" fmla="*/ 1920493 h 1920493"/>
              <a:gd name="connsiteX4" fmla="*/ 921837 w 921837"/>
              <a:gd name="connsiteY4" fmla="*/ 960247 h 1920493"/>
              <a:gd name="connsiteX5" fmla="*/ 0 w 921837"/>
              <a:gd name="connsiteY5" fmla="*/ 0 h 192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837" h="1920493">
                <a:moveTo>
                  <a:pt x="0" y="0"/>
                </a:moveTo>
                <a:lnTo>
                  <a:pt x="921837" y="0"/>
                </a:lnTo>
                <a:lnTo>
                  <a:pt x="921837" y="1920493"/>
                </a:lnTo>
                <a:lnTo>
                  <a:pt x="0" y="1920493"/>
                </a:lnTo>
                <a:lnTo>
                  <a:pt x="921837" y="96024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 rot="5400000">
            <a:off x="7395498" y="-68532"/>
            <a:ext cx="484840" cy="813647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1133871 w 1843674"/>
              <a:gd name="connsiteY5" fmla="*/ 933741 h 1920493"/>
              <a:gd name="connsiteX6" fmla="*/ 0 w 1843674"/>
              <a:gd name="connsiteY6" fmla="*/ 0 h 1920493"/>
              <a:gd name="connsiteX0" fmla="*/ 0 w 1843674"/>
              <a:gd name="connsiteY0" fmla="*/ 0 h 1655450"/>
              <a:gd name="connsiteX1" fmla="*/ 1200135 w 1843674"/>
              <a:gd name="connsiteY1" fmla="*/ 265042 h 1655450"/>
              <a:gd name="connsiteX2" fmla="*/ 1843674 w 1843674"/>
              <a:gd name="connsiteY2" fmla="*/ 960247 h 1655450"/>
              <a:gd name="connsiteX3" fmla="*/ 1160375 w 1843674"/>
              <a:gd name="connsiteY3" fmla="*/ 1655450 h 1655450"/>
              <a:gd name="connsiteX4" fmla="*/ 1133871 w 1843674"/>
              <a:gd name="connsiteY4" fmla="*/ 933741 h 1655450"/>
              <a:gd name="connsiteX5" fmla="*/ 0 w 1843674"/>
              <a:gd name="connsiteY5" fmla="*/ 0 h 1655450"/>
              <a:gd name="connsiteX0" fmla="*/ 0 w 709803"/>
              <a:gd name="connsiteY0" fmla="*/ 668699 h 1390408"/>
              <a:gd name="connsiteX1" fmla="*/ 66264 w 709803"/>
              <a:gd name="connsiteY1" fmla="*/ 0 h 1390408"/>
              <a:gd name="connsiteX2" fmla="*/ 709803 w 709803"/>
              <a:gd name="connsiteY2" fmla="*/ 695205 h 1390408"/>
              <a:gd name="connsiteX3" fmla="*/ 26504 w 709803"/>
              <a:gd name="connsiteY3" fmla="*/ 1390408 h 1390408"/>
              <a:gd name="connsiteX4" fmla="*/ 0 w 709803"/>
              <a:gd name="connsiteY4" fmla="*/ 668699 h 1390408"/>
              <a:gd name="connsiteX0" fmla="*/ 26505 w 683299"/>
              <a:gd name="connsiteY0" fmla="*/ 628942 h 1390408"/>
              <a:gd name="connsiteX1" fmla="*/ 39760 w 683299"/>
              <a:gd name="connsiteY1" fmla="*/ 0 h 1390408"/>
              <a:gd name="connsiteX2" fmla="*/ 683299 w 683299"/>
              <a:gd name="connsiteY2" fmla="*/ 695205 h 1390408"/>
              <a:gd name="connsiteX3" fmla="*/ 0 w 683299"/>
              <a:gd name="connsiteY3" fmla="*/ 1390408 h 1390408"/>
              <a:gd name="connsiteX4" fmla="*/ 26505 w 683299"/>
              <a:gd name="connsiteY4" fmla="*/ 628942 h 1390408"/>
              <a:gd name="connsiteX0" fmla="*/ 0 w 656794"/>
              <a:gd name="connsiteY0" fmla="*/ 628942 h 1377156"/>
              <a:gd name="connsiteX1" fmla="*/ 13255 w 656794"/>
              <a:gd name="connsiteY1" fmla="*/ 0 h 1377156"/>
              <a:gd name="connsiteX2" fmla="*/ 656794 w 656794"/>
              <a:gd name="connsiteY2" fmla="*/ 695205 h 1377156"/>
              <a:gd name="connsiteX3" fmla="*/ 2 w 656794"/>
              <a:gd name="connsiteY3" fmla="*/ 1377156 h 1377156"/>
              <a:gd name="connsiteX4" fmla="*/ 0 w 656794"/>
              <a:gd name="connsiteY4" fmla="*/ 628942 h 1377156"/>
              <a:gd name="connsiteX0" fmla="*/ 0 w 656794"/>
              <a:gd name="connsiteY0" fmla="*/ 628942 h 1373346"/>
              <a:gd name="connsiteX1" fmla="*/ 13255 w 656794"/>
              <a:gd name="connsiteY1" fmla="*/ 0 h 1373346"/>
              <a:gd name="connsiteX2" fmla="*/ 656794 w 656794"/>
              <a:gd name="connsiteY2" fmla="*/ 695205 h 1373346"/>
              <a:gd name="connsiteX3" fmla="*/ 19052 w 656794"/>
              <a:gd name="connsiteY3" fmla="*/ 1373346 h 1373346"/>
              <a:gd name="connsiteX4" fmla="*/ 0 w 656794"/>
              <a:gd name="connsiteY4" fmla="*/ 628942 h 1373346"/>
              <a:gd name="connsiteX0" fmla="*/ 5795 w 643539"/>
              <a:gd name="connsiteY0" fmla="*/ 621322 h 1373346"/>
              <a:gd name="connsiteX1" fmla="*/ 0 w 643539"/>
              <a:gd name="connsiteY1" fmla="*/ 0 h 1373346"/>
              <a:gd name="connsiteX2" fmla="*/ 643539 w 643539"/>
              <a:gd name="connsiteY2" fmla="*/ 695205 h 1373346"/>
              <a:gd name="connsiteX3" fmla="*/ 5797 w 643539"/>
              <a:gd name="connsiteY3" fmla="*/ 1373346 h 1373346"/>
              <a:gd name="connsiteX4" fmla="*/ 5795 w 643539"/>
              <a:gd name="connsiteY4" fmla="*/ 621322 h 137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39" h="1373346">
                <a:moveTo>
                  <a:pt x="5795" y="621322"/>
                </a:moveTo>
                <a:cubicBezTo>
                  <a:pt x="3863" y="414215"/>
                  <a:pt x="1932" y="207107"/>
                  <a:pt x="0" y="0"/>
                </a:cubicBezTo>
                <a:lnTo>
                  <a:pt x="643539" y="695205"/>
                </a:lnTo>
                <a:lnTo>
                  <a:pt x="5797" y="1373346"/>
                </a:lnTo>
                <a:cubicBezTo>
                  <a:pt x="5796" y="1123941"/>
                  <a:pt x="5796" y="870727"/>
                  <a:pt x="5795" y="6213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0398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04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7" y="247385"/>
            <a:ext cx="6984076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22002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73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699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7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13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2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23305" y="244179"/>
            <a:ext cx="829204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223305" y="1130293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燕尾形 8"/>
          <p:cNvSpPr/>
          <p:nvPr/>
        </p:nvSpPr>
        <p:spPr>
          <a:xfrm rot="5400000">
            <a:off x="8608944" y="6140459"/>
            <a:ext cx="318052" cy="37188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8608944" y="6378070"/>
            <a:ext cx="318052" cy="37188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82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6700" indent="-266700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70000"/>
        <a:buFont typeface="Wingdings 3" panose="05040102010807070707" pitchFamily="18" charset="2"/>
        <a:buChar char="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00025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B94FD-072B-47E7-91FA-C7B6C34F311D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F836-5109-44DC-8C2E-1DC835BD9A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廖志成</a:t>
            </a:r>
          </a:p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全栈课程第四课作业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第三题</a:t>
            </a:r>
            <a:r>
              <a:rPr lang="en-US" altLang="zh-CN" smtClean="0"/>
              <a:t>-</a:t>
            </a:r>
            <a:r>
              <a:rPr lang="zh-CN" altLang="en-US" smtClean="0"/>
              <a:t>终极版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>
              <a:buNone/>
            </a:pPr>
            <a:r>
              <a:rPr lang="zh-CN" altLang="en-US" smtClean="0"/>
              <a:t>              串行流                                            并行流</a:t>
            </a: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4062380" y="2571744"/>
            <a:ext cx="938248" cy="100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VS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QQ截图201609040055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8" y="1752607"/>
            <a:ext cx="3733800" cy="2676525"/>
          </a:xfrm>
          <a:prstGeom prst="rect">
            <a:avLst/>
          </a:prstGeom>
        </p:spPr>
      </p:pic>
      <p:pic>
        <p:nvPicPr>
          <p:cNvPr id="10" name="图片 9" descr="QQ截图201609040056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752607"/>
            <a:ext cx="3629025" cy="2619375"/>
          </a:xfrm>
          <a:prstGeom prst="rect">
            <a:avLst/>
          </a:prstGeom>
        </p:spPr>
      </p:pic>
      <p:pic>
        <p:nvPicPr>
          <p:cNvPr id="13" name="图片 12" descr="A000220151119A33PP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9189" y="4536040"/>
            <a:ext cx="2517653" cy="171602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02853" y="4643446"/>
            <a:ext cx="5726469" cy="1608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4350">
              <a:buClr>
                <a:schemeClr val="accent1"/>
              </a:buClr>
              <a:buSzPct val="70000"/>
            </a:pPr>
            <a:r>
              <a:rPr lang="zh-CN" altLang="en-US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反复运行两个实例，运行时间并不会产生太大波动！</a:t>
            </a:r>
            <a:endParaRPr lang="zh-CN" altLang="en-US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第四题</a:t>
            </a:r>
            <a:endParaRPr lang="zh-CN" altLang="en-US"/>
          </a:p>
        </p:txBody>
      </p:sp>
      <p:pic>
        <p:nvPicPr>
          <p:cNvPr id="8" name="内容占位符 7" descr="QQ截图201609032211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05" y="1142984"/>
            <a:ext cx="8291512" cy="2228698"/>
          </a:xfrm>
        </p:spPr>
      </p:pic>
      <p:pic>
        <p:nvPicPr>
          <p:cNvPr id="9" name="图片 8" descr="QQ截图20160903221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500438"/>
            <a:ext cx="5362575" cy="2933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3570" y="2071678"/>
            <a:ext cx="2281291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获取最小值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3570" y="4000504"/>
            <a:ext cx="2281291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获取最大值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570" y="5715016"/>
            <a:ext cx="2281291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统计元素总个数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第四题</a:t>
            </a:r>
            <a:endParaRPr lang="zh-CN" altLang="en-US"/>
          </a:p>
        </p:txBody>
      </p:sp>
      <p:pic>
        <p:nvPicPr>
          <p:cNvPr id="4" name="内容占位符 3" descr="QQ截图2016090322152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12" y="1040606"/>
            <a:ext cx="6915150" cy="2686050"/>
          </a:xfrm>
        </p:spPr>
      </p:pic>
      <p:pic>
        <p:nvPicPr>
          <p:cNvPr id="5" name="图片 4" descr="QQ截图201609032215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7" y="3895744"/>
            <a:ext cx="4886325" cy="2247900"/>
          </a:xfrm>
          <a:prstGeom prst="rect">
            <a:avLst/>
          </a:prstGeom>
        </p:spPr>
      </p:pic>
      <p:pic>
        <p:nvPicPr>
          <p:cNvPr id="6" name="图片 5" descr="QQ截图201609032215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3726656"/>
            <a:ext cx="395287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第四题</a:t>
            </a:r>
            <a:endParaRPr lang="zh-CN" altLang="en-US"/>
          </a:p>
        </p:txBody>
      </p:sp>
      <p:pic>
        <p:nvPicPr>
          <p:cNvPr id="4" name="内容占位符 3" descr="QQ截图201609032217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8" y="1142984"/>
            <a:ext cx="8291512" cy="2394291"/>
          </a:xfrm>
        </p:spPr>
      </p:pic>
      <p:sp>
        <p:nvSpPr>
          <p:cNvPr id="5" name="矩形 4"/>
          <p:cNvSpPr/>
          <p:nvPr/>
        </p:nvSpPr>
        <p:spPr>
          <a:xfrm>
            <a:off x="142844" y="3929066"/>
            <a:ext cx="8777318" cy="714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更多示例代码参考：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https://github.com/walle-liao/jaf-examples/tree/master/jaf-examples-java8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Stream</a:t>
            </a:r>
            <a:r>
              <a:rPr lang="zh-CN" altLang="en-US" smtClean="0"/>
              <a:t>与</a:t>
            </a:r>
            <a:r>
              <a:rPr lang="en-US" altLang="zh-CN" smtClean="0"/>
              <a:t>Collection</a:t>
            </a:r>
            <a:r>
              <a:rPr lang="zh-CN" altLang="en-US" smtClean="0"/>
              <a:t>的区别以及关系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Collection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是数据的集合，是用某种数据结构来存放数据的，而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本身并不存放数据，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操作的数据是存放在底层的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Collection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中；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Stream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是有关算法和计算的，偏重的是数据处理逻辑，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Collection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是存储数据的容器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Stream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的操作并不会改变源对象（源集合对象不会被改变）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Stream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操作符可能是延迟执行的，这意味着它会等到需要结果的时候才执行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Stream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就如同一个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Iterator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，单向，不可往复，数据只能遍历一次，遍历过一次后即用尽了，就好比流水从面前流过，一去不复返（流不可以反复使用）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下面代码为什么输出流中的每个元素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遍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输出的结果等同于将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filter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forEach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的操作整合在一个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循环中，即一次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循环中完成了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filter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forEach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中的所有操作，这正是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内部帮我们做了优化，而我们并不需要担心当转换操作很多时，会进行多次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循环操作导致效率下降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smtClean="0"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内部会对所有的转换操作进行合并，在一次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循环中完成，而不是每一个转换操作对应一次循环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QQ截图20160903113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5" y="1643050"/>
            <a:ext cx="5095875" cy="1562100"/>
          </a:xfrm>
          <a:prstGeom prst="rect">
            <a:avLst/>
          </a:prstGeom>
        </p:spPr>
      </p:pic>
      <p:pic>
        <p:nvPicPr>
          <p:cNvPr id="5" name="图片 4" descr="QQ截图201609031131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119189"/>
            <a:ext cx="1743075" cy="25241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604800" y="2107397"/>
            <a:ext cx="1467398" cy="3214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第二题</a:t>
            </a:r>
            <a:r>
              <a:rPr lang="en-US" altLang="zh-CN" smtClean="0"/>
              <a:t>-</a:t>
            </a:r>
            <a:r>
              <a:rPr lang="zh-CN" altLang="en-US" smtClean="0"/>
              <a:t>延伸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但并不是所有的操作都可以合并，有些操作元素之间会存在相互依赖的关系，比如：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sorted, distinct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操作等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看下下面的代码的输出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需要先排序，排序完之后才进行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forEach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pic>
        <p:nvPicPr>
          <p:cNvPr id="5" name="图片 4" descr="QQ截图201609031338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9" y="2500306"/>
            <a:ext cx="6962775" cy="1838325"/>
          </a:xfrm>
          <a:prstGeom prst="rect">
            <a:avLst/>
          </a:prstGeom>
        </p:spPr>
      </p:pic>
      <p:pic>
        <p:nvPicPr>
          <p:cNvPr id="6" name="图片 5" descr="QQ截图201609031339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65" y="4286256"/>
            <a:ext cx="286702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截图201609040023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5" y="1514498"/>
            <a:ext cx="8258175" cy="5200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使用串行的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stream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7950" y="1714488"/>
            <a:ext cx="2643206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+mj-ea"/>
                <a:ea typeface="+mj-ea"/>
              </a:rPr>
              <a:t>从文件中读取 </a:t>
            </a:r>
            <a:r>
              <a:rPr lang="en-US" altLang="zh-CN" sz="1400" smtClean="0">
                <a:latin typeface="+mj-ea"/>
                <a:ea typeface="+mj-ea"/>
              </a:rPr>
              <a:t>1000w </a:t>
            </a:r>
            <a:r>
              <a:rPr lang="zh-CN" altLang="en-US" sz="1400" smtClean="0">
                <a:latin typeface="+mj-ea"/>
                <a:ea typeface="+mj-ea"/>
              </a:rPr>
              <a:t>条记录</a:t>
            </a:r>
            <a:endParaRPr lang="zh-CN" altLang="en-US" sz="140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7818" y="2643182"/>
            <a:ext cx="3643338" cy="100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过滤掉总收入小于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10w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的记录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根据姓名的前两个字符进行分组，将分组的结果放到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BiMap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中，对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Salary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总收入字段进行统计，求和，求最大，求最小操作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7608" y="4143380"/>
            <a:ext cx="5443548" cy="714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BiMap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value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LongSummaryStatistics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，对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value.getSum()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结果进行排序，即按汇总后的总收入进行排序，并且只取最大的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条记录，进行输出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QQ截图201609040026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705" y="3571876"/>
            <a:ext cx="6134645" cy="293060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第三题</a:t>
            </a:r>
            <a:endParaRPr lang="zh-CN" altLang="en-US"/>
          </a:p>
        </p:txBody>
      </p:sp>
      <p:pic>
        <p:nvPicPr>
          <p:cNvPr id="9" name="图片 8" descr="QQ截图201609040102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5" y="943774"/>
            <a:ext cx="6348959" cy="26436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43702" y="1643050"/>
            <a:ext cx="2143140" cy="571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写文件的工具类方法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305" y="4214818"/>
            <a:ext cx="2143140" cy="571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读文件的工具类方法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>
              <a:buNone/>
            </a:pPr>
            <a:r>
              <a:rPr lang="zh-CN" altLang="en-US" smtClean="0"/>
              <a:t>              串行流                                         并行流</a:t>
            </a: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  <a:p>
            <a:pPr algn="l">
              <a:buNone/>
            </a:pP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4062380" y="2571744"/>
            <a:ext cx="938248" cy="100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VS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QQ截图201609040029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6" y="1785926"/>
            <a:ext cx="3810000" cy="2752725"/>
          </a:xfrm>
          <a:prstGeom prst="rect">
            <a:avLst/>
          </a:prstGeom>
        </p:spPr>
      </p:pic>
      <p:pic>
        <p:nvPicPr>
          <p:cNvPr id="12" name="图片 11" descr="QQ截图20160904003012.png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5134006" y="1785926"/>
            <a:ext cx="3867150" cy="2686050"/>
          </a:xfrm>
          <a:prstGeom prst="rect">
            <a:avLst/>
          </a:prstGeom>
        </p:spPr>
      </p:pic>
      <p:pic>
        <p:nvPicPr>
          <p:cNvPr id="15" name="图片 14" descr="A000220150318G54PP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1344" y="4214818"/>
            <a:ext cx="1494006" cy="225156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2853" y="4643446"/>
            <a:ext cx="6798039" cy="1608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4350">
              <a:buClr>
                <a:schemeClr val="accent1"/>
              </a:buClr>
              <a:buSzPct val="70000"/>
            </a:pPr>
            <a:r>
              <a:rPr lang="en-US" altLang="zh-CN" sz="24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zh-CN" altLang="en-US" sz="24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 defTabSz="514350">
              <a:buClr>
                <a:schemeClr val="accent1"/>
              </a:buClr>
              <a:buSzPct val="70000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并行流比串行流执行更消耗时间，而且多次反复执行两个操作时，发现执行时间并不稳定，并行流有时候的执行时间在 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6s 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左右，有时候在 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11s 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左右，因此怀疑到是因为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带来的运行不稳定的影响</a:t>
            </a:r>
          </a:p>
          <a:p>
            <a:pPr defTabSz="514350">
              <a:buClr>
                <a:schemeClr val="accent1"/>
              </a:buClr>
              <a:buSzPct val="70000"/>
            </a:pP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visualvm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监控发现，发生了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次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，耗时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19s+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，还有比这更糟糕的情况，因此基本可以判断是因为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GC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带来的程序运行不稳定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/>
          </a:p>
        </p:txBody>
      </p:sp>
      <p:pic>
        <p:nvPicPr>
          <p:cNvPr id="5" name="图片 4" descr="QQ截图201609040046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000240"/>
            <a:ext cx="6491835" cy="4545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QQ截图2016090410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865294"/>
            <a:ext cx="6920463" cy="47784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增加相关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配置参数后，放大堆内存大小，避免堆内存的自动扩容，再进行监控，现在的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full GC 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已经为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en-GB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GB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6446" y="2714620"/>
            <a:ext cx="3214678" cy="2286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增加配置参数：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-Xmx2048m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-Xms2048m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-Xmn256m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-XX:MetaspaceSize=256m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-XX:MaxMetaspaceSize=256m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53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5E3727"/>
      </a:accent1>
      <a:accent2>
        <a:srgbClr val="41251D"/>
      </a:accent2>
      <a:accent3>
        <a:srgbClr val="8F533C"/>
      </a:accent3>
      <a:accent4>
        <a:srgbClr val="94754A"/>
      </a:accent4>
      <a:accent5>
        <a:srgbClr val="C00000"/>
      </a:accent5>
      <a:accent6>
        <a:srgbClr val="FF0000"/>
      </a:accent6>
      <a:hlink>
        <a:srgbClr val="41251D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A000120150910A21PPBG</Template>
  <TotalTime>1682</TotalTime>
  <Words>602</Words>
  <PresentationFormat>全屏显示(4:3)</PresentationFormat>
  <Paragraphs>72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A000120140530A99PPBG</vt:lpstr>
      <vt:lpstr>自定义设计方案</vt:lpstr>
      <vt:lpstr>全栈课程第四课作业</vt:lpstr>
      <vt:lpstr>说明Stream与Collection的区别以及关系</vt:lpstr>
      <vt:lpstr>第二题</vt:lpstr>
      <vt:lpstr>第二题-延伸</vt:lpstr>
      <vt:lpstr>第三题</vt:lpstr>
      <vt:lpstr>第三题</vt:lpstr>
      <vt:lpstr>第三题</vt:lpstr>
      <vt:lpstr>第三题</vt:lpstr>
      <vt:lpstr>第三题</vt:lpstr>
      <vt:lpstr>第三题-终极版</vt:lpstr>
      <vt:lpstr>第四题</vt:lpstr>
      <vt:lpstr>第四题</vt:lpstr>
      <vt:lpstr>第四题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位运算总结</dc:title>
  <dc:creator>walle</dc:creator>
  <cp:lastModifiedBy>walle</cp:lastModifiedBy>
  <cp:revision>174</cp:revision>
  <dcterms:created xsi:type="dcterms:W3CDTF">2016-08-12T13:31:12Z</dcterms:created>
  <dcterms:modified xsi:type="dcterms:W3CDTF">2016-09-04T02:11:42Z</dcterms:modified>
</cp:coreProperties>
</file>