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88" r:id="rId4"/>
    <p:sldId id="289" r:id="rId5"/>
    <p:sldId id="290" r:id="rId6"/>
    <p:sldId id="293" r:id="rId7"/>
    <p:sldId id="294" r:id="rId8"/>
    <p:sldId id="295" r:id="rId9"/>
    <p:sldId id="296" r:id="rId10"/>
    <p:sldId id="300" r:id="rId11"/>
    <p:sldId id="299" r:id="rId12"/>
    <p:sldId id="302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28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75E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689" autoAdjust="0"/>
  </p:normalViewPr>
  <p:slideViewPr>
    <p:cSldViewPr snapToGrid="0">
      <p:cViewPr varScale="1">
        <p:scale>
          <a:sx n="81" d="100"/>
          <a:sy n="81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30519-01DF-44D2-8EC4-A361FF5F0004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E32F0-A369-4F38-AF36-1072242B18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801072"/>
            <a:ext cx="7886700" cy="891251"/>
          </a:xfrm>
        </p:spPr>
        <p:txBody>
          <a:bodyPr anchor="ctr" anchorCtr="0"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595149"/>
            <a:ext cx="6858000" cy="120376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28649" y="412956"/>
            <a:ext cx="7886701" cy="5575095"/>
          </a:xfrm>
        </p:spPr>
        <p:txBody>
          <a:bodyPr/>
          <a:lstStyle>
            <a:lvl1pPr marL="214630" indent="-214630">
              <a:buFont typeface="Arial" pitchFamily="34" charset="0"/>
              <a:buChar char="•"/>
              <a:defRPr sz="2400"/>
            </a:lvl1pPr>
            <a:lvl2pPr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321654"/>
            <a:ext cx="4743450" cy="8892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2314937"/>
            <a:ext cx="4980335" cy="3715472"/>
          </a:xfrm>
        </p:spPr>
        <p:txBody>
          <a:bodyPr>
            <a:norm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75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25"/>
          <p:cNvCxnSpPr>
            <a:cxnSpLocks noChangeShapeType="1"/>
          </p:cNvCxnSpPr>
          <p:nvPr/>
        </p:nvCxnSpPr>
        <p:spPr bwMode="auto">
          <a:xfrm>
            <a:off x="0" y="3040162"/>
            <a:ext cx="9144000" cy="0"/>
          </a:xfrm>
          <a:prstGeom prst="line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8700" y="4632526"/>
            <a:ext cx="6544800" cy="1299444"/>
          </a:xfrm>
        </p:spPr>
        <p:txBody>
          <a:bodyPr anchor="ctr" anchorCtr="0"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642724"/>
            <a:ext cx="7886700" cy="81515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130" y="6422945"/>
            <a:ext cx="2057400" cy="365125"/>
          </a:xfrm>
        </p:spPr>
        <p:txBody>
          <a:bodyPr>
            <a:normAutofit/>
          </a:bodyPr>
          <a:lstStyle/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430" y="6422945"/>
            <a:ext cx="30861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88430" y="6422945"/>
            <a:ext cx="2057400" cy="365125"/>
          </a:xfrm>
        </p:spPr>
        <p:txBody>
          <a:bodyPr>
            <a:normAutofit/>
          </a:bodyPr>
          <a:lstStyle/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178197" y="1669592"/>
            <a:ext cx="2811065" cy="2809813"/>
            <a:chOff x="4326549" y="794887"/>
            <a:chExt cx="3555994" cy="3554410"/>
          </a:xfrm>
        </p:grpSpPr>
        <p:sp>
          <p:nvSpPr>
            <p:cNvPr id="30" name="椭圆 29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1" name="椭圆 6"/>
            <p:cNvSpPr>
              <a:spLocks noChangeArrowheads="1"/>
            </p:cNvSpPr>
            <p:nvPr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600" dirty="0">
                <a:solidFill>
                  <a:srgbClr val="5F5F5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88220" y="2411619"/>
            <a:ext cx="1326350" cy="1325759"/>
            <a:chOff x="4326549" y="794887"/>
            <a:chExt cx="3555994" cy="3554410"/>
          </a:xfrm>
        </p:grpSpPr>
        <p:sp>
          <p:nvSpPr>
            <p:cNvPr id="54" name="椭圆 53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2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7" name="椭圆 6"/>
            <p:cNvSpPr>
              <a:spLocks noChangeArrowheads="1"/>
            </p:cNvSpPr>
            <p:nvPr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8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5400" dirty="0">
                <a:solidFill>
                  <a:srgbClr val="5F5F5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8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029431" y="2411619"/>
            <a:ext cx="1326350" cy="1325759"/>
            <a:chOff x="4326549" y="794887"/>
            <a:chExt cx="3555994" cy="3554410"/>
          </a:xfrm>
        </p:grpSpPr>
        <p:sp>
          <p:nvSpPr>
            <p:cNvPr id="60" name="椭圆 59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2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63" name="椭圆 6"/>
            <p:cNvSpPr>
              <a:spLocks noChangeArrowheads="1"/>
            </p:cNvSpPr>
            <p:nvPr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8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5400" dirty="0">
                <a:solidFill>
                  <a:srgbClr val="5F5F5F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64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4210"/>
            <a:ext cx="3886200" cy="479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74210"/>
            <a:ext cx="3886200" cy="479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3392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57834"/>
            <a:ext cx="3868340" cy="40346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3392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57834"/>
            <a:ext cx="3887391" cy="4034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0" y="2789498"/>
            <a:ext cx="7886700" cy="90282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43000" y="4308288"/>
            <a:ext cx="6858000" cy="958193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0476" y="365125"/>
            <a:ext cx="123487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66631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62987" y="406402"/>
            <a:ext cx="8052363" cy="720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46836"/>
            <a:ext cx="7886700" cy="473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5606-CA87-4B66-824E-3C8B279E49A1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8E16-842A-45BD-81C3-A638056E5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4630" indent="-214630" algn="just" defTabSz="685800" rtl="0" eaLnBrk="1" latinLnBrk="0" hangingPunct="1">
        <a:spcBef>
          <a:spcPts val="75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spcBef>
          <a:spcPts val="375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ts val="375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75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75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8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20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59.xml"/><Relationship Id="rId7" Type="http://schemas.openxmlformats.org/officeDocument/2006/relationships/image" Target="../media/image2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全栈课程第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课作业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廖志成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5" y="394827"/>
            <a:ext cx="8448677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主程序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QQ截图2016091009080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646" y="2782609"/>
            <a:ext cx="5867767" cy="3805761"/>
          </a:xfrm>
          <a:prstGeom prst="rect">
            <a:avLst/>
          </a:prstGeom>
        </p:spPr>
      </p:pic>
      <p:pic>
        <p:nvPicPr>
          <p:cNvPr id="7" name="图片 6" descr="QQ截图2016091009105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31" y="1164214"/>
            <a:ext cx="6541477" cy="15966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15353" y="890955"/>
            <a:ext cx="3434862" cy="90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执行多次的时间求平均值，为最终的时间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个线程进行累加，执行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次的平均时间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846" y="3727939"/>
            <a:ext cx="2754924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根据指定的线程数进行累加，并返回所有线程累加完成时总耗时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5" y="394827"/>
            <a:ext cx="8448677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执行累加操作的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Runnable</a:t>
            </a: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QQ截图2016091009064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50" y="1274886"/>
            <a:ext cx="6429375" cy="4495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5" y="394827"/>
            <a:ext cx="8448677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最终结果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QQ截图2016091011105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86" y="1194289"/>
            <a:ext cx="8505825" cy="4305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4801" y="5662245"/>
            <a:ext cx="8487507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LongAdder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和不加锁的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long array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几乎拥有一样快的性能，并且最快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AtomicLongArray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的性能要好于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AtomicLong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的性能，因为分散了竞争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LongAdder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随着并发数量的增加，性能并没有太大的波动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选做题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解释为什么会有数组的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Atomic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类型的对象？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可能有以下两个原因：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一个数组如果声明为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volatile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类型（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volatile long [] arr;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），但是这样并不能让数组中的每个元素成功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volatile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AtomicXXArray </a:t>
            </a: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可以解决对于一个数组中每个元素进行 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volatile </a:t>
            </a: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的更新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，例如：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AtomicLongArray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方法代码：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unsafe.putLongVolatile(array, checkedByteOffset(i), newValue);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对于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AtomicInteger / Long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的操作内部是基于一个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volatile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基本类型的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 / long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进行操作的，如果并发很大的话，那么每次操作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失败的线程会很多，即冲突太大，性能会大打折扣；而如果采用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AtomicIntegerArray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的话，</a:t>
            </a: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将每个线程映射到数组中不同的元素进行 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 </a:t>
            </a: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操作，这样大大减少冲突，提升性能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，这大概也是类似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LongAdder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的思想精华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选做题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Unsafe api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实现一个高效的多线程共享数组，其中只有一个线程修改数组，多个线程可以读取数组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定义接口如下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QQ截图201609101937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83" y="3170725"/>
            <a:ext cx="4972050" cy="2790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做题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UnsafeBasedByteArray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6091019434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7" y="1148861"/>
            <a:ext cx="5267755" cy="5556738"/>
          </a:xfrm>
          <a:prstGeom prst="rect">
            <a:avLst/>
          </a:prstGeom>
        </p:spPr>
      </p:pic>
      <p:pic>
        <p:nvPicPr>
          <p:cNvPr id="6" name="图片 5" descr="QQ截图2016091019441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7810" y="1301260"/>
            <a:ext cx="5284469" cy="54746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选做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AtomicByteArray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QQ截图2016091100555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7" y="2960443"/>
            <a:ext cx="5353077" cy="33700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1354" y="1453663"/>
            <a:ext cx="3704492" cy="100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Volatile + CAS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实现的支持多线程并发修改的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ByteArray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QQ截图2016091100561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196" y="1527317"/>
            <a:ext cx="4561743" cy="3736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选做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AtomicByteArray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QQ截图2016091101022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62" y="1173773"/>
            <a:ext cx="7807569" cy="52546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选做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AtomicByteArray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6091101023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53" y="1151951"/>
            <a:ext cx="7144116" cy="53600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选做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AtomicByteArray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QQ截图201609110105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09" y="1241180"/>
            <a:ext cx="6541477" cy="3019143"/>
          </a:xfrm>
          <a:prstGeom prst="rect">
            <a:avLst/>
          </a:prstGeom>
        </p:spPr>
      </p:pic>
      <p:pic>
        <p:nvPicPr>
          <p:cNvPr id="7" name="图片 6" descr="QQ截图2016091101053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009" y="4300536"/>
            <a:ext cx="3045070" cy="2306149"/>
          </a:xfrm>
          <a:prstGeom prst="rect">
            <a:avLst/>
          </a:prstGeom>
        </p:spPr>
      </p:pic>
      <p:pic>
        <p:nvPicPr>
          <p:cNvPr id="8" name="图片 7" descr="QQ截图2016091101054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9022" y="4300536"/>
            <a:ext cx="2982425" cy="2238369"/>
          </a:xfrm>
          <a:prstGeom prst="rect">
            <a:avLst/>
          </a:prstGeom>
        </p:spPr>
      </p:pic>
      <p:pic>
        <p:nvPicPr>
          <p:cNvPr id="9" name="图片 8" descr="QQ截图2016091101073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9266" y="2239107"/>
            <a:ext cx="3755781" cy="1809067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8299938" y="1711569"/>
            <a:ext cx="187570" cy="480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84277" y="1031631"/>
            <a:ext cx="2977662" cy="679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测试结果：确实能够多线程安全插入和删除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第一题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解释下你所理解的 </a:t>
            </a: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Happens-before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含义和 </a:t>
            </a: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里的几个 </a:t>
            </a:r>
            <a:r>
              <a: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Happens-before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约定？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程序顺序原则：一个线程内保证语义的串行性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volatile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变量的写，先发生于读，这保证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volatile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变量的可见性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锁规则：解锁（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unlock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）必然发生在随后的加锁（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）前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传递性：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先于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先于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必然先于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线程的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start()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方法先于它的每一个动作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线程的所有操作先于线程的终结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线程的中断（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interrupt()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）先于被中断线程的代码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对象的构造函数的执行、结束先于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finalize()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以上是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中规定的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hb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原则，其大部分根据文字内容已经很清楚地说明了含义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第二题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不依赖任何的同步机制（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syncronized ,lock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），有几种方式能实现多个线程共享变量之间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happens-before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方式？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有以下两种方式：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volatile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变量，因为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hb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中规定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volatile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变量的写发生于读之前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Unsafe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类提供的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loadFence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storeFence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fullFence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编程验证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normal var ,volaitle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synchronize, atomicLong , LongAdder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，这几种做法实现的计数器方法，在多线程情况下的性能，准确度？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MyCounter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接口如下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QQ截图2016091008315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6" y="3609242"/>
            <a:ext cx="3219450" cy="1562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6" y="394827"/>
            <a:ext cx="7548668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normal var &amp; volaitle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QQ截图2016091008345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1303459"/>
            <a:ext cx="4914900" cy="3219450"/>
          </a:xfrm>
          <a:prstGeom prst="rect">
            <a:avLst/>
          </a:prstGeom>
        </p:spPr>
      </p:pic>
      <p:pic>
        <p:nvPicPr>
          <p:cNvPr id="7" name="图片 6" descr="QQ截图2016091008351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2608" y="3615104"/>
            <a:ext cx="5524500" cy="3219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47138" y="1899138"/>
            <a:ext cx="3915507" cy="100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这两个因为执行结果根本就无法正确，所以不对其性能进行统计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5" y="394827"/>
            <a:ext cx="8448677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Synchronize &amp; ReentrantLock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QQ截图201609100840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42" y="1373798"/>
            <a:ext cx="5399942" cy="4518133"/>
          </a:xfrm>
          <a:prstGeom prst="rect">
            <a:avLst/>
          </a:prstGeom>
        </p:spPr>
      </p:pic>
      <p:pic>
        <p:nvPicPr>
          <p:cNvPr id="9" name="图片 8" descr="QQ截图2016091008393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026" y="3427535"/>
            <a:ext cx="5583994" cy="31022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5" y="394827"/>
            <a:ext cx="8448677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AtomicLong &amp; LongAdder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QQ截图201609100839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34" y="1245210"/>
            <a:ext cx="5448300" cy="4086225"/>
          </a:xfrm>
          <a:prstGeom prst="rect">
            <a:avLst/>
          </a:prstGeom>
        </p:spPr>
      </p:pic>
      <p:pic>
        <p:nvPicPr>
          <p:cNvPr id="7" name="图片 6" descr="QQ截图2016091008434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740" y="2638057"/>
            <a:ext cx="5324475" cy="4067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5" y="394827"/>
            <a:ext cx="8448677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– LongArray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QQ截图2016091008485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74" y="1229824"/>
            <a:ext cx="5448300" cy="4562475"/>
          </a:xfrm>
          <a:prstGeom prst="rect">
            <a:avLst/>
          </a:prstGeom>
        </p:spPr>
      </p:pic>
      <p:sp>
        <p:nvSpPr>
          <p:cNvPr id="16" name="左箭头 15"/>
          <p:cNvSpPr/>
          <p:nvPr/>
        </p:nvSpPr>
        <p:spPr>
          <a:xfrm>
            <a:off x="3141785" y="1641231"/>
            <a:ext cx="1957753" cy="222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4243754" y="3399692"/>
            <a:ext cx="832338" cy="1641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17478" y="1500554"/>
            <a:ext cx="4032738" cy="276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数组的长度等于执行累加操作的线程数量，让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每个线程的累加只操作数组中特定的一个元素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，这样不需要锁来避免冲突；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IndexHolder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为一个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ThreadLocal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变量，保存当前线程对应数组中的下标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2585" y="394827"/>
            <a:ext cx="8448677" cy="69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第三题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 AtomicLongArray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6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60584"/>
            <a:ext cx="8288215" cy="54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QQ截图2016091008580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10" y="1217003"/>
            <a:ext cx="5924550" cy="4095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68462" y="1676400"/>
            <a:ext cx="3505200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类似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LongArray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的思路，但是这里采用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AtomicLongArray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来实现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5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59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0、25、28、29"/>
  <p:tag name="KSO_WM_TEMPLATE_CATEGORY" val="custom"/>
  <p:tag name="KSO_WM_TEMPLATE_INDEX" val="595"/>
  <p:tag name="KSO_WM_TAG_VERSION" val="1.0"/>
  <p:tag name="KSO_WM_SLIDE_ID" val="custom5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b"/>
  <p:tag name="KSO_WM_UNIT_INDEX" val="1"/>
  <p:tag name="KSO_WM_UNIT_ID" val="custom595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29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a"/>
  <p:tag name="KSO_WM_UNIT_INDEX" val="1"/>
  <p:tag name="KSO_WM_UNIT_ID" val="custom595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95"/>
  <p:tag name="KSO_WM_UNIT_TYPE" val="f"/>
  <p:tag name="KSO_WM_UNIT_INDEX" val="1"/>
  <p:tag name="KSO_WM_UNIT_ID" val="custom595_1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1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95"/>
  <p:tag name="KSO_WM_TAG_VERSION" val="1.0"/>
  <p:tag name="KSO_WM_SLIDE_ID" val="custom595_14"/>
  <p:tag name="KSO_WM_SLIDE_INDEX" val="14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7*115"/>
  <p:tag name="KSO_WM_SLIDE_SIZE" val="607*407"/>
  <p:tag name="KSO_WM_DIAGRAM_GROUP_CODE" val="l1-2"/>
</p:tagLst>
</file>

<file path=ppt/theme/theme1.xml><?xml version="1.0" encoding="utf-8"?>
<a:theme xmlns:a="http://schemas.openxmlformats.org/drawingml/2006/main" name="1_Office 主题">
  <a:themeElements>
    <a:clrScheme name="自定义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5E5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740</Words>
  <Application>Kingsoft Office WPP</Application>
  <PresentationFormat>全屏显示(4:3)</PresentationFormat>
  <Paragraphs>112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主题</vt:lpstr>
      <vt:lpstr>全栈课程第5课作业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kingsoft</dc:creator>
  <cp:lastModifiedBy>walle</cp:lastModifiedBy>
  <cp:revision>72</cp:revision>
  <dcterms:created xsi:type="dcterms:W3CDTF">2016-03-31T01:06:00Z</dcterms:created>
  <dcterms:modified xsi:type="dcterms:W3CDTF">2016-09-10T17:15:07Z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</Properties>
</file>