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8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9D93BD-9FA4-46C1-AAB1-CD56DD9A2BAF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C75B93-E6E8-403D-B804-8B326128F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6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C75B93-E6E8-403D-B804-8B326128F10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20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8F76-F7C5-FFA8-515D-ABF7EDE8C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02220-05B3-8B54-ABC1-C2C161897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AEB5F-5DF3-CB62-752A-8D27E7D05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AF536-6520-757F-2683-762343AE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17626-5847-4FCD-2E97-EAA850B2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1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1CC3D-242C-5178-93A1-EDE8804B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AF3C0E-A672-E40A-53DC-406A04A58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0A4C9-C224-7316-21D2-9F0BF45E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B1218-7532-7FD4-AAC2-EABA1A956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A78B2-E44A-4D36-9760-BC329FA5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223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F80FFA-BE9D-52C8-CF53-D2B62A6E5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2F157-4534-9701-1099-0213EF24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84B99-6112-09C9-B54C-A1E18B99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AF4E-4248-4461-6622-DD0B194E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0FE1B-CAAC-053E-F37F-1EDF4BA1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603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7E6C-072C-6A4C-A3F9-1FFB50A6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18E44-EC09-DD69-5448-84B1BF42F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7BC0C-8527-F9D2-FEE2-9E352304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11D87-DDCA-3866-A890-8CDDD231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7E6D3-01E9-72CF-57CD-8E0EABD7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14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8683-EF4A-7F26-3F4E-848999F83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88460-2FD8-CED5-98D8-E32DCE339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A910B-665C-DA3B-084D-B9944BC8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C159D-1FEA-A71D-5ACE-F3C0CCE19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52F2-2341-A7D2-C929-117B835E3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41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1495-496D-6D7F-1D4C-E580E294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4663D-E726-5B64-3D47-C67563535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DAAFC-4AA0-3935-BE76-DCBB3CCB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D3EBC-F6F3-C521-3095-6A3AE212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F52A4-5D86-2209-69BE-04D0A378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ABEED-D63E-D862-25D9-5E09EAA8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3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61BE-19AE-77BF-74CA-CA2BD6FF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AB432-C8BF-73B9-32E5-04595C99F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F8BC7-821F-0585-35AD-28EBFE6D6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05AE2-A10D-3152-CE3B-3AF0AE509B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16567-4425-0379-477D-1544A7F97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73EBBB-51F8-B1E7-EAEA-359773FA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9FAB6B-5552-D804-390D-128CA8D1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C2177-013A-94C3-F371-FAD4F4F2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03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79B-A7BA-B6A5-9875-8BBDC7C0C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52966A-B1A5-D335-E2AD-F5AD4D67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EFF13-F359-DFBC-1778-44BA06D4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8CC1D-3054-B793-A8EA-051403FB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18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91F26C-3C2E-2976-35A0-63AF2899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169AC-EED4-AB26-3C1B-63594DE98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8BC92-4779-AA26-DE72-62C67C08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30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3CF9-950B-37F5-7D36-466710C0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A146-96B7-57EE-18FC-2BD312186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D35B3-C108-0323-24CE-38382DC24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56636-AB83-737B-AEEE-E5ABB1BF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E57B1-2FDC-FE5D-DFC2-81280EF1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FD09-A22D-7EAE-0D1E-3982D233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824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45E1-07EA-3B9C-12A4-664F21E8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CFC5D-B55F-CDC7-7F09-468AA3523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C5C3B-E977-8E1F-02DD-C59BD1945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B080F-A38D-A8EA-15B8-9A86D1B6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68DE-0A1D-955D-2D5D-57B3E45C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932D-D97D-82F4-0B55-0B5A6862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07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BC1FF-79EF-1962-882E-4F211C883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AA094-D84C-D37C-AEB5-9476105AF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96033-D007-B0A8-3858-83A3CC79E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9BC03-27EF-43D1-9E55-56906619B626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9484-6413-D08C-50E6-3DF881A7A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8211-38D5-8BF7-32C4-67519A5BA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9A24AC-AFBF-435F-953D-58B9706D8E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81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015776-9E0D-B302-7C5E-A08B54E19755}"/>
              </a:ext>
            </a:extLst>
          </p:cNvPr>
          <p:cNvSpPr/>
          <p:nvPr/>
        </p:nvSpPr>
        <p:spPr>
          <a:xfrm>
            <a:off x="152400" y="3429000"/>
            <a:ext cx="11887200" cy="27420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47C9A46-55A7-0331-73CD-3F2BEC6FCC28}"/>
              </a:ext>
            </a:extLst>
          </p:cNvPr>
          <p:cNvGrpSpPr/>
          <p:nvPr/>
        </p:nvGrpSpPr>
        <p:grpSpPr>
          <a:xfrm>
            <a:off x="6858000" y="3555554"/>
            <a:ext cx="3592286" cy="2323713"/>
            <a:chOff x="3048000" y="2782669"/>
            <a:chExt cx="6096000" cy="23237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B0F936-E945-4A48-4BFE-49EE50747732}"/>
                </a:ext>
              </a:extLst>
            </p:cNvPr>
            <p:cNvSpPr txBox="1"/>
            <p:nvPr/>
          </p:nvSpPr>
          <p:spPr>
            <a:xfrm>
              <a:off x="3048000" y="3244334"/>
              <a:ext cx="6096000" cy="18620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1500" b="1" dirty="0">
                  <a:solidFill>
                    <a:srgbClr val="E97132"/>
                  </a:solidFill>
                </a:rPr>
                <a:t>CSR</a:t>
              </a:r>
              <a:endParaRPr lang="en-IN" dirty="0">
                <a:solidFill>
                  <a:srgbClr val="E9713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8E26E6-386F-E674-70A2-0F812A350992}"/>
                </a:ext>
              </a:extLst>
            </p:cNvPr>
            <p:cNvSpPr txBox="1"/>
            <p:nvPr/>
          </p:nvSpPr>
          <p:spPr>
            <a:xfrm>
              <a:off x="3048000" y="2782669"/>
              <a:ext cx="609600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5400" b="1" dirty="0" err="1"/>
                <a:t>Texmaco</a:t>
              </a:r>
              <a:r>
                <a:rPr lang="en-IN" sz="5400" b="1" dirty="0"/>
                <a:t>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EFACD0-E65D-F3F8-D349-3991088986F7}"/>
                </a:ext>
              </a:extLst>
            </p:cNvPr>
            <p:cNvSpPr txBox="1"/>
            <p:nvPr/>
          </p:nvSpPr>
          <p:spPr>
            <a:xfrm>
              <a:off x="3048000" y="4644717"/>
              <a:ext cx="609600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2400" b="1" dirty="0"/>
                <a:t>Activities</a:t>
              </a:r>
              <a:r>
                <a:rPr lang="en-IN" sz="2000" dirty="0"/>
                <a:t>   (FY 2024–25) </a:t>
              </a: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CCBE78-CA41-367F-B2A1-72C1FD0DD001}"/>
              </a:ext>
            </a:extLst>
          </p:cNvPr>
          <p:cNvCxnSpPr/>
          <p:nvPr/>
        </p:nvCxnSpPr>
        <p:spPr>
          <a:xfrm>
            <a:off x="6639533" y="3826175"/>
            <a:ext cx="0" cy="1906086"/>
          </a:xfrm>
          <a:prstGeom prst="line">
            <a:avLst/>
          </a:prstGeom>
          <a:ln w="76200">
            <a:solidFill>
              <a:srgbClr val="E971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logo of a company&#10;&#10;AI-generated content may be incorrect.">
            <a:extLst>
              <a:ext uri="{FF2B5EF4-FFF2-40B4-BE49-F238E27FC236}">
                <a16:creationId xmlns:a16="http://schemas.microsoft.com/office/drawing/2014/main" id="{5298697A-D93A-B636-5CB2-C77842CBF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803" y="644627"/>
            <a:ext cx="1691397" cy="5690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2C413C-AA10-F132-405C-544CA52AA7FD}"/>
              </a:ext>
            </a:extLst>
          </p:cNvPr>
          <p:cNvCxnSpPr/>
          <p:nvPr/>
        </p:nvCxnSpPr>
        <p:spPr>
          <a:xfrm>
            <a:off x="2583543" y="654414"/>
            <a:ext cx="0" cy="54839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ue and green logo&#10;&#10;AI-generated content may be incorrect.">
            <a:extLst>
              <a:ext uri="{FF2B5EF4-FFF2-40B4-BE49-F238E27FC236}">
                <a16:creationId xmlns:a16="http://schemas.microsoft.com/office/drawing/2014/main" id="{8D7D3BB3-9FE7-D0E2-BDA0-9E074300C49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27" y="640944"/>
            <a:ext cx="1214549" cy="561864"/>
          </a:xfrm>
          <a:prstGeom prst="rect">
            <a:avLst/>
          </a:prstGeom>
        </p:spPr>
      </p:pic>
      <p:pic>
        <p:nvPicPr>
          <p:cNvPr id="17" name="Picture 16" descr="A group of people gardening&#10;&#10;AI-generated content may be incorrect.">
            <a:extLst>
              <a:ext uri="{FF2B5EF4-FFF2-40B4-BE49-F238E27FC236}">
                <a16:creationId xmlns:a16="http://schemas.microsoft.com/office/drawing/2014/main" id="{B6691AB7-CFE2-350F-DE27-7FD6E62A15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28" b="17724"/>
          <a:stretch/>
        </p:blipFill>
        <p:spPr>
          <a:xfrm>
            <a:off x="576920" y="3468584"/>
            <a:ext cx="5419627" cy="26613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965D340-F549-84EE-77A0-0C5FE09C8A2E}"/>
              </a:ext>
            </a:extLst>
          </p:cNvPr>
          <p:cNvSpPr txBox="1"/>
          <p:nvPr/>
        </p:nvSpPr>
        <p:spPr>
          <a:xfrm>
            <a:off x="10450286" y="6297588"/>
            <a:ext cx="1821543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67" dirty="0">
                <a:solidFill>
                  <a:schemeClr val="bg1"/>
                </a:solidFill>
              </a:rPr>
              <a:t>📆</a:t>
            </a:r>
            <a:r>
              <a:rPr lang="en-IN" sz="1867" dirty="0">
                <a:solidFill>
                  <a:srgbClr val="E97132"/>
                </a:solidFill>
              </a:rPr>
              <a:t> May 2025</a:t>
            </a:r>
            <a:endParaRPr lang="en-IN" sz="18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913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9F60FD-2F69-3C03-9B3B-77F59906B787}"/>
              </a:ext>
            </a:extLst>
          </p:cNvPr>
          <p:cNvSpPr txBox="1"/>
          <p:nvPr/>
        </p:nvSpPr>
        <p:spPr>
          <a:xfrm>
            <a:off x="6138139" y="396641"/>
            <a:ext cx="423354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CSR Spend Summary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FY 2024–25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B77C2A-A18C-A0DB-EE9A-5C3D8C864DC6}"/>
              </a:ext>
            </a:extLst>
          </p:cNvPr>
          <p:cNvCxnSpPr/>
          <p:nvPr/>
        </p:nvCxnSpPr>
        <p:spPr>
          <a:xfrm>
            <a:off x="587074" y="3015336"/>
            <a:ext cx="0" cy="3069771"/>
          </a:xfrm>
          <a:prstGeom prst="line">
            <a:avLst/>
          </a:prstGeom>
          <a:ln w="76200">
            <a:solidFill>
              <a:srgbClr val="E971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22D04D-6784-2A08-A6D0-9F72AC6A1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061565"/>
              </p:ext>
            </p:extLst>
          </p:nvPr>
        </p:nvGraphicFramePr>
        <p:xfrm>
          <a:off x="1046745" y="3015336"/>
          <a:ext cx="10667703" cy="29945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084">
                  <a:extLst>
                    <a:ext uri="{9D8B030D-6E8A-4147-A177-3AD203B41FA5}">
                      <a16:colId xmlns:a16="http://schemas.microsoft.com/office/drawing/2014/main" val="3815554950"/>
                    </a:ext>
                  </a:extLst>
                </a:gridCol>
                <a:gridCol w="2993571">
                  <a:extLst>
                    <a:ext uri="{9D8B030D-6E8A-4147-A177-3AD203B41FA5}">
                      <a16:colId xmlns:a16="http://schemas.microsoft.com/office/drawing/2014/main" val="2197754834"/>
                    </a:ext>
                  </a:extLst>
                </a:gridCol>
                <a:gridCol w="2793411">
                  <a:extLst>
                    <a:ext uri="{9D8B030D-6E8A-4147-A177-3AD203B41FA5}">
                      <a16:colId xmlns:a16="http://schemas.microsoft.com/office/drawing/2014/main" val="4019375366"/>
                    </a:ext>
                  </a:extLst>
                </a:gridCol>
                <a:gridCol w="2672637">
                  <a:extLst>
                    <a:ext uri="{9D8B030D-6E8A-4147-A177-3AD203B41FA5}">
                      <a16:colId xmlns:a16="http://schemas.microsoft.com/office/drawing/2014/main" val="1565127846"/>
                    </a:ext>
                  </a:extLst>
                </a:gridCol>
              </a:tblGrid>
              <a:tr h="98857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 Company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CSR Obligation </a:t>
                      </a: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Amount Spent*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Unspent Amount for ongoing project </a:t>
                      </a:r>
                      <a:r>
                        <a:rPr lang="en-IN" sz="20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**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227705"/>
                  </a:ext>
                </a:extLst>
              </a:tr>
              <a:tr h="668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TREL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139.22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80.90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58.50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11847"/>
                  </a:ext>
                </a:extLst>
              </a:tr>
              <a:tr h="668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TWRL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30.87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31.00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02649"/>
                  </a:ext>
                </a:extLst>
              </a:tr>
              <a:tr h="668669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b="1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Total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170.09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111.90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58.50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682139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0D43A7A-224E-0807-1E7C-CEE657D1755A}"/>
              </a:ext>
            </a:extLst>
          </p:cNvPr>
          <p:cNvGrpSpPr/>
          <p:nvPr/>
        </p:nvGrpSpPr>
        <p:grpSpPr>
          <a:xfrm>
            <a:off x="1342987" y="1057738"/>
            <a:ext cx="2978617" cy="704088"/>
            <a:chOff x="110215" y="96886"/>
            <a:chExt cx="2744959" cy="615975"/>
          </a:xfrm>
        </p:grpSpPr>
        <p:pic>
          <p:nvPicPr>
            <p:cNvPr id="16" name="Picture 15" descr="A blue and green logo&#10;&#10;AI-generated content may be incorrect.">
              <a:extLst>
                <a:ext uri="{FF2B5EF4-FFF2-40B4-BE49-F238E27FC236}">
                  <a16:creationId xmlns:a16="http://schemas.microsoft.com/office/drawing/2014/main" id="{562C55BA-FB8A-ED25-E898-DF95B96FE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61" y="96886"/>
              <a:ext cx="1138413" cy="561864"/>
            </a:xfrm>
            <a:prstGeom prst="rect">
              <a:avLst/>
            </a:prstGeom>
          </p:spPr>
        </p:pic>
        <p:pic>
          <p:nvPicPr>
            <p:cNvPr id="18" name="Picture 17" descr="A logo of a company&#10;&#10;AI-generated content may be incorrect.">
              <a:extLst>
                <a:ext uri="{FF2B5EF4-FFF2-40B4-BE49-F238E27FC236}">
                  <a16:creationId xmlns:a16="http://schemas.microsoft.com/office/drawing/2014/main" id="{FFE1EFAB-BF00-ECC3-D201-BE282176D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5" y="265111"/>
              <a:ext cx="1330813" cy="447750"/>
            </a:xfrm>
            <a:prstGeom prst="rect">
              <a:avLst/>
            </a:prstGeom>
          </p:spPr>
        </p:pic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A34D9AC-92AD-5673-F7EB-F21681DBF692}"/>
                </a:ext>
              </a:extLst>
            </p:cNvPr>
            <p:cNvCxnSpPr/>
            <p:nvPr/>
          </p:nvCxnSpPr>
          <p:spPr>
            <a:xfrm>
              <a:off x="1572986" y="158404"/>
              <a:ext cx="0" cy="4769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D708CE8-8ABB-D040-AF23-58023E9D3BC5}"/>
              </a:ext>
            </a:extLst>
          </p:cNvPr>
          <p:cNvSpPr txBox="1"/>
          <p:nvPr/>
        </p:nvSpPr>
        <p:spPr>
          <a:xfrm>
            <a:off x="9655633" y="26390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none" strike="noStrike" dirty="0">
                <a:solidFill>
                  <a:schemeClr val="tx1"/>
                </a:solidFill>
                <a:effectLst/>
              </a:rPr>
              <a:t>(₹ in Lakhs)</a:t>
            </a:r>
            <a:endParaRPr lang="en-IN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85F553-CFF8-4EFA-E69A-8E69367E3144}"/>
              </a:ext>
            </a:extLst>
          </p:cNvPr>
          <p:cNvSpPr txBox="1"/>
          <p:nvPr/>
        </p:nvSpPr>
        <p:spPr>
          <a:xfrm>
            <a:off x="1046745" y="6136194"/>
            <a:ext cx="12713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none" strike="noStrike" dirty="0">
                <a:solidFill>
                  <a:schemeClr val="tx1"/>
                </a:solidFill>
                <a:effectLst/>
              </a:rPr>
              <a:t>*    Includes excess spend of 0.31 lakhs which will be adjusted with CSR obligation of FY 25-26</a:t>
            </a:r>
          </a:p>
          <a:p>
            <a:r>
              <a:rPr lang="en-IN" sz="1800" b="1" u="none" strike="noStrike" dirty="0">
                <a:solidFill>
                  <a:schemeClr val="tx1"/>
                </a:solidFill>
                <a:effectLst/>
              </a:rPr>
              <a:t>** Deposited in separate bank account	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154150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8429CA-4BDC-4C8E-BA07-4E10F65D3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16919"/>
              </p:ext>
            </p:extLst>
          </p:nvPr>
        </p:nvGraphicFramePr>
        <p:xfrm>
          <a:off x="304801" y="998565"/>
          <a:ext cx="11582397" cy="5522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4101">
                  <a:extLst>
                    <a:ext uri="{9D8B030D-6E8A-4147-A177-3AD203B41FA5}">
                      <a16:colId xmlns:a16="http://schemas.microsoft.com/office/drawing/2014/main" val="1300549581"/>
                    </a:ext>
                  </a:extLst>
                </a:gridCol>
                <a:gridCol w="1374841">
                  <a:extLst>
                    <a:ext uri="{9D8B030D-6E8A-4147-A177-3AD203B41FA5}">
                      <a16:colId xmlns:a16="http://schemas.microsoft.com/office/drawing/2014/main" val="3079559632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858294284"/>
                    </a:ext>
                  </a:extLst>
                </a:gridCol>
                <a:gridCol w="1202316">
                  <a:extLst>
                    <a:ext uri="{9D8B030D-6E8A-4147-A177-3AD203B41FA5}">
                      <a16:colId xmlns:a16="http://schemas.microsoft.com/office/drawing/2014/main" val="3340429541"/>
                    </a:ext>
                  </a:extLst>
                </a:gridCol>
                <a:gridCol w="3903082">
                  <a:extLst>
                    <a:ext uri="{9D8B030D-6E8A-4147-A177-3AD203B41FA5}">
                      <a16:colId xmlns:a16="http://schemas.microsoft.com/office/drawing/2014/main" val="4205315551"/>
                    </a:ext>
                  </a:extLst>
                </a:gridCol>
              </a:tblGrid>
              <a:tr h="9623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Project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Amount</a:t>
                      </a:r>
                    </a:p>
                    <a:p>
                      <a:pPr algn="ctr" fontAlgn="ctr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(₹ in Lakhs)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Amount Spent </a:t>
                      </a:r>
                    </a:p>
                    <a:p>
                      <a:pPr algn="ctr" fontAlgn="ctr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(₹ in Lakhs)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Balance</a:t>
                      </a:r>
                    </a:p>
                    <a:p>
                      <a:pPr algn="ctr" fontAlgn="ctr"/>
                      <a:r>
                        <a:rPr lang="en-IN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(₹ in Lakhs)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Current Status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880996"/>
                  </a:ext>
                </a:extLst>
              </a:tr>
              <a:tr h="962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Education Support – </a:t>
                      </a:r>
                      <a:r>
                        <a:rPr lang="en-US" sz="1600" u="none" strike="noStrike" dirty="0" err="1">
                          <a:effectLst/>
                        </a:rPr>
                        <a:t>Texmaco</a:t>
                      </a:r>
                      <a:r>
                        <a:rPr lang="en-US" sz="1600" u="none" strike="noStrike" dirty="0">
                          <a:effectLst/>
                        </a:rPr>
                        <a:t> Estate School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10.44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1" u="none" strike="noStrike" dirty="0">
                          <a:effectLst/>
                        </a:rPr>
                        <a:t>10.44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Waterproofing, civil restoration &amp; painting completed. Carpentry work pending.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762997"/>
                  </a:ext>
                </a:extLst>
              </a:tr>
              <a:tr h="962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Health Support – </a:t>
                      </a:r>
                      <a:r>
                        <a:rPr lang="en-US" sz="1600" u="none" strike="noStrike" dirty="0" err="1">
                          <a:effectLst/>
                        </a:rPr>
                        <a:t>Arogyam</a:t>
                      </a:r>
                      <a:r>
                        <a:rPr lang="en-US" sz="1600" u="none" strike="noStrike" dirty="0">
                          <a:effectLst/>
                        </a:rPr>
                        <a:t> Physio Centre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21.21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7.07</a:t>
                      </a: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14.14</a:t>
                      </a: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Roofing completed, repairs ongoing. False ceiling to commence shortly.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35625"/>
                  </a:ext>
                </a:extLst>
              </a:tr>
              <a:tr h="8951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Drainage Improvement (Public Infra)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32.16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3.22</a:t>
                      </a: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28.94</a:t>
                      </a: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Work Started. Expected to be completed by July 25</a:t>
                      </a:r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243336"/>
                  </a:ext>
                </a:extLst>
              </a:tr>
              <a:tr h="870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Water Coolers at Railway Stations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u="none" strike="noStrike" dirty="0">
                          <a:effectLst/>
                        </a:rPr>
                        <a:t>4.99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4.88</a:t>
                      </a: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0.11</a:t>
                      </a: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u="none" strike="noStrike" dirty="0">
                          <a:effectLst/>
                        </a:rPr>
                        <a:t>Water Cooler delivered to Railway Authority. </a:t>
                      </a:r>
                    </a:p>
                    <a:p>
                      <a:pPr algn="ctr" fontAlgn="ctr"/>
                      <a:r>
                        <a:rPr lang="en-IN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Installation will be arranged after receipt of necessary direction from railway.</a:t>
                      </a:r>
                    </a:p>
                  </a:txBody>
                  <a:tcPr marL="8859" marR="8859" marT="8859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455908"/>
                  </a:ext>
                </a:extLst>
              </a:tr>
              <a:tr h="87043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68.80</a:t>
                      </a: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15.17</a:t>
                      </a: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53.63</a:t>
                      </a: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6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859" marR="8859" marT="8859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3238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E5E0903-E915-8572-2A7D-CC2B140C748B}"/>
              </a:ext>
            </a:extLst>
          </p:cNvPr>
          <p:cNvSpPr txBox="1"/>
          <p:nvPr/>
        </p:nvSpPr>
        <p:spPr>
          <a:xfrm>
            <a:off x="1111201" y="205818"/>
            <a:ext cx="9969597" cy="763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i="1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Status Of Ongoing Project</a:t>
            </a:r>
            <a:endParaRPr lang="en-US" sz="3200" i="1" kern="1200" dirty="0">
              <a:solidFill>
                <a:schemeClr val="accent3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50CFAE-6B63-6ED6-EE27-DA68CC57244D}"/>
              </a:ext>
            </a:extLst>
          </p:cNvPr>
          <p:cNvGrpSpPr/>
          <p:nvPr/>
        </p:nvGrpSpPr>
        <p:grpSpPr>
          <a:xfrm>
            <a:off x="189411" y="126361"/>
            <a:ext cx="2227216" cy="483237"/>
            <a:chOff x="110215" y="96886"/>
            <a:chExt cx="2744959" cy="615975"/>
          </a:xfrm>
        </p:grpSpPr>
        <p:pic>
          <p:nvPicPr>
            <p:cNvPr id="5" name="Picture 4" descr="A blue and green logo&#10;&#10;AI-generated content may be incorrect.">
              <a:extLst>
                <a:ext uri="{FF2B5EF4-FFF2-40B4-BE49-F238E27FC236}">
                  <a16:creationId xmlns:a16="http://schemas.microsoft.com/office/drawing/2014/main" id="{E37AECB3-1123-7A31-EC82-9C8EEC757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61" y="96886"/>
              <a:ext cx="1138413" cy="561864"/>
            </a:xfrm>
            <a:prstGeom prst="rect">
              <a:avLst/>
            </a:prstGeom>
          </p:spPr>
        </p:pic>
        <p:pic>
          <p:nvPicPr>
            <p:cNvPr id="7" name="Picture 6" descr="A logo of a company&#10;&#10;AI-generated content may be incorrect.">
              <a:extLst>
                <a:ext uri="{FF2B5EF4-FFF2-40B4-BE49-F238E27FC236}">
                  <a16:creationId xmlns:a16="http://schemas.microsoft.com/office/drawing/2014/main" id="{51FBF58E-EE41-9AFF-18FA-327BD98BB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5" y="265111"/>
              <a:ext cx="1330813" cy="44775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89D8AE9-0F37-7F12-BE3C-8BF2266749FB}"/>
                </a:ext>
              </a:extLst>
            </p:cNvPr>
            <p:cNvCxnSpPr/>
            <p:nvPr/>
          </p:nvCxnSpPr>
          <p:spPr>
            <a:xfrm>
              <a:off x="1572986" y="158404"/>
              <a:ext cx="0" cy="4769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30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696FD2-EB4C-3D47-6BBE-192CF7021AFE}"/>
              </a:ext>
            </a:extLst>
          </p:cNvPr>
          <p:cNvSpPr txBox="1"/>
          <p:nvPr/>
        </p:nvSpPr>
        <p:spPr>
          <a:xfrm>
            <a:off x="7459794" y="553158"/>
            <a:ext cx="356025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CSR Summary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FY 2025–26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698A635-1763-73D5-4667-5D03BADC87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36917"/>
              </p:ext>
            </p:extLst>
          </p:nvPr>
        </p:nvGraphicFramePr>
        <p:xfrm>
          <a:off x="513588" y="3061431"/>
          <a:ext cx="11164824" cy="290394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2436441">
                  <a:extLst>
                    <a:ext uri="{9D8B030D-6E8A-4147-A177-3AD203B41FA5}">
                      <a16:colId xmlns:a16="http://schemas.microsoft.com/office/drawing/2014/main" val="2747283542"/>
                    </a:ext>
                  </a:extLst>
                </a:gridCol>
                <a:gridCol w="3804878">
                  <a:extLst>
                    <a:ext uri="{9D8B030D-6E8A-4147-A177-3AD203B41FA5}">
                      <a16:colId xmlns:a16="http://schemas.microsoft.com/office/drawing/2014/main" val="2706545175"/>
                    </a:ext>
                  </a:extLst>
                </a:gridCol>
                <a:gridCol w="4923505">
                  <a:extLst>
                    <a:ext uri="{9D8B030D-6E8A-4147-A177-3AD203B41FA5}">
                      <a16:colId xmlns:a16="http://schemas.microsoft.com/office/drawing/2014/main" val="1778409367"/>
                    </a:ext>
                  </a:extLst>
                </a:gridCol>
              </a:tblGrid>
              <a:tr h="62765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effectLst/>
                        </a:rPr>
                        <a:t>Plant 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effectLst/>
                        </a:rPr>
                        <a:t>CSR Obligation 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</a:rPr>
                        <a:t>Actual Spent as on date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514069"/>
                  </a:ext>
                </a:extLst>
              </a:tr>
              <a:tr h="7587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effectLst/>
                        </a:rPr>
                        <a:t>TREL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303.61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1.50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/>
                </a:tc>
                <a:extLst>
                  <a:ext uri="{0D108BD9-81ED-4DB2-BD59-A6C34878D82A}">
                    <a16:rowId xmlns:a16="http://schemas.microsoft.com/office/drawing/2014/main" val="1661700732"/>
                  </a:ext>
                </a:extLst>
              </a:tr>
              <a:tr h="7587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effectLst/>
                        </a:rPr>
                        <a:t>TWRL*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128.99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0.00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/>
                </a:tc>
                <a:extLst>
                  <a:ext uri="{0D108BD9-81ED-4DB2-BD59-A6C34878D82A}">
                    <a16:rowId xmlns:a16="http://schemas.microsoft.com/office/drawing/2014/main" val="468059535"/>
                  </a:ext>
                </a:extLst>
              </a:tr>
              <a:tr h="75876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b="1" u="none" strike="noStrike" dirty="0">
                          <a:effectLst/>
                        </a:rPr>
                        <a:t>Total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432.60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800" u="none" strike="noStrike" dirty="0">
                          <a:effectLst/>
                        </a:rPr>
                        <a:t>1.50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6090" marR="16090" marT="16090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83150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420399D-3148-4FBB-F011-A2CD382B4516}"/>
              </a:ext>
            </a:extLst>
          </p:cNvPr>
          <p:cNvSpPr txBox="1"/>
          <p:nvPr/>
        </p:nvSpPr>
        <p:spPr>
          <a:xfrm>
            <a:off x="6148376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* TWRL CSR obligation will not be required after m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erger</a:t>
            </a:r>
            <a:endParaRPr lang="en-IN" b="1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B55F268-16DC-C41E-D2BB-2847F8B8128C}"/>
              </a:ext>
            </a:extLst>
          </p:cNvPr>
          <p:cNvGrpSpPr/>
          <p:nvPr/>
        </p:nvGrpSpPr>
        <p:grpSpPr>
          <a:xfrm>
            <a:off x="1419189" y="1057738"/>
            <a:ext cx="2746937" cy="704088"/>
            <a:chOff x="110215" y="96886"/>
            <a:chExt cx="2744959" cy="615975"/>
          </a:xfrm>
        </p:grpSpPr>
        <p:pic>
          <p:nvPicPr>
            <p:cNvPr id="26" name="Picture 25" descr="A blue and green logo&#10;&#10;AI-generated content may be incorrect.">
              <a:extLst>
                <a:ext uri="{FF2B5EF4-FFF2-40B4-BE49-F238E27FC236}">
                  <a16:creationId xmlns:a16="http://schemas.microsoft.com/office/drawing/2014/main" id="{15488714-1D90-D8B6-0F44-63AC77E00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61" y="96886"/>
              <a:ext cx="1138413" cy="561864"/>
            </a:xfrm>
            <a:prstGeom prst="rect">
              <a:avLst/>
            </a:prstGeom>
          </p:spPr>
        </p:pic>
        <p:pic>
          <p:nvPicPr>
            <p:cNvPr id="27" name="Picture 26" descr="A logo of a company&#10;&#10;AI-generated content may be incorrect.">
              <a:extLst>
                <a:ext uri="{FF2B5EF4-FFF2-40B4-BE49-F238E27FC236}">
                  <a16:creationId xmlns:a16="http://schemas.microsoft.com/office/drawing/2014/main" id="{18738244-B129-03DF-533E-1FABD73BA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5" y="265111"/>
              <a:ext cx="1330813" cy="44775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1CF65A8-BF89-ED32-4204-A39493EB3785}"/>
                </a:ext>
              </a:extLst>
            </p:cNvPr>
            <p:cNvCxnSpPr/>
            <p:nvPr/>
          </p:nvCxnSpPr>
          <p:spPr>
            <a:xfrm>
              <a:off x="1572986" y="158404"/>
              <a:ext cx="0" cy="4769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43B22835-32D0-A2EE-06C6-5F90C24F2845}"/>
              </a:ext>
            </a:extLst>
          </p:cNvPr>
          <p:cNvSpPr txBox="1"/>
          <p:nvPr/>
        </p:nvSpPr>
        <p:spPr>
          <a:xfrm>
            <a:off x="10417629" y="2634901"/>
            <a:ext cx="1513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none" strike="noStrike" dirty="0">
                <a:solidFill>
                  <a:schemeClr val="tx1"/>
                </a:solidFill>
                <a:effectLst/>
              </a:rPr>
              <a:t>(₹ in Lakhs)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6896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E23E1EE-9475-9FD8-2619-64465146D239}"/>
              </a:ext>
            </a:extLst>
          </p:cNvPr>
          <p:cNvSpPr/>
          <p:nvPr/>
        </p:nvSpPr>
        <p:spPr>
          <a:xfrm>
            <a:off x="304801" y="489857"/>
            <a:ext cx="11582398" cy="60524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AA5050-D0D6-923A-471B-79BE99F6B1EA}"/>
              </a:ext>
            </a:extLst>
          </p:cNvPr>
          <p:cNvSpPr txBox="1"/>
          <p:nvPr/>
        </p:nvSpPr>
        <p:spPr>
          <a:xfrm>
            <a:off x="5007052" y="1816267"/>
            <a:ext cx="5788043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Ambulance &amp; Medical Equipment</a:t>
            </a:r>
            <a:br>
              <a:rPr lang="en-US" dirty="0"/>
            </a:br>
            <a:r>
              <a:rPr lang="en-US" sz="1600" i="1" dirty="0"/>
              <a:t>To be provided to Tollygunge Golf Club</a:t>
            </a:r>
          </a:p>
          <a:p>
            <a:pPr marL="342900" indent="-342900">
              <a:buFont typeface="+mj-lt"/>
              <a:buAutoNum type="arabicPeriod"/>
            </a:pPr>
            <a:endParaRPr lang="en-US" sz="1600" b="1" i="1" dirty="0"/>
          </a:p>
          <a:p>
            <a:pPr marL="342900" indent="-342900">
              <a:buFont typeface="+mj-lt"/>
              <a:buAutoNum type="arabicPeriod"/>
            </a:pPr>
            <a:endParaRPr lang="en-US" sz="1600" b="1" i="1" dirty="0"/>
          </a:p>
          <a:p>
            <a:pPr marL="342900" indent="-342900">
              <a:buFont typeface="+mj-lt"/>
              <a:buAutoNum type="arabicPeriod"/>
            </a:pPr>
            <a:endParaRPr lang="en-US" sz="1600" b="1" i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CCTV Camera Installation</a:t>
            </a:r>
            <a:br>
              <a:rPr lang="en-US" dirty="0"/>
            </a:br>
            <a:r>
              <a:rPr lang="en-US" sz="1600" i="1" dirty="0"/>
              <a:t>Near company premises to enhance local security</a:t>
            </a:r>
          </a:p>
          <a:p>
            <a:pPr marL="342900" indent="-342900">
              <a:buFont typeface="+mj-lt"/>
              <a:buAutoNum type="arabicPeriod"/>
            </a:pPr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Women Toilets at Railway Stations</a:t>
            </a:r>
            <a:br>
              <a:rPr lang="en-US" dirty="0"/>
            </a:br>
            <a:r>
              <a:rPr lang="en-US" sz="1600" i="1" dirty="0"/>
              <a:t>Locations: </a:t>
            </a:r>
            <a:r>
              <a:rPr lang="en-US" sz="1600" i="1" dirty="0" err="1"/>
              <a:t>Belgharia</a:t>
            </a:r>
            <a:r>
              <a:rPr lang="en-US" sz="1600" i="1" dirty="0"/>
              <a:t>, </a:t>
            </a:r>
            <a:r>
              <a:rPr lang="en-US" sz="1600" i="1" dirty="0" err="1"/>
              <a:t>Sodepur</a:t>
            </a:r>
            <a:r>
              <a:rPr lang="en-US" sz="1600" i="1" dirty="0"/>
              <a:t> &amp; </a:t>
            </a:r>
            <a:r>
              <a:rPr lang="en-US" sz="1600" i="1" dirty="0" err="1"/>
              <a:t>Agarpara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i="1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775CD-0488-05E9-37E1-117A03B28538}"/>
              </a:ext>
            </a:extLst>
          </p:cNvPr>
          <p:cNvSpPr txBox="1"/>
          <p:nvPr/>
        </p:nvSpPr>
        <p:spPr>
          <a:xfrm>
            <a:off x="895787" y="2610731"/>
            <a:ext cx="3907969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Projects Under Active Consideration </a:t>
            </a:r>
          </a:p>
          <a:p>
            <a:pPr>
              <a:buNone/>
            </a:pPr>
            <a:r>
              <a:rPr lang="en-US" sz="2000" b="1" dirty="0"/>
              <a:t>(FY 2025–26)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0A7BCC-FA22-B5AE-9209-D651219099E9}"/>
              </a:ext>
            </a:extLst>
          </p:cNvPr>
          <p:cNvCxnSpPr>
            <a:cxnSpLocks/>
          </p:cNvCxnSpPr>
          <p:nvPr/>
        </p:nvCxnSpPr>
        <p:spPr>
          <a:xfrm>
            <a:off x="895787" y="4463145"/>
            <a:ext cx="3019162" cy="0"/>
          </a:xfrm>
          <a:prstGeom prst="line">
            <a:avLst/>
          </a:prstGeom>
          <a:ln w="76200">
            <a:solidFill>
              <a:srgbClr val="E971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AC85D3C-1FE7-A7BD-67B5-5D2AA5C44545}"/>
              </a:ext>
            </a:extLst>
          </p:cNvPr>
          <p:cNvSpPr txBox="1"/>
          <p:nvPr/>
        </p:nvSpPr>
        <p:spPr>
          <a:xfrm>
            <a:off x="9831709" y="1040638"/>
            <a:ext cx="1513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b="1" u="none" strike="noStrike" dirty="0">
                <a:solidFill>
                  <a:schemeClr val="tx1"/>
                </a:solidFill>
                <a:effectLst/>
              </a:rPr>
              <a:t>Amount</a:t>
            </a:r>
          </a:p>
          <a:p>
            <a:pPr algn="ctr"/>
            <a:r>
              <a:rPr lang="en-IN" sz="1800" b="1" u="none" strike="noStrike" dirty="0">
                <a:solidFill>
                  <a:schemeClr val="tx1"/>
                </a:solidFill>
                <a:effectLst/>
              </a:rPr>
              <a:t>(₹ in Lakhs)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08E7D-54CF-60E4-39F6-D8FE8DA2F2FE}"/>
              </a:ext>
            </a:extLst>
          </p:cNvPr>
          <p:cNvSpPr txBox="1"/>
          <p:nvPr/>
        </p:nvSpPr>
        <p:spPr>
          <a:xfrm>
            <a:off x="10210797" y="1819046"/>
            <a:ext cx="1513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none" strike="noStrike" dirty="0">
                <a:solidFill>
                  <a:schemeClr val="tx1"/>
                </a:solidFill>
                <a:effectLst/>
              </a:rPr>
              <a:t>10.30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D1924-142F-BA30-708D-20D40C9602E8}"/>
              </a:ext>
            </a:extLst>
          </p:cNvPr>
          <p:cNvSpPr txBox="1"/>
          <p:nvPr/>
        </p:nvSpPr>
        <p:spPr>
          <a:xfrm>
            <a:off x="10210797" y="3059668"/>
            <a:ext cx="1513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none" strike="noStrike" dirty="0">
                <a:solidFill>
                  <a:schemeClr val="tx1"/>
                </a:solidFill>
                <a:effectLst/>
              </a:rPr>
              <a:t>12-15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B9DC8-D927-0D95-8BF6-C62A935A4DD0}"/>
              </a:ext>
            </a:extLst>
          </p:cNvPr>
          <p:cNvSpPr txBox="1"/>
          <p:nvPr/>
        </p:nvSpPr>
        <p:spPr>
          <a:xfrm>
            <a:off x="5341209" y="4899131"/>
            <a:ext cx="3258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i="1" u="none" strike="noStrike" dirty="0">
                <a:solidFill>
                  <a:schemeClr val="tx1"/>
                </a:solidFill>
                <a:effectLst/>
              </a:rPr>
              <a:t>Pending with railways</a:t>
            </a:r>
            <a:endParaRPr lang="en-IN" b="1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DE9800-A1E0-8177-44D8-56E391B6F6EE}"/>
              </a:ext>
            </a:extLst>
          </p:cNvPr>
          <p:cNvGrpSpPr/>
          <p:nvPr/>
        </p:nvGrpSpPr>
        <p:grpSpPr>
          <a:xfrm>
            <a:off x="526563" y="709753"/>
            <a:ext cx="2468074" cy="704088"/>
            <a:chOff x="110215" y="96886"/>
            <a:chExt cx="2744959" cy="615975"/>
          </a:xfrm>
        </p:grpSpPr>
        <p:pic>
          <p:nvPicPr>
            <p:cNvPr id="12" name="Picture 11" descr="A blue and green logo&#10;&#10;AI-generated content may be incorrect.">
              <a:extLst>
                <a:ext uri="{FF2B5EF4-FFF2-40B4-BE49-F238E27FC236}">
                  <a16:creationId xmlns:a16="http://schemas.microsoft.com/office/drawing/2014/main" id="{8FFBAC8F-045A-0638-EE61-1BD31AA3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61" y="96886"/>
              <a:ext cx="1138413" cy="561864"/>
            </a:xfrm>
            <a:prstGeom prst="rect">
              <a:avLst/>
            </a:prstGeom>
          </p:spPr>
        </p:pic>
        <p:pic>
          <p:nvPicPr>
            <p:cNvPr id="13" name="Picture 12" descr="A logo of a company&#10;&#10;AI-generated content may be incorrect.">
              <a:extLst>
                <a:ext uri="{FF2B5EF4-FFF2-40B4-BE49-F238E27FC236}">
                  <a16:creationId xmlns:a16="http://schemas.microsoft.com/office/drawing/2014/main" id="{B6CD935C-64D4-931C-549F-75F46E471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5" y="265111"/>
              <a:ext cx="1330813" cy="447750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4105C8-BC39-A049-1E91-42982EFD644B}"/>
                </a:ext>
              </a:extLst>
            </p:cNvPr>
            <p:cNvCxnSpPr/>
            <p:nvPr/>
          </p:nvCxnSpPr>
          <p:spPr>
            <a:xfrm>
              <a:off x="1572986" y="158404"/>
              <a:ext cx="0" cy="4769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176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05877-48C1-2DB4-A639-128D048B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319954-00DB-CB30-3870-CE46B0163F47}"/>
              </a:ext>
            </a:extLst>
          </p:cNvPr>
          <p:cNvSpPr/>
          <p:nvPr/>
        </p:nvSpPr>
        <p:spPr>
          <a:xfrm>
            <a:off x="304801" y="489857"/>
            <a:ext cx="11582398" cy="60524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DBE88-4161-4C59-0CDF-F9FAAE250C3A}"/>
              </a:ext>
            </a:extLst>
          </p:cNvPr>
          <p:cNvSpPr txBox="1"/>
          <p:nvPr/>
        </p:nvSpPr>
        <p:spPr>
          <a:xfrm>
            <a:off x="5007052" y="1012831"/>
            <a:ext cx="578804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Bal Raksha Bharat</a:t>
            </a:r>
            <a:br>
              <a:rPr lang="en-US" dirty="0"/>
            </a:br>
            <a:r>
              <a:rPr lang="en-US" sz="1800" i="1" dirty="0"/>
              <a:t>Support </a:t>
            </a:r>
            <a:r>
              <a:rPr lang="en-US" i="1" dirty="0"/>
              <a:t>for education &amp; nutrition for underprivileged </a:t>
            </a:r>
            <a:r>
              <a:rPr lang="en-US" sz="1800" i="1" dirty="0"/>
              <a:t>children, skill development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Earthcare</a:t>
            </a:r>
            <a:r>
              <a:rPr lang="en-US" b="1" dirty="0"/>
              <a:t> Foundation – Project Udaan 2.0</a:t>
            </a:r>
            <a:br>
              <a:rPr lang="en-US" dirty="0"/>
            </a:br>
            <a:r>
              <a:rPr lang="en-US" sz="1800" i="1" dirty="0"/>
              <a:t>Skill development of underprivileged youth for employment support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The Biswas Educational Foundation</a:t>
            </a:r>
            <a:br>
              <a:rPr lang="en-US" dirty="0"/>
            </a:br>
            <a:r>
              <a:rPr lang="en-US" sz="1800" i="1" dirty="0"/>
              <a:t>Support for residential accommodation of orphaned/single-parent children</a:t>
            </a:r>
          </a:p>
          <a:p>
            <a:pPr marL="342900" indent="-342900">
              <a:buFont typeface="+mj-lt"/>
              <a:buAutoNum type="arabicPeriod"/>
            </a:pPr>
            <a:endParaRPr lang="en-US" i="1" dirty="0"/>
          </a:p>
          <a:p>
            <a:pPr marL="342900" indent="-342900">
              <a:buFont typeface="+mj-lt"/>
              <a:buAutoNum type="arabicPeriod"/>
            </a:pPr>
            <a:endParaRPr lang="en-US" sz="1800" i="1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Mahesh Foundation</a:t>
            </a:r>
          </a:p>
          <a:p>
            <a:pPr lvl="1"/>
            <a:r>
              <a:rPr lang="en-US" i="1" dirty="0"/>
              <a:t>Construction of school building, skill development for underprivileged women, mobile clinic van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D3345-29C6-8481-5212-21AC9DC71247}"/>
              </a:ext>
            </a:extLst>
          </p:cNvPr>
          <p:cNvSpPr txBox="1"/>
          <p:nvPr/>
        </p:nvSpPr>
        <p:spPr>
          <a:xfrm>
            <a:off x="895787" y="2610731"/>
            <a:ext cx="39079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Proposals Received</a:t>
            </a:r>
          </a:p>
          <a:p>
            <a:pPr>
              <a:buNone/>
            </a:pPr>
            <a:r>
              <a:rPr lang="en-US" sz="2000" b="1" dirty="0"/>
              <a:t>(FY 2025–26)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1FE9B3-2C53-FCF8-21E6-1B3270E23898}"/>
              </a:ext>
            </a:extLst>
          </p:cNvPr>
          <p:cNvCxnSpPr>
            <a:cxnSpLocks/>
          </p:cNvCxnSpPr>
          <p:nvPr/>
        </p:nvCxnSpPr>
        <p:spPr>
          <a:xfrm>
            <a:off x="895787" y="4463145"/>
            <a:ext cx="3019162" cy="0"/>
          </a:xfrm>
          <a:prstGeom prst="line">
            <a:avLst/>
          </a:prstGeom>
          <a:ln w="76200">
            <a:solidFill>
              <a:srgbClr val="E971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9151BB3-55F8-0316-65E6-9B46676E92F5}"/>
              </a:ext>
            </a:extLst>
          </p:cNvPr>
          <p:cNvGrpSpPr/>
          <p:nvPr/>
        </p:nvGrpSpPr>
        <p:grpSpPr>
          <a:xfrm>
            <a:off x="424865" y="660787"/>
            <a:ext cx="2468074" cy="704088"/>
            <a:chOff x="110215" y="96886"/>
            <a:chExt cx="2744959" cy="615975"/>
          </a:xfrm>
        </p:grpSpPr>
        <p:pic>
          <p:nvPicPr>
            <p:cNvPr id="11" name="Picture 10" descr="A blue and green logo&#10;&#10;AI-generated content may be incorrect.">
              <a:extLst>
                <a:ext uri="{FF2B5EF4-FFF2-40B4-BE49-F238E27FC236}">
                  <a16:creationId xmlns:a16="http://schemas.microsoft.com/office/drawing/2014/main" id="{E95F34A1-4DD8-D0F6-3714-AC3E9B288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61" y="96886"/>
              <a:ext cx="1138413" cy="561864"/>
            </a:xfrm>
            <a:prstGeom prst="rect">
              <a:avLst/>
            </a:prstGeom>
          </p:spPr>
        </p:pic>
        <p:pic>
          <p:nvPicPr>
            <p:cNvPr id="12" name="Picture 11" descr="A logo of a company&#10;&#10;AI-generated content may be incorrect.">
              <a:extLst>
                <a:ext uri="{FF2B5EF4-FFF2-40B4-BE49-F238E27FC236}">
                  <a16:creationId xmlns:a16="http://schemas.microsoft.com/office/drawing/2014/main" id="{AB7E60E6-7A61-8E4C-36A0-0CAB4D8BE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5" y="265111"/>
              <a:ext cx="1330813" cy="447750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E95E9A2-10CB-F869-AA9A-980CB5CA797D}"/>
                </a:ext>
              </a:extLst>
            </p:cNvPr>
            <p:cNvCxnSpPr/>
            <p:nvPr/>
          </p:nvCxnSpPr>
          <p:spPr>
            <a:xfrm>
              <a:off x="1572986" y="158404"/>
              <a:ext cx="0" cy="4769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473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EF86C3-B5B7-227A-0623-5F622929FA19}"/>
              </a:ext>
            </a:extLst>
          </p:cNvPr>
          <p:cNvSpPr/>
          <p:nvPr/>
        </p:nvSpPr>
        <p:spPr>
          <a:xfrm>
            <a:off x="0" y="2536371"/>
            <a:ext cx="12192000" cy="20356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9315C5-4DE3-35CB-3A93-78F4C5463104}"/>
              </a:ext>
            </a:extLst>
          </p:cNvPr>
          <p:cNvSpPr txBox="1"/>
          <p:nvPr/>
        </p:nvSpPr>
        <p:spPr>
          <a:xfrm>
            <a:off x="1744873" y="2686931"/>
            <a:ext cx="39079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Discussion about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4400" b="1" i="1" dirty="0">
                <a:solidFill>
                  <a:schemeClr val="accent3">
                    <a:lumMod val="75000"/>
                  </a:schemeClr>
                </a:solidFill>
              </a:rPr>
              <a:t>CSR Policy</a:t>
            </a:r>
            <a:endParaRPr lang="en-US" sz="2000" b="1" i="1" dirty="0">
              <a:solidFill>
                <a:schemeClr val="accent3">
                  <a:lumMod val="7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51FC9E-F4EB-CE93-6B70-1C1FCB7643F8}"/>
              </a:ext>
            </a:extLst>
          </p:cNvPr>
          <p:cNvGrpSpPr/>
          <p:nvPr/>
        </p:nvGrpSpPr>
        <p:grpSpPr>
          <a:xfrm>
            <a:off x="7256201" y="3138681"/>
            <a:ext cx="3841609" cy="820130"/>
            <a:chOff x="110215" y="96886"/>
            <a:chExt cx="2744959" cy="615975"/>
          </a:xfrm>
        </p:grpSpPr>
        <p:pic>
          <p:nvPicPr>
            <p:cNvPr id="8" name="Picture 7" descr="A blue and green logo&#10;&#10;AI-generated content may be incorrect.">
              <a:extLst>
                <a:ext uri="{FF2B5EF4-FFF2-40B4-BE49-F238E27FC236}">
                  <a16:creationId xmlns:a16="http://schemas.microsoft.com/office/drawing/2014/main" id="{5B2A6B9D-E114-ED71-27D9-591A04888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6761" y="96886"/>
              <a:ext cx="1138413" cy="561864"/>
            </a:xfrm>
            <a:prstGeom prst="rect">
              <a:avLst/>
            </a:prstGeom>
          </p:spPr>
        </p:pic>
        <p:pic>
          <p:nvPicPr>
            <p:cNvPr id="9" name="Picture 8" descr="A logo of a company&#10;&#10;AI-generated content may be incorrect.">
              <a:extLst>
                <a:ext uri="{FF2B5EF4-FFF2-40B4-BE49-F238E27FC236}">
                  <a16:creationId xmlns:a16="http://schemas.microsoft.com/office/drawing/2014/main" id="{A0F712E5-DF73-610E-9591-369246A24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15" y="265111"/>
              <a:ext cx="1330813" cy="44775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70E3DD-7553-EEB5-1D3B-D27724612717}"/>
                </a:ext>
              </a:extLst>
            </p:cNvPr>
            <p:cNvCxnSpPr/>
            <p:nvPr/>
          </p:nvCxnSpPr>
          <p:spPr>
            <a:xfrm>
              <a:off x="1572986" y="158404"/>
              <a:ext cx="0" cy="4769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5514F8-F882-1E83-3184-28C89679A070}"/>
              </a:ext>
            </a:extLst>
          </p:cNvPr>
          <p:cNvCxnSpPr>
            <a:cxnSpLocks/>
          </p:cNvCxnSpPr>
          <p:nvPr/>
        </p:nvCxnSpPr>
        <p:spPr>
          <a:xfrm>
            <a:off x="6096000" y="2796603"/>
            <a:ext cx="0" cy="1415141"/>
          </a:xfrm>
          <a:prstGeom prst="line">
            <a:avLst/>
          </a:prstGeom>
          <a:ln w="76200">
            <a:solidFill>
              <a:srgbClr val="E9713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353</Words>
  <Application>Microsoft Office PowerPoint</Application>
  <PresentationFormat>Widescreen</PresentationFormat>
  <Paragraphs>108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Calibri</vt:lpstr>
      <vt:lpstr>Poppins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Pranjal Mullick</dc:creator>
  <cp:lastModifiedBy>Pranjal Mullick</cp:lastModifiedBy>
  <cp:revision>9</cp:revision>
  <dcterms:created xsi:type="dcterms:W3CDTF">2025-05-29T09:02:25Z</dcterms:created>
  <dcterms:modified xsi:type="dcterms:W3CDTF">2025-05-30T06:24:06Z</dcterms:modified>
</cp:coreProperties>
</file>