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heme/theme3.xml" ContentType="application/vnd.openxmlformats-officedocument.them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1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49" r:id="rId2"/>
  </p:sldMasterIdLst>
  <p:notesMasterIdLst>
    <p:notesMasterId r:id="rId20"/>
  </p:notesMasterIdLst>
  <p:sldIdLst>
    <p:sldId id="320" r:id="rId3"/>
    <p:sldId id="321" r:id="rId4"/>
    <p:sldId id="341" r:id="rId5"/>
    <p:sldId id="323" r:id="rId6"/>
    <p:sldId id="324" r:id="rId7"/>
    <p:sldId id="325" r:id="rId8"/>
    <p:sldId id="326" r:id="rId9"/>
    <p:sldId id="327" r:id="rId10"/>
    <p:sldId id="332" r:id="rId11"/>
    <p:sldId id="331" r:id="rId12"/>
    <p:sldId id="328" r:id="rId13"/>
    <p:sldId id="329" r:id="rId14"/>
    <p:sldId id="330" r:id="rId15"/>
    <p:sldId id="333" r:id="rId16"/>
    <p:sldId id="334" r:id="rId17"/>
    <p:sldId id="335" r:id="rId18"/>
    <p:sldId id="35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400"/>
    <a:srgbClr val="255BDA"/>
    <a:srgbClr val="070C7D"/>
    <a:srgbClr val="78B1F0"/>
    <a:srgbClr val="0075CC"/>
    <a:srgbClr val="F3F4FC"/>
    <a:srgbClr val="65BDFF"/>
    <a:srgbClr val="090C70"/>
    <a:srgbClr val="25A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4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424 447,'5'0,"-2"0,2 0,-2 0,2 0,1 0,0 0,-2 0,2 0,0 0,-1 0,2 0,-4 0,1 0,-1 0,1 0,-1 0,1 0,0 1,-1 2,2-2,-2-1,1 3,0-2,-1 0,1 2,0-2,0 0,-1 1,0-1,0 1,2 0,-1 0,-1 0,0-1,0 1,0-1,0 1,1 0,-1 1,0-1,0 1,0 0,0-1,0 1,1 0,0 1,-2-1,1 0,-1 0,-1 2,0-2,2-1,0 1,-2 0,2 0,-2 0,2 1,-2-1,2-1,-2 1,2 0,-2 0,2 0,-3 0,2 1,-2-1,2 0,-1 0,1 1,-1 0,0-1,1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534 477,'-7'3,"3"-1,-2 1,2 1,-2-2,0 1,2-1,1 1,-5 0,5 0,-3-1,2 1,1-2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537 484,'-2'3,"-1"0,1 0,-2 0,0 1,-2 0,-2 3,2-6,0 4,-1 0,4-4,0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539 500,'-4'3,"0"0,-4 2,2 0,1-1,1-2,1-1,1 2,-1-3,-1 2,1 0,0 0,-1 1,1-1,-1 1,1-1,-2 2,1-1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491 551,'-5'4,"2"-3,0 2,0-2,-2 2,2-2,0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4: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489 432,'-3'0,"0"1,2 2,-2-1,1 2,1-1,1 0,-1 1,-1 0,2-1,0 0,3-3,0 0,1 0,-1 0,1 0,0 0,0 0,-1 0,0-1,0-2,-1 0,-1 0,-1 0,0 0,-1 0,-2 0,1 0,-1 1,0 0,-1-1,1 3,0-1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409 604,'-3'1,"3"3,-1-1,1 0,0 0,1 1,1-1,0 0,1-1,1-2,-1 1,0-1,0 0,0 1,0-1,0 0,0 0,0 0,0-2,-1-1,-1 0,0-1,1-1,-2 2,0 0,0-3,-3 2,0 2,0 0,0 0,0 0,0 0,0-1,0 3,0 0,0 0,0 1,1 2,0 1,-1-2,1 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645 570,'-3'1,"-1"-1,0 2,-1-2,1 1,-3-1,4 1,-3-1,-1 1,3 1,1-2,-1 0,1 0,-1 1,1-1,-1 1,-1-1,1 1,0 0,0 0,1 0,0-1,0 2,-1-1,0-1,1 1,-3-1,3 0,-1 1,1 0,0-1,0 0,0 0,-1 0,0 1,1-1,0 1,0 0,0-1,0 0,-3 2,3-2,0 1,-2-1,2 0,0 0,0 1,-2 1,0-2,0 1,1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576 481,'-3'0,"-2"4,2-1,-1-1,-2 1,3-1,1 2,-3 1,1-3,1 2,-1-2,0 1,2 0,0 0,-1 0,0-1,0 2,0-1,-3 1,3-2,-1 1,1-1,0 0,0 2,0 0,0 0,0-2,2 1,-2-2,-1 2,1 0,0-1,1 1,-1-1,0 1,-2 0,0 0,2-1,0 0,-2 1,-1 1,0 1,0 1,0-1,3-3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487 447,'0'3,"0"0,0 0,0 0,0 1,-1 2,-2-1,3-2,-1 3,1-3,-1 1,-1-1,1 2,-1-2,2 0,-1 1,0-1,0 0,0 0,1 0,-2 0,2 0,-2 0,0 1,-1 1,1-2,0 0,0 0,2 0,-3 1,3 0,0 0,-1 0,0-1,0 0,0 0,1 0,-1 2,0-2,0 0,0 0,1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488 453,'3'0,"1"0,-1 1,0 0,0-1,-2 3,3-3,-1 3,0-2,0-1,1 2,0-1,-1 0,1 0,-1 1,2-1,-1 0,0-1,0 2,-1-1,0 0,0 0,0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572 479,'4'4,"-1"1,0-3,-2 1,2 0,0 0,0 0,-2 0,2-2,-1 2,2 0,-1 0,-1 1,1-1,0 0,0 0,-1 1,1-1,0 0,-2 0,2-1,-3 1,2 0,0 0,1 1,-1-1,1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514 462,'-4'2,"1"1,-1 2,0-3,1-1,-1 3,1-1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2-10T12:52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523 469,'0'3,"-4"-1,0 3,-4-1,0 1,5-3,1 1,-2-1,1-1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1888C-9BEA-4806-B3FE-01381DEA55F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A4E6-C638-44C6-92D6-F21EFDA017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1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2.emf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2.emf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2.emf"/><Relationship Id="rId4" Type="http://schemas.openxmlformats.org/officeDocument/2006/relationships/tags" Target="../tags/tag119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2.emf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2.emf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9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0" Type="http://schemas.openxmlformats.org/officeDocument/2006/relationships/tags" Target="../tags/tag174.xml"/><Relationship Id="rId4" Type="http://schemas.openxmlformats.org/officeDocument/2006/relationships/tags" Target="../tags/tag168.xml"/><Relationship Id="rId9" Type="http://schemas.openxmlformats.org/officeDocument/2006/relationships/tags" Target="../tags/tag17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emf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2.emf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2.emf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2.e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终止 1"/>
          <p:cNvSpPr/>
          <p:nvPr>
            <p:custDataLst>
              <p:tags r:id="rId1"/>
            </p:custDataLst>
          </p:nvPr>
        </p:nvSpPr>
        <p:spPr>
          <a:xfrm>
            <a:off x="617028" y="5092039"/>
            <a:ext cx="1775571" cy="47916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-1" fmla="*/ 3475 w 20164"/>
              <a:gd name="connsiteY0-2" fmla="*/ 0 h 21600"/>
              <a:gd name="connsiteX1-3" fmla="*/ 18125 w 20164"/>
              <a:gd name="connsiteY1-4" fmla="*/ 0 h 21600"/>
              <a:gd name="connsiteX2-5" fmla="*/ 20164 w 20164"/>
              <a:gd name="connsiteY2-6" fmla="*/ 11533 h 21600"/>
              <a:gd name="connsiteX3-7" fmla="*/ 18125 w 20164"/>
              <a:gd name="connsiteY3-8" fmla="*/ 21600 h 21600"/>
              <a:gd name="connsiteX4-9" fmla="*/ 3475 w 20164"/>
              <a:gd name="connsiteY4-10" fmla="*/ 21600 h 21600"/>
              <a:gd name="connsiteX5-11" fmla="*/ 0 w 20164"/>
              <a:gd name="connsiteY5-12" fmla="*/ 10800 h 21600"/>
              <a:gd name="connsiteX6-13" fmla="*/ 3475 w 20164"/>
              <a:gd name="connsiteY6-14" fmla="*/ 0 h 21600"/>
              <a:gd name="connsiteX0-15" fmla="*/ 1695 w 18384"/>
              <a:gd name="connsiteY0-16" fmla="*/ 0 h 21600"/>
              <a:gd name="connsiteX1-17" fmla="*/ 16345 w 18384"/>
              <a:gd name="connsiteY1-18" fmla="*/ 0 h 21600"/>
              <a:gd name="connsiteX2-19" fmla="*/ 18384 w 18384"/>
              <a:gd name="connsiteY2-20" fmla="*/ 11533 h 21600"/>
              <a:gd name="connsiteX3-21" fmla="*/ 16345 w 18384"/>
              <a:gd name="connsiteY3-22" fmla="*/ 21600 h 21600"/>
              <a:gd name="connsiteX4-23" fmla="*/ 1695 w 18384"/>
              <a:gd name="connsiteY4-24" fmla="*/ 21600 h 21600"/>
              <a:gd name="connsiteX5-25" fmla="*/ 9 w 18384"/>
              <a:gd name="connsiteY5-26" fmla="*/ 10578 h 21600"/>
              <a:gd name="connsiteX6-27" fmla="*/ 1695 w 18384"/>
              <a:gd name="connsiteY6-28" fmla="*/ 0 h 2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8384" h="21600">
                <a:moveTo>
                  <a:pt x="1695" y="0"/>
                </a:moveTo>
                <a:lnTo>
                  <a:pt x="16345" y="0"/>
                </a:lnTo>
                <a:cubicBezTo>
                  <a:pt x="18264" y="0"/>
                  <a:pt x="18384" y="5568"/>
                  <a:pt x="18384" y="11533"/>
                </a:cubicBezTo>
                <a:cubicBezTo>
                  <a:pt x="18384" y="17498"/>
                  <a:pt x="18264" y="21600"/>
                  <a:pt x="16345" y="21600"/>
                </a:cubicBezTo>
                <a:lnTo>
                  <a:pt x="1695" y="21600"/>
                </a:lnTo>
                <a:cubicBezTo>
                  <a:pt x="-224" y="21600"/>
                  <a:pt x="9" y="16543"/>
                  <a:pt x="9" y="10578"/>
                </a:cubicBezTo>
                <a:cubicBezTo>
                  <a:pt x="9" y="4613"/>
                  <a:pt x="-224" y="0"/>
                  <a:pt x="1695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9876" name="组合 9875"/>
          <p:cNvGrpSpPr/>
          <p:nvPr userDrawn="1">
            <p:custDataLst>
              <p:tags r:id="rId2"/>
            </p:custDataLst>
          </p:nvPr>
        </p:nvGrpSpPr>
        <p:grpSpPr>
          <a:xfrm>
            <a:off x="4041158" y="1592"/>
            <a:ext cx="8150844" cy="5752259"/>
            <a:chOff x="4041156" y="1588"/>
            <a:chExt cx="8150844" cy="5752259"/>
          </a:xfrm>
        </p:grpSpPr>
        <p:sp>
          <p:nvSpPr>
            <p:cNvPr id="5" name="Freeform 5"/>
            <p:cNvSpPr/>
            <p:nvPr>
              <p:custDataLst>
                <p:tags r:id="rId15"/>
              </p:custDataLst>
            </p:nvPr>
          </p:nvSpPr>
          <p:spPr bwMode="auto">
            <a:xfrm>
              <a:off x="4041156" y="1588"/>
              <a:ext cx="8150844" cy="5752259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16"/>
              </p:custDataLst>
            </p:nvPr>
          </p:nvSpPr>
          <p:spPr bwMode="auto">
            <a:xfrm>
              <a:off x="5400595" y="1588"/>
              <a:ext cx="6791405" cy="5714577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7027" y="4177371"/>
            <a:ext cx="5879024" cy="558799"/>
          </a:xfrm>
        </p:spPr>
        <p:txBody>
          <a:bodyPr wrap="square" lIns="90000" tIns="0" rIns="90000" bIns="46800" anchor="t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17027" y="2563700"/>
            <a:ext cx="5879024" cy="1535040"/>
          </a:xfrm>
        </p:spPr>
        <p:txBody>
          <a:bodyPr wrap="square" lIns="90000" tIns="46800" rIns="90000" bIns="46800" anchor="b">
            <a:normAutofit/>
          </a:bodyPr>
          <a:lstStyle>
            <a:lvl1pPr algn="l">
              <a:defRPr sz="7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617027" y="5083529"/>
            <a:ext cx="1705740" cy="479160"/>
          </a:xfrm>
          <a:prstGeom prst="roundRect">
            <a:avLst>
              <a:gd name="adj" fmla="val 50000"/>
            </a:avLst>
          </a:prstGeom>
          <a:noFill/>
        </p:spPr>
        <p:txBody>
          <a:bodyPr vert="horz" wrap="square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6"/>
            </p:custDataLst>
          </p:nvPr>
        </p:nvSpPr>
        <p:spPr>
          <a:xfrm>
            <a:off x="700905" y="5644407"/>
            <a:ext cx="1691695" cy="479160"/>
          </a:xfrm>
        </p:spPr>
        <p:txBody>
          <a:bodyPr vert="horz" wrap="square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grpSp>
        <p:nvGrpSpPr>
          <p:cNvPr id="9875" name="组合 9874"/>
          <p:cNvGrpSpPr/>
          <p:nvPr userDrawn="1">
            <p:custDataLst>
              <p:tags r:id="rId7"/>
            </p:custDataLst>
          </p:nvPr>
        </p:nvGrpSpPr>
        <p:grpSpPr>
          <a:xfrm>
            <a:off x="651143" y="850495"/>
            <a:ext cx="457200" cy="457200"/>
            <a:chOff x="802901" y="880830"/>
            <a:chExt cx="457200" cy="457200"/>
          </a:xfrm>
        </p:grpSpPr>
        <p:sp>
          <p:nvSpPr>
            <p:cNvPr id="107" name="矩形 106"/>
            <p:cNvSpPr/>
            <p:nvPr>
              <p:custDataLst>
                <p:tags r:id="rId13"/>
              </p:custDataLst>
            </p:nvPr>
          </p:nvSpPr>
          <p:spPr>
            <a:xfrm>
              <a:off x="955301" y="880830"/>
              <a:ext cx="3048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>
              <p:custDataLst>
                <p:tags r:id="rId14"/>
              </p:custDataLst>
            </p:nvPr>
          </p:nvSpPr>
          <p:spPr>
            <a:xfrm>
              <a:off x="802901" y="1033230"/>
              <a:ext cx="3048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69" name="日期占位符 9868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9870" name="页脚占位符 9869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871" name="灯片编号占位符 9870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2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81" name="图片 988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8" cstate="email"/>
          <a:stretch>
            <a:fillRect/>
          </a:stretch>
        </p:blipFill>
        <p:spPr>
          <a:xfrm>
            <a:off x="4640952" y="191371"/>
            <a:ext cx="7401185" cy="596850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 userDrawn="1">
            <p:custDataLst>
              <p:tags r:id="rId1"/>
            </p:custDataLst>
          </p:nvPr>
        </p:nvGrpSpPr>
        <p:grpSpPr>
          <a:xfrm>
            <a:off x="0" y="7"/>
            <a:ext cx="12247696" cy="6610215"/>
            <a:chOff x="0" y="1"/>
            <a:chExt cx="12247696" cy="6610215"/>
          </a:xfrm>
        </p:grpSpPr>
        <p:sp>
          <p:nvSpPr>
            <p:cNvPr id="110" name="矩形 109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11" name="图片 1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2" cstate="email"/>
            <a:stretch>
              <a:fillRect/>
            </a:stretch>
          </p:blipFill>
          <p:spPr>
            <a:xfrm>
              <a:off x="10962105" y="5725661"/>
              <a:ext cx="1285591" cy="884555"/>
            </a:xfrm>
            <a:prstGeom prst="rect">
              <a:avLst/>
            </a:prstGeom>
          </p:spPr>
        </p:pic>
        <p:grpSp>
          <p:nvGrpSpPr>
            <p:cNvPr id="112" name="组合 111"/>
            <p:cNvGrpSpPr/>
            <p:nvPr userDrawn="1"/>
          </p:nvGrpSpPr>
          <p:grpSpPr>
            <a:xfrm rot="5400000" flipH="1">
              <a:off x="260111" y="-260110"/>
              <a:ext cx="1247586" cy="1767807"/>
              <a:chOff x="9465923" y="2995199"/>
              <a:chExt cx="2726076" cy="3862799"/>
            </a:xfrm>
          </p:grpSpPr>
          <p:sp>
            <p:nvSpPr>
              <p:cNvPr id="113" name="Freeform 5"/>
              <p:cNvSpPr/>
              <p:nvPr userDrawn="1">
                <p:custDataLst>
                  <p:tags r:id="rId9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6"/>
              <p:cNvSpPr/>
              <p:nvPr userDrawn="1">
                <p:custDataLst>
                  <p:tags r:id="rId10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2" y="952512"/>
            <a:ext cx="10852237" cy="5388907"/>
          </a:xfrm>
        </p:spPr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KSO_TEMPLATE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1"/>
            </p:custDataLst>
          </p:nvPr>
        </p:nvSpPr>
        <p:spPr bwMode="auto">
          <a:xfrm>
            <a:off x="4041159" y="1593"/>
            <a:ext cx="8150844" cy="5752259"/>
          </a:xfrm>
          <a:custGeom>
            <a:avLst/>
            <a:gdLst>
              <a:gd name="T0" fmla="*/ 730 w 4318"/>
              <a:gd name="T1" fmla="*/ 1015 h 3051"/>
              <a:gd name="T2" fmla="*/ 1736 w 4318"/>
              <a:gd name="T3" fmla="*/ 1623 h 3051"/>
              <a:gd name="T4" fmla="*/ 2905 w 4318"/>
              <a:gd name="T5" fmla="*/ 2071 h 3051"/>
              <a:gd name="T6" fmla="*/ 4020 w 4318"/>
              <a:gd name="T7" fmla="*/ 2923 h 3051"/>
              <a:gd name="T8" fmla="*/ 4318 w 4318"/>
              <a:gd name="T9" fmla="*/ 3051 h 3051"/>
              <a:gd name="T10" fmla="*/ 4318 w 4318"/>
              <a:gd name="T11" fmla="*/ 0 h 3051"/>
              <a:gd name="T12" fmla="*/ 0 w 4318"/>
              <a:gd name="T13" fmla="*/ 0 h 3051"/>
              <a:gd name="T14" fmla="*/ 730 w 4318"/>
              <a:gd name="T15" fmla="*/ 1015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8" h="3051">
                <a:moveTo>
                  <a:pt x="730" y="1015"/>
                </a:moveTo>
                <a:cubicBezTo>
                  <a:pt x="796" y="1632"/>
                  <a:pt x="1247" y="1628"/>
                  <a:pt x="1736" y="1623"/>
                </a:cubicBezTo>
                <a:cubicBezTo>
                  <a:pt x="2179" y="1619"/>
                  <a:pt x="2653" y="1615"/>
                  <a:pt x="2905" y="2071"/>
                </a:cubicBezTo>
                <a:cubicBezTo>
                  <a:pt x="3434" y="3031"/>
                  <a:pt x="3490" y="2455"/>
                  <a:pt x="4020" y="2923"/>
                </a:cubicBezTo>
                <a:cubicBezTo>
                  <a:pt x="4096" y="2991"/>
                  <a:pt x="4199" y="3031"/>
                  <a:pt x="4318" y="3051"/>
                </a:cubicBezTo>
                <a:cubicBezTo>
                  <a:pt x="4318" y="0"/>
                  <a:pt x="4318" y="0"/>
                  <a:pt x="4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59" y="210"/>
                  <a:pt x="679" y="531"/>
                  <a:pt x="730" y="10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Freeform 6"/>
          <p:cNvSpPr/>
          <p:nvPr>
            <p:custDataLst>
              <p:tags r:id="rId2"/>
            </p:custDataLst>
          </p:nvPr>
        </p:nvSpPr>
        <p:spPr bwMode="auto">
          <a:xfrm>
            <a:off x="5400596" y="1594"/>
            <a:ext cx="6791405" cy="5714577"/>
          </a:xfrm>
          <a:custGeom>
            <a:avLst/>
            <a:gdLst>
              <a:gd name="T0" fmla="*/ 609 w 3598"/>
              <a:gd name="T1" fmla="*/ 895 h 3031"/>
              <a:gd name="T2" fmla="*/ 1447 w 3598"/>
              <a:gd name="T3" fmla="*/ 1432 h 3031"/>
              <a:gd name="T4" fmla="*/ 2420 w 3598"/>
              <a:gd name="T5" fmla="*/ 1827 h 3031"/>
              <a:gd name="T6" fmla="*/ 3598 w 3598"/>
              <a:gd name="T7" fmla="*/ 3031 h 3031"/>
              <a:gd name="T8" fmla="*/ 3598 w 3598"/>
              <a:gd name="T9" fmla="*/ 0 h 3031"/>
              <a:gd name="T10" fmla="*/ 0 w 3598"/>
              <a:gd name="T11" fmla="*/ 0 h 3031"/>
              <a:gd name="T12" fmla="*/ 609 w 3598"/>
              <a:gd name="T13" fmla="*/ 895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3031">
                <a:moveTo>
                  <a:pt x="609" y="895"/>
                </a:moveTo>
                <a:cubicBezTo>
                  <a:pt x="664" y="1440"/>
                  <a:pt x="1039" y="1436"/>
                  <a:pt x="1447" y="1432"/>
                </a:cubicBezTo>
                <a:cubicBezTo>
                  <a:pt x="1815" y="1428"/>
                  <a:pt x="2211" y="1424"/>
                  <a:pt x="2420" y="1827"/>
                </a:cubicBezTo>
                <a:cubicBezTo>
                  <a:pt x="2743" y="2445"/>
                  <a:pt x="3288" y="2851"/>
                  <a:pt x="3598" y="3031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299" y="185"/>
                  <a:pt x="566" y="469"/>
                  <a:pt x="609" y="89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1663" y="2419282"/>
            <a:ext cx="5426076" cy="2158229"/>
          </a:xfrm>
        </p:spPr>
        <p:txBody>
          <a:bodyPr lIns="89998" tIns="46799" rIns="89998" bIns="46799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pic>
        <p:nvPicPr>
          <p:cNvPr id="108" name="图片 10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/>
          <a:stretch>
            <a:fillRect/>
          </a:stretch>
        </p:blipFill>
        <p:spPr>
          <a:xfrm>
            <a:off x="6094883" y="2468263"/>
            <a:ext cx="5114252" cy="351888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email"/>
          <a:stretch>
            <a:fillRect/>
          </a:stretch>
        </p:blipFill>
        <p:spPr>
          <a:xfrm>
            <a:off x="10879457" y="5907410"/>
            <a:ext cx="1285875" cy="884555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>
            <p:custDataLst>
              <p:tags r:id="rId2"/>
            </p:custDataLst>
          </p:nvPr>
        </p:nvGrpSpPr>
        <p:grpSpPr>
          <a:xfrm rot="5400000" flipH="1">
            <a:off x="156211" y="-156211"/>
            <a:ext cx="749300" cy="1061720"/>
            <a:chOff x="9465923" y="2995199"/>
            <a:chExt cx="2726076" cy="3862799"/>
          </a:xfrm>
        </p:grpSpPr>
        <p:sp>
          <p:nvSpPr>
            <p:cNvPr id="66" name="Freeform 5"/>
            <p:cNvSpPr/>
            <p:nvPr userDrawn="1">
              <p:custDataLst>
                <p:tags r:id="rId7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6"/>
            <p:cNvSpPr/>
            <p:nvPr userDrawn="1">
              <p:custDataLst>
                <p:tags r:id="rId8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292737" y="304168"/>
            <a:ext cx="11606531" cy="6249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 cstate="email"/>
          <a:stretch>
            <a:fillRect/>
          </a:stretch>
        </p:blipFill>
        <p:spPr>
          <a:xfrm>
            <a:off x="10962005" y="5725799"/>
            <a:ext cx="1285875" cy="884555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 rot="5400000" flipH="1">
            <a:off x="260354" y="-260351"/>
            <a:ext cx="1247775" cy="1767840"/>
            <a:chOff x="9465923" y="2995199"/>
            <a:chExt cx="2726076" cy="3862799"/>
          </a:xfrm>
        </p:grpSpPr>
        <p:sp>
          <p:nvSpPr>
            <p:cNvPr id="20" name="Freeform 5"/>
            <p:cNvSpPr/>
            <p:nvPr userDrawn="1">
              <p:custDataLst>
                <p:tags r:id="rId9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6"/>
            <p:cNvSpPr/>
            <p:nvPr userDrawn="1">
              <p:custDataLst>
                <p:tags r:id="rId10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38" tIns="45719" rIns="91438" bIns="45719"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 rot="16200000">
            <a:off x="10684304" y="-260109"/>
            <a:ext cx="1247587" cy="1767807"/>
            <a:chOff x="9465923" y="2995199"/>
            <a:chExt cx="2726076" cy="3862799"/>
          </a:xfrm>
        </p:grpSpPr>
        <p:sp>
          <p:nvSpPr>
            <p:cNvPr id="22" name="Freeform 5"/>
            <p:cNvSpPr/>
            <p:nvPr userDrawn="1">
              <p:custDataLst>
                <p:tags r:id="rId9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"/>
            <p:cNvSpPr/>
            <p:nvPr userDrawn="1">
              <p:custDataLst>
                <p:tags r:id="rId10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" y="5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38" tIns="45719" rIns="91438" bIns="45719"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43"/>
            <a:ext cx="6480000" cy="5087937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3" name="组合 42"/>
          <p:cNvGrpSpPr/>
          <p:nvPr userDrawn="1">
            <p:custDataLst>
              <p:tags r:id="rId2"/>
            </p:custDataLst>
          </p:nvPr>
        </p:nvGrpSpPr>
        <p:grpSpPr>
          <a:xfrm rot="10800000">
            <a:off x="1" y="1"/>
            <a:ext cx="869315" cy="1231900"/>
            <a:chOff x="9465923" y="2995199"/>
            <a:chExt cx="2726076" cy="3862799"/>
          </a:xfrm>
        </p:grpSpPr>
        <p:sp>
          <p:nvSpPr>
            <p:cNvPr id="44" name="Freeform 5"/>
            <p:cNvSpPr/>
            <p:nvPr userDrawn="1">
              <p:custDataLst>
                <p:tags r:id="rId10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Freeform 6"/>
            <p:cNvSpPr/>
            <p:nvPr userDrawn="1">
              <p:custDataLst>
                <p:tags r:id="rId11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3" cstate="email"/>
          <a:stretch>
            <a:fillRect/>
          </a:stretch>
        </p:blipFill>
        <p:spPr>
          <a:xfrm>
            <a:off x="10906125" y="5922650"/>
            <a:ext cx="1285875" cy="884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38" tIns="45719" rIns="91438" bIns="45719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38" tIns="45719" rIns="91438" bIns="45719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 rot="16200000">
            <a:off x="10684305" y="-260109"/>
            <a:ext cx="1247587" cy="1767807"/>
            <a:chOff x="9465923" y="2995199"/>
            <a:chExt cx="2726076" cy="3862799"/>
          </a:xfrm>
        </p:grpSpPr>
        <p:sp>
          <p:nvSpPr>
            <p:cNvPr id="22" name="Freeform 5"/>
            <p:cNvSpPr/>
            <p:nvPr userDrawn="1">
              <p:custDataLst>
                <p:tags r:id="rId9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"/>
            <p:cNvSpPr/>
            <p:nvPr userDrawn="1">
              <p:custDataLst>
                <p:tags r:id="rId10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7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38" tIns="45719" rIns="91438" bIns="45719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16200000">
            <a:off x="10684305" y="-260109"/>
            <a:ext cx="1247587" cy="1767807"/>
            <a:chOff x="9465923" y="2995199"/>
            <a:chExt cx="2726076" cy="3862799"/>
          </a:xfrm>
        </p:grpSpPr>
        <p:sp>
          <p:nvSpPr>
            <p:cNvPr id="91" name="Freeform 5"/>
            <p:cNvSpPr/>
            <p:nvPr userDrawn="1">
              <p:custDataLst>
                <p:tags r:id="rId11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" name="Freeform 6"/>
            <p:cNvSpPr/>
            <p:nvPr userDrawn="1">
              <p:custDataLst>
                <p:tags r:id="rId12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1"/>
            <a:ext cx="11037600" cy="441964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7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" y="-8255"/>
            <a:ext cx="2071371" cy="2936875"/>
            <a:chOff x="1" y="0"/>
            <a:chExt cx="4839865" cy="6857997"/>
          </a:xfrm>
        </p:grpSpPr>
        <p:sp>
          <p:nvSpPr>
            <p:cNvPr id="18" name="Freeform 5"/>
            <p:cNvSpPr/>
            <p:nvPr userDrawn="1">
              <p:custDataLst>
                <p:tags r:id="rId11"/>
              </p:custDataLst>
            </p:nvPr>
          </p:nvSpPr>
          <p:spPr bwMode="auto">
            <a:xfrm rot="16200000">
              <a:off x="-1009065" y="1009067"/>
              <a:ext cx="6857997" cy="4839864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Freeform 6"/>
            <p:cNvSpPr/>
            <p:nvPr userDrawn="1">
              <p:custDataLst>
                <p:tags r:id="rId12"/>
              </p:custDataLst>
            </p:nvPr>
          </p:nvSpPr>
          <p:spPr bwMode="auto">
            <a:xfrm rot="16200000">
              <a:off x="-453012" y="453014"/>
              <a:ext cx="5714186" cy="4808159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10120629" y="3940815"/>
            <a:ext cx="2071371" cy="2936875"/>
            <a:chOff x="1" y="0"/>
            <a:chExt cx="4839865" cy="6857997"/>
          </a:xfrm>
        </p:grpSpPr>
        <p:sp>
          <p:nvSpPr>
            <p:cNvPr id="11" name="Freeform 5"/>
            <p:cNvSpPr/>
            <p:nvPr userDrawn="1">
              <p:custDataLst>
                <p:tags r:id="rId9"/>
              </p:custDataLst>
            </p:nvPr>
          </p:nvSpPr>
          <p:spPr bwMode="auto">
            <a:xfrm rot="16200000">
              <a:off x="-1009065" y="1009067"/>
              <a:ext cx="6857997" cy="4839864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Freeform 6"/>
            <p:cNvSpPr/>
            <p:nvPr userDrawn="1">
              <p:custDataLst>
                <p:tags r:id="rId10"/>
              </p:custDataLst>
            </p:nvPr>
          </p:nvSpPr>
          <p:spPr bwMode="auto">
            <a:xfrm rot="16200000">
              <a:off x="-453012" y="453014"/>
              <a:ext cx="5714186" cy="4808159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38" tIns="45719" rIns="91438" bIns="45719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38" tIns="45719" rIns="91438" bIns="45719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" y="0"/>
            <a:ext cx="12164915" cy="6792110"/>
            <a:chOff x="0" y="0"/>
            <a:chExt cx="12164914" cy="679211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2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3" name="Freeform 5"/>
              <p:cNvSpPr/>
              <p:nvPr userDrawn="1">
                <p:custDataLst>
                  <p:tags r:id="rId9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6"/>
              <p:cNvSpPr/>
              <p:nvPr userDrawn="1">
                <p:custDataLst>
                  <p:tags r:id="rId10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4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4" y="952512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14643" y="2959103"/>
            <a:ext cx="5114252" cy="966199"/>
          </a:xfrm>
        </p:spPr>
        <p:txBody>
          <a:bodyPr lIns="89998" tIns="46799" rIns="89998" bIns="0" anchor="b">
            <a:normAutofit/>
          </a:bodyPr>
          <a:lstStyle>
            <a:lvl1pPr algn="l"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4643" y="4001565"/>
            <a:ext cx="5114252" cy="581480"/>
          </a:xfrm>
        </p:spPr>
        <p:txBody>
          <a:bodyPr lIns="89998" tIns="0" rIns="89998" bIns="46799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6094883" y="2468263"/>
            <a:ext cx="5114252" cy="351888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" y="0"/>
            <a:ext cx="12164915" cy="6792110"/>
            <a:chOff x="0" y="0"/>
            <a:chExt cx="12164914" cy="679211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3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3" name="Freeform 5"/>
              <p:cNvSpPr/>
              <p:nvPr userDrawn="1">
                <p:custDataLst>
                  <p:tags r:id="rId10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6"/>
              <p:cNvSpPr/>
              <p:nvPr userDrawn="1">
                <p:custDataLst>
                  <p:tags r:id="rId11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4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29" y="952512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12"/>
            <a:ext cx="5283243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" y="0"/>
            <a:ext cx="12164915" cy="6792110"/>
            <a:chOff x="0" y="0"/>
            <a:chExt cx="12164914" cy="6792110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5" name="Freeform 5"/>
              <p:cNvSpPr/>
              <p:nvPr userDrawn="1">
                <p:custDataLst>
                  <p:tags r:id="rId12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6"/>
              <p:cNvSpPr/>
              <p:nvPr userDrawn="1">
                <p:custDataLst>
                  <p:tags r:id="rId13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4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9" y="952512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49" y="952512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49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 userDrawn="1">
            <p:custDataLst>
              <p:tags r:id="rId1"/>
            </p:custDataLst>
          </p:nvPr>
        </p:nvSpPr>
        <p:spPr bwMode="auto">
          <a:xfrm rot="16200000">
            <a:off x="-1009063" y="1009067"/>
            <a:ext cx="6857997" cy="4839864"/>
          </a:xfrm>
          <a:custGeom>
            <a:avLst/>
            <a:gdLst>
              <a:gd name="T0" fmla="*/ 730 w 4318"/>
              <a:gd name="T1" fmla="*/ 1015 h 3051"/>
              <a:gd name="T2" fmla="*/ 1736 w 4318"/>
              <a:gd name="T3" fmla="*/ 1623 h 3051"/>
              <a:gd name="T4" fmla="*/ 2905 w 4318"/>
              <a:gd name="T5" fmla="*/ 2071 h 3051"/>
              <a:gd name="T6" fmla="*/ 4020 w 4318"/>
              <a:gd name="T7" fmla="*/ 2923 h 3051"/>
              <a:gd name="T8" fmla="*/ 4318 w 4318"/>
              <a:gd name="T9" fmla="*/ 3051 h 3051"/>
              <a:gd name="T10" fmla="*/ 4318 w 4318"/>
              <a:gd name="T11" fmla="*/ 0 h 3051"/>
              <a:gd name="T12" fmla="*/ 0 w 4318"/>
              <a:gd name="T13" fmla="*/ 0 h 3051"/>
              <a:gd name="T14" fmla="*/ 730 w 4318"/>
              <a:gd name="T15" fmla="*/ 1015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8" h="3051">
                <a:moveTo>
                  <a:pt x="730" y="1015"/>
                </a:moveTo>
                <a:cubicBezTo>
                  <a:pt x="796" y="1632"/>
                  <a:pt x="1247" y="1628"/>
                  <a:pt x="1736" y="1623"/>
                </a:cubicBezTo>
                <a:cubicBezTo>
                  <a:pt x="2179" y="1619"/>
                  <a:pt x="2653" y="1615"/>
                  <a:pt x="2905" y="2071"/>
                </a:cubicBezTo>
                <a:cubicBezTo>
                  <a:pt x="3434" y="3031"/>
                  <a:pt x="3490" y="2455"/>
                  <a:pt x="4020" y="2923"/>
                </a:cubicBezTo>
                <a:cubicBezTo>
                  <a:pt x="4096" y="2991"/>
                  <a:pt x="4199" y="3031"/>
                  <a:pt x="4318" y="3051"/>
                </a:cubicBezTo>
                <a:cubicBezTo>
                  <a:pt x="4318" y="0"/>
                  <a:pt x="4318" y="0"/>
                  <a:pt x="4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59" y="210"/>
                  <a:pt x="679" y="531"/>
                  <a:pt x="730" y="10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normAutofit/>
          </a:bodyPr>
          <a:lstStyle/>
          <a:p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Freeform 6"/>
          <p:cNvSpPr/>
          <p:nvPr userDrawn="1">
            <p:custDataLst>
              <p:tags r:id="rId2"/>
            </p:custDataLst>
          </p:nvPr>
        </p:nvSpPr>
        <p:spPr bwMode="auto">
          <a:xfrm rot="16200000">
            <a:off x="-453011" y="453020"/>
            <a:ext cx="5714187" cy="4808159"/>
          </a:xfrm>
          <a:custGeom>
            <a:avLst/>
            <a:gdLst>
              <a:gd name="T0" fmla="*/ 609 w 3598"/>
              <a:gd name="T1" fmla="*/ 895 h 3031"/>
              <a:gd name="T2" fmla="*/ 1447 w 3598"/>
              <a:gd name="T3" fmla="*/ 1432 h 3031"/>
              <a:gd name="T4" fmla="*/ 2420 w 3598"/>
              <a:gd name="T5" fmla="*/ 1827 h 3031"/>
              <a:gd name="T6" fmla="*/ 3598 w 3598"/>
              <a:gd name="T7" fmla="*/ 3031 h 3031"/>
              <a:gd name="T8" fmla="*/ 3598 w 3598"/>
              <a:gd name="T9" fmla="*/ 0 h 3031"/>
              <a:gd name="T10" fmla="*/ 0 w 3598"/>
              <a:gd name="T11" fmla="*/ 0 h 3031"/>
              <a:gd name="T12" fmla="*/ 609 w 3598"/>
              <a:gd name="T13" fmla="*/ 895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3031">
                <a:moveTo>
                  <a:pt x="609" y="895"/>
                </a:moveTo>
                <a:cubicBezTo>
                  <a:pt x="664" y="1440"/>
                  <a:pt x="1039" y="1436"/>
                  <a:pt x="1447" y="1432"/>
                </a:cubicBezTo>
                <a:cubicBezTo>
                  <a:pt x="1815" y="1428"/>
                  <a:pt x="2211" y="1424"/>
                  <a:pt x="2420" y="1827"/>
                </a:cubicBezTo>
                <a:cubicBezTo>
                  <a:pt x="2743" y="2445"/>
                  <a:pt x="3288" y="2851"/>
                  <a:pt x="3598" y="3031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299" y="185"/>
                  <a:pt x="566" y="469"/>
                  <a:pt x="609" y="895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normAutofit/>
          </a:bodyPr>
          <a:lstStyle/>
          <a:p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KSO_TEMPLATE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lIns="91438" tIns="45719" rIns="91438" bIns="45719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KSO_TEMPLATE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>
            <p:custDataLst>
              <p:tags r:id="rId1"/>
            </p:custDataLst>
          </p:nvPr>
        </p:nvGrpSpPr>
        <p:grpSpPr>
          <a:xfrm>
            <a:off x="1" y="3"/>
            <a:ext cx="12164915" cy="6792111"/>
            <a:chOff x="0" y="0"/>
            <a:chExt cx="12164914" cy="6792110"/>
          </a:xfrm>
        </p:grpSpPr>
        <p:pic>
          <p:nvPicPr>
            <p:cNvPr id="37" name="图片 36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3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39" name="Freeform 5"/>
              <p:cNvSpPr/>
              <p:nvPr userDrawn="1">
                <p:custDataLst>
                  <p:tags r:id="rId10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"/>
              <p:cNvSpPr/>
              <p:nvPr userDrawn="1">
                <p:custDataLst>
                  <p:tags r:id="rId11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2" y="443235"/>
            <a:ext cx="10852237" cy="441964"/>
          </a:xfrm>
        </p:spPr>
        <p:txBody>
          <a:bodyPr vert="horz" lIns="101597" tIns="38099" rIns="76198" bIns="38099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29" y="952512"/>
            <a:ext cx="5283243" cy="5388907"/>
          </a:xfrm>
        </p:spPr>
        <p:txBody>
          <a:bodyPr vert="horz" lIns="101597" tIns="0" rIns="82549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1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600" b="0" i="0" u="none" strike="noStrike" kern="1200" cap="none" spc="151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1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1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1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12"/>
            <a:ext cx="5283243" cy="5388907"/>
          </a:xfrm>
        </p:spPr>
        <p:txBody>
          <a:bodyPr vert="horz" lIns="101597" tIns="0" rIns="82549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1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1438" tIns="45719" rIns="91438" bIns="45719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>
            <p:custDataLst>
              <p:tags r:id="rId1"/>
            </p:custDataLst>
          </p:nvPr>
        </p:nvGrpSpPr>
        <p:grpSpPr>
          <a:xfrm>
            <a:off x="0" y="5"/>
            <a:ext cx="12247696" cy="6610215"/>
            <a:chOff x="0" y="1"/>
            <a:chExt cx="12247696" cy="6610215"/>
          </a:xfrm>
        </p:grpSpPr>
        <p:sp>
          <p:nvSpPr>
            <p:cNvPr id="50" name="矩形 49"/>
            <p:cNvSpPr/>
            <p:nvPr userDrawn="1">
              <p:custDataLst>
                <p:tags r:id="rId8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3" cstate="email"/>
            <a:stretch>
              <a:fillRect/>
            </a:stretch>
          </p:blipFill>
          <p:spPr>
            <a:xfrm>
              <a:off x="10962105" y="5725661"/>
              <a:ext cx="1285591" cy="884555"/>
            </a:xfrm>
            <a:prstGeom prst="rect">
              <a:avLst/>
            </a:prstGeom>
          </p:spPr>
        </p:pic>
        <p:grpSp>
          <p:nvGrpSpPr>
            <p:cNvPr id="52" name="组合 51"/>
            <p:cNvGrpSpPr/>
            <p:nvPr userDrawn="1"/>
          </p:nvGrpSpPr>
          <p:grpSpPr>
            <a:xfrm rot="5400000" flipH="1">
              <a:off x="260111" y="-260110"/>
              <a:ext cx="1247586" cy="1767807"/>
              <a:chOff x="9465923" y="2995199"/>
              <a:chExt cx="2726076" cy="3862799"/>
            </a:xfrm>
          </p:grpSpPr>
          <p:sp>
            <p:nvSpPr>
              <p:cNvPr id="53" name="Freeform 5"/>
              <p:cNvSpPr/>
              <p:nvPr userDrawn="1">
                <p:custDataLst>
                  <p:tags r:id="rId10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6"/>
              <p:cNvSpPr/>
              <p:nvPr userDrawn="1">
                <p:custDataLst>
                  <p:tags r:id="rId11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12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7" y="952503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4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4" y="952512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slide" Target="slide14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slide" Target="slide8.xml"/><Relationship Id="rId2" Type="http://schemas.openxmlformats.org/officeDocument/2006/relationships/tags" Target="../tags/tag191.xml"/><Relationship Id="rId16" Type="http://schemas.openxmlformats.org/officeDocument/2006/relationships/slide" Target="slide3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99.xml"/><Relationship Id="rId19" Type="http://schemas.openxmlformats.org/officeDocument/2006/relationships/slide" Target="slide16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slide" Target="slide12.xml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99515" y="925195"/>
            <a:ext cx="3754755" cy="3822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xx</a:t>
            </a:r>
            <a:r>
              <a:rPr lang="zh-CN" altLang="en-US" b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市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中小学信息技术创作大赛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985" y="2315845"/>
            <a:ext cx="6740525" cy="24428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no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题目：</a:t>
            </a:r>
            <a:r>
              <a:rPr lang="en-US" altLang="zh-CN" sz="3200" b="1" dirty="0">
                <a:solidFill>
                  <a:srgbClr val="FF0000"/>
                </a:solidFill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</a:rPr>
              <a:t>天体引力模拟的探索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学校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3200" b="1" smtClean="0">
                <a:solidFill>
                  <a:srgbClr val="FF0000"/>
                </a:solidFill>
              </a:rPr>
              <a:t>xxx</a:t>
            </a:r>
          </a:p>
          <a:p>
            <a:r>
              <a:rPr lang="zh-CN" altLang="en-US" sz="3200" b="1" smtClean="0">
                <a:solidFill>
                  <a:srgbClr val="FF0000"/>
                </a:solidFill>
              </a:rPr>
              <a:t>姓名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xxx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组别：</a:t>
            </a:r>
            <a:r>
              <a:rPr lang="en-US" altLang="zh-CN" sz="3200" b="1" dirty="0">
                <a:solidFill>
                  <a:srgbClr val="FF0000"/>
                </a:solidFill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</a:rPr>
              <a:t>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实现</a:t>
            </a:r>
            <a:r>
              <a:rPr lang="zh-CN" altLang="en-US" dirty="0"/>
              <a:t>过程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8614" y="1114819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/>
              <a:t>主程序和</a:t>
            </a:r>
            <a:r>
              <a:rPr lang="zh-CN" altLang="en-US" dirty="0"/>
              <a:t>事件</a:t>
            </a:r>
            <a:r>
              <a:rPr lang="zh-CN" altLang="en-US" dirty="0" smtClean="0"/>
              <a:t>循环：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15" y="1761736"/>
            <a:ext cx="5013616" cy="431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7673" y="1249025"/>
            <a:ext cx="3839509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/>
              <a:t>实现验证开普勒第一定律的代码：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63" y="1797051"/>
            <a:ext cx="6743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48923"/>
            <a:ext cx="67056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67200" y="2870906"/>
            <a:ext cx="6400800" cy="156966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/>
              <a:t>其中的</a:t>
            </a:r>
            <a:r>
              <a:rPr lang="en-US" altLang="zh-CN" sz="1600" dirty="0"/>
              <a:t>t</a:t>
            </a:r>
            <a:r>
              <a:rPr lang="zh-CN" altLang="en-US" sz="1600" dirty="0"/>
              <a:t>是引力模拟中虚拟的“时间”，每事件循环一次， “时间”就会增加一个定值。</a:t>
            </a:r>
            <a:endParaRPr lang="en-US" altLang="zh-CN" sz="1600" dirty="0"/>
          </a:p>
          <a:p>
            <a:r>
              <a:rPr lang="zh-CN" altLang="en-US" sz="1600" dirty="0"/>
              <a:t>下面</a:t>
            </a:r>
            <a:r>
              <a:rPr lang="en-US" altLang="zh-CN" sz="1600" dirty="0"/>
              <a:t>while</a:t>
            </a:r>
            <a:r>
              <a:rPr lang="zh-CN" altLang="en-US" sz="1600" dirty="0"/>
              <a:t>循环里面的</a:t>
            </a:r>
            <a:r>
              <a:rPr lang="en-US" altLang="zh-CN" sz="1600" dirty="0"/>
              <a:t>if</a:t>
            </a:r>
            <a:r>
              <a:rPr lang="zh-CN" altLang="en-US" sz="1600" dirty="0"/>
              <a:t>判断中，如果</a:t>
            </a:r>
            <a:r>
              <a:rPr lang="en-US" altLang="zh-CN" sz="1600" dirty="0"/>
              <a:t>t</a:t>
            </a:r>
            <a:r>
              <a:rPr lang="zh-CN" altLang="en-US" sz="1600" dirty="0"/>
              <a:t>超过一个值，就根据</a:t>
            </a:r>
            <a:r>
              <a:rPr lang="en-US" altLang="zh-CN" sz="1600" dirty="0" err="1"/>
              <a:t>x_lst</a:t>
            </a:r>
            <a:r>
              <a:rPr lang="en-US" altLang="zh-CN" sz="1600" dirty="0"/>
              <a:t> (</a:t>
            </a:r>
            <a:r>
              <a:rPr lang="zh-CN" altLang="en-US" sz="1600" dirty="0"/>
              <a:t>行星历次经过的</a:t>
            </a:r>
            <a:r>
              <a:rPr lang="en-US" altLang="zh-CN" sz="1600" dirty="0"/>
              <a:t>x</a:t>
            </a:r>
            <a:r>
              <a:rPr lang="zh-CN" altLang="en-US" sz="1600" dirty="0"/>
              <a:t>坐标列表</a:t>
            </a:r>
            <a:r>
              <a:rPr lang="en-US" altLang="zh-CN" sz="1600" dirty="0"/>
              <a:t>)</a:t>
            </a:r>
            <a:r>
              <a:rPr lang="zh-CN" altLang="en-US" sz="1600" dirty="0"/>
              <a:t> 判断椭圆的长轴长度，再根据这个计算</a:t>
            </a:r>
            <a:r>
              <a:rPr lang="en-US" altLang="zh-CN" sz="1600" dirty="0"/>
              <a:t>PF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+PF</a:t>
            </a:r>
            <a:r>
              <a:rPr lang="en-US" altLang="zh-CN" sz="1600" baseline="-25000" dirty="0"/>
              <a:t>2</a:t>
            </a:r>
            <a:r>
              <a:rPr lang="zh-CN" altLang="en-US" sz="1600" dirty="0"/>
              <a:t>和</a:t>
            </a:r>
            <a:r>
              <a:rPr lang="en-US" altLang="zh-CN" sz="1600" dirty="0"/>
              <a:t>2a 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否则，将当前行星的</a:t>
            </a:r>
            <a:r>
              <a:rPr lang="en-US" altLang="zh-CN" sz="1600" dirty="0"/>
              <a:t>x</a:t>
            </a:r>
            <a:r>
              <a:rPr lang="zh-CN" altLang="en-US" sz="1600" dirty="0"/>
              <a:t>坐标加入</a:t>
            </a:r>
            <a:r>
              <a:rPr lang="en-US" altLang="zh-CN" sz="1600" dirty="0" err="1"/>
              <a:t>x_lst</a:t>
            </a:r>
            <a:r>
              <a:rPr lang="zh-CN" altLang="en-US" sz="1600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78965" y="5872237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4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7673" y="1249025"/>
            <a:ext cx="3839509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/>
              <a:t>实现验证开普勒</a:t>
            </a:r>
            <a:r>
              <a:rPr lang="zh-CN" altLang="en-US" dirty="0" smtClean="0"/>
              <a:t>第二定律</a:t>
            </a:r>
            <a:r>
              <a:rPr lang="zh-CN" altLang="en-US" dirty="0"/>
              <a:t>的代码：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48" y="3494112"/>
            <a:ext cx="7172325" cy="173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83" y="2101311"/>
            <a:ext cx="4000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6585" y="3022000"/>
            <a:ext cx="3839509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/>
              <a:t>代码在每一轮循环结束之后执行：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4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7674" y="1249025"/>
            <a:ext cx="4326821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/>
              <a:t>实现</a:t>
            </a:r>
            <a:r>
              <a:rPr lang="zh-CN" altLang="zh-CN" dirty="0"/>
              <a:t>验证第一、第二宇宙速度</a:t>
            </a:r>
            <a:r>
              <a:rPr lang="zh-CN" altLang="en-US" dirty="0" smtClean="0"/>
              <a:t>的代码：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74" y="3797655"/>
            <a:ext cx="7219951" cy="21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97" y="2292851"/>
            <a:ext cx="3257551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77674" y="1850113"/>
            <a:ext cx="181286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dirty="0" smtClean="0"/>
              <a:t>1.Star</a:t>
            </a:r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7674" y="3276981"/>
            <a:ext cx="209223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主程序中的代码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4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成果展示</a:t>
            </a:r>
            <a:endParaRPr lang="zh-CN" altLang="en-US" dirty="0"/>
          </a:p>
        </p:txBody>
      </p:sp>
      <p:pic>
        <p:nvPicPr>
          <p:cNvPr id="8196" name="图片 4" descr="说明: C:\Users\admin\AppData\Local\Microsoft\Windows\INetCache\Content.Word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6" y="1803028"/>
            <a:ext cx="40100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图片 7" descr="说明: C:\Users\admin\AppData\Local\Microsoft\Windows\INetCache\Content.Word\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63" y="1597788"/>
            <a:ext cx="6076839" cy="40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" y="36242"/>
            <a:ext cx="184727" cy="38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8" tIns="45719" rIns="91438" bIns="45719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4065" y="1165732"/>
            <a:ext cx="1890257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lvl="0"/>
            <a:r>
              <a:rPr lang="zh-CN" altLang="zh-CN" dirty="0"/>
              <a:t>主程序运行截图</a:t>
            </a:r>
          </a:p>
        </p:txBody>
      </p:sp>
      <p:sp>
        <p:nvSpPr>
          <p:cNvPr id="12" name="矩形 11"/>
          <p:cNvSpPr/>
          <p:nvPr/>
        </p:nvSpPr>
        <p:spPr>
          <a:xfrm>
            <a:off x="5306866" y="1018737"/>
            <a:ext cx="2864883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dirty="0"/>
              <a:t>验证开普勒第一定律截图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 smtClean="0"/>
              <a:t>成果</a:t>
            </a:r>
            <a:r>
              <a:rPr lang="zh-CN" altLang="en-US" dirty="0"/>
              <a:t>展示</a:t>
            </a:r>
          </a:p>
        </p:txBody>
      </p:sp>
      <p:pic>
        <p:nvPicPr>
          <p:cNvPr id="12290" name="Picture 2" descr="k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9" y="1981074"/>
            <a:ext cx="6199188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C:\Users\admin\AppData\Local\Microsoft\Windows\INetCache\Content.Word\v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481" y="1981071"/>
            <a:ext cx="5010151" cy="337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413362" y="1302803"/>
            <a:ext cx="2864883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dirty="0" smtClean="0"/>
              <a:t>验证开普勒第二定律截图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985482" y="1290369"/>
            <a:ext cx="3108539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dirty="0"/>
              <a:t>验证第一、二宇宙速度截图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300" dirty="0"/>
              <a:t>4.</a:t>
            </a:r>
            <a:r>
              <a:rPr lang="zh-CN" altLang="en-US" spc="300" dirty="0"/>
              <a:t>作品特色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5309" y="1490602"/>
            <a:ext cx="7452987" cy="3013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8" tIns="45719" rIns="91438" bIns="45719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作品适用于</a:t>
            </a:r>
            <a:r>
              <a:rPr lang="zh-CN" altLang="zh-CN" dirty="0" smtClean="0"/>
              <a:t>研究</a:t>
            </a:r>
            <a:r>
              <a:rPr lang="zh-CN" altLang="zh-CN" dirty="0"/>
              <a:t>万有引力定律与天体轨道行为之间的关系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以及</a:t>
            </a:r>
            <a:r>
              <a:rPr lang="zh-CN" altLang="zh-CN" dirty="0"/>
              <a:t>验证开普勒第一、第二</a:t>
            </a:r>
            <a:r>
              <a:rPr lang="zh-CN" altLang="zh-CN" dirty="0" smtClean="0"/>
              <a:t>定律</a:t>
            </a:r>
            <a:r>
              <a:rPr lang="zh-CN" altLang="en-US" dirty="0" smtClean="0"/>
              <a:t>和宇宙速度，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1B400"/>
                </a:solidFill>
              </a:rPr>
              <a:t>适合高中物理教师进行课堂演示</a:t>
            </a:r>
            <a:r>
              <a:rPr lang="zh-CN" altLang="en-US" dirty="0" smtClean="0"/>
              <a:t>，以及</a:t>
            </a:r>
            <a:r>
              <a:rPr lang="zh-CN" altLang="en-US" b="1" dirty="0" smtClean="0">
                <a:solidFill>
                  <a:srgbClr val="F1B400"/>
                </a:solidFill>
              </a:rPr>
              <a:t>学生自主研究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作品由于使用了面向对象编程的思想方法，</a:t>
            </a:r>
            <a:r>
              <a:rPr lang="zh-CN" altLang="en-US" b="1" dirty="0" smtClean="0">
                <a:solidFill>
                  <a:srgbClr val="F1B400"/>
                </a:solidFill>
              </a:rPr>
              <a:t>可改编</a:t>
            </a:r>
            <a:r>
              <a:rPr lang="zh-CN" altLang="en-US" dirty="0" smtClean="0"/>
              <a:t>程度高，比如把引力换成其他的力，还能研究其他的物理问题。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程序</a:t>
            </a:r>
            <a:r>
              <a:rPr lang="zh-CN" altLang="en-US" dirty="0"/>
              <a:t>调</a:t>
            </a:r>
            <a:r>
              <a:rPr lang="zh-CN" altLang="zh-CN" dirty="0" smtClean="0"/>
              <a:t>用</a:t>
            </a:r>
            <a:r>
              <a:rPr lang="en-US" altLang="zh-CN" dirty="0"/>
              <a:t>Python</a:t>
            </a:r>
            <a:r>
              <a:rPr lang="zh-CN" altLang="zh-CN" dirty="0" smtClean="0"/>
              <a:t>内置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turtle</a:t>
            </a:r>
            <a:r>
              <a:rPr lang="zh-CN" altLang="zh-CN" dirty="0" smtClean="0"/>
              <a:t>模块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绘制图形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zh-CN" dirty="0"/>
              <a:t>通过修改程序中的</a:t>
            </a:r>
            <a:r>
              <a:rPr lang="en-US" altLang="zh-CN" dirty="0"/>
              <a:t>G</a:t>
            </a:r>
            <a:r>
              <a:rPr lang="zh-CN" altLang="zh-CN" dirty="0"/>
              <a:t>、</a:t>
            </a:r>
            <a:r>
              <a:rPr lang="en-US" altLang="zh-CN" dirty="0" err="1"/>
              <a:t>d_t</a:t>
            </a:r>
            <a:r>
              <a:rPr lang="zh-CN" altLang="zh-CN" dirty="0"/>
              <a:t>、</a:t>
            </a:r>
            <a:r>
              <a:rPr lang="en-US" altLang="zh-CN" dirty="0"/>
              <a:t>speed</a:t>
            </a:r>
            <a:r>
              <a:rPr lang="zh-CN" altLang="zh-CN" dirty="0"/>
              <a:t>等常数，可以自定义引力模拟的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程序运行时，单击窗口可以清除轨迹，解决程序运行一段时间卡慢的问题。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 bwMode="auto">
          <a:xfrm>
            <a:off x="6862241" y="2141901"/>
            <a:ext cx="4656656" cy="41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16" action="ppaction://hlinksldjump"/>
              </a:rPr>
              <a:t>设计思路</a:t>
            </a:r>
            <a:endParaRPr lang="en-US" altLang="zh-CN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3"/>
            </p:custDataLst>
          </p:nvPr>
        </p:nvSpPr>
        <p:spPr bwMode="auto">
          <a:xfrm>
            <a:off x="6862241" y="3050375"/>
            <a:ext cx="4656656" cy="41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17" action="ppaction://hlinksldjump"/>
              </a:rPr>
              <a:t>实现过程</a:t>
            </a:r>
            <a:endParaRPr lang="en-US" altLang="zh-CN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4"/>
            </p:custDataLst>
          </p:nvPr>
        </p:nvSpPr>
        <p:spPr bwMode="auto">
          <a:xfrm>
            <a:off x="6862241" y="3896616"/>
            <a:ext cx="4656656" cy="41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rgbClr val="F1B400"/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18" action="ppaction://hlinksldjump"/>
              </a:rPr>
              <a:t>成果展示</a:t>
            </a:r>
          </a:p>
        </p:txBody>
      </p:sp>
      <p:sp>
        <p:nvSpPr>
          <p:cNvPr id="78" name="文本框 77"/>
          <p:cNvSpPr txBox="1"/>
          <p:nvPr>
            <p:custDataLst>
              <p:tags r:id="rId5"/>
            </p:custDataLst>
          </p:nvPr>
        </p:nvSpPr>
        <p:spPr bwMode="auto">
          <a:xfrm>
            <a:off x="6862241" y="4778423"/>
            <a:ext cx="4656656" cy="41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19" action="ppaction://hlinksldjump"/>
              </a:rPr>
              <a:t>作品特色</a:t>
            </a:r>
            <a:endParaRPr lang="en-US" altLang="zh-CN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>
            <p:custDataLst>
              <p:tags r:id="rId6"/>
            </p:custDataLst>
          </p:nvPr>
        </p:nvCxnSpPr>
        <p:spPr>
          <a:xfrm>
            <a:off x="6862241" y="2663832"/>
            <a:ext cx="4656656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>
            <p:custDataLst>
              <p:tags r:id="rId7"/>
            </p:custDataLst>
          </p:nvPr>
        </p:nvCxnSpPr>
        <p:spPr>
          <a:xfrm>
            <a:off x="6862241" y="3616756"/>
            <a:ext cx="4656656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>
            <p:custDataLst>
              <p:tags r:id="rId8"/>
            </p:custDataLst>
          </p:nvPr>
        </p:nvCxnSpPr>
        <p:spPr>
          <a:xfrm>
            <a:off x="6862241" y="4569680"/>
            <a:ext cx="4656656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>
            <p:custDataLst>
              <p:tags r:id="rId9"/>
            </p:custDataLst>
          </p:nvPr>
        </p:nvSpPr>
        <p:spPr>
          <a:xfrm>
            <a:off x="5956300" y="1986121"/>
            <a:ext cx="762000" cy="76199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5" name="菱形 24"/>
          <p:cNvSpPr/>
          <p:nvPr>
            <p:custDataLst>
              <p:tags r:id="rId10"/>
            </p:custDataLst>
          </p:nvPr>
        </p:nvSpPr>
        <p:spPr>
          <a:xfrm>
            <a:off x="5956300" y="2843048"/>
            <a:ext cx="762000" cy="7619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9" name="菱形 28"/>
          <p:cNvSpPr/>
          <p:nvPr>
            <p:custDataLst>
              <p:tags r:id="rId11"/>
            </p:custDataLst>
          </p:nvPr>
        </p:nvSpPr>
        <p:spPr>
          <a:xfrm>
            <a:off x="5956300" y="3699974"/>
            <a:ext cx="762000" cy="76199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0" name="菱形 29"/>
          <p:cNvSpPr/>
          <p:nvPr>
            <p:custDataLst>
              <p:tags r:id="rId12"/>
            </p:custDataLst>
          </p:nvPr>
        </p:nvSpPr>
        <p:spPr>
          <a:xfrm>
            <a:off x="5956300" y="4556902"/>
            <a:ext cx="762000" cy="7619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3806474" y="2492714"/>
            <a:ext cx="1523287" cy="2123221"/>
          </a:xfrm>
          <a:prstGeom prst="rect">
            <a:avLst/>
          </a:prstGeom>
        </p:spPr>
        <p:txBody>
          <a:bodyPr vert="eaVert" wrap="square" lIns="91438" tIns="45719" rIns="91438" bIns="45719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6000" b="1" spc="3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4" y="128270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0.</a:t>
            </a:r>
            <a:r>
              <a:rPr lang="zh-CN" altLang="en-US" dirty="0"/>
              <a:t>创作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4" name="图片 3" descr="屏幕截图 2022-12-09 0909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0825" y="1276350"/>
            <a:ext cx="4420870" cy="5228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04025" y="175895"/>
            <a:ext cx="3681095" cy="1219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1090" y="601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《</a:t>
            </a:r>
            <a:r>
              <a:rPr lang="zh-CN" altLang="en-US" sz="1800">
                <a:sym typeface="+mn-ea"/>
              </a:rPr>
              <a:t>物理</a:t>
            </a:r>
            <a:r>
              <a:rPr lang="zh-CN" altLang="en-US" sz="1800"/>
              <a:t>必修二》书上的截图：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0825" y="96964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开普勒定律：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76745" y="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万有引力公式：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621780" y="1395095"/>
            <a:ext cx="4911725" cy="5462905"/>
            <a:chOff x="10428" y="2197"/>
            <a:chExt cx="7735" cy="86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8" y="2345"/>
              <a:ext cx="7735" cy="845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1096" y="2197"/>
              <a:ext cx="64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400" dirty="0">
                  <a:sym typeface="+mn-ea"/>
                </a:rPr>
                <a:t>宇宙速度</a:t>
              </a:r>
              <a:r>
                <a:rPr lang="en-US" altLang="zh-CN" sz="1400" dirty="0">
                  <a:sym typeface="+mn-ea"/>
                </a:rPr>
                <a:t>: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459" y="414020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设计思路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天体轨道的模拟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8402" y="146535"/>
            <a:ext cx="6519729" cy="213904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zh-CN" dirty="0"/>
              <a:t>程序首先初始化屏幕、恒星和各个行星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en-US" b="1" dirty="0" smtClean="0">
                <a:solidFill>
                  <a:srgbClr val="F1B400"/>
                </a:solidFill>
              </a:rPr>
              <a:t>重复</a:t>
            </a:r>
            <a:r>
              <a:rPr lang="zh-CN" altLang="en-US" dirty="0" smtClean="0"/>
              <a:t>一个不断计算和绘制的</a:t>
            </a:r>
            <a:r>
              <a:rPr lang="zh-CN" altLang="en-US" b="1" dirty="0" smtClean="0">
                <a:solidFill>
                  <a:srgbClr val="F1B400"/>
                </a:solidFill>
              </a:rPr>
              <a:t>事件循环</a:t>
            </a:r>
            <a:r>
              <a:rPr lang="zh-CN" altLang="en-US" dirty="0" smtClean="0"/>
              <a:t>。在这个循环中：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zh-CN" dirty="0" smtClean="0"/>
              <a:t>计算</a:t>
            </a:r>
            <a:r>
              <a:rPr lang="zh-CN" altLang="zh-CN" dirty="0"/>
              <a:t>行星受到重力的</a:t>
            </a:r>
            <a:r>
              <a:rPr lang="zh-CN" altLang="zh-CN" dirty="0" smtClean="0"/>
              <a:t>加速度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计算</a:t>
            </a:r>
            <a:r>
              <a:rPr lang="zh-CN" altLang="zh-CN" dirty="0"/>
              <a:t>速度和</a:t>
            </a:r>
            <a:r>
              <a:rPr lang="zh-CN" altLang="zh-CN" dirty="0" smtClean="0"/>
              <a:t>位移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步骤若干次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模块中的函数，绘制行星到屏幕上</a:t>
            </a:r>
            <a:endParaRPr lang="en-US" altLang="zh-CN" dirty="0" smtClean="0"/>
          </a:p>
          <a:p>
            <a:r>
              <a:rPr lang="zh-CN" altLang="en-US" dirty="0" smtClean="0"/>
              <a:t>程序流程图：</a:t>
            </a:r>
            <a:endParaRPr lang="zh-CN" altLang="en-US" dirty="0"/>
          </a:p>
        </p:txBody>
      </p:sp>
      <p:pic>
        <p:nvPicPr>
          <p:cNvPr id="1026" name="Picture 2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48" y="2177855"/>
            <a:ext cx="4341813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代码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8311" y="1873958"/>
            <a:ext cx="5226756" cy="27238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/>
              <a:t>在前面计算和绘制的</a:t>
            </a:r>
            <a:r>
              <a:rPr lang="zh-CN" altLang="en-US" b="1" dirty="0" smtClean="0"/>
              <a:t>事件循环</a:t>
            </a:r>
            <a:r>
              <a:rPr lang="zh-CN" altLang="en-US" dirty="0" smtClean="0"/>
              <a:t>中，每一次循环结束之后，计算一次</a:t>
            </a:r>
            <a:r>
              <a:rPr lang="en-US" altLang="zh-CN" dirty="0" smtClean="0"/>
              <a:t>PF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+PF</a:t>
            </a:r>
            <a:r>
              <a:rPr lang="en-US" altLang="zh-CN" baseline="-25000" dirty="0" smtClean="0"/>
              <a:t>2</a:t>
            </a:r>
            <a:r>
              <a:rPr lang="zh-CN" altLang="en-US" dirty="0"/>
              <a:t>和</a:t>
            </a:r>
            <a:r>
              <a:rPr lang="en-US" altLang="zh-CN" dirty="0" smtClean="0"/>
              <a:t>2a</a:t>
            </a:r>
            <a:r>
              <a:rPr lang="zh-CN" altLang="en-US" dirty="0" smtClean="0"/>
              <a:t>，执行一次验证定律的代码。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椭圆上的任意一点到两个焦点的距离之和为一个定值，等于它的长轴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根据这个</a:t>
            </a:r>
            <a:r>
              <a:rPr lang="zh-CN" altLang="en-US" dirty="0" smtClean="0"/>
              <a:t>性质</a:t>
            </a:r>
            <a:r>
              <a:rPr lang="zh-CN" altLang="zh-CN" dirty="0" smtClean="0"/>
              <a:t>，</a:t>
            </a:r>
            <a:r>
              <a:rPr lang="zh-CN" altLang="zh-CN" dirty="0"/>
              <a:t>设</a:t>
            </a:r>
            <a:r>
              <a:rPr lang="en-US" altLang="zh-CN" dirty="0"/>
              <a:t>P</a:t>
            </a:r>
            <a:r>
              <a:rPr lang="zh-CN" altLang="zh-CN" dirty="0"/>
              <a:t>为行星，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为焦点，太阳位于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上，如果</a:t>
            </a:r>
            <a:r>
              <a:rPr lang="en-US" altLang="zh-CN" dirty="0"/>
              <a:t>PF</a:t>
            </a:r>
            <a:r>
              <a:rPr lang="en-US" altLang="zh-CN" baseline="-25000" dirty="0"/>
              <a:t>1</a:t>
            </a:r>
            <a:r>
              <a:rPr lang="en-US" altLang="zh-CN" dirty="0"/>
              <a:t>+PF</a:t>
            </a:r>
            <a:r>
              <a:rPr lang="en-US" altLang="zh-CN" baseline="-25000" dirty="0"/>
              <a:t>2</a:t>
            </a:r>
            <a:r>
              <a:rPr lang="zh-CN" altLang="zh-CN" dirty="0"/>
              <a:t>近似等于长轴</a:t>
            </a:r>
            <a:r>
              <a:rPr lang="en-US" altLang="zh-CN" dirty="0"/>
              <a:t>2a</a:t>
            </a:r>
            <a:r>
              <a:rPr lang="zh-CN" altLang="zh-CN" dirty="0"/>
              <a:t>，则验证通过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设计思路</a:t>
            </a:r>
            <a:r>
              <a:rPr lang="en-US" altLang="zh-CN" dirty="0" smtClean="0"/>
              <a:t>-</a:t>
            </a:r>
            <a:r>
              <a:rPr lang="zh-CN" altLang="zh-CN" dirty="0"/>
              <a:t>验证开普勒第一定律</a:t>
            </a:r>
            <a:r>
              <a:rPr lang="zh-CN" altLang="zh-CN" dirty="0" smtClean="0"/>
              <a:t>部分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7735" y="2431415"/>
            <a:ext cx="3926840" cy="155194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 wrap="square" lIns="91438" tIns="45719" rIns="91438" bIns="45719">
            <a:spAutoFit/>
          </a:bodyPr>
          <a:lstStyle/>
          <a:p>
            <a:r>
              <a:rPr lang="zh-CN" altLang="zh-CN" dirty="0"/>
              <a:t>开普勒行星运动第一定律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zh-CN" dirty="0" smtClean="0"/>
              <a:t>每</a:t>
            </a:r>
            <a:r>
              <a:rPr lang="zh-CN" altLang="zh-CN" dirty="0"/>
              <a:t>一行星沿各自的椭圆轨道环绕</a:t>
            </a:r>
            <a:r>
              <a:rPr lang="zh-CN" altLang="zh-CN" dirty="0" smtClean="0"/>
              <a:t>太阳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太阳</a:t>
            </a:r>
            <a:r>
              <a:rPr lang="zh-CN" altLang="zh-CN" dirty="0"/>
              <a:t>则处在椭圆的一个焦点上</a:t>
            </a:r>
            <a:r>
              <a:rPr lang="zh-CN" altLang="zh-CN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了解一下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pic>
        <p:nvPicPr>
          <p:cNvPr id="2050" name="Picture 2" descr="开普勒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35" y="885190"/>
            <a:ext cx="4408805" cy="5706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代码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3587" y="2069446"/>
            <a:ext cx="6096000" cy="3308596"/>
          </a:xfrm>
          <a:prstGeom prst="rect">
            <a:avLst/>
          </a:prstGeom>
        </p:spPr>
        <p:txBody>
          <a:bodyPr lIns="91438" tIns="45719" rIns="91438" bIns="45719">
            <a:spAutoFit/>
          </a:bodyPr>
          <a:lstStyle/>
          <a:p>
            <a:r>
              <a:rPr lang="zh-CN" altLang="en-US" dirty="0" smtClean="0"/>
              <a:t>和前面验证开普勒第一定律一样</a:t>
            </a:r>
            <a:r>
              <a:rPr lang="zh-CN" altLang="en-US" dirty="0"/>
              <a:t>，每一次循环结束</a:t>
            </a:r>
            <a:r>
              <a:rPr lang="zh-CN" altLang="en-US" dirty="0" smtClean="0"/>
              <a:t>之后，就执行</a:t>
            </a:r>
            <a:r>
              <a:rPr lang="zh-CN" altLang="en-US" dirty="0"/>
              <a:t>一次验证定律的代码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开</a:t>
            </a:r>
            <a:r>
              <a:rPr lang="zh-CN" altLang="zh-CN" dirty="0"/>
              <a:t>普勒行星运动第二定律，指的是太阳系中太阳和运动中的行星的连线（矢径）在相等的时间内扫过相等的面积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en-US" dirty="0"/>
              <a:t>验证定律的</a:t>
            </a:r>
            <a:r>
              <a:rPr lang="zh-CN" altLang="en-US" dirty="0" smtClean="0"/>
              <a:t>代码，</a:t>
            </a:r>
            <a:r>
              <a:rPr lang="zh-CN" altLang="zh-CN" dirty="0" smtClean="0"/>
              <a:t>将</a:t>
            </a:r>
            <a:r>
              <a:rPr lang="zh-CN" altLang="zh-CN" dirty="0"/>
              <a:t>行星轨道扫过的部分分割成一个个三角形</a:t>
            </a:r>
            <a:r>
              <a:rPr lang="en-US" altLang="zh-CN" dirty="0"/>
              <a:t>, </a:t>
            </a:r>
            <a:r>
              <a:rPr lang="zh-CN" altLang="zh-CN" dirty="0"/>
              <a:t>分别计算每个三角形面积，再累加得到行星轨道扫过的面积</a:t>
            </a:r>
            <a:r>
              <a:rPr lang="en-US" altLang="zh-CN" dirty="0"/>
              <a:t>S, </a:t>
            </a:r>
            <a:r>
              <a:rPr lang="zh-CN" altLang="zh-CN" dirty="0"/>
              <a:t>并除以经过的时间</a:t>
            </a:r>
            <a:r>
              <a:rPr lang="en-US" altLang="zh-CN" dirty="0"/>
              <a:t>t</a:t>
            </a:r>
            <a:r>
              <a:rPr lang="zh-CN" altLang="zh-CN" dirty="0"/>
              <a:t>。如果</a:t>
            </a:r>
            <a:r>
              <a:rPr lang="en-US" altLang="zh-CN" dirty="0"/>
              <a:t>S/t</a:t>
            </a:r>
            <a:r>
              <a:rPr lang="zh-CN" altLang="zh-CN" dirty="0"/>
              <a:t>是一个定值</a:t>
            </a:r>
            <a:r>
              <a:rPr lang="en-US" altLang="zh-CN" dirty="0"/>
              <a:t>, </a:t>
            </a:r>
            <a:r>
              <a:rPr lang="zh-CN" altLang="zh-CN" dirty="0"/>
              <a:t>则验证通过。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设计思路</a:t>
            </a:r>
            <a:r>
              <a:rPr lang="en-US" altLang="zh-CN" dirty="0" smtClean="0"/>
              <a:t>-</a:t>
            </a:r>
            <a:r>
              <a:rPr lang="zh-CN" altLang="zh-CN" dirty="0"/>
              <a:t>验证开普勒第二定律</a:t>
            </a:r>
            <a:r>
              <a:rPr lang="zh-CN" altLang="zh-CN" dirty="0" smtClean="0"/>
              <a:t>部分</a:t>
            </a:r>
            <a:endParaRPr lang="zh-CN" altLang="en-US" dirty="0"/>
          </a:p>
        </p:txBody>
      </p:sp>
      <p:pic>
        <p:nvPicPr>
          <p:cNvPr id="3074" name="Picture 2" descr="开普勒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95" y="1027797"/>
            <a:ext cx="4216400" cy="5391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代码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571750" y="2838450"/>
            <a:ext cx="1581150" cy="1174750"/>
            <a:chOff x="4050" y="4470"/>
            <a:chExt cx="2490" cy="18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墨迹 3"/>
                <p14:cNvContentPartPr/>
                <p14:nvPr/>
              </p14:nvContentPartPr>
              <p14:xfrm>
                <a:off x="4240" y="4470"/>
                <a:ext cx="2300" cy="1420"/>
              </p14:xfrm>
            </p:contentPart>
          </mc:Choice>
          <mc:Fallback xmlns="">
            <p:pic>
              <p:nvPicPr>
                <p:cNvPr id="4" name="墨迹 3"/>
              </p:nvPicPr>
              <p:blipFill>
                <a:blip r:embed="rId5"/>
              </p:blipFill>
              <p:spPr>
                <a:xfrm>
                  <a:off x="4240" y="4470"/>
                  <a:ext cx="2300" cy="14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/>
                <p14:cNvContentPartPr/>
                <p14:nvPr/>
              </p14:nvContentPartPr>
              <p14:xfrm>
                <a:off x="4050" y="5860"/>
                <a:ext cx="450" cy="460"/>
              </p14:xfrm>
            </p:contentPart>
          </mc:Choice>
          <mc:Fallback xmlns="">
            <p:pic>
              <p:nvPicPr>
                <p:cNvPr id="6" name="墨迹 5"/>
              </p:nvPicPr>
              <p:blipFill>
                <a:blip r:embed="rId7"/>
              </p:blipFill>
              <p:spPr>
                <a:xfrm>
                  <a:off x="4050" y="5860"/>
                  <a:ext cx="450" cy="4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墨迹 6"/>
                <p14:cNvContentPartPr/>
                <p14:nvPr/>
              </p14:nvContentPartPr>
              <p14:xfrm>
                <a:off x="4440" y="5700"/>
                <a:ext cx="2010" cy="320"/>
              </p14:xfrm>
            </p:contentPart>
          </mc:Choice>
          <mc:Fallback xmlns="">
            <p:pic>
              <p:nvPicPr>
                <p:cNvPr id="7" name="墨迹 6"/>
              </p:nvPicPr>
              <p:blipFill>
                <a:blip r:embed="rId9"/>
              </p:blipFill>
              <p:spPr>
                <a:xfrm>
                  <a:off x="4440" y="5700"/>
                  <a:ext cx="2010" cy="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墨迹 7"/>
                <p14:cNvContentPartPr/>
                <p14:nvPr/>
              </p14:nvContentPartPr>
              <p14:xfrm>
                <a:off x="4130" y="4810"/>
                <a:ext cx="1630" cy="1340"/>
              </p14:xfrm>
            </p:contentPart>
          </mc:Choice>
          <mc:Fallback xmlns="">
            <p:pic>
              <p:nvPicPr>
                <p:cNvPr id="8" name="墨迹 7"/>
              </p:nvPicPr>
              <p:blipFill>
                <a:blip r:embed="rId11"/>
              </p:blipFill>
              <p:spPr>
                <a:xfrm>
                  <a:off x="4130" y="4810"/>
                  <a:ext cx="1630" cy="13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墨迹 8"/>
                <p14:cNvContentPartPr/>
                <p14:nvPr/>
              </p14:nvContentPartPr>
              <p14:xfrm>
                <a:off x="4450" y="4470"/>
                <a:ext cx="420" cy="1510"/>
              </p14:xfrm>
            </p:contentPart>
          </mc:Choice>
          <mc:Fallback xmlns="">
            <p:pic>
              <p:nvPicPr>
                <p:cNvPr id="9" name="墨迹 8"/>
              </p:nvPicPr>
              <p:blipFill>
                <a:blip r:embed="rId13"/>
              </p:blipFill>
              <p:spPr>
                <a:xfrm>
                  <a:off x="4450" y="4470"/>
                  <a:ext cx="420" cy="15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墨迹 9"/>
                <p14:cNvContentPartPr/>
                <p14:nvPr/>
              </p14:nvContentPartPr>
              <p14:xfrm>
                <a:off x="4880" y="4530"/>
                <a:ext cx="800" cy="240"/>
              </p14:xfrm>
            </p:contentPart>
          </mc:Choice>
          <mc:Fallback xmlns="">
            <p:pic>
              <p:nvPicPr>
                <p:cNvPr id="10" name="墨迹 9"/>
              </p:nvPicPr>
              <p:blipFill>
                <a:blip r:embed="rId15"/>
              </p:blipFill>
              <p:spPr>
                <a:xfrm>
                  <a:off x="4880" y="4530"/>
                  <a:ext cx="800" cy="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/>
                <p14:cNvContentPartPr/>
                <p14:nvPr/>
              </p14:nvContentPartPr>
              <p14:xfrm>
                <a:off x="5720" y="4790"/>
                <a:ext cx="740" cy="890"/>
              </p14:xfrm>
            </p:contentPart>
          </mc:Choice>
          <mc:Fallback xmlns="">
            <p:pic>
              <p:nvPicPr>
                <p:cNvPr id="11" name="墨迹 10"/>
              </p:nvPicPr>
              <p:blipFill>
                <a:blip r:embed="rId17"/>
              </p:blipFill>
              <p:spPr>
                <a:xfrm>
                  <a:off x="5720" y="4790"/>
                  <a:ext cx="740" cy="89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墨迹 11"/>
                <p14:cNvContentPartPr/>
                <p14:nvPr/>
              </p14:nvContentPartPr>
              <p14:xfrm>
                <a:off x="4890" y="4620"/>
                <a:ext cx="250" cy="200"/>
              </p14:xfrm>
            </p:contentPart>
          </mc:Choice>
          <mc:Fallback xmlns="">
            <p:pic>
              <p:nvPicPr>
                <p:cNvPr id="12" name="墨迹 11"/>
              </p:nvPicPr>
              <p:blipFill>
                <a:blip r:embed="rId19"/>
              </p:blipFill>
              <p:spPr>
                <a:xfrm>
                  <a:off x="4890" y="4620"/>
                  <a:ext cx="250" cy="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墨迹 12"/>
                <p14:cNvContentPartPr/>
                <p14:nvPr/>
              </p14:nvContentPartPr>
              <p14:xfrm>
                <a:off x="4870" y="4690"/>
                <a:ext cx="360" cy="270"/>
              </p14:xfrm>
            </p:contentPart>
          </mc:Choice>
          <mc:Fallback xmlns="">
            <p:pic>
              <p:nvPicPr>
                <p:cNvPr id="13" name="墨迹 12"/>
              </p:nvPicPr>
              <p:blipFill>
                <a:blip r:embed="rId21"/>
              </p:blipFill>
              <p:spPr>
                <a:xfrm>
                  <a:off x="4870" y="4690"/>
                  <a:ext cx="360" cy="2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墨迹 13"/>
                <p14:cNvContentPartPr/>
                <p14:nvPr/>
              </p14:nvContentPartPr>
              <p14:xfrm>
                <a:off x="4700" y="4770"/>
                <a:ext cx="640" cy="340"/>
              </p14:xfrm>
            </p:contentPart>
          </mc:Choice>
          <mc:Fallback xmlns="">
            <p:pic>
              <p:nvPicPr>
                <p:cNvPr id="14" name="墨迹 13"/>
              </p:nvPicPr>
              <p:blipFill>
                <a:blip r:embed="rId23"/>
              </p:blipFill>
              <p:spPr>
                <a:xfrm>
                  <a:off x="4700" y="4770"/>
                  <a:ext cx="640" cy="3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墨迹 14"/>
                <p14:cNvContentPartPr/>
                <p14:nvPr/>
              </p14:nvContentPartPr>
              <p14:xfrm>
                <a:off x="4830" y="4840"/>
                <a:ext cx="540" cy="400"/>
              </p14:xfrm>
            </p:contentPart>
          </mc:Choice>
          <mc:Fallback xmlns="">
            <p:pic>
              <p:nvPicPr>
                <p:cNvPr id="15" name="墨迹 14"/>
              </p:nvPicPr>
              <p:blipFill>
                <a:blip r:embed="rId25"/>
              </p:blipFill>
              <p:spPr>
                <a:xfrm>
                  <a:off x="4830" y="4840"/>
                  <a:ext cx="540" cy="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墨迹 15"/>
                <p14:cNvContentPartPr/>
                <p14:nvPr/>
              </p14:nvContentPartPr>
              <p14:xfrm>
                <a:off x="4670" y="5000"/>
                <a:ext cx="720" cy="490"/>
              </p14:xfrm>
            </p:contentPart>
          </mc:Choice>
          <mc:Fallback xmlns="">
            <p:pic>
              <p:nvPicPr>
                <p:cNvPr id="16" name="墨迹 15"/>
              </p:nvPicPr>
              <p:blipFill>
                <a:blip r:embed="rId27"/>
              </p:blipFill>
              <p:spPr>
                <a:xfrm>
                  <a:off x="4670" y="5000"/>
                  <a:ext cx="720" cy="49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墨迹 16"/>
                <p14:cNvContentPartPr/>
                <p14:nvPr/>
              </p14:nvContentPartPr>
              <p14:xfrm>
                <a:off x="4660" y="5510"/>
                <a:ext cx="250" cy="150"/>
              </p14:xfrm>
            </p:contentPart>
          </mc:Choice>
          <mc:Fallback xmlns="">
            <p:pic>
              <p:nvPicPr>
                <p:cNvPr id="17" name="墨迹 16"/>
              </p:nvPicPr>
              <p:blipFill>
                <a:blip r:embed="rId29"/>
              </p:blipFill>
              <p:spPr>
                <a:xfrm>
                  <a:off x="4660" y="5510"/>
                  <a:ext cx="250" cy="15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墨迹 18"/>
              <p14:cNvContentPartPr/>
              <p14:nvPr/>
            </p14:nvContentPartPr>
            <p14:xfrm>
              <a:off x="3003550" y="2724150"/>
              <a:ext cx="234950" cy="209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3003550" y="2724150"/>
                <a:ext cx="234950" cy="209550"/>
              </a:xfrm>
              <a:prstGeom prst="rect"/>
            </p:spPr>
          </p:pic>
        </mc:Fallback>
      </mc:AlternateContent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设计思路</a:t>
            </a:r>
            <a:r>
              <a:rPr lang="en-US" altLang="zh-CN" dirty="0" smtClean="0"/>
              <a:t>-</a:t>
            </a:r>
            <a:r>
              <a:rPr lang="zh-CN" altLang="zh-CN" dirty="0"/>
              <a:t>验证第一、第二宇宙速度</a:t>
            </a:r>
            <a:r>
              <a:rPr lang="zh-CN" altLang="zh-CN" dirty="0" smtClean="0"/>
              <a:t>部分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70223" y="2907860"/>
            <a:ext cx="6096000" cy="1846657"/>
          </a:xfrm>
          <a:prstGeom prst="rect">
            <a:avLst/>
          </a:prstGeom>
        </p:spPr>
        <p:txBody>
          <a:bodyPr lIns="91438" tIns="45719" rIns="91438" bIns="45719">
            <a:spAutoFit/>
          </a:bodyPr>
          <a:lstStyle/>
          <a:p>
            <a:r>
              <a:rPr lang="zh-CN" altLang="en-US" dirty="0" smtClean="0"/>
              <a:t>程序在循环开始之前</a:t>
            </a:r>
            <a:r>
              <a:rPr lang="zh-CN" altLang="en-US" dirty="0"/>
              <a:t>，</a:t>
            </a:r>
            <a:r>
              <a:rPr lang="zh-CN" altLang="en-US" dirty="0" smtClean="0"/>
              <a:t>执行验证</a:t>
            </a:r>
            <a:r>
              <a:rPr lang="zh-CN" altLang="en-US" dirty="0"/>
              <a:t>定律的代码。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程序</a:t>
            </a:r>
            <a:r>
              <a:rPr lang="zh-CN" altLang="zh-CN" dirty="0"/>
              <a:t>首先计算恒星的第一、第二宇宙速度，然后在恒星表面创建第一、第二宇宙速度的天体。观察现象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运行程序</a:t>
            </a:r>
            <a:r>
              <a:rPr lang="zh-CN" altLang="zh-CN" dirty="0" smtClean="0"/>
              <a:t>可以</a:t>
            </a:r>
            <a:r>
              <a:rPr lang="zh-CN" altLang="zh-CN" dirty="0"/>
              <a:t>看到，第一宇宙速度的天体沿着圆形轨道环绕恒星运行，而第二宇宙速度的则沿着抛物线飞出。</a:t>
            </a:r>
          </a:p>
        </p:txBody>
      </p:sp>
      <p:pic>
        <p:nvPicPr>
          <p:cNvPr id="5122" name="Picture 2" descr="第一、二宇宙速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32" y="885196"/>
            <a:ext cx="3692525" cy="5746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代码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实现过程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61" y="1611702"/>
            <a:ext cx="6696075" cy="421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60925" y="627899"/>
            <a:ext cx="6032417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/>
              <a:t>实现计算行星受力、加速度、速度、位移的关键代码：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实现</a:t>
            </a:r>
            <a:r>
              <a:rPr lang="zh-CN" altLang="en-US" dirty="0"/>
              <a:t>过程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705" y="1548792"/>
            <a:ext cx="4313912" cy="442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95" y="3054746"/>
            <a:ext cx="5289919" cy="292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49793" y="2363825"/>
            <a:ext cx="5108639" cy="384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r>
              <a:rPr lang="en-US" altLang="zh-CN" dirty="0" smtClean="0"/>
              <a:t>Sun</a:t>
            </a:r>
            <a:r>
              <a:rPr lang="zh-CN" altLang="en-US" dirty="0" smtClean="0"/>
              <a:t>类的代码：太阳</a:t>
            </a:r>
            <a:r>
              <a:rPr lang="zh-CN" altLang="en-US" dirty="0"/>
              <a:t>固定在中心</a:t>
            </a:r>
            <a:r>
              <a:rPr lang="en-US" altLang="zh-CN" dirty="0"/>
              <a:t>, </a:t>
            </a:r>
            <a:r>
              <a:rPr lang="zh-CN" altLang="en-US" dirty="0"/>
              <a:t>继承自</a:t>
            </a:r>
            <a:r>
              <a:rPr lang="en-US" altLang="zh-CN" dirty="0"/>
              <a:t>Star</a:t>
            </a:r>
            <a:r>
              <a:rPr lang="zh-CN" altLang="en-US" dirty="0"/>
              <a:t>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3709" y="885197"/>
            <a:ext cx="408316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/>
              <a:t>初始化行星、实现清屏功能的代码：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8741" y="5865408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hlinkClick r:id="rId4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06ebf55-4455-4b0a-a4e8-9128a48037d5"/>
  <p:tag name="COMMONDATA" val="eyJoZGlkIjoiM2VmMGQ4MzgxOGY5ZGVjZGZkMDkzOTIxNjliYmY0Mz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general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general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general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frame"/>
  <p:tag name="KSO_WM_SLIDE_BK_DARK_LIGHT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frame"/>
  <p:tag name="KSO_WM_SLIDE_BK_DARK_LIGHT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frame"/>
  <p:tag name="KSO_WM_SLIDE_BK_DARK_LIGHT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leftRigh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leftRigh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topBottom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topBottom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topBottom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ottomTop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ottomTop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navigation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navigation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32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elt"/>
  <p:tag name="KSO_WM_SLIDE_BK_DARK_LIGHT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elt"/>
  <p:tag name="KSO_WM_SLIDE_BK_DARK_LIGHT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elt"/>
  <p:tag name="KSO_WM_SLIDE_BK_DARK_LIGHT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elt"/>
  <p:tag name="KSO_WM_SLIDE_BK_DARK_LIGHT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2214_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2214"/>
  <p:tag name="KSO_WM_SLIDE_LAYOUT" val="a_b"/>
  <p:tag name="KSO_WM_SLIDE_LAYOUT_CNT" val="1_3"/>
  <p:tag name="KSO_WM_SLIDE_TYPE" val="title"/>
  <p:tag name="KSO_WM_SLIDE_SUBTYPE" val="pureTxt"/>
  <p:tag name="KSO_WM_SLIDE_COVER_HASPICTURE" val="2"/>
  <p:tag name="KSO_WM_TEMPLATE_SUBCATEGORY" val="0"/>
  <p:tag name="KSO_WM_SLIDE_COLORSCHEME_VERSION" val="3.2"/>
  <p:tag name="KSO_WM_TEMPLATE_THUMBS_INDEX" val="1、5、7、8、9、10、11、12、13、15"/>
  <p:tag name="KSO_WM_TEMPLATE_MASTER_TYPE" val="1"/>
  <p:tag name="KSO_WM_TEMPLATE_COLOR_TYPE" val="1"/>
  <p:tag name="KSO_WM_TEMPLATE_MASTER_THUMB_INDEX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2214_4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192214"/>
  <p:tag name="KSO_WM_SLIDE_TYPE" val="contents"/>
  <p:tag name="KSO_WM_SLIDE_SUBTYPE" val="diag"/>
  <p:tag name="KSO_WM_DIAGRAM_GROUP_CODE" val="l1-1"/>
  <p:tag name="KSO_WM_SLIDE_LAYOUT" val="a_l"/>
  <p:tag name="KSO_WM_SLIDE_LAYOUT_CNT" val="1_1"/>
  <p:tag name="KSO_WM_SLIDE_DIAGTYPE" val="l"/>
  <p:tag name="KSO_WM_SLIDE_COLORSCHEME_VERSION" val="3.2"/>
  <p:tag name="KSO_WM_TEMPLATE_SUBCATEGORY" val="0"/>
  <p:tag name="KSO_WM_TEMPLATE_MASTER_TYPE" val="1"/>
  <p:tag name="KSO_WM_TEMPLATE_COLOR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1_1"/>
  <p:tag name="KSO_WM_UNIT_ID" val="custom20192214_4*l_h_a*1_1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32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custom20192214_4*l_h_a*1_2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70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3_1"/>
  <p:tag name="KSO_WM_UNIT_ID" val="custom20192214_4*l_h_a*1_3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74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4_1"/>
  <p:tag name="KSO_WM_UNIT_ID" val="custom20192214_4*l_h_a*1_4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78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z"/>
  <p:tag name="KSO_WM_UNIT_INDEX" val="1_1"/>
  <p:tag name="KSO_WM_UNIT_ID" val="custom20192214_4*l_z*1_1"/>
  <p:tag name="KSO_WM_TEMPLATE_CATEGORY" val="custom"/>
  <p:tag name="KSO_WM_TEMPLATE_INDEX" val="20192214"/>
  <p:tag name="KSO_WM_UNIT_LAYERLEVEL" val="1_1"/>
  <p:tag name="KSO_WM_TAG_VERSION" val="1.0"/>
  <p:tag name="KSO_WM_BEAUTIFY_FLAG" val="#wm#"/>
  <p:tag name="KSO_WM_UNIT_COLOR_SCHEME_SHAPE_ID" val="88"/>
  <p:tag name="KSO_WM_UNIT_COLOR_SCHEME_PARENT_PAGE" val="0_3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z"/>
  <p:tag name="KSO_WM_UNIT_INDEX" val="1_2"/>
  <p:tag name="KSO_WM_UNIT_ID" val="custom20192214_4*l_z*1_2"/>
  <p:tag name="KSO_WM_TEMPLATE_CATEGORY" val="custom"/>
  <p:tag name="KSO_WM_TEMPLATE_INDEX" val="20192214"/>
  <p:tag name="KSO_WM_UNIT_LAYERLEVEL" val="1_1"/>
  <p:tag name="KSO_WM_TAG_VERSION" val="1.0"/>
  <p:tag name="KSO_WM_BEAUTIFY_FLAG" val="#wm#"/>
  <p:tag name="KSO_WM_UNIT_COLOR_SCHEME_SHAPE_ID" val="89"/>
  <p:tag name="KSO_WM_UNIT_COLOR_SCHEME_PARENT_PAGE" val="0_3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z"/>
  <p:tag name="KSO_WM_UNIT_INDEX" val="1_3"/>
  <p:tag name="KSO_WM_UNIT_ID" val="custom20192214_4*l_z*1_3"/>
  <p:tag name="KSO_WM_TEMPLATE_CATEGORY" val="custom"/>
  <p:tag name="KSO_WM_TEMPLATE_INDEX" val="20192214"/>
  <p:tag name="KSO_WM_UNIT_LAYERLEVEL" val="1_1"/>
  <p:tag name="KSO_WM_TAG_VERSION" val="1.0"/>
  <p:tag name="KSO_WM_BEAUTIFY_FLAG" val="#wm#"/>
  <p:tag name="KSO_WM_UNIT_COLOR_SCHEME_SHAPE_ID" val="90"/>
  <p:tag name="KSO_WM_UNIT_COLOR_SCHEME_PARENT_PAGE" val="0_3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1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1_1"/>
  <p:tag name="KSO_WM_UNIT_COLOR_SCHEME_SHAPE_ID" val="14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2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2_1"/>
  <p:tag name="KSO_WM_UNIT_COLOR_SCHEME_SHAPE_ID" val="68"/>
  <p:tag name="KSO_WM_UNIT_COLOR_SCHEME_PARENT_PAGE" val="0_5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2"/>
  <p:tag name="KSO_WM_UNIT_COLOR_SCHEME_PARENT_PAGE" val="1_1"/>
  <p:tag name="KSO_WM_TEMPLATE_CATEGORY" val="custom"/>
  <p:tag name="KSO_WM_TEMPLATE_INDEX" val="201922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COLOR_SCHEME_SHAPE_ID" val="107"/>
  <p:tag name="KSO_WM_UNIT_COLOR_SCHEME_PARENT_PAGE" val="2_1"/>
  <p:tag name="KSO_WM_SLIDE_BACKGROUND_MASK_FLAG" val="1"/>
  <p:tag name="KSO_WM_UNIT_TYPE" val="y"/>
  <p:tag name="KSO_WM_UNIT_INDEX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3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3_1"/>
  <p:tag name="KSO_WM_UNIT_COLOR_SCHEME_SHAPE_ID" val="72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4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4_1"/>
  <p:tag name="KSO_WM_UNIT_COLOR_SCHEME_SHAPE_ID" val="76"/>
  <p:tag name="KSO_WM_UNIT_COLOR_SCHEME_PARENT_PAGE" val="0_5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VALUE" val="15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92214_4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34,&quot;width&quot;:6962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50,&quot;width&quot;:679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COLOR_SCHEME_SHAPE_ID" val="108"/>
  <p:tag name="KSO_WM_UNIT_COLOR_SCHEME_PARENT_PAGE" val="2_1"/>
  <p:tag name="KSO_WM_SLIDE_BACKGROUND_MASK_FLAG" val="1"/>
  <p:tag name="KSO_WM_UNIT_TYPE" val="y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SLIDE_BACKGROUND_MASK_FLAG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SLIDE_BACKGROUND_MASK_FLAG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3"/>
  <p:tag name="KSO_WM_UNIT_COLOR_SCHEME_PARENT_PAGE" val="1_1"/>
  <p:tag name="KSO_WM_TEMPLATE_CATEGORY" val="custom"/>
  <p:tag name="KSO_WM_TEMPLATE_INDEX" val="201922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10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2214"/>
  <p:tag name="KSO_WM_TEMPLATE_SUBCATEGORY" val="0"/>
  <p:tag name="KSO_WM_SLIDE_COLORSCHEME_VERSION" val="3.2"/>
  <p:tag name="KSO_WM_UNIT_COLOR_SCHEME_SHAPE_ID" val="7"/>
  <p:tag name="KSO_WM_UNIT_COLOR_SCHEME_PARENT_PAGE" val="1_1"/>
  <p:tag name="KSO_WM_UNIT_SHOW_EDIT_AREA_INDICATION" val="0"/>
  <p:tag name="KSO_WM_TEMPLATE_THUMBS_INDEX" val="1、5、7、8、9、10、11、12、13、15"/>
  <p:tag name="KSO_WM_TEMPLATE_MASTER_TYPE" val="1"/>
  <p:tag name="KSO_WM_TEMPLATE_COLOR_TYPE" val="1"/>
  <p:tag name="KSO_WM_TEMPLATE_MASTER_THUMB_INDEX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COLOR_SCHEME_SHAPE_ID" val="2"/>
  <p:tag name="KSO_WM_UNIT_COLOR_SCHEME_PARENT_PAGE" val="2_1"/>
  <p:tag name="KSO_WM_SLIDE_BACKGROUND_MASK_FLAG" val="1"/>
  <p:tag name="KSO_WM_UNIT_TYPE" val="y"/>
  <p:tag name="KSO_WM_UNIT_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A3B56"/>
      </a:dk2>
      <a:lt2>
        <a:srgbClr val="FFFFFF"/>
      </a:lt2>
      <a:accent1>
        <a:srgbClr val="F1B400"/>
      </a:accent1>
      <a:accent2>
        <a:srgbClr val="A5C643"/>
      </a:accent2>
      <a:accent3>
        <a:srgbClr val="5ACE77"/>
      </a:accent3>
      <a:accent4>
        <a:srgbClr val="3ECDB1"/>
      </a:accent4>
      <a:accent5>
        <a:srgbClr val="3DC5DD"/>
      </a:accent5>
      <a:accent6>
        <a:srgbClr val="39B8ED"/>
      </a:accent6>
      <a:hlink>
        <a:srgbClr val="304FFC"/>
      </a:hlink>
      <a:folHlink>
        <a:srgbClr val="FFC000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宽屏</PresentationFormat>
  <Paragraphs>91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汉仪旗黑-85S</vt:lpstr>
      <vt:lpstr>微软雅黑</vt:lpstr>
      <vt:lpstr>Arial</vt:lpstr>
      <vt:lpstr>自定义设计方案</vt:lpstr>
      <vt:lpstr>1_Office 主题​​</vt:lpstr>
      <vt:lpstr>PowerPoint 演示文稿</vt:lpstr>
      <vt:lpstr>PowerPoint 演示文稿</vt:lpstr>
      <vt:lpstr>0.创作背景</vt:lpstr>
      <vt:lpstr>1.设计思路-天体轨道的模拟</vt:lpstr>
      <vt:lpstr>1.设计思路-验证开普勒第一定律部分</vt:lpstr>
      <vt:lpstr>1.设计思路-验证开普勒第二定律部分</vt:lpstr>
      <vt:lpstr>1.设计思路-验证第一、第二宇宙速度部分</vt:lpstr>
      <vt:lpstr>2.实现过程</vt:lpstr>
      <vt:lpstr>2.实现过程</vt:lpstr>
      <vt:lpstr>2.实现过程</vt:lpstr>
      <vt:lpstr>2.实现过程</vt:lpstr>
      <vt:lpstr>2.实现过程</vt:lpstr>
      <vt:lpstr>2.实现过程</vt:lpstr>
      <vt:lpstr>3.成果展示</vt:lpstr>
      <vt:lpstr>3.成果展示</vt:lpstr>
      <vt:lpstr>4.作品特色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cp:revision>208</cp:revision>
  <dcterms:created xsi:type="dcterms:W3CDTF">2021-05-18T08:56:00Z</dcterms:created>
  <dcterms:modified xsi:type="dcterms:W3CDTF">2023-03-05T03:36:45Z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9ED24314DD6B4685AFD4182214B25424</vt:lpwstr>
  </property>
  <property fmtid="{D5CDD505-2E9C-101B-9397-08002B2CF9AE}" pid="3" name="KSOProductBuildVer">
    <vt:lpwstr>2052-11.1.0.10361</vt:lpwstr>
  </property>
</Properties>
</file>