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3.xml" ContentType="application/vnd.openxmlformats-officedocument.theme+xml"/>
  <Override PartName="/ppt/slideLayouts/slideLayout14.xml" ContentType="application/vnd.openxmlformats-officedocument.presentationml.slideLayout+xml"/>
  <Override PartName="/ppt/theme/theme4.xml" ContentType="application/vnd.openxmlformats-officedocument.theme+xml"/>
  <Override PartName="/ppt/slideLayouts/slideLayout15.xml" ContentType="application/vnd.openxmlformats-officedocument.presentationml.slideLayout+xml"/>
  <Override PartName="/ppt/theme/theme5.xml" ContentType="application/vnd.openxmlformats-officedocument.theme+xml"/>
  <Override PartName="/ppt/slideLayouts/slideLayout16.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25" r:id="rId1"/>
    <p:sldMasterId id="2147483705" r:id="rId2"/>
    <p:sldMasterId id="2147483728" r:id="rId3"/>
    <p:sldMasterId id="2147483740" r:id="rId4"/>
    <p:sldMasterId id="2147483742" r:id="rId5"/>
    <p:sldMasterId id="2147483744" r:id="rId6"/>
  </p:sldMasterIdLst>
  <p:notesMasterIdLst>
    <p:notesMasterId r:id="rId126"/>
  </p:notesMasterIdLst>
  <p:handoutMasterIdLst>
    <p:handoutMasterId r:id="rId127"/>
  </p:handoutMasterIdLst>
  <p:sldIdLst>
    <p:sldId id="786" r:id="rId7"/>
    <p:sldId id="787" r:id="rId8"/>
    <p:sldId id="949" r:id="rId9"/>
    <p:sldId id="958" r:id="rId10"/>
    <p:sldId id="948" r:id="rId11"/>
    <p:sldId id="951" r:id="rId12"/>
    <p:sldId id="950" r:id="rId13"/>
    <p:sldId id="954" r:id="rId14"/>
    <p:sldId id="956" r:id="rId15"/>
    <p:sldId id="957" r:id="rId16"/>
    <p:sldId id="955" r:id="rId17"/>
    <p:sldId id="959" r:id="rId18"/>
    <p:sldId id="960" r:id="rId19"/>
    <p:sldId id="961" r:id="rId20"/>
    <p:sldId id="962" r:id="rId21"/>
    <p:sldId id="963" r:id="rId22"/>
    <p:sldId id="964" r:id="rId23"/>
    <p:sldId id="965" r:id="rId24"/>
    <p:sldId id="966" r:id="rId25"/>
    <p:sldId id="967" r:id="rId26"/>
    <p:sldId id="968" r:id="rId27"/>
    <p:sldId id="969" r:id="rId28"/>
    <p:sldId id="970" r:id="rId29"/>
    <p:sldId id="971" r:id="rId30"/>
    <p:sldId id="972" r:id="rId31"/>
    <p:sldId id="973" r:id="rId32"/>
    <p:sldId id="974" r:id="rId33"/>
    <p:sldId id="975" r:id="rId34"/>
    <p:sldId id="976" r:id="rId35"/>
    <p:sldId id="977" r:id="rId36"/>
    <p:sldId id="978" r:id="rId37"/>
    <p:sldId id="979" r:id="rId38"/>
    <p:sldId id="980" r:id="rId39"/>
    <p:sldId id="981" r:id="rId40"/>
    <p:sldId id="982" r:id="rId41"/>
    <p:sldId id="952" r:id="rId42"/>
    <p:sldId id="988" r:id="rId43"/>
    <p:sldId id="989" r:id="rId44"/>
    <p:sldId id="990" r:id="rId45"/>
    <p:sldId id="991" r:id="rId46"/>
    <p:sldId id="992" r:id="rId47"/>
    <p:sldId id="993" r:id="rId48"/>
    <p:sldId id="994" r:id="rId49"/>
    <p:sldId id="995" r:id="rId50"/>
    <p:sldId id="996" r:id="rId51"/>
    <p:sldId id="997" r:id="rId52"/>
    <p:sldId id="998" r:id="rId53"/>
    <p:sldId id="999" r:id="rId54"/>
    <p:sldId id="1000" r:id="rId55"/>
    <p:sldId id="1001" r:id="rId56"/>
    <p:sldId id="1002" r:id="rId57"/>
    <p:sldId id="1003" r:id="rId58"/>
    <p:sldId id="985" r:id="rId59"/>
    <p:sldId id="986" r:id="rId60"/>
    <p:sldId id="987" r:id="rId61"/>
    <p:sldId id="1004" r:id="rId62"/>
    <p:sldId id="1005" r:id="rId63"/>
    <p:sldId id="1006" r:id="rId64"/>
    <p:sldId id="1007" r:id="rId65"/>
    <p:sldId id="1008" r:id="rId66"/>
    <p:sldId id="1009" r:id="rId67"/>
    <p:sldId id="1010" r:id="rId68"/>
    <p:sldId id="1011" r:id="rId69"/>
    <p:sldId id="1012" r:id="rId70"/>
    <p:sldId id="1013" r:id="rId71"/>
    <p:sldId id="1014" r:id="rId72"/>
    <p:sldId id="1015" r:id="rId73"/>
    <p:sldId id="1016" r:id="rId74"/>
    <p:sldId id="1017" r:id="rId75"/>
    <p:sldId id="1018" r:id="rId76"/>
    <p:sldId id="1019" r:id="rId77"/>
    <p:sldId id="1020" r:id="rId78"/>
    <p:sldId id="1021" r:id="rId79"/>
    <p:sldId id="1022" r:id="rId80"/>
    <p:sldId id="1023" r:id="rId81"/>
    <p:sldId id="1024" r:id="rId82"/>
    <p:sldId id="1025" r:id="rId83"/>
    <p:sldId id="1026" r:id="rId84"/>
    <p:sldId id="1027" r:id="rId85"/>
    <p:sldId id="1028" r:id="rId86"/>
    <p:sldId id="1029" r:id="rId87"/>
    <p:sldId id="1030" r:id="rId88"/>
    <p:sldId id="1031" r:id="rId89"/>
    <p:sldId id="1032" r:id="rId90"/>
    <p:sldId id="1033" r:id="rId91"/>
    <p:sldId id="1034" r:id="rId92"/>
    <p:sldId id="1035" r:id="rId93"/>
    <p:sldId id="1036" r:id="rId94"/>
    <p:sldId id="1037" r:id="rId95"/>
    <p:sldId id="1038" r:id="rId96"/>
    <p:sldId id="1039" r:id="rId97"/>
    <p:sldId id="1040" r:id="rId98"/>
    <p:sldId id="1041" r:id="rId99"/>
    <p:sldId id="1042" r:id="rId100"/>
    <p:sldId id="1043" r:id="rId101"/>
    <p:sldId id="1044" r:id="rId102"/>
    <p:sldId id="1045" r:id="rId103"/>
    <p:sldId id="1046" r:id="rId104"/>
    <p:sldId id="1047" r:id="rId105"/>
    <p:sldId id="1048" r:id="rId106"/>
    <p:sldId id="1049" r:id="rId107"/>
    <p:sldId id="1050" r:id="rId108"/>
    <p:sldId id="1051" r:id="rId109"/>
    <p:sldId id="1052" r:id="rId110"/>
    <p:sldId id="1053" r:id="rId111"/>
    <p:sldId id="1054" r:id="rId112"/>
    <p:sldId id="1055" r:id="rId113"/>
    <p:sldId id="1056" r:id="rId114"/>
    <p:sldId id="1057" r:id="rId115"/>
    <p:sldId id="1058" r:id="rId116"/>
    <p:sldId id="1059" r:id="rId117"/>
    <p:sldId id="1060" r:id="rId118"/>
    <p:sldId id="1061" r:id="rId119"/>
    <p:sldId id="1062" r:id="rId120"/>
    <p:sldId id="1063" r:id="rId121"/>
    <p:sldId id="1064" r:id="rId122"/>
    <p:sldId id="1065" r:id="rId123"/>
    <p:sldId id="1066" r:id="rId124"/>
    <p:sldId id="1067" r:id="rId125"/>
  </p:sldIdLst>
  <p:sldSz cx="12192000" cy="6858000"/>
  <p:notesSz cx="6858000" cy="9144000"/>
  <p:defaultTextStyle>
    <a:defPPr>
      <a:defRPr lang="en-US"/>
    </a:defPPr>
    <a:lvl1pPr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bg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bg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A1119"/>
    <a:srgbClr val="FF0000"/>
    <a:srgbClr val="CFFDCE"/>
    <a:srgbClr val="B345BC"/>
    <a:srgbClr val="FDF797"/>
    <a:srgbClr val="4472C4"/>
    <a:srgbClr val="3366FF"/>
    <a:srgbClr val="CFCCAB"/>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BC706A-D0BE-45AA-8592-07DE46BDDB9F}" v="11" dt="2023-11-18T14:01:46.977"/>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477" autoAdjust="0"/>
    <p:restoredTop sz="86402" autoAdjust="0"/>
  </p:normalViewPr>
  <p:slideViewPr>
    <p:cSldViewPr>
      <p:cViewPr varScale="1">
        <p:scale>
          <a:sx n="58" d="100"/>
          <a:sy n="58" d="100"/>
        </p:scale>
        <p:origin x="96" y="894"/>
      </p:cViewPr>
      <p:guideLst>
        <p:guide orient="horz" pos="2160"/>
        <p:guide pos="3840"/>
      </p:guideLst>
    </p:cSldViewPr>
  </p:slideViewPr>
  <p:outlineViewPr>
    <p:cViewPr>
      <p:scale>
        <a:sx n="33" d="100"/>
        <a:sy n="33" d="100"/>
      </p:scale>
      <p:origin x="0" y="-9642"/>
    </p:cViewPr>
  </p:outlineViewPr>
  <p:notesTextViewPr>
    <p:cViewPr>
      <p:scale>
        <a:sx n="125" d="100"/>
        <a:sy n="125" d="100"/>
      </p:scale>
      <p:origin x="0" y="0"/>
    </p:cViewPr>
  </p:notesTextViewPr>
  <p:sorterViewPr>
    <p:cViewPr>
      <p:scale>
        <a:sx n="100" d="100"/>
        <a:sy n="100" d="100"/>
      </p:scale>
      <p:origin x="0" y="21690"/>
    </p:cViewPr>
  </p:sorterViewPr>
  <p:notesViewPr>
    <p:cSldViewPr>
      <p:cViewPr varScale="1">
        <p:scale>
          <a:sx n="57" d="100"/>
          <a:sy n="57" d="100"/>
        </p:scale>
        <p:origin x="2499" y="4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21" Type="http://schemas.openxmlformats.org/officeDocument/2006/relationships/slide" Target="slides/slide15.xml"/><Relationship Id="rId42" Type="http://schemas.openxmlformats.org/officeDocument/2006/relationships/slide" Target="slides/slide36.xml"/><Relationship Id="rId63" Type="http://schemas.openxmlformats.org/officeDocument/2006/relationships/slide" Target="slides/slide57.xml"/><Relationship Id="rId84" Type="http://schemas.openxmlformats.org/officeDocument/2006/relationships/slide" Target="slides/slide78.xml"/><Relationship Id="rId16" Type="http://schemas.openxmlformats.org/officeDocument/2006/relationships/slide" Target="slides/slide10.xml"/><Relationship Id="rId107" Type="http://schemas.openxmlformats.org/officeDocument/2006/relationships/slide" Target="slides/slide101.xml"/><Relationship Id="rId11" Type="http://schemas.openxmlformats.org/officeDocument/2006/relationships/slide" Target="slides/slide5.xml"/><Relationship Id="rId32" Type="http://schemas.openxmlformats.org/officeDocument/2006/relationships/slide" Target="slides/slide26.xml"/><Relationship Id="rId37" Type="http://schemas.openxmlformats.org/officeDocument/2006/relationships/slide" Target="slides/slide31.xml"/><Relationship Id="rId53" Type="http://schemas.openxmlformats.org/officeDocument/2006/relationships/slide" Target="slides/slide47.xml"/><Relationship Id="rId58" Type="http://schemas.openxmlformats.org/officeDocument/2006/relationships/slide" Target="slides/slide52.xml"/><Relationship Id="rId74" Type="http://schemas.openxmlformats.org/officeDocument/2006/relationships/slide" Target="slides/slide68.xml"/><Relationship Id="rId79" Type="http://schemas.openxmlformats.org/officeDocument/2006/relationships/slide" Target="slides/slide73.xml"/><Relationship Id="rId102" Type="http://schemas.openxmlformats.org/officeDocument/2006/relationships/slide" Target="slides/slide96.xml"/><Relationship Id="rId123" Type="http://schemas.openxmlformats.org/officeDocument/2006/relationships/slide" Target="slides/slide117.xml"/><Relationship Id="rId128" Type="http://schemas.openxmlformats.org/officeDocument/2006/relationships/presProps" Target="presProps.xml"/><Relationship Id="rId5" Type="http://schemas.openxmlformats.org/officeDocument/2006/relationships/slideMaster" Target="slideMasters/slideMaster5.xml"/><Relationship Id="rId90" Type="http://schemas.openxmlformats.org/officeDocument/2006/relationships/slide" Target="slides/slide84.xml"/><Relationship Id="rId95" Type="http://schemas.openxmlformats.org/officeDocument/2006/relationships/slide" Target="slides/slide89.xml"/><Relationship Id="rId22" Type="http://schemas.openxmlformats.org/officeDocument/2006/relationships/slide" Target="slides/slide16.xml"/><Relationship Id="rId27" Type="http://schemas.openxmlformats.org/officeDocument/2006/relationships/slide" Target="slides/slide21.xml"/><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69" Type="http://schemas.openxmlformats.org/officeDocument/2006/relationships/slide" Target="slides/slide63.xml"/><Relationship Id="rId113" Type="http://schemas.openxmlformats.org/officeDocument/2006/relationships/slide" Target="slides/slide107.xml"/><Relationship Id="rId118" Type="http://schemas.openxmlformats.org/officeDocument/2006/relationships/slide" Target="slides/slide112.xml"/><Relationship Id="rId80" Type="http://schemas.openxmlformats.org/officeDocument/2006/relationships/slide" Target="slides/slide74.xml"/><Relationship Id="rId85" Type="http://schemas.openxmlformats.org/officeDocument/2006/relationships/slide" Target="slides/slide79.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slide" Target="slides/slide27.xml"/><Relationship Id="rId38" Type="http://schemas.openxmlformats.org/officeDocument/2006/relationships/slide" Target="slides/slide32.xml"/><Relationship Id="rId59" Type="http://schemas.openxmlformats.org/officeDocument/2006/relationships/slide" Target="slides/slide53.xml"/><Relationship Id="rId103" Type="http://schemas.openxmlformats.org/officeDocument/2006/relationships/slide" Target="slides/slide97.xml"/><Relationship Id="rId108" Type="http://schemas.openxmlformats.org/officeDocument/2006/relationships/slide" Target="slides/slide102.xml"/><Relationship Id="rId124" Type="http://schemas.openxmlformats.org/officeDocument/2006/relationships/slide" Target="slides/slide118.xml"/><Relationship Id="rId129" Type="http://schemas.openxmlformats.org/officeDocument/2006/relationships/viewProps" Target="viewProps.xml"/><Relationship Id="rId54" Type="http://schemas.openxmlformats.org/officeDocument/2006/relationships/slide" Target="slides/slide48.xml"/><Relationship Id="rId70" Type="http://schemas.openxmlformats.org/officeDocument/2006/relationships/slide" Target="slides/slide64.xml"/><Relationship Id="rId75" Type="http://schemas.openxmlformats.org/officeDocument/2006/relationships/slide" Target="slides/slide69.xml"/><Relationship Id="rId91" Type="http://schemas.openxmlformats.org/officeDocument/2006/relationships/slide" Target="slides/slide85.xml"/><Relationship Id="rId96" Type="http://schemas.openxmlformats.org/officeDocument/2006/relationships/slide" Target="slides/slide90.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7.xml"/><Relationship Id="rId28" Type="http://schemas.openxmlformats.org/officeDocument/2006/relationships/slide" Target="slides/slide22.xml"/><Relationship Id="rId49" Type="http://schemas.openxmlformats.org/officeDocument/2006/relationships/slide" Target="slides/slide43.xml"/><Relationship Id="rId114" Type="http://schemas.openxmlformats.org/officeDocument/2006/relationships/slide" Target="slides/slide108.xml"/><Relationship Id="rId119" Type="http://schemas.openxmlformats.org/officeDocument/2006/relationships/slide" Target="slides/slide113.xml"/><Relationship Id="rId44" Type="http://schemas.openxmlformats.org/officeDocument/2006/relationships/slide" Target="slides/slide38.xml"/><Relationship Id="rId60" Type="http://schemas.openxmlformats.org/officeDocument/2006/relationships/slide" Target="slides/slide54.xml"/><Relationship Id="rId65" Type="http://schemas.openxmlformats.org/officeDocument/2006/relationships/slide" Target="slides/slide59.xml"/><Relationship Id="rId81" Type="http://schemas.openxmlformats.org/officeDocument/2006/relationships/slide" Target="slides/slide75.xml"/><Relationship Id="rId86" Type="http://schemas.openxmlformats.org/officeDocument/2006/relationships/slide" Target="slides/slide80.xml"/><Relationship Id="rId130" Type="http://schemas.openxmlformats.org/officeDocument/2006/relationships/theme" Target="theme/theme1.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109" Type="http://schemas.openxmlformats.org/officeDocument/2006/relationships/slide" Target="slides/slide10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slide" Target="slides/slide70.xml"/><Relationship Id="rId97" Type="http://schemas.openxmlformats.org/officeDocument/2006/relationships/slide" Target="slides/slide91.xml"/><Relationship Id="rId104" Type="http://schemas.openxmlformats.org/officeDocument/2006/relationships/slide" Target="slides/slide98.xml"/><Relationship Id="rId120" Type="http://schemas.openxmlformats.org/officeDocument/2006/relationships/slide" Target="slides/slide114.xml"/><Relationship Id="rId125" Type="http://schemas.openxmlformats.org/officeDocument/2006/relationships/slide" Target="slides/slide11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slide" Target="slides/slide86.xml"/><Relationship Id="rId2" Type="http://schemas.openxmlformats.org/officeDocument/2006/relationships/slideMaster" Target="slideMasters/slideMaster2.xml"/><Relationship Id="rId29" Type="http://schemas.openxmlformats.org/officeDocument/2006/relationships/slide" Target="slides/slide23.xml"/><Relationship Id="rId24" Type="http://schemas.openxmlformats.org/officeDocument/2006/relationships/slide" Target="slides/slide18.xml"/><Relationship Id="rId40" Type="http://schemas.openxmlformats.org/officeDocument/2006/relationships/slide" Target="slides/slide34.xml"/><Relationship Id="rId45" Type="http://schemas.openxmlformats.org/officeDocument/2006/relationships/slide" Target="slides/slide39.xml"/><Relationship Id="rId66" Type="http://schemas.openxmlformats.org/officeDocument/2006/relationships/slide" Target="slides/slide60.xml"/><Relationship Id="rId87" Type="http://schemas.openxmlformats.org/officeDocument/2006/relationships/slide" Target="slides/slide81.xml"/><Relationship Id="rId110" Type="http://schemas.openxmlformats.org/officeDocument/2006/relationships/slide" Target="slides/slide104.xml"/><Relationship Id="rId115" Type="http://schemas.openxmlformats.org/officeDocument/2006/relationships/slide" Target="slides/slide109.xml"/><Relationship Id="rId131" Type="http://schemas.openxmlformats.org/officeDocument/2006/relationships/tableStyles" Target="tableStyles.xml"/><Relationship Id="rId61" Type="http://schemas.openxmlformats.org/officeDocument/2006/relationships/slide" Target="slides/slide55.xml"/><Relationship Id="rId82" Type="http://schemas.openxmlformats.org/officeDocument/2006/relationships/slide" Target="slides/slide76.xml"/><Relationship Id="rId19" Type="http://schemas.openxmlformats.org/officeDocument/2006/relationships/slide" Target="slides/slide13.xml"/><Relationship Id="rId14" Type="http://schemas.openxmlformats.org/officeDocument/2006/relationships/slide" Target="slides/slide8.xml"/><Relationship Id="rId30" Type="http://schemas.openxmlformats.org/officeDocument/2006/relationships/slide" Target="slides/slide24.xml"/><Relationship Id="rId35" Type="http://schemas.openxmlformats.org/officeDocument/2006/relationships/slide" Target="slides/slide29.xml"/><Relationship Id="rId56" Type="http://schemas.openxmlformats.org/officeDocument/2006/relationships/slide" Target="slides/slide50.xml"/><Relationship Id="rId77" Type="http://schemas.openxmlformats.org/officeDocument/2006/relationships/slide" Target="slides/slide71.xml"/><Relationship Id="rId100" Type="http://schemas.openxmlformats.org/officeDocument/2006/relationships/slide" Target="slides/slide94.xml"/><Relationship Id="rId105" Type="http://schemas.openxmlformats.org/officeDocument/2006/relationships/slide" Target="slides/slide99.xml"/><Relationship Id="rId126" Type="http://schemas.openxmlformats.org/officeDocument/2006/relationships/notesMaster" Target="notesMasters/notesMaster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93" Type="http://schemas.openxmlformats.org/officeDocument/2006/relationships/slide" Target="slides/slide87.xml"/><Relationship Id="rId98" Type="http://schemas.openxmlformats.org/officeDocument/2006/relationships/slide" Target="slides/slide92.xml"/><Relationship Id="rId121" Type="http://schemas.openxmlformats.org/officeDocument/2006/relationships/slide" Target="slides/slide115.xml"/><Relationship Id="rId3" Type="http://schemas.openxmlformats.org/officeDocument/2006/relationships/slideMaster" Target="slideMasters/slideMaster3.xml"/><Relationship Id="rId25" Type="http://schemas.openxmlformats.org/officeDocument/2006/relationships/slide" Target="slides/slide19.xml"/><Relationship Id="rId46" Type="http://schemas.openxmlformats.org/officeDocument/2006/relationships/slide" Target="slides/slide40.xml"/><Relationship Id="rId67" Type="http://schemas.openxmlformats.org/officeDocument/2006/relationships/slide" Target="slides/slide61.xml"/><Relationship Id="rId116" Type="http://schemas.openxmlformats.org/officeDocument/2006/relationships/slide" Target="slides/slide110.xml"/><Relationship Id="rId20" Type="http://schemas.openxmlformats.org/officeDocument/2006/relationships/slide" Target="slides/slide14.xml"/><Relationship Id="rId41" Type="http://schemas.openxmlformats.org/officeDocument/2006/relationships/slide" Target="slides/slide35.xml"/><Relationship Id="rId62" Type="http://schemas.openxmlformats.org/officeDocument/2006/relationships/slide" Target="slides/slide56.xml"/><Relationship Id="rId83" Type="http://schemas.openxmlformats.org/officeDocument/2006/relationships/slide" Target="slides/slide77.xml"/><Relationship Id="rId88" Type="http://schemas.openxmlformats.org/officeDocument/2006/relationships/slide" Target="slides/slide82.xml"/><Relationship Id="rId111" Type="http://schemas.openxmlformats.org/officeDocument/2006/relationships/slide" Target="slides/slide105.xml"/><Relationship Id="rId132" Type="http://schemas.microsoft.com/office/2016/11/relationships/changesInfo" Target="changesInfos/changesInfo1.xml"/><Relationship Id="rId15" Type="http://schemas.openxmlformats.org/officeDocument/2006/relationships/slide" Target="slides/slide9.xml"/><Relationship Id="rId36" Type="http://schemas.openxmlformats.org/officeDocument/2006/relationships/slide" Target="slides/slide30.xml"/><Relationship Id="rId57" Type="http://schemas.openxmlformats.org/officeDocument/2006/relationships/slide" Target="slides/slide51.xml"/><Relationship Id="rId106" Type="http://schemas.openxmlformats.org/officeDocument/2006/relationships/slide" Target="slides/slide100.xml"/><Relationship Id="rId127" Type="http://schemas.openxmlformats.org/officeDocument/2006/relationships/handoutMaster" Target="handoutMasters/handoutMaster1.xml"/><Relationship Id="rId10" Type="http://schemas.openxmlformats.org/officeDocument/2006/relationships/slide" Target="slides/slide4.xml"/><Relationship Id="rId31" Type="http://schemas.openxmlformats.org/officeDocument/2006/relationships/slide" Target="slides/slide25.xml"/><Relationship Id="rId52" Type="http://schemas.openxmlformats.org/officeDocument/2006/relationships/slide" Target="slides/slide46.xml"/><Relationship Id="rId73" Type="http://schemas.openxmlformats.org/officeDocument/2006/relationships/slide" Target="slides/slide67.xml"/><Relationship Id="rId78" Type="http://schemas.openxmlformats.org/officeDocument/2006/relationships/slide" Target="slides/slide72.xml"/><Relationship Id="rId94" Type="http://schemas.openxmlformats.org/officeDocument/2006/relationships/slide" Target="slides/slide88.xml"/><Relationship Id="rId99" Type="http://schemas.openxmlformats.org/officeDocument/2006/relationships/slide" Target="slides/slide93.xml"/><Relationship Id="rId101" Type="http://schemas.openxmlformats.org/officeDocument/2006/relationships/slide" Target="slides/slide95.xml"/><Relationship Id="rId122" Type="http://schemas.openxmlformats.org/officeDocument/2006/relationships/slide" Target="slides/slide116.xml"/><Relationship Id="rId4" Type="http://schemas.openxmlformats.org/officeDocument/2006/relationships/slideMaster" Target="slideMasters/slideMaster4.xml"/><Relationship Id="rId9" Type="http://schemas.openxmlformats.org/officeDocument/2006/relationships/slide" Target="slides/slide3.xml"/><Relationship Id="rId26" Type="http://schemas.openxmlformats.org/officeDocument/2006/relationships/slide" Target="slides/slide20.xml"/><Relationship Id="rId47" Type="http://schemas.openxmlformats.org/officeDocument/2006/relationships/slide" Target="slides/slide41.xml"/><Relationship Id="rId68" Type="http://schemas.openxmlformats.org/officeDocument/2006/relationships/slide" Target="slides/slide62.xml"/><Relationship Id="rId89" Type="http://schemas.openxmlformats.org/officeDocument/2006/relationships/slide" Target="slides/slide83.xml"/><Relationship Id="rId112" Type="http://schemas.openxmlformats.org/officeDocument/2006/relationships/slide" Target="slides/slide106.xml"/><Relationship Id="rId13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博松 田" userId="125b061fdf7522c5" providerId="LiveId" clId="{34BC706A-D0BE-45AA-8592-07DE46BDDB9F}"/>
    <pc:docChg chg="custSel addSld delSld modSld">
      <pc:chgData name="博松 田" userId="125b061fdf7522c5" providerId="LiveId" clId="{34BC706A-D0BE-45AA-8592-07DE46BDDB9F}" dt="2023-11-18T14:01:47.045" v="13" actId="27636"/>
      <pc:docMkLst>
        <pc:docMk/>
      </pc:docMkLst>
      <pc:sldChg chg="add">
        <pc:chgData name="博松 田" userId="125b061fdf7522c5" providerId="LiveId" clId="{34BC706A-D0BE-45AA-8592-07DE46BDDB9F}" dt="2023-11-18T13:59:40.886" v="3"/>
        <pc:sldMkLst>
          <pc:docMk/>
          <pc:sldMk cId="2326440048" sldId="952"/>
        </pc:sldMkLst>
      </pc:sldChg>
      <pc:sldChg chg="add del">
        <pc:chgData name="博松 田" userId="125b061fdf7522c5" providerId="LiveId" clId="{34BC706A-D0BE-45AA-8592-07DE46BDDB9F}" dt="2023-11-18T13:59:35.579" v="2"/>
        <pc:sldMkLst>
          <pc:docMk/>
          <pc:sldMk cId="2725915312" sldId="952"/>
        </pc:sldMkLst>
      </pc:sldChg>
      <pc:sldChg chg="add">
        <pc:chgData name="博松 田" userId="125b061fdf7522c5" providerId="LiveId" clId="{34BC706A-D0BE-45AA-8592-07DE46BDDB9F}" dt="2023-11-18T13:59:01.752" v="0"/>
        <pc:sldMkLst>
          <pc:docMk/>
          <pc:sldMk cId="4207542691" sldId="960"/>
        </pc:sldMkLst>
      </pc:sldChg>
      <pc:sldChg chg="add">
        <pc:chgData name="博松 田" userId="125b061fdf7522c5" providerId="LiveId" clId="{34BC706A-D0BE-45AA-8592-07DE46BDDB9F}" dt="2023-11-18T13:59:01.752" v="0"/>
        <pc:sldMkLst>
          <pc:docMk/>
          <pc:sldMk cId="259109273" sldId="961"/>
        </pc:sldMkLst>
      </pc:sldChg>
      <pc:sldChg chg="add">
        <pc:chgData name="博松 田" userId="125b061fdf7522c5" providerId="LiveId" clId="{34BC706A-D0BE-45AA-8592-07DE46BDDB9F}" dt="2023-11-18T13:59:01.752" v="0"/>
        <pc:sldMkLst>
          <pc:docMk/>
          <pc:sldMk cId="3836448593" sldId="962"/>
        </pc:sldMkLst>
      </pc:sldChg>
      <pc:sldChg chg="add">
        <pc:chgData name="博松 田" userId="125b061fdf7522c5" providerId="LiveId" clId="{34BC706A-D0BE-45AA-8592-07DE46BDDB9F}" dt="2023-11-18T13:59:01.752" v="0"/>
        <pc:sldMkLst>
          <pc:docMk/>
          <pc:sldMk cId="1923877500" sldId="963"/>
        </pc:sldMkLst>
      </pc:sldChg>
      <pc:sldChg chg="add">
        <pc:chgData name="博松 田" userId="125b061fdf7522c5" providerId="LiveId" clId="{34BC706A-D0BE-45AA-8592-07DE46BDDB9F}" dt="2023-11-18T13:59:01.752" v="0"/>
        <pc:sldMkLst>
          <pc:docMk/>
          <pc:sldMk cId="1127101910" sldId="964"/>
        </pc:sldMkLst>
      </pc:sldChg>
      <pc:sldChg chg="add">
        <pc:chgData name="博松 田" userId="125b061fdf7522c5" providerId="LiveId" clId="{34BC706A-D0BE-45AA-8592-07DE46BDDB9F}" dt="2023-11-18T13:59:01.752" v="0"/>
        <pc:sldMkLst>
          <pc:docMk/>
          <pc:sldMk cId="3300361676" sldId="965"/>
        </pc:sldMkLst>
      </pc:sldChg>
      <pc:sldChg chg="add">
        <pc:chgData name="博松 田" userId="125b061fdf7522c5" providerId="LiveId" clId="{34BC706A-D0BE-45AA-8592-07DE46BDDB9F}" dt="2023-11-18T13:59:01.752" v="0"/>
        <pc:sldMkLst>
          <pc:docMk/>
          <pc:sldMk cId="1364497074" sldId="966"/>
        </pc:sldMkLst>
      </pc:sldChg>
      <pc:sldChg chg="add">
        <pc:chgData name="博松 田" userId="125b061fdf7522c5" providerId="LiveId" clId="{34BC706A-D0BE-45AA-8592-07DE46BDDB9F}" dt="2023-11-18T13:59:01.752" v="0"/>
        <pc:sldMkLst>
          <pc:docMk/>
          <pc:sldMk cId="425551755" sldId="967"/>
        </pc:sldMkLst>
      </pc:sldChg>
      <pc:sldChg chg="add">
        <pc:chgData name="博松 田" userId="125b061fdf7522c5" providerId="LiveId" clId="{34BC706A-D0BE-45AA-8592-07DE46BDDB9F}" dt="2023-11-18T13:59:01.752" v="0"/>
        <pc:sldMkLst>
          <pc:docMk/>
          <pc:sldMk cId="609062301" sldId="968"/>
        </pc:sldMkLst>
      </pc:sldChg>
      <pc:sldChg chg="add">
        <pc:chgData name="博松 田" userId="125b061fdf7522c5" providerId="LiveId" clId="{34BC706A-D0BE-45AA-8592-07DE46BDDB9F}" dt="2023-11-18T13:59:01.752" v="0"/>
        <pc:sldMkLst>
          <pc:docMk/>
          <pc:sldMk cId="3240548775" sldId="969"/>
        </pc:sldMkLst>
      </pc:sldChg>
      <pc:sldChg chg="add">
        <pc:chgData name="博松 田" userId="125b061fdf7522c5" providerId="LiveId" clId="{34BC706A-D0BE-45AA-8592-07DE46BDDB9F}" dt="2023-11-18T13:59:01.752" v="0"/>
        <pc:sldMkLst>
          <pc:docMk/>
          <pc:sldMk cId="391052590" sldId="970"/>
        </pc:sldMkLst>
      </pc:sldChg>
      <pc:sldChg chg="add">
        <pc:chgData name="博松 田" userId="125b061fdf7522c5" providerId="LiveId" clId="{34BC706A-D0BE-45AA-8592-07DE46BDDB9F}" dt="2023-11-18T13:59:01.752" v="0"/>
        <pc:sldMkLst>
          <pc:docMk/>
          <pc:sldMk cId="4131273915" sldId="971"/>
        </pc:sldMkLst>
      </pc:sldChg>
      <pc:sldChg chg="add">
        <pc:chgData name="博松 田" userId="125b061fdf7522c5" providerId="LiveId" clId="{34BC706A-D0BE-45AA-8592-07DE46BDDB9F}" dt="2023-11-18T13:59:01.752" v="0"/>
        <pc:sldMkLst>
          <pc:docMk/>
          <pc:sldMk cId="2741622952" sldId="972"/>
        </pc:sldMkLst>
      </pc:sldChg>
      <pc:sldChg chg="add">
        <pc:chgData name="博松 田" userId="125b061fdf7522c5" providerId="LiveId" clId="{34BC706A-D0BE-45AA-8592-07DE46BDDB9F}" dt="2023-11-18T13:59:40.886" v="3"/>
        <pc:sldMkLst>
          <pc:docMk/>
          <pc:sldMk cId="1497627327" sldId="973"/>
        </pc:sldMkLst>
      </pc:sldChg>
      <pc:sldChg chg="add del">
        <pc:chgData name="博松 田" userId="125b061fdf7522c5" providerId="LiveId" clId="{34BC706A-D0BE-45AA-8592-07DE46BDDB9F}" dt="2023-11-18T13:59:35.579" v="2"/>
        <pc:sldMkLst>
          <pc:docMk/>
          <pc:sldMk cId="4226358977" sldId="973"/>
        </pc:sldMkLst>
      </pc:sldChg>
      <pc:sldChg chg="add del">
        <pc:chgData name="博松 田" userId="125b061fdf7522c5" providerId="LiveId" clId="{34BC706A-D0BE-45AA-8592-07DE46BDDB9F}" dt="2023-11-18T13:59:35.579" v="2"/>
        <pc:sldMkLst>
          <pc:docMk/>
          <pc:sldMk cId="954470723" sldId="974"/>
        </pc:sldMkLst>
      </pc:sldChg>
      <pc:sldChg chg="add">
        <pc:chgData name="博松 田" userId="125b061fdf7522c5" providerId="LiveId" clId="{34BC706A-D0BE-45AA-8592-07DE46BDDB9F}" dt="2023-11-18T13:59:40.886" v="3"/>
        <pc:sldMkLst>
          <pc:docMk/>
          <pc:sldMk cId="2054436863" sldId="974"/>
        </pc:sldMkLst>
      </pc:sldChg>
      <pc:sldChg chg="add">
        <pc:chgData name="博松 田" userId="125b061fdf7522c5" providerId="LiveId" clId="{34BC706A-D0BE-45AA-8592-07DE46BDDB9F}" dt="2023-11-18T13:59:40.886" v="3"/>
        <pc:sldMkLst>
          <pc:docMk/>
          <pc:sldMk cId="1366380044" sldId="975"/>
        </pc:sldMkLst>
      </pc:sldChg>
      <pc:sldChg chg="add del">
        <pc:chgData name="博松 田" userId="125b061fdf7522c5" providerId="LiveId" clId="{34BC706A-D0BE-45AA-8592-07DE46BDDB9F}" dt="2023-11-18T13:59:35.579" v="2"/>
        <pc:sldMkLst>
          <pc:docMk/>
          <pc:sldMk cId="3259064398" sldId="975"/>
        </pc:sldMkLst>
      </pc:sldChg>
      <pc:sldChg chg="add">
        <pc:chgData name="博松 田" userId="125b061fdf7522c5" providerId="LiveId" clId="{34BC706A-D0BE-45AA-8592-07DE46BDDB9F}" dt="2023-11-18T13:59:40.886" v="3"/>
        <pc:sldMkLst>
          <pc:docMk/>
          <pc:sldMk cId="3228756711" sldId="976"/>
        </pc:sldMkLst>
      </pc:sldChg>
      <pc:sldChg chg="add del">
        <pc:chgData name="博松 田" userId="125b061fdf7522c5" providerId="LiveId" clId="{34BC706A-D0BE-45AA-8592-07DE46BDDB9F}" dt="2023-11-18T13:59:35.579" v="2"/>
        <pc:sldMkLst>
          <pc:docMk/>
          <pc:sldMk cId="3532605877" sldId="976"/>
        </pc:sldMkLst>
      </pc:sldChg>
      <pc:sldChg chg="add del">
        <pc:chgData name="博松 田" userId="125b061fdf7522c5" providerId="LiveId" clId="{34BC706A-D0BE-45AA-8592-07DE46BDDB9F}" dt="2023-11-18T13:59:35.579" v="2"/>
        <pc:sldMkLst>
          <pc:docMk/>
          <pc:sldMk cId="2861509237" sldId="977"/>
        </pc:sldMkLst>
      </pc:sldChg>
      <pc:sldChg chg="add">
        <pc:chgData name="博松 田" userId="125b061fdf7522c5" providerId="LiveId" clId="{34BC706A-D0BE-45AA-8592-07DE46BDDB9F}" dt="2023-11-18T13:59:40.886" v="3"/>
        <pc:sldMkLst>
          <pc:docMk/>
          <pc:sldMk cId="3298011431" sldId="977"/>
        </pc:sldMkLst>
      </pc:sldChg>
      <pc:sldChg chg="add">
        <pc:chgData name="博松 田" userId="125b061fdf7522c5" providerId="LiveId" clId="{34BC706A-D0BE-45AA-8592-07DE46BDDB9F}" dt="2023-11-18T13:59:40.886" v="3"/>
        <pc:sldMkLst>
          <pc:docMk/>
          <pc:sldMk cId="2862532846" sldId="978"/>
        </pc:sldMkLst>
      </pc:sldChg>
      <pc:sldChg chg="add del">
        <pc:chgData name="博松 田" userId="125b061fdf7522c5" providerId="LiveId" clId="{34BC706A-D0BE-45AA-8592-07DE46BDDB9F}" dt="2023-11-18T13:59:35.579" v="2"/>
        <pc:sldMkLst>
          <pc:docMk/>
          <pc:sldMk cId="3260690633" sldId="978"/>
        </pc:sldMkLst>
      </pc:sldChg>
      <pc:sldChg chg="add">
        <pc:chgData name="博松 田" userId="125b061fdf7522c5" providerId="LiveId" clId="{34BC706A-D0BE-45AA-8592-07DE46BDDB9F}" dt="2023-11-18T13:59:40.886" v="3"/>
        <pc:sldMkLst>
          <pc:docMk/>
          <pc:sldMk cId="1246142997" sldId="979"/>
        </pc:sldMkLst>
      </pc:sldChg>
      <pc:sldChg chg="add del">
        <pc:chgData name="博松 田" userId="125b061fdf7522c5" providerId="LiveId" clId="{34BC706A-D0BE-45AA-8592-07DE46BDDB9F}" dt="2023-11-18T13:59:35.579" v="2"/>
        <pc:sldMkLst>
          <pc:docMk/>
          <pc:sldMk cId="2752712738" sldId="979"/>
        </pc:sldMkLst>
      </pc:sldChg>
      <pc:sldChg chg="add del">
        <pc:chgData name="博松 田" userId="125b061fdf7522c5" providerId="LiveId" clId="{34BC706A-D0BE-45AA-8592-07DE46BDDB9F}" dt="2023-11-18T13:59:35.579" v="2"/>
        <pc:sldMkLst>
          <pc:docMk/>
          <pc:sldMk cId="477354517" sldId="980"/>
        </pc:sldMkLst>
      </pc:sldChg>
      <pc:sldChg chg="add">
        <pc:chgData name="博松 田" userId="125b061fdf7522c5" providerId="LiveId" clId="{34BC706A-D0BE-45AA-8592-07DE46BDDB9F}" dt="2023-11-18T13:59:40.886" v="3"/>
        <pc:sldMkLst>
          <pc:docMk/>
          <pc:sldMk cId="3837898817" sldId="980"/>
        </pc:sldMkLst>
      </pc:sldChg>
      <pc:sldChg chg="add">
        <pc:chgData name="博松 田" userId="125b061fdf7522c5" providerId="LiveId" clId="{34BC706A-D0BE-45AA-8592-07DE46BDDB9F}" dt="2023-11-18T13:59:40.886" v="3"/>
        <pc:sldMkLst>
          <pc:docMk/>
          <pc:sldMk cId="125888487" sldId="981"/>
        </pc:sldMkLst>
      </pc:sldChg>
      <pc:sldChg chg="add del">
        <pc:chgData name="博松 田" userId="125b061fdf7522c5" providerId="LiveId" clId="{34BC706A-D0BE-45AA-8592-07DE46BDDB9F}" dt="2023-11-18T13:59:35.579" v="2"/>
        <pc:sldMkLst>
          <pc:docMk/>
          <pc:sldMk cId="3325468701" sldId="981"/>
        </pc:sldMkLst>
      </pc:sldChg>
      <pc:sldChg chg="add">
        <pc:chgData name="博松 田" userId="125b061fdf7522c5" providerId="LiveId" clId="{34BC706A-D0BE-45AA-8592-07DE46BDDB9F}" dt="2023-11-18T13:59:40.886" v="3"/>
        <pc:sldMkLst>
          <pc:docMk/>
          <pc:sldMk cId="810358265" sldId="982"/>
        </pc:sldMkLst>
      </pc:sldChg>
      <pc:sldChg chg="add del">
        <pc:chgData name="博松 田" userId="125b061fdf7522c5" providerId="LiveId" clId="{34BC706A-D0BE-45AA-8592-07DE46BDDB9F}" dt="2023-11-18T13:59:35.579" v="2"/>
        <pc:sldMkLst>
          <pc:docMk/>
          <pc:sldMk cId="914170593" sldId="982"/>
        </pc:sldMkLst>
      </pc:sldChg>
      <pc:sldChg chg="add">
        <pc:chgData name="博松 田" userId="125b061fdf7522c5" providerId="LiveId" clId="{34BC706A-D0BE-45AA-8592-07DE46BDDB9F}" dt="2023-11-18T13:59:40.886" v="3"/>
        <pc:sldMkLst>
          <pc:docMk/>
          <pc:sldMk cId="969740034" sldId="985"/>
        </pc:sldMkLst>
      </pc:sldChg>
      <pc:sldChg chg="add del">
        <pc:chgData name="博松 田" userId="125b061fdf7522c5" providerId="LiveId" clId="{34BC706A-D0BE-45AA-8592-07DE46BDDB9F}" dt="2023-11-18T13:59:35.579" v="2"/>
        <pc:sldMkLst>
          <pc:docMk/>
          <pc:sldMk cId="1044113773" sldId="985"/>
        </pc:sldMkLst>
      </pc:sldChg>
      <pc:sldChg chg="add del">
        <pc:chgData name="博松 田" userId="125b061fdf7522c5" providerId="LiveId" clId="{34BC706A-D0BE-45AA-8592-07DE46BDDB9F}" dt="2023-11-18T13:59:35.579" v="2"/>
        <pc:sldMkLst>
          <pc:docMk/>
          <pc:sldMk cId="293884499" sldId="986"/>
        </pc:sldMkLst>
      </pc:sldChg>
      <pc:sldChg chg="add">
        <pc:chgData name="博松 田" userId="125b061fdf7522c5" providerId="LiveId" clId="{34BC706A-D0BE-45AA-8592-07DE46BDDB9F}" dt="2023-11-18T13:59:40.886" v="3"/>
        <pc:sldMkLst>
          <pc:docMk/>
          <pc:sldMk cId="2898522536" sldId="986"/>
        </pc:sldMkLst>
      </pc:sldChg>
      <pc:sldChg chg="add">
        <pc:chgData name="博松 田" userId="125b061fdf7522c5" providerId="LiveId" clId="{34BC706A-D0BE-45AA-8592-07DE46BDDB9F}" dt="2023-11-18T13:59:40.886" v="3"/>
        <pc:sldMkLst>
          <pc:docMk/>
          <pc:sldMk cId="481176991" sldId="987"/>
        </pc:sldMkLst>
      </pc:sldChg>
      <pc:sldChg chg="add del">
        <pc:chgData name="博松 田" userId="125b061fdf7522c5" providerId="LiveId" clId="{34BC706A-D0BE-45AA-8592-07DE46BDDB9F}" dt="2023-11-18T13:59:35.579" v="2"/>
        <pc:sldMkLst>
          <pc:docMk/>
          <pc:sldMk cId="1768037959" sldId="987"/>
        </pc:sldMkLst>
      </pc:sldChg>
      <pc:sldChg chg="add">
        <pc:chgData name="博松 田" userId="125b061fdf7522c5" providerId="LiveId" clId="{34BC706A-D0BE-45AA-8592-07DE46BDDB9F}" dt="2023-11-18T13:59:40.886" v="3"/>
        <pc:sldMkLst>
          <pc:docMk/>
          <pc:sldMk cId="116279461" sldId="988"/>
        </pc:sldMkLst>
      </pc:sldChg>
      <pc:sldChg chg="add del">
        <pc:chgData name="博松 田" userId="125b061fdf7522c5" providerId="LiveId" clId="{34BC706A-D0BE-45AA-8592-07DE46BDDB9F}" dt="2023-11-18T13:59:35.579" v="2"/>
        <pc:sldMkLst>
          <pc:docMk/>
          <pc:sldMk cId="1661757336" sldId="988"/>
        </pc:sldMkLst>
      </pc:sldChg>
      <pc:sldChg chg="add">
        <pc:chgData name="博松 田" userId="125b061fdf7522c5" providerId="LiveId" clId="{34BC706A-D0BE-45AA-8592-07DE46BDDB9F}" dt="2023-11-18T13:59:40.886" v="3"/>
        <pc:sldMkLst>
          <pc:docMk/>
          <pc:sldMk cId="2645787761" sldId="989"/>
        </pc:sldMkLst>
      </pc:sldChg>
      <pc:sldChg chg="add del">
        <pc:chgData name="博松 田" userId="125b061fdf7522c5" providerId="LiveId" clId="{34BC706A-D0BE-45AA-8592-07DE46BDDB9F}" dt="2023-11-18T13:59:35.579" v="2"/>
        <pc:sldMkLst>
          <pc:docMk/>
          <pc:sldMk cId="3230956029" sldId="989"/>
        </pc:sldMkLst>
      </pc:sldChg>
      <pc:sldChg chg="add">
        <pc:chgData name="博松 田" userId="125b061fdf7522c5" providerId="LiveId" clId="{34BC706A-D0BE-45AA-8592-07DE46BDDB9F}" dt="2023-11-18T13:59:40.886" v="3"/>
        <pc:sldMkLst>
          <pc:docMk/>
          <pc:sldMk cId="1517070241" sldId="990"/>
        </pc:sldMkLst>
      </pc:sldChg>
      <pc:sldChg chg="add del">
        <pc:chgData name="博松 田" userId="125b061fdf7522c5" providerId="LiveId" clId="{34BC706A-D0BE-45AA-8592-07DE46BDDB9F}" dt="2023-11-18T13:59:35.579" v="2"/>
        <pc:sldMkLst>
          <pc:docMk/>
          <pc:sldMk cId="2118526184" sldId="990"/>
        </pc:sldMkLst>
      </pc:sldChg>
      <pc:sldChg chg="add">
        <pc:chgData name="博松 田" userId="125b061fdf7522c5" providerId="LiveId" clId="{34BC706A-D0BE-45AA-8592-07DE46BDDB9F}" dt="2023-11-18T13:59:40.886" v="3"/>
        <pc:sldMkLst>
          <pc:docMk/>
          <pc:sldMk cId="656252984" sldId="991"/>
        </pc:sldMkLst>
      </pc:sldChg>
      <pc:sldChg chg="add del">
        <pc:chgData name="博松 田" userId="125b061fdf7522c5" providerId="LiveId" clId="{34BC706A-D0BE-45AA-8592-07DE46BDDB9F}" dt="2023-11-18T13:59:35.579" v="2"/>
        <pc:sldMkLst>
          <pc:docMk/>
          <pc:sldMk cId="3655774758" sldId="991"/>
        </pc:sldMkLst>
      </pc:sldChg>
      <pc:sldChg chg="add del">
        <pc:chgData name="博松 田" userId="125b061fdf7522c5" providerId="LiveId" clId="{34BC706A-D0BE-45AA-8592-07DE46BDDB9F}" dt="2023-11-18T13:59:35.579" v="2"/>
        <pc:sldMkLst>
          <pc:docMk/>
          <pc:sldMk cId="1505631552" sldId="992"/>
        </pc:sldMkLst>
      </pc:sldChg>
      <pc:sldChg chg="add">
        <pc:chgData name="博松 田" userId="125b061fdf7522c5" providerId="LiveId" clId="{34BC706A-D0BE-45AA-8592-07DE46BDDB9F}" dt="2023-11-18T13:59:40.886" v="3"/>
        <pc:sldMkLst>
          <pc:docMk/>
          <pc:sldMk cId="2692879734" sldId="992"/>
        </pc:sldMkLst>
      </pc:sldChg>
      <pc:sldChg chg="add">
        <pc:chgData name="博松 田" userId="125b061fdf7522c5" providerId="LiveId" clId="{34BC706A-D0BE-45AA-8592-07DE46BDDB9F}" dt="2023-11-18T13:59:40.886" v="3"/>
        <pc:sldMkLst>
          <pc:docMk/>
          <pc:sldMk cId="1717694370" sldId="993"/>
        </pc:sldMkLst>
      </pc:sldChg>
      <pc:sldChg chg="add del">
        <pc:chgData name="博松 田" userId="125b061fdf7522c5" providerId="LiveId" clId="{34BC706A-D0BE-45AA-8592-07DE46BDDB9F}" dt="2023-11-18T13:59:35.579" v="2"/>
        <pc:sldMkLst>
          <pc:docMk/>
          <pc:sldMk cId="1767810860" sldId="993"/>
        </pc:sldMkLst>
      </pc:sldChg>
      <pc:sldChg chg="add del">
        <pc:chgData name="博松 田" userId="125b061fdf7522c5" providerId="LiveId" clId="{34BC706A-D0BE-45AA-8592-07DE46BDDB9F}" dt="2023-11-18T13:59:35.579" v="2"/>
        <pc:sldMkLst>
          <pc:docMk/>
          <pc:sldMk cId="1104808565" sldId="994"/>
        </pc:sldMkLst>
      </pc:sldChg>
      <pc:sldChg chg="add">
        <pc:chgData name="博松 田" userId="125b061fdf7522c5" providerId="LiveId" clId="{34BC706A-D0BE-45AA-8592-07DE46BDDB9F}" dt="2023-11-18T13:59:40.886" v="3"/>
        <pc:sldMkLst>
          <pc:docMk/>
          <pc:sldMk cId="3816493780" sldId="994"/>
        </pc:sldMkLst>
      </pc:sldChg>
      <pc:sldChg chg="add del">
        <pc:chgData name="博松 田" userId="125b061fdf7522c5" providerId="LiveId" clId="{34BC706A-D0BE-45AA-8592-07DE46BDDB9F}" dt="2023-11-18T13:59:35.579" v="2"/>
        <pc:sldMkLst>
          <pc:docMk/>
          <pc:sldMk cId="1142171183" sldId="995"/>
        </pc:sldMkLst>
      </pc:sldChg>
      <pc:sldChg chg="add">
        <pc:chgData name="博松 田" userId="125b061fdf7522c5" providerId="LiveId" clId="{34BC706A-D0BE-45AA-8592-07DE46BDDB9F}" dt="2023-11-18T13:59:40.886" v="3"/>
        <pc:sldMkLst>
          <pc:docMk/>
          <pc:sldMk cId="4292153379" sldId="995"/>
        </pc:sldMkLst>
      </pc:sldChg>
      <pc:sldChg chg="add del">
        <pc:chgData name="博松 田" userId="125b061fdf7522c5" providerId="LiveId" clId="{34BC706A-D0BE-45AA-8592-07DE46BDDB9F}" dt="2023-11-18T13:59:35.579" v="2"/>
        <pc:sldMkLst>
          <pc:docMk/>
          <pc:sldMk cId="532608571" sldId="996"/>
        </pc:sldMkLst>
      </pc:sldChg>
      <pc:sldChg chg="add">
        <pc:chgData name="博松 田" userId="125b061fdf7522c5" providerId="LiveId" clId="{34BC706A-D0BE-45AA-8592-07DE46BDDB9F}" dt="2023-11-18T13:59:40.886" v="3"/>
        <pc:sldMkLst>
          <pc:docMk/>
          <pc:sldMk cId="3919438572" sldId="996"/>
        </pc:sldMkLst>
      </pc:sldChg>
      <pc:sldChg chg="add del">
        <pc:chgData name="博松 田" userId="125b061fdf7522c5" providerId="LiveId" clId="{34BC706A-D0BE-45AA-8592-07DE46BDDB9F}" dt="2023-11-18T13:59:35.579" v="2"/>
        <pc:sldMkLst>
          <pc:docMk/>
          <pc:sldMk cId="1343338884" sldId="997"/>
        </pc:sldMkLst>
      </pc:sldChg>
      <pc:sldChg chg="add">
        <pc:chgData name="博松 田" userId="125b061fdf7522c5" providerId="LiveId" clId="{34BC706A-D0BE-45AA-8592-07DE46BDDB9F}" dt="2023-11-18T13:59:40.886" v="3"/>
        <pc:sldMkLst>
          <pc:docMk/>
          <pc:sldMk cId="2883401957" sldId="997"/>
        </pc:sldMkLst>
      </pc:sldChg>
      <pc:sldChg chg="add">
        <pc:chgData name="博松 田" userId="125b061fdf7522c5" providerId="LiveId" clId="{34BC706A-D0BE-45AA-8592-07DE46BDDB9F}" dt="2023-11-18T13:59:40.886" v="3"/>
        <pc:sldMkLst>
          <pc:docMk/>
          <pc:sldMk cId="3382083808" sldId="998"/>
        </pc:sldMkLst>
      </pc:sldChg>
      <pc:sldChg chg="add del">
        <pc:chgData name="博松 田" userId="125b061fdf7522c5" providerId="LiveId" clId="{34BC706A-D0BE-45AA-8592-07DE46BDDB9F}" dt="2023-11-18T13:59:35.579" v="2"/>
        <pc:sldMkLst>
          <pc:docMk/>
          <pc:sldMk cId="4235796750" sldId="998"/>
        </pc:sldMkLst>
      </pc:sldChg>
      <pc:sldChg chg="add">
        <pc:chgData name="博松 田" userId="125b061fdf7522c5" providerId="LiveId" clId="{34BC706A-D0BE-45AA-8592-07DE46BDDB9F}" dt="2023-11-18T13:59:40.886" v="3"/>
        <pc:sldMkLst>
          <pc:docMk/>
          <pc:sldMk cId="1385973784" sldId="999"/>
        </pc:sldMkLst>
      </pc:sldChg>
      <pc:sldChg chg="add del">
        <pc:chgData name="博松 田" userId="125b061fdf7522c5" providerId="LiveId" clId="{34BC706A-D0BE-45AA-8592-07DE46BDDB9F}" dt="2023-11-18T13:59:35.579" v="2"/>
        <pc:sldMkLst>
          <pc:docMk/>
          <pc:sldMk cId="3833765604" sldId="999"/>
        </pc:sldMkLst>
      </pc:sldChg>
      <pc:sldChg chg="add del">
        <pc:chgData name="博松 田" userId="125b061fdf7522c5" providerId="LiveId" clId="{34BC706A-D0BE-45AA-8592-07DE46BDDB9F}" dt="2023-11-18T13:59:35.579" v="2"/>
        <pc:sldMkLst>
          <pc:docMk/>
          <pc:sldMk cId="3762229136" sldId="1000"/>
        </pc:sldMkLst>
      </pc:sldChg>
      <pc:sldChg chg="add">
        <pc:chgData name="博松 田" userId="125b061fdf7522c5" providerId="LiveId" clId="{34BC706A-D0BE-45AA-8592-07DE46BDDB9F}" dt="2023-11-18T13:59:40.886" v="3"/>
        <pc:sldMkLst>
          <pc:docMk/>
          <pc:sldMk cId="3838852374" sldId="1000"/>
        </pc:sldMkLst>
      </pc:sldChg>
      <pc:sldChg chg="add del">
        <pc:chgData name="博松 田" userId="125b061fdf7522c5" providerId="LiveId" clId="{34BC706A-D0BE-45AA-8592-07DE46BDDB9F}" dt="2023-11-18T13:59:35.579" v="2"/>
        <pc:sldMkLst>
          <pc:docMk/>
          <pc:sldMk cId="1319434192" sldId="1001"/>
        </pc:sldMkLst>
      </pc:sldChg>
      <pc:sldChg chg="add">
        <pc:chgData name="博松 田" userId="125b061fdf7522c5" providerId="LiveId" clId="{34BC706A-D0BE-45AA-8592-07DE46BDDB9F}" dt="2023-11-18T13:59:40.886" v="3"/>
        <pc:sldMkLst>
          <pc:docMk/>
          <pc:sldMk cId="3538018006" sldId="1001"/>
        </pc:sldMkLst>
      </pc:sldChg>
      <pc:sldChg chg="add del">
        <pc:chgData name="博松 田" userId="125b061fdf7522c5" providerId="LiveId" clId="{34BC706A-D0BE-45AA-8592-07DE46BDDB9F}" dt="2023-11-18T13:59:35.579" v="2"/>
        <pc:sldMkLst>
          <pc:docMk/>
          <pc:sldMk cId="637813894" sldId="1002"/>
        </pc:sldMkLst>
      </pc:sldChg>
      <pc:sldChg chg="add">
        <pc:chgData name="博松 田" userId="125b061fdf7522c5" providerId="LiveId" clId="{34BC706A-D0BE-45AA-8592-07DE46BDDB9F}" dt="2023-11-18T13:59:40.886" v="3"/>
        <pc:sldMkLst>
          <pc:docMk/>
          <pc:sldMk cId="1040734267" sldId="1002"/>
        </pc:sldMkLst>
      </pc:sldChg>
      <pc:sldChg chg="add">
        <pc:chgData name="博松 田" userId="125b061fdf7522c5" providerId="LiveId" clId="{34BC706A-D0BE-45AA-8592-07DE46BDDB9F}" dt="2023-11-18T13:59:40.886" v="3"/>
        <pc:sldMkLst>
          <pc:docMk/>
          <pc:sldMk cId="248117010" sldId="1003"/>
        </pc:sldMkLst>
      </pc:sldChg>
      <pc:sldChg chg="add del">
        <pc:chgData name="博松 田" userId="125b061fdf7522c5" providerId="LiveId" clId="{34BC706A-D0BE-45AA-8592-07DE46BDDB9F}" dt="2023-11-18T13:59:35.579" v="2"/>
        <pc:sldMkLst>
          <pc:docMk/>
          <pc:sldMk cId="927385307" sldId="1003"/>
        </pc:sldMkLst>
      </pc:sldChg>
      <pc:sldChg chg="add">
        <pc:chgData name="博松 田" userId="125b061fdf7522c5" providerId="LiveId" clId="{34BC706A-D0BE-45AA-8592-07DE46BDDB9F}" dt="2023-11-18T14:00:09.272" v="4"/>
        <pc:sldMkLst>
          <pc:docMk/>
          <pc:sldMk cId="2408092712" sldId="1004"/>
        </pc:sldMkLst>
      </pc:sldChg>
      <pc:sldChg chg="add">
        <pc:chgData name="博松 田" userId="125b061fdf7522c5" providerId="LiveId" clId="{34BC706A-D0BE-45AA-8592-07DE46BDDB9F}" dt="2023-11-18T14:00:09.272" v="4"/>
        <pc:sldMkLst>
          <pc:docMk/>
          <pc:sldMk cId="939169557" sldId="1005"/>
        </pc:sldMkLst>
      </pc:sldChg>
      <pc:sldChg chg="add">
        <pc:chgData name="博松 田" userId="125b061fdf7522c5" providerId="LiveId" clId="{34BC706A-D0BE-45AA-8592-07DE46BDDB9F}" dt="2023-11-18T14:00:09.272" v="4"/>
        <pc:sldMkLst>
          <pc:docMk/>
          <pc:sldMk cId="3110295212" sldId="1006"/>
        </pc:sldMkLst>
      </pc:sldChg>
      <pc:sldChg chg="add">
        <pc:chgData name="博松 田" userId="125b061fdf7522c5" providerId="LiveId" clId="{34BC706A-D0BE-45AA-8592-07DE46BDDB9F}" dt="2023-11-18T14:00:09.272" v="4"/>
        <pc:sldMkLst>
          <pc:docMk/>
          <pc:sldMk cId="4083001014" sldId="1007"/>
        </pc:sldMkLst>
      </pc:sldChg>
      <pc:sldChg chg="add">
        <pc:chgData name="博松 田" userId="125b061fdf7522c5" providerId="LiveId" clId="{34BC706A-D0BE-45AA-8592-07DE46BDDB9F}" dt="2023-11-18T14:00:09.272" v="4"/>
        <pc:sldMkLst>
          <pc:docMk/>
          <pc:sldMk cId="608204834" sldId="1008"/>
        </pc:sldMkLst>
      </pc:sldChg>
      <pc:sldChg chg="add">
        <pc:chgData name="博松 田" userId="125b061fdf7522c5" providerId="LiveId" clId="{34BC706A-D0BE-45AA-8592-07DE46BDDB9F}" dt="2023-11-18T14:00:09.272" v="4"/>
        <pc:sldMkLst>
          <pc:docMk/>
          <pc:sldMk cId="851561638" sldId="1009"/>
        </pc:sldMkLst>
      </pc:sldChg>
      <pc:sldChg chg="add">
        <pc:chgData name="博松 田" userId="125b061fdf7522c5" providerId="LiveId" clId="{34BC706A-D0BE-45AA-8592-07DE46BDDB9F}" dt="2023-11-18T14:00:09.272" v="4"/>
        <pc:sldMkLst>
          <pc:docMk/>
          <pc:sldMk cId="424324425" sldId="1010"/>
        </pc:sldMkLst>
      </pc:sldChg>
      <pc:sldChg chg="add">
        <pc:chgData name="博松 田" userId="125b061fdf7522c5" providerId="LiveId" clId="{34BC706A-D0BE-45AA-8592-07DE46BDDB9F}" dt="2023-11-18T14:00:09.272" v="4"/>
        <pc:sldMkLst>
          <pc:docMk/>
          <pc:sldMk cId="4173532018" sldId="1011"/>
        </pc:sldMkLst>
      </pc:sldChg>
      <pc:sldChg chg="add">
        <pc:chgData name="博松 田" userId="125b061fdf7522c5" providerId="LiveId" clId="{34BC706A-D0BE-45AA-8592-07DE46BDDB9F}" dt="2023-11-18T14:00:09.272" v="4"/>
        <pc:sldMkLst>
          <pc:docMk/>
          <pc:sldMk cId="4208962902" sldId="1012"/>
        </pc:sldMkLst>
      </pc:sldChg>
      <pc:sldChg chg="add">
        <pc:chgData name="博松 田" userId="125b061fdf7522c5" providerId="LiveId" clId="{34BC706A-D0BE-45AA-8592-07DE46BDDB9F}" dt="2023-11-18T14:00:09.272" v="4"/>
        <pc:sldMkLst>
          <pc:docMk/>
          <pc:sldMk cId="73736660" sldId="1013"/>
        </pc:sldMkLst>
      </pc:sldChg>
      <pc:sldChg chg="add">
        <pc:chgData name="博松 田" userId="125b061fdf7522c5" providerId="LiveId" clId="{34BC706A-D0BE-45AA-8592-07DE46BDDB9F}" dt="2023-11-18T14:00:09.272" v="4"/>
        <pc:sldMkLst>
          <pc:docMk/>
          <pc:sldMk cId="207907713" sldId="1014"/>
        </pc:sldMkLst>
      </pc:sldChg>
      <pc:sldChg chg="add">
        <pc:chgData name="博松 田" userId="125b061fdf7522c5" providerId="LiveId" clId="{34BC706A-D0BE-45AA-8592-07DE46BDDB9F}" dt="2023-11-18T14:00:09.272" v="4"/>
        <pc:sldMkLst>
          <pc:docMk/>
          <pc:sldMk cId="366588200" sldId="1015"/>
        </pc:sldMkLst>
      </pc:sldChg>
      <pc:sldChg chg="add">
        <pc:chgData name="博松 田" userId="125b061fdf7522c5" providerId="LiveId" clId="{34BC706A-D0BE-45AA-8592-07DE46BDDB9F}" dt="2023-11-18T14:00:09.272" v="4"/>
        <pc:sldMkLst>
          <pc:docMk/>
          <pc:sldMk cId="580225010" sldId="1016"/>
        </pc:sldMkLst>
      </pc:sldChg>
      <pc:sldChg chg="add">
        <pc:chgData name="博松 田" userId="125b061fdf7522c5" providerId="LiveId" clId="{34BC706A-D0BE-45AA-8592-07DE46BDDB9F}" dt="2023-11-18T14:00:09.272" v="4"/>
        <pc:sldMkLst>
          <pc:docMk/>
          <pc:sldMk cId="1306155311" sldId="1017"/>
        </pc:sldMkLst>
      </pc:sldChg>
      <pc:sldChg chg="add">
        <pc:chgData name="博松 田" userId="125b061fdf7522c5" providerId="LiveId" clId="{34BC706A-D0BE-45AA-8592-07DE46BDDB9F}" dt="2023-11-18T14:00:18.546" v="5"/>
        <pc:sldMkLst>
          <pc:docMk/>
          <pc:sldMk cId="301894672" sldId="1018"/>
        </pc:sldMkLst>
      </pc:sldChg>
      <pc:sldChg chg="add">
        <pc:chgData name="博松 田" userId="125b061fdf7522c5" providerId="LiveId" clId="{34BC706A-D0BE-45AA-8592-07DE46BDDB9F}" dt="2023-11-18T14:00:18.546" v="5"/>
        <pc:sldMkLst>
          <pc:docMk/>
          <pc:sldMk cId="104973107" sldId="1019"/>
        </pc:sldMkLst>
      </pc:sldChg>
      <pc:sldChg chg="add">
        <pc:chgData name="博松 田" userId="125b061fdf7522c5" providerId="LiveId" clId="{34BC706A-D0BE-45AA-8592-07DE46BDDB9F}" dt="2023-11-18T14:00:18.546" v="5"/>
        <pc:sldMkLst>
          <pc:docMk/>
          <pc:sldMk cId="1272812868" sldId="1020"/>
        </pc:sldMkLst>
      </pc:sldChg>
      <pc:sldChg chg="add">
        <pc:chgData name="博松 田" userId="125b061fdf7522c5" providerId="LiveId" clId="{34BC706A-D0BE-45AA-8592-07DE46BDDB9F}" dt="2023-11-18T14:00:18.546" v="5"/>
        <pc:sldMkLst>
          <pc:docMk/>
          <pc:sldMk cId="2009191391" sldId="1021"/>
        </pc:sldMkLst>
      </pc:sldChg>
      <pc:sldChg chg="add">
        <pc:chgData name="博松 田" userId="125b061fdf7522c5" providerId="LiveId" clId="{34BC706A-D0BE-45AA-8592-07DE46BDDB9F}" dt="2023-11-18T14:00:18.546" v="5"/>
        <pc:sldMkLst>
          <pc:docMk/>
          <pc:sldMk cId="1596948685" sldId="1022"/>
        </pc:sldMkLst>
      </pc:sldChg>
      <pc:sldChg chg="add">
        <pc:chgData name="博松 田" userId="125b061fdf7522c5" providerId="LiveId" clId="{34BC706A-D0BE-45AA-8592-07DE46BDDB9F}" dt="2023-11-18T14:00:18.546" v="5"/>
        <pc:sldMkLst>
          <pc:docMk/>
          <pc:sldMk cId="1414860296" sldId="1023"/>
        </pc:sldMkLst>
      </pc:sldChg>
      <pc:sldChg chg="add">
        <pc:chgData name="博松 田" userId="125b061fdf7522c5" providerId="LiveId" clId="{34BC706A-D0BE-45AA-8592-07DE46BDDB9F}" dt="2023-11-18T14:00:18.546" v="5"/>
        <pc:sldMkLst>
          <pc:docMk/>
          <pc:sldMk cId="2573095339" sldId="1024"/>
        </pc:sldMkLst>
      </pc:sldChg>
      <pc:sldChg chg="add">
        <pc:chgData name="博松 田" userId="125b061fdf7522c5" providerId="LiveId" clId="{34BC706A-D0BE-45AA-8592-07DE46BDDB9F}" dt="2023-11-18T14:00:18.546" v="5"/>
        <pc:sldMkLst>
          <pc:docMk/>
          <pc:sldMk cId="3527194420" sldId="1025"/>
        </pc:sldMkLst>
      </pc:sldChg>
      <pc:sldChg chg="add">
        <pc:chgData name="博松 田" userId="125b061fdf7522c5" providerId="LiveId" clId="{34BC706A-D0BE-45AA-8592-07DE46BDDB9F}" dt="2023-11-18T14:00:18.546" v="5"/>
        <pc:sldMkLst>
          <pc:docMk/>
          <pc:sldMk cId="622287309" sldId="1026"/>
        </pc:sldMkLst>
      </pc:sldChg>
      <pc:sldChg chg="add">
        <pc:chgData name="博松 田" userId="125b061fdf7522c5" providerId="LiveId" clId="{34BC706A-D0BE-45AA-8592-07DE46BDDB9F}" dt="2023-11-18T14:00:18.546" v="5"/>
        <pc:sldMkLst>
          <pc:docMk/>
          <pc:sldMk cId="2882633420" sldId="1027"/>
        </pc:sldMkLst>
      </pc:sldChg>
      <pc:sldChg chg="add">
        <pc:chgData name="博松 田" userId="125b061fdf7522c5" providerId="LiveId" clId="{34BC706A-D0BE-45AA-8592-07DE46BDDB9F}" dt="2023-11-18T14:00:18.546" v="5"/>
        <pc:sldMkLst>
          <pc:docMk/>
          <pc:sldMk cId="3890631138" sldId="1028"/>
        </pc:sldMkLst>
      </pc:sldChg>
      <pc:sldChg chg="add">
        <pc:chgData name="博松 田" userId="125b061fdf7522c5" providerId="LiveId" clId="{34BC706A-D0BE-45AA-8592-07DE46BDDB9F}" dt="2023-11-18T14:00:18.546" v="5"/>
        <pc:sldMkLst>
          <pc:docMk/>
          <pc:sldMk cId="3119223654" sldId="1029"/>
        </pc:sldMkLst>
      </pc:sldChg>
      <pc:sldChg chg="add">
        <pc:chgData name="博松 田" userId="125b061fdf7522c5" providerId="LiveId" clId="{34BC706A-D0BE-45AA-8592-07DE46BDDB9F}" dt="2023-11-18T14:00:18.546" v="5"/>
        <pc:sldMkLst>
          <pc:docMk/>
          <pc:sldMk cId="4275524880" sldId="1030"/>
        </pc:sldMkLst>
      </pc:sldChg>
      <pc:sldChg chg="add">
        <pc:chgData name="博松 田" userId="125b061fdf7522c5" providerId="LiveId" clId="{34BC706A-D0BE-45AA-8592-07DE46BDDB9F}" dt="2023-11-18T14:00:29.734" v="6"/>
        <pc:sldMkLst>
          <pc:docMk/>
          <pc:sldMk cId="2331535247" sldId="1031"/>
        </pc:sldMkLst>
      </pc:sldChg>
      <pc:sldChg chg="add">
        <pc:chgData name="博松 田" userId="125b061fdf7522c5" providerId="LiveId" clId="{34BC706A-D0BE-45AA-8592-07DE46BDDB9F}" dt="2023-11-18T14:00:29.734" v="6"/>
        <pc:sldMkLst>
          <pc:docMk/>
          <pc:sldMk cId="3274616464" sldId="1032"/>
        </pc:sldMkLst>
      </pc:sldChg>
      <pc:sldChg chg="add">
        <pc:chgData name="博松 田" userId="125b061fdf7522c5" providerId="LiveId" clId="{34BC706A-D0BE-45AA-8592-07DE46BDDB9F}" dt="2023-11-18T14:00:29.734" v="6"/>
        <pc:sldMkLst>
          <pc:docMk/>
          <pc:sldMk cId="3402867545" sldId="1033"/>
        </pc:sldMkLst>
      </pc:sldChg>
      <pc:sldChg chg="add">
        <pc:chgData name="博松 田" userId="125b061fdf7522c5" providerId="LiveId" clId="{34BC706A-D0BE-45AA-8592-07DE46BDDB9F}" dt="2023-11-18T14:00:29.734" v="6"/>
        <pc:sldMkLst>
          <pc:docMk/>
          <pc:sldMk cId="52893107" sldId="1034"/>
        </pc:sldMkLst>
      </pc:sldChg>
      <pc:sldChg chg="add">
        <pc:chgData name="博松 田" userId="125b061fdf7522c5" providerId="LiveId" clId="{34BC706A-D0BE-45AA-8592-07DE46BDDB9F}" dt="2023-11-18T14:00:29.734" v="6"/>
        <pc:sldMkLst>
          <pc:docMk/>
          <pc:sldMk cId="2954937600" sldId="1035"/>
        </pc:sldMkLst>
      </pc:sldChg>
      <pc:sldChg chg="add">
        <pc:chgData name="博松 田" userId="125b061fdf7522c5" providerId="LiveId" clId="{34BC706A-D0BE-45AA-8592-07DE46BDDB9F}" dt="2023-11-18T14:00:29.734" v="6"/>
        <pc:sldMkLst>
          <pc:docMk/>
          <pc:sldMk cId="4199549309" sldId="1036"/>
        </pc:sldMkLst>
      </pc:sldChg>
      <pc:sldChg chg="add">
        <pc:chgData name="博松 田" userId="125b061fdf7522c5" providerId="LiveId" clId="{34BC706A-D0BE-45AA-8592-07DE46BDDB9F}" dt="2023-11-18T14:00:29.734" v="6"/>
        <pc:sldMkLst>
          <pc:docMk/>
          <pc:sldMk cId="3411461112" sldId="1037"/>
        </pc:sldMkLst>
      </pc:sldChg>
      <pc:sldChg chg="modSp add mod">
        <pc:chgData name="博松 田" userId="125b061fdf7522c5" providerId="LiveId" clId="{34BC706A-D0BE-45AA-8592-07DE46BDDB9F}" dt="2023-11-18T14:00:29.831" v="7" actId="27636"/>
        <pc:sldMkLst>
          <pc:docMk/>
          <pc:sldMk cId="2913686907" sldId="1038"/>
        </pc:sldMkLst>
        <pc:spChg chg="mod">
          <ac:chgData name="博松 田" userId="125b061fdf7522c5" providerId="LiveId" clId="{34BC706A-D0BE-45AA-8592-07DE46BDDB9F}" dt="2023-11-18T14:00:29.831" v="7" actId="27636"/>
          <ac:spMkLst>
            <pc:docMk/>
            <pc:sldMk cId="2913686907" sldId="1038"/>
            <ac:spMk id="3" creationId="{00000000-0000-0000-0000-000000000000}"/>
          </ac:spMkLst>
        </pc:spChg>
      </pc:sldChg>
      <pc:sldChg chg="modSp add mod">
        <pc:chgData name="博松 田" userId="125b061fdf7522c5" providerId="LiveId" clId="{34BC706A-D0BE-45AA-8592-07DE46BDDB9F}" dt="2023-11-18T14:00:29.837" v="8" actId="27636"/>
        <pc:sldMkLst>
          <pc:docMk/>
          <pc:sldMk cId="4275648207" sldId="1039"/>
        </pc:sldMkLst>
        <pc:spChg chg="mod">
          <ac:chgData name="博松 田" userId="125b061fdf7522c5" providerId="LiveId" clId="{34BC706A-D0BE-45AA-8592-07DE46BDDB9F}" dt="2023-11-18T14:00:29.837" v="8" actId="27636"/>
          <ac:spMkLst>
            <pc:docMk/>
            <pc:sldMk cId="4275648207" sldId="1039"/>
            <ac:spMk id="3" creationId="{00000000-0000-0000-0000-000000000000}"/>
          </ac:spMkLst>
        </pc:spChg>
      </pc:sldChg>
      <pc:sldChg chg="add">
        <pc:chgData name="博松 田" userId="125b061fdf7522c5" providerId="LiveId" clId="{34BC706A-D0BE-45AA-8592-07DE46BDDB9F}" dt="2023-11-18T14:01:02.202" v="9"/>
        <pc:sldMkLst>
          <pc:docMk/>
          <pc:sldMk cId="216077386" sldId="1040"/>
        </pc:sldMkLst>
      </pc:sldChg>
      <pc:sldChg chg="add">
        <pc:chgData name="博松 田" userId="125b061fdf7522c5" providerId="LiveId" clId="{34BC706A-D0BE-45AA-8592-07DE46BDDB9F}" dt="2023-11-18T14:01:02.202" v="9"/>
        <pc:sldMkLst>
          <pc:docMk/>
          <pc:sldMk cId="3225038123" sldId="1041"/>
        </pc:sldMkLst>
      </pc:sldChg>
      <pc:sldChg chg="add">
        <pc:chgData name="博松 田" userId="125b061fdf7522c5" providerId="LiveId" clId="{34BC706A-D0BE-45AA-8592-07DE46BDDB9F}" dt="2023-11-18T14:01:02.202" v="9"/>
        <pc:sldMkLst>
          <pc:docMk/>
          <pc:sldMk cId="2315234138" sldId="1042"/>
        </pc:sldMkLst>
      </pc:sldChg>
      <pc:sldChg chg="add">
        <pc:chgData name="博松 田" userId="125b061fdf7522c5" providerId="LiveId" clId="{34BC706A-D0BE-45AA-8592-07DE46BDDB9F}" dt="2023-11-18T14:01:02.202" v="9"/>
        <pc:sldMkLst>
          <pc:docMk/>
          <pc:sldMk cId="4104248978" sldId="1043"/>
        </pc:sldMkLst>
      </pc:sldChg>
      <pc:sldChg chg="add">
        <pc:chgData name="博松 田" userId="125b061fdf7522c5" providerId="LiveId" clId="{34BC706A-D0BE-45AA-8592-07DE46BDDB9F}" dt="2023-11-18T14:01:02.202" v="9"/>
        <pc:sldMkLst>
          <pc:docMk/>
          <pc:sldMk cId="1306645681" sldId="1044"/>
        </pc:sldMkLst>
      </pc:sldChg>
      <pc:sldChg chg="add">
        <pc:chgData name="博松 田" userId="125b061fdf7522c5" providerId="LiveId" clId="{34BC706A-D0BE-45AA-8592-07DE46BDDB9F}" dt="2023-11-18T14:01:02.202" v="9"/>
        <pc:sldMkLst>
          <pc:docMk/>
          <pc:sldMk cId="3059821055" sldId="1045"/>
        </pc:sldMkLst>
      </pc:sldChg>
      <pc:sldChg chg="add">
        <pc:chgData name="博松 田" userId="125b061fdf7522c5" providerId="LiveId" clId="{34BC706A-D0BE-45AA-8592-07DE46BDDB9F}" dt="2023-11-18T14:01:02.202" v="9"/>
        <pc:sldMkLst>
          <pc:docMk/>
          <pc:sldMk cId="1658891091" sldId="1046"/>
        </pc:sldMkLst>
      </pc:sldChg>
      <pc:sldChg chg="add">
        <pc:chgData name="博松 田" userId="125b061fdf7522c5" providerId="LiveId" clId="{34BC706A-D0BE-45AA-8592-07DE46BDDB9F}" dt="2023-11-18T14:01:02.202" v="9"/>
        <pc:sldMkLst>
          <pc:docMk/>
          <pc:sldMk cId="700363522" sldId="1047"/>
        </pc:sldMkLst>
      </pc:sldChg>
      <pc:sldChg chg="add">
        <pc:chgData name="博松 田" userId="125b061fdf7522c5" providerId="LiveId" clId="{34BC706A-D0BE-45AA-8592-07DE46BDDB9F}" dt="2023-11-18T14:01:02.202" v="9"/>
        <pc:sldMkLst>
          <pc:docMk/>
          <pc:sldMk cId="899219037" sldId="1048"/>
        </pc:sldMkLst>
      </pc:sldChg>
      <pc:sldChg chg="add">
        <pc:chgData name="博松 田" userId="125b061fdf7522c5" providerId="LiveId" clId="{34BC706A-D0BE-45AA-8592-07DE46BDDB9F}" dt="2023-11-18T14:01:02.202" v="9"/>
        <pc:sldMkLst>
          <pc:docMk/>
          <pc:sldMk cId="151981281" sldId="1049"/>
        </pc:sldMkLst>
      </pc:sldChg>
      <pc:sldChg chg="add">
        <pc:chgData name="博松 田" userId="125b061fdf7522c5" providerId="LiveId" clId="{34BC706A-D0BE-45AA-8592-07DE46BDDB9F}" dt="2023-11-18T14:01:02.202" v="9"/>
        <pc:sldMkLst>
          <pc:docMk/>
          <pc:sldMk cId="6930203" sldId="1050"/>
        </pc:sldMkLst>
      </pc:sldChg>
      <pc:sldChg chg="add">
        <pc:chgData name="博松 田" userId="125b061fdf7522c5" providerId="LiveId" clId="{34BC706A-D0BE-45AA-8592-07DE46BDDB9F}" dt="2023-11-18T14:01:02.202" v="9"/>
        <pc:sldMkLst>
          <pc:docMk/>
          <pc:sldMk cId="853991686" sldId="1051"/>
        </pc:sldMkLst>
      </pc:sldChg>
      <pc:sldChg chg="add">
        <pc:chgData name="博松 田" userId="125b061fdf7522c5" providerId="LiveId" clId="{34BC706A-D0BE-45AA-8592-07DE46BDDB9F}" dt="2023-11-18T14:01:02.202" v="9"/>
        <pc:sldMkLst>
          <pc:docMk/>
          <pc:sldMk cId="3570030366" sldId="1052"/>
        </pc:sldMkLst>
      </pc:sldChg>
      <pc:sldChg chg="add">
        <pc:chgData name="博松 田" userId="125b061fdf7522c5" providerId="LiveId" clId="{34BC706A-D0BE-45AA-8592-07DE46BDDB9F}" dt="2023-11-18T14:01:02.202" v="9"/>
        <pc:sldMkLst>
          <pc:docMk/>
          <pc:sldMk cId="664817374" sldId="1053"/>
        </pc:sldMkLst>
      </pc:sldChg>
      <pc:sldChg chg="add">
        <pc:chgData name="博松 田" userId="125b061fdf7522c5" providerId="LiveId" clId="{34BC706A-D0BE-45AA-8592-07DE46BDDB9F}" dt="2023-11-18T14:01:02.202" v="9"/>
        <pc:sldMkLst>
          <pc:docMk/>
          <pc:sldMk cId="363081507" sldId="1054"/>
        </pc:sldMkLst>
      </pc:sldChg>
      <pc:sldChg chg="add">
        <pc:chgData name="博松 田" userId="125b061fdf7522c5" providerId="LiveId" clId="{34BC706A-D0BE-45AA-8592-07DE46BDDB9F}" dt="2023-11-18T14:01:02.202" v="9"/>
        <pc:sldMkLst>
          <pc:docMk/>
          <pc:sldMk cId="1150835063" sldId="1055"/>
        </pc:sldMkLst>
      </pc:sldChg>
      <pc:sldChg chg="add">
        <pc:chgData name="博松 田" userId="125b061fdf7522c5" providerId="LiveId" clId="{34BC706A-D0BE-45AA-8592-07DE46BDDB9F}" dt="2023-11-18T14:01:02.202" v="9"/>
        <pc:sldMkLst>
          <pc:docMk/>
          <pc:sldMk cId="2419504112" sldId="1056"/>
        </pc:sldMkLst>
      </pc:sldChg>
      <pc:sldChg chg="add">
        <pc:chgData name="博松 田" userId="125b061fdf7522c5" providerId="LiveId" clId="{34BC706A-D0BE-45AA-8592-07DE46BDDB9F}" dt="2023-11-18T14:01:02.202" v="9"/>
        <pc:sldMkLst>
          <pc:docMk/>
          <pc:sldMk cId="1170751653" sldId="1057"/>
        </pc:sldMkLst>
      </pc:sldChg>
      <pc:sldChg chg="add">
        <pc:chgData name="博松 田" userId="125b061fdf7522c5" providerId="LiveId" clId="{34BC706A-D0BE-45AA-8592-07DE46BDDB9F}" dt="2023-11-18T14:01:43.244" v="10"/>
        <pc:sldMkLst>
          <pc:docMk/>
          <pc:sldMk cId="3372130884" sldId="1058"/>
        </pc:sldMkLst>
      </pc:sldChg>
      <pc:sldChg chg="add">
        <pc:chgData name="博松 田" userId="125b061fdf7522c5" providerId="LiveId" clId="{34BC706A-D0BE-45AA-8592-07DE46BDDB9F}" dt="2023-11-18T14:01:46.969" v="11"/>
        <pc:sldMkLst>
          <pc:docMk/>
          <pc:sldMk cId="2655535715" sldId="1059"/>
        </pc:sldMkLst>
      </pc:sldChg>
      <pc:sldChg chg="add">
        <pc:chgData name="博松 田" userId="125b061fdf7522c5" providerId="LiveId" clId="{34BC706A-D0BE-45AA-8592-07DE46BDDB9F}" dt="2023-11-18T14:01:46.969" v="11"/>
        <pc:sldMkLst>
          <pc:docMk/>
          <pc:sldMk cId="4071210672" sldId="1060"/>
        </pc:sldMkLst>
      </pc:sldChg>
      <pc:sldChg chg="add">
        <pc:chgData name="博松 田" userId="125b061fdf7522c5" providerId="LiveId" clId="{34BC706A-D0BE-45AA-8592-07DE46BDDB9F}" dt="2023-11-18T14:01:46.969" v="11"/>
        <pc:sldMkLst>
          <pc:docMk/>
          <pc:sldMk cId="187502642" sldId="1061"/>
        </pc:sldMkLst>
      </pc:sldChg>
      <pc:sldChg chg="add">
        <pc:chgData name="博松 田" userId="125b061fdf7522c5" providerId="LiveId" clId="{34BC706A-D0BE-45AA-8592-07DE46BDDB9F}" dt="2023-11-18T14:01:46.969" v="11"/>
        <pc:sldMkLst>
          <pc:docMk/>
          <pc:sldMk cId="1589149862" sldId="1062"/>
        </pc:sldMkLst>
      </pc:sldChg>
      <pc:sldChg chg="add">
        <pc:chgData name="博松 田" userId="125b061fdf7522c5" providerId="LiveId" clId="{34BC706A-D0BE-45AA-8592-07DE46BDDB9F}" dt="2023-11-18T14:01:46.969" v="11"/>
        <pc:sldMkLst>
          <pc:docMk/>
          <pc:sldMk cId="2559952597" sldId="1063"/>
        </pc:sldMkLst>
      </pc:sldChg>
      <pc:sldChg chg="add">
        <pc:chgData name="博松 田" userId="125b061fdf7522c5" providerId="LiveId" clId="{34BC706A-D0BE-45AA-8592-07DE46BDDB9F}" dt="2023-11-18T14:01:46.969" v="11"/>
        <pc:sldMkLst>
          <pc:docMk/>
          <pc:sldMk cId="3909631579" sldId="1064"/>
        </pc:sldMkLst>
      </pc:sldChg>
      <pc:sldChg chg="add">
        <pc:chgData name="博松 田" userId="125b061fdf7522c5" providerId="LiveId" clId="{34BC706A-D0BE-45AA-8592-07DE46BDDB9F}" dt="2023-11-18T14:01:46.969" v="11"/>
        <pc:sldMkLst>
          <pc:docMk/>
          <pc:sldMk cId="3374320457" sldId="1065"/>
        </pc:sldMkLst>
      </pc:sldChg>
      <pc:sldChg chg="modSp add mod">
        <pc:chgData name="博松 田" userId="125b061fdf7522c5" providerId="LiveId" clId="{34BC706A-D0BE-45AA-8592-07DE46BDDB9F}" dt="2023-11-18T14:01:47.037" v="12" actId="27636"/>
        <pc:sldMkLst>
          <pc:docMk/>
          <pc:sldMk cId="1026748432" sldId="1066"/>
        </pc:sldMkLst>
        <pc:spChg chg="mod">
          <ac:chgData name="博松 田" userId="125b061fdf7522c5" providerId="LiveId" clId="{34BC706A-D0BE-45AA-8592-07DE46BDDB9F}" dt="2023-11-18T14:01:47.037" v="12" actId="27636"/>
          <ac:spMkLst>
            <pc:docMk/>
            <pc:sldMk cId="1026748432" sldId="1066"/>
            <ac:spMk id="3" creationId="{00000000-0000-0000-0000-000000000000}"/>
          </ac:spMkLst>
        </pc:spChg>
      </pc:sldChg>
      <pc:sldChg chg="modSp add mod">
        <pc:chgData name="博松 田" userId="125b061fdf7522c5" providerId="LiveId" clId="{34BC706A-D0BE-45AA-8592-07DE46BDDB9F}" dt="2023-11-18T14:01:47.045" v="13" actId="27636"/>
        <pc:sldMkLst>
          <pc:docMk/>
          <pc:sldMk cId="253922909" sldId="1067"/>
        </pc:sldMkLst>
        <pc:spChg chg="mod">
          <ac:chgData name="博松 田" userId="125b061fdf7522c5" providerId="LiveId" clId="{34BC706A-D0BE-45AA-8592-07DE46BDDB9F}" dt="2023-11-18T14:01:47.045" v="13" actId="27636"/>
          <ac:spMkLst>
            <pc:docMk/>
            <pc:sldMk cId="253922909" sldId="106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8.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6786" name="Rectangle 2">
            <a:extLst>
              <a:ext uri="{FF2B5EF4-FFF2-40B4-BE49-F238E27FC236}">
                <a16:creationId xmlns:a16="http://schemas.microsoft.com/office/drawing/2014/main" id="{F6687932-0710-4C5B-87ED-BCBD0357C980}"/>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46787" name="Rectangle 3">
            <a:extLst>
              <a:ext uri="{FF2B5EF4-FFF2-40B4-BE49-F238E27FC236}">
                <a16:creationId xmlns:a16="http://schemas.microsoft.com/office/drawing/2014/main" id="{EFDFEE47-1A93-462B-896E-16F40E8E08E3}"/>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fld id="{5E76DDCB-D743-40C3-AE4A-0CB7461FE9E8}" type="datetime1">
              <a:rPr lang="zh-CN" altLang="en-US"/>
              <a:pPr>
                <a:defRPr/>
              </a:pPr>
              <a:t>2023/11/18</a:t>
            </a:fld>
            <a:endParaRPr lang="en-US" altLang="zh-CN"/>
          </a:p>
        </p:txBody>
      </p:sp>
      <p:sp>
        <p:nvSpPr>
          <p:cNvPr id="246788" name="Rectangle 4">
            <a:extLst>
              <a:ext uri="{FF2B5EF4-FFF2-40B4-BE49-F238E27FC236}">
                <a16:creationId xmlns:a16="http://schemas.microsoft.com/office/drawing/2014/main" id="{E4FE8E6F-A217-43BC-8820-86C41B7123F4}"/>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46789" name="Rectangle 5">
            <a:extLst>
              <a:ext uri="{FF2B5EF4-FFF2-40B4-BE49-F238E27FC236}">
                <a16:creationId xmlns:a16="http://schemas.microsoft.com/office/drawing/2014/main" id="{2501ED6E-5AD2-441F-96D8-D32F92C439F5}"/>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D0B5819-B51E-4395-92A9-256618DEDAF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9490" name="Rectangle 2">
            <a:extLst>
              <a:ext uri="{FF2B5EF4-FFF2-40B4-BE49-F238E27FC236}">
                <a16:creationId xmlns:a16="http://schemas.microsoft.com/office/drawing/2014/main" id="{C331D76A-187B-4966-8BB1-847CEA20CE3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tx1"/>
                </a:solidFill>
                <a:latin typeface="Arial" charset="0"/>
              </a:defRPr>
            </a:lvl1pPr>
          </a:lstStyle>
          <a:p>
            <a:pPr>
              <a:defRPr/>
            </a:pPr>
            <a:endParaRPr lang="zh-CN" altLang="en-US"/>
          </a:p>
        </p:txBody>
      </p:sp>
      <p:sp>
        <p:nvSpPr>
          <p:cNvPr id="319491" name="Rectangle 3">
            <a:extLst>
              <a:ext uri="{FF2B5EF4-FFF2-40B4-BE49-F238E27FC236}">
                <a16:creationId xmlns:a16="http://schemas.microsoft.com/office/drawing/2014/main" id="{7B708040-F68C-4397-B0FD-E5F9E773DBA8}"/>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solidFill>
                  <a:schemeClr val="tx1"/>
                </a:solidFill>
                <a:latin typeface="Arial" charset="0"/>
              </a:defRPr>
            </a:lvl1pPr>
          </a:lstStyle>
          <a:p>
            <a:pPr>
              <a:defRPr/>
            </a:pPr>
            <a:fld id="{2EDCDF2D-411D-445D-AB8D-673F8242D1F3}" type="datetime1">
              <a:rPr lang="zh-CN" altLang="en-US"/>
              <a:pPr>
                <a:defRPr/>
              </a:pPr>
              <a:t>2023/11/18</a:t>
            </a:fld>
            <a:endParaRPr lang="en-US" altLang="zh-CN"/>
          </a:p>
        </p:txBody>
      </p:sp>
      <p:sp>
        <p:nvSpPr>
          <p:cNvPr id="3076" name="Rectangle 4">
            <a:extLst>
              <a:ext uri="{FF2B5EF4-FFF2-40B4-BE49-F238E27FC236}">
                <a16:creationId xmlns:a16="http://schemas.microsoft.com/office/drawing/2014/main" id="{6E3042F3-4760-446D-A5AC-A47FEB4923BC}"/>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19493" name="Rectangle 5">
            <a:extLst>
              <a:ext uri="{FF2B5EF4-FFF2-40B4-BE49-F238E27FC236}">
                <a16:creationId xmlns:a16="http://schemas.microsoft.com/office/drawing/2014/main" id="{0A4B2845-86AB-4988-8E95-5215702D082B}"/>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19494" name="Rectangle 6">
            <a:extLst>
              <a:ext uri="{FF2B5EF4-FFF2-40B4-BE49-F238E27FC236}">
                <a16:creationId xmlns:a16="http://schemas.microsoft.com/office/drawing/2014/main" id="{DFA24552-17A3-47FB-AB8F-6B6BC9272D58}"/>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solidFill>
                  <a:schemeClr val="tx1"/>
                </a:solidFill>
                <a:latin typeface="Arial" charset="0"/>
              </a:defRPr>
            </a:lvl1pPr>
          </a:lstStyle>
          <a:p>
            <a:pPr>
              <a:defRPr/>
            </a:pPr>
            <a:endParaRPr lang="en-US" altLang="zh-CN"/>
          </a:p>
        </p:txBody>
      </p:sp>
      <p:sp>
        <p:nvSpPr>
          <p:cNvPr id="319495" name="Rectangle 7">
            <a:extLst>
              <a:ext uri="{FF2B5EF4-FFF2-40B4-BE49-F238E27FC236}">
                <a16:creationId xmlns:a16="http://schemas.microsoft.com/office/drawing/2014/main" id="{5F770D1E-BFB4-43A2-B5BE-5E11B39840C7}"/>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solidFill>
                  <a:schemeClr val="tx1"/>
                </a:solidFill>
              </a:defRPr>
            </a:lvl1pPr>
          </a:lstStyle>
          <a:p>
            <a:pPr>
              <a:defRPr/>
            </a:pPr>
            <a:fld id="{A5F3223F-9A02-40A6-873B-9D9A9485154F}"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2</a:t>
            </a:fld>
            <a:endParaRPr lang="en-US" altLang="zh-CN"/>
          </a:p>
        </p:txBody>
      </p:sp>
    </p:spTree>
    <p:extLst>
      <p:ext uri="{BB962C8B-B14F-4D97-AF65-F5344CB8AC3E}">
        <p14:creationId xmlns:p14="http://schemas.microsoft.com/office/powerpoint/2010/main" val="2326616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02168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5095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7316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28115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225377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04374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27903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79156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046723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34501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3</a:t>
            </a:fld>
            <a:endParaRPr lang="en-US" altLang="zh-CN"/>
          </a:p>
        </p:txBody>
      </p:sp>
    </p:spTree>
    <p:extLst>
      <p:ext uri="{BB962C8B-B14F-4D97-AF65-F5344CB8AC3E}">
        <p14:creationId xmlns:p14="http://schemas.microsoft.com/office/powerpoint/2010/main" val="10796367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69331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51346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139409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1114453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841273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06423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32546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785888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988303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929552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4</a:t>
            </a:fld>
            <a:endParaRPr lang="en-US" altLang="zh-CN"/>
          </a:p>
        </p:txBody>
      </p:sp>
    </p:spTree>
    <p:extLst>
      <p:ext uri="{BB962C8B-B14F-4D97-AF65-F5344CB8AC3E}">
        <p14:creationId xmlns:p14="http://schemas.microsoft.com/office/powerpoint/2010/main" val="42163500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595569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732802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ODR</a:t>
            </a:r>
            <a:r>
              <a:rPr lang="zh-CN" altLang="en-US" dirty="0"/>
              <a:t>寄存器的读操作是获取</a:t>
            </a:r>
            <a:r>
              <a:rPr lang="en-US" altLang="zh-CN" dirty="0"/>
              <a:t>IO</a:t>
            </a:r>
            <a:r>
              <a:rPr lang="zh-CN" altLang="en-US" dirty="0"/>
              <a:t>的当前输出状态，</a:t>
            </a:r>
            <a:r>
              <a:rPr lang="en-US" altLang="zh-CN" dirty="0"/>
              <a:t>IDR</a:t>
            </a:r>
            <a:r>
              <a:rPr lang="zh-CN" altLang="en-US" dirty="0"/>
              <a:t>寄存器是读取</a:t>
            </a:r>
            <a:r>
              <a:rPr lang="en-US" altLang="zh-CN" dirty="0"/>
              <a:t>IO</a:t>
            </a:r>
            <a:r>
              <a:rPr lang="zh-CN" altLang="en-US" dirty="0"/>
              <a:t>的当前外部输入值。使用</a:t>
            </a:r>
            <a:r>
              <a:rPr lang="en-US" altLang="zh-CN" dirty="0"/>
              <a:t>IDR</a:t>
            </a:r>
            <a:r>
              <a:rPr lang="zh-CN" altLang="en-US" dirty="0"/>
              <a:t>判断按键是否被按下。</a:t>
            </a:r>
            <a:endParaRPr lang="en-US" altLang="zh-CN" dirty="0"/>
          </a:p>
          <a:p>
            <a:pPr marL="0" indent="0">
              <a:buNone/>
            </a:pPr>
            <a:r>
              <a:rPr lang="en-US" altLang="zh-CN" dirty="0"/>
              <a:t>PC</a:t>
            </a:r>
            <a:r>
              <a:rPr lang="zh-CN" altLang="en-US" dirty="0"/>
              <a:t>指针指向程序代码的第一条指令不是</a:t>
            </a:r>
            <a:r>
              <a:rPr lang="en-US" altLang="zh-CN" dirty="0"/>
              <a:t>main</a:t>
            </a:r>
            <a:r>
              <a:rPr lang="zh-CN" altLang="en-US" dirty="0"/>
              <a:t>，是一段代码的初始地址。</a:t>
            </a:r>
            <a:endParaRPr lang="en-US" altLang="zh-CN" dirty="0"/>
          </a:p>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85749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920015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如果枚举没有初始化，即省掉</a:t>
            </a:r>
            <a:r>
              <a:rPr lang="en-US" altLang="zh-CN" dirty="0"/>
              <a:t>"=</a:t>
            </a:r>
            <a:r>
              <a:rPr lang="zh-CN" altLang="en-US" dirty="0"/>
              <a:t>整型常数</a:t>
            </a:r>
            <a:r>
              <a:rPr lang="en-US" altLang="zh-CN" dirty="0"/>
              <a:t>"</a:t>
            </a:r>
            <a:r>
              <a:rPr lang="zh-CN" altLang="en-US" dirty="0"/>
              <a:t>时</a:t>
            </a:r>
            <a:r>
              <a:rPr lang="en-US" altLang="zh-CN" dirty="0"/>
              <a:t>,</a:t>
            </a:r>
            <a:r>
              <a:rPr lang="zh-CN" altLang="en-US" dirty="0"/>
              <a:t>则从第一个标识符开始，顺次赋给标识符</a:t>
            </a:r>
            <a:r>
              <a:rPr lang="en-US" altLang="zh-CN" dirty="0"/>
              <a:t>0, 1, 2, ...</a:t>
            </a:r>
            <a:r>
              <a:rPr lang="zh-CN" altLang="en-US" dirty="0"/>
              <a:t>。但当枚举中的某个成员赋值后，其后的成员按依次加</a:t>
            </a:r>
            <a:r>
              <a:rPr lang="en-US" altLang="zh-CN" dirty="0"/>
              <a:t>1</a:t>
            </a:r>
            <a:r>
              <a:rPr lang="zh-CN" altLang="en-US" dirty="0"/>
              <a:t>的规则确定其值。</a:t>
            </a:r>
            <a:endParaRPr lang="en-US" altLang="zh-CN" dirty="0"/>
          </a:p>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09992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04694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690115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3615820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05566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64975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5</a:t>
            </a:fld>
            <a:endParaRPr lang="en-US" altLang="zh-CN"/>
          </a:p>
        </p:txBody>
      </p:sp>
    </p:spTree>
    <p:extLst>
      <p:ext uri="{BB962C8B-B14F-4D97-AF65-F5344CB8AC3E}">
        <p14:creationId xmlns:p14="http://schemas.microsoft.com/office/powerpoint/2010/main" val="203375340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870647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653042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957950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094183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349269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90565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891569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411747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11358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35503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6</a:t>
            </a:fld>
            <a:endParaRPr lang="en-US" altLang="zh-CN"/>
          </a:p>
        </p:txBody>
      </p:sp>
    </p:spTree>
    <p:extLst>
      <p:ext uri="{BB962C8B-B14F-4D97-AF65-F5344CB8AC3E}">
        <p14:creationId xmlns:p14="http://schemas.microsoft.com/office/powerpoint/2010/main" val="176088559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861119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225738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89103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055157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1928656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03626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3436180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38889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885277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6752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pPr>
                <a:defRPr/>
              </a:pPr>
              <a:t>7</a:t>
            </a:fld>
            <a:endParaRPr lang="en-US" altLang="zh-CN"/>
          </a:p>
        </p:txBody>
      </p:sp>
    </p:spTree>
    <p:extLst>
      <p:ext uri="{BB962C8B-B14F-4D97-AF65-F5344CB8AC3E}">
        <p14:creationId xmlns:p14="http://schemas.microsoft.com/office/powerpoint/2010/main" val="428572212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5401467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8460626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2</a:t>
            </a:r>
            <a:r>
              <a:rPr lang="zh-CN" altLang="en-US" dirty="0"/>
              <a:t>、</a:t>
            </a:r>
            <a:r>
              <a:rPr lang="en-US" altLang="zh-CN" dirty="0">
                <a:solidFill>
                  <a:srgbClr val="FF0000"/>
                </a:solidFill>
              </a:rPr>
              <a:t>115200÷12 = 9600bytes </a:t>
            </a:r>
            <a:r>
              <a:rPr lang="zh-CN" altLang="en-US" dirty="0">
                <a:solidFill>
                  <a:srgbClr val="FF0000"/>
                </a:solidFill>
              </a:rPr>
              <a:t>（</a:t>
            </a:r>
            <a:r>
              <a:rPr lang="en-US" altLang="zh-CN" dirty="0">
                <a:solidFill>
                  <a:srgbClr val="FF0000"/>
                </a:solidFill>
              </a:rPr>
              <a:t>1</a:t>
            </a:r>
            <a:r>
              <a:rPr lang="zh-CN" altLang="en-US" dirty="0">
                <a:solidFill>
                  <a:srgbClr val="FF0000"/>
                </a:solidFill>
              </a:rPr>
              <a:t>位起始位</a:t>
            </a:r>
            <a:r>
              <a:rPr lang="en-US" altLang="zh-CN" dirty="0">
                <a:solidFill>
                  <a:srgbClr val="FF0000"/>
                </a:solidFill>
              </a:rPr>
              <a:t>+8</a:t>
            </a:r>
            <a:r>
              <a:rPr lang="zh-CN" altLang="en-US" dirty="0">
                <a:solidFill>
                  <a:srgbClr val="FF0000"/>
                </a:solidFill>
              </a:rPr>
              <a:t>位数据位</a:t>
            </a:r>
            <a:r>
              <a:rPr lang="en-US" altLang="zh-CN" dirty="0">
                <a:solidFill>
                  <a:srgbClr val="FF0000"/>
                </a:solidFill>
              </a:rPr>
              <a:t>+1</a:t>
            </a:r>
            <a:r>
              <a:rPr lang="zh-CN" altLang="en-US" dirty="0">
                <a:solidFill>
                  <a:srgbClr val="FF0000"/>
                </a:solidFill>
              </a:rPr>
              <a:t>位偶校验</a:t>
            </a:r>
            <a:r>
              <a:rPr lang="en-US" altLang="zh-CN" dirty="0">
                <a:solidFill>
                  <a:srgbClr val="FF0000"/>
                </a:solidFill>
              </a:rPr>
              <a:t>+2</a:t>
            </a:r>
            <a:r>
              <a:rPr lang="zh-CN" altLang="en-US" dirty="0">
                <a:solidFill>
                  <a:srgbClr val="FF0000"/>
                </a:solidFill>
              </a:rPr>
              <a:t>位停止位）</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767207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latin typeface="Arial" panose="020B0604020202020204" pitchFamily="34" charset="0"/>
                <a:ea typeface="宋体" panose="02010600030101010101" pitchFamily="2" charset="-122"/>
                <a:cs typeface="+mn-cs"/>
              </a:rPr>
              <a:t>1</a:t>
            </a:r>
            <a:r>
              <a:rPr lang="zh-CN" altLang="en-US" sz="1200" kern="1200" dirty="0">
                <a:solidFill>
                  <a:schemeClr val="tx1"/>
                </a:solidFill>
                <a:latin typeface="Arial" panose="020B0604020202020204" pitchFamily="34" charset="0"/>
                <a:ea typeface="宋体" panose="02010600030101010101" pitchFamily="2" charset="-122"/>
                <a:cs typeface="+mn-cs"/>
              </a:rPr>
              <a:t>、同步是指</a:t>
            </a:r>
            <a:r>
              <a:rPr lang="zh-CN" altLang="en-US" dirty="0"/>
              <a:t>发送端和接收端共享一个时钟信号。全双工通信允许二台设备同时进行资料传输</a:t>
            </a:r>
            <a:r>
              <a:rPr lang="zh-CN" altLang="en-US" sz="1200" kern="1200" dirty="0">
                <a:solidFill>
                  <a:schemeClr val="tx1"/>
                </a:solidFill>
                <a:latin typeface="Arial" panose="020B0604020202020204" pitchFamily="34" charset="0"/>
                <a:ea typeface="宋体" panose="02010600030101010101" pitchFamily="2" charset="-122"/>
                <a:cs typeface="+mn-cs"/>
              </a:rPr>
              <a:t>。</a:t>
            </a:r>
            <a:endParaRPr lang="en-US" altLang="zh-CN" sz="1200" kern="1200" dirty="0">
              <a:solidFill>
                <a:schemeClr val="tx1"/>
              </a:solidFill>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200" kern="1200" dirty="0">
                <a:solidFill>
                  <a:schemeClr val="tx1"/>
                </a:solidFill>
                <a:latin typeface="Arial" panose="020B0604020202020204" pitchFamily="34" charset="0"/>
                <a:ea typeface="宋体" panose="02010600030101010101" pitchFamily="2" charset="-122"/>
                <a:cs typeface="+mn-cs"/>
              </a:rPr>
              <a:t>2</a:t>
            </a:r>
            <a:r>
              <a:rPr lang="zh-CN" altLang="en-US" sz="1200" kern="1200" dirty="0">
                <a:solidFill>
                  <a:schemeClr val="tx1"/>
                </a:solidFill>
                <a:latin typeface="Arial" panose="020B0604020202020204" pitchFamily="34" charset="0"/>
                <a:ea typeface="宋体" panose="02010600030101010101" pitchFamily="2" charset="-122"/>
                <a:cs typeface="+mn-cs"/>
              </a:rPr>
              <a:t>、</a:t>
            </a:r>
            <a:r>
              <a:rPr lang="zh-CN" altLang="en-US" dirty="0"/>
              <a:t>差分通信双方不需要共享接地端，单端通信方式需要</a:t>
            </a: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589084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782722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619415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6454482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4000617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90287710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98858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5204857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89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2716372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9699094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919361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3165449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0109820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6135919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89912099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3103578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100</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030527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101</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82746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529970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solidFill>
                <a:srgbClr val="222222"/>
              </a:solidFill>
              <a:latin typeface="+mj-ea"/>
              <a:ea typeface="+mj-ea"/>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669791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333333"/>
                </a:solidFill>
                <a:effectLst/>
                <a:latin typeface="-apple-system"/>
              </a:rPr>
              <a:t>主器件和从器件都可以工作于接收和发送状态。</a:t>
            </a:r>
            <a:endParaRPr lang="zh-CN" altLang="en-US" sz="1200" kern="1200" dirty="0">
              <a:solidFill>
                <a:schemeClr val="tx1"/>
              </a:solidFill>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0663965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7181388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219691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7781756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540939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108</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73389349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109</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6453520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a:defRPr/>
            </a:pPr>
            <a:fld id="{A5F3223F-9A02-40A6-873B-9D9A9485154F}" type="slidenum">
              <a:rPr lang="zh-CN" altLang="en-US" smtClean="0"/>
              <a:t>110</a:t>
            </a:fld>
            <a:endParaRPr lang="en-US" altLang="zh-CN"/>
          </a:p>
        </p:txBody>
      </p:sp>
    </p:spTree>
    <p:extLst>
      <p:ext uri="{BB962C8B-B14F-4D97-AF65-F5344CB8AC3E}">
        <p14:creationId xmlns:p14="http://schemas.microsoft.com/office/powerpoint/2010/main" val="112409446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112</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1226616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772378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113</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35601410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114</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145487160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115</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438392450"/>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116</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2457802788"/>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答案写这！</a:t>
            </a:r>
          </a:p>
        </p:txBody>
      </p:sp>
      <p:sp>
        <p:nvSpPr>
          <p:cNvPr id="4" name="灯片编号占位符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A5F3223F-9A02-40A6-873B-9D9A9485154F}" type="slidenum">
              <a:rPr kumimoji="0" lang="zh-CN" altLang="en-US" sz="1200" b="0"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117</a:t>
            </a:fld>
            <a:endParaRPr kumimoji="0" lang="en-US" altLang="zh-CN" sz="1200" b="0" i="0" u="none" strike="noStrike" kern="1200" cap="none" spc="0" normalizeH="0" baseline="0" noProof="0">
              <a:ln>
                <a:noFill/>
              </a:ln>
              <a:solidFill>
                <a:srgbClr val="000000"/>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2248359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19028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CA96C-B1A2-CF56-C6F4-FF5F0E8829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368563D-9A7F-3855-ACA1-FB6707ECAD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0E7AA3-33F1-CC9B-4FD4-20CC348020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953EC3D-9414-81B4-C1DE-616D1B0F35E6}"/>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081C1C8B-B1E7-9DF6-CE80-D4CC27328031}"/>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2CE9DEBC-1509-693E-EFAE-43DBFB4DD08A}"/>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965692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DC721D-8730-5FEC-D129-CD5E4792BA2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B2CC3BB-E245-FA7D-1066-4AE3511502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158540D-1054-9D82-EF80-F8DC1C794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982FE5-4E2D-7DC9-7853-FE7C560C39B6}"/>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7E8E41EA-7E68-9B4E-939F-B751F5DD5FE8}"/>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FB1089AF-2AEB-A2B3-B1B7-0D54A5F48ED7}"/>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8069599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A32DE-1FFF-43B3-F4E9-A5DEFAF93FE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4E291A-DB25-7BAB-C875-33621E0B797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E124F6-E470-E66B-B4DA-F8CF56A700C0}"/>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906C8CD3-602F-BB2A-C1B3-4A6F89C3BC74}"/>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B941B806-DF0E-2667-AEEA-B7C72F9835D3}"/>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9411244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2263F5E-C64C-F854-F51A-AE1477644BB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48C97A-AA85-7579-7089-2B847F0B363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132A0E-2C9C-FA4F-F6D1-480CED16D3CB}"/>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15E1BA1F-E298-564F-10AE-0BC060E5327A}"/>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310D5157-141C-61D9-A805-9EF536D93129}"/>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181494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8398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4257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0920" y="116632"/>
            <a:ext cx="10515600" cy="759619"/>
          </a:xfrm>
        </p:spPr>
        <p:txBody>
          <a:bodyPr>
            <a:normAutofit/>
          </a:bodyPr>
          <a:lstStyle>
            <a:lvl1pP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p:cNvSpPr>
            <a:spLocks noGrp="1"/>
          </p:cNvSpPr>
          <p:nvPr>
            <p:ph idx="1" hasCustomPrompt="1"/>
          </p:nvPr>
        </p:nvSpPr>
        <p:spPr>
          <a:xfrm>
            <a:off x="263352" y="1196752"/>
            <a:ext cx="11744200" cy="5040559"/>
          </a:xfrm>
        </p:spPr>
        <p:txBody>
          <a:bodyPr/>
          <a:lstStyle>
            <a:lvl1pPr marL="2286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marL="1143000" indent="-228600">
              <a:buClr>
                <a:schemeClr val="accent2"/>
              </a:buClr>
              <a:buFont typeface="Arial" panose="020B0604020202020204" pitchFamily="34" charset="0"/>
              <a:buChar char="•"/>
              <a:defRPr>
                <a:latin typeface="微软雅黑" panose="020B0503020204020204" pitchFamily="34" charset="-122"/>
                <a:ea typeface="微软雅黑" panose="020B0503020204020204" pitchFamily="34" charset="-122"/>
              </a:defRPr>
            </a:lvl3pPr>
          </a:lstStyle>
          <a:p>
            <a:pPr lvl="0"/>
            <a:r>
              <a:rPr lang="zh-CN" altLang="en-US" dirty="0"/>
              <a:t> 单击此处编辑母版文本样式</a:t>
            </a:r>
          </a:p>
          <a:p>
            <a:pPr lvl="1"/>
            <a:r>
              <a:rPr lang="zh-CN" altLang="en-US" dirty="0"/>
              <a:t> 二级</a:t>
            </a:r>
          </a:p>
          <a:p>
            <a:pPr lvl="2"/>
            <a:r>
              <a:rPr lang="zh-CN" altLang="en-US" dirty="0"/>
              <a:t>三级</a:t>
            </a:r>
          </a:p>
        </p:txBody>
      </p:sp>
      <p:sp>
        <p:nvSpPr>
          <p:cNvPr id="4" name="日期占位符 3"/>
          <p:cNvSpPr>
            <a:spLocks noGrp="1"/>
          </p:cNvSpPr>
          <p:nvPr>
            <p:ph type="dt" sz="half" idx="10"/>
          </p:nvPr>
        </p:nvSpPr>
        <p:spPr>
          <a:xfrm>
            <a:off x="263352" y="6356350"/>
            <a:ext cx="2743200" cy="365125"/>
          </a:xfrm>
        </p:spPr>
        <p:txBody>
          <a:bodyPr/>
          <a:lstStyle>
            <a:lvl1pPr>
              <a:defRPr sz="1400"/>
            </a:lvl1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lvl1pPr>
              <a:defRPr sz="1400"/>
            </a:lvl1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a:xfrm>
            <a:off x="9264352" y="6356350"/>
            <a:ext cx="2743200" cy="365125"/>
          </a:xfrm>
        </p:spPr>
        <p:txBody>
          <a:bodyPr/>
          <a:lstStyle>
            <a:lvl1pPr>
              <a:defRPr sz="1400"/>
            </a:lvl1p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5228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spTree>
    <p:extLst>
      <p:ext uri="{BB962C8B-B14F-4D97-AF65-F5344CB8AC3E}">
        <p14:creationId xmlns:p14="http://schemas.microsoft.com/office/powerpoint/2010/main" val="76042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D98E04-9B1B-8A33-1BB5-6F9CD162D2D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E27D0DF-81F5-4ADA-CF17-2714C96245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FC355CD6-F6CD-38DC-836A-2DB82AA67F91}"/>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B51B0D7E-C140-DB21-8DEA-B4F5F3FD6BC2}"/>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9438CC5B-B23C-7A6F-9EBD-BA4456B9BFF7}"/>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205660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051663-EA75-55CF-92D6-9EFD9815AD0B}"/>
              </a:ext>
            </a:extLst>
          </p:cNvPr>
          <p:cNvSpPr>
            <a:spLocks noGrp="1"/>
          </p:cNvSpPr>
          <p:nvPr>
            <p:ph type="title"/>
          </p:nvPr>
        </p:nvSpPr>
        <p:spPr>
          <a:xfrm>
            <a:off x="260920" y="116632"/>
            <a:ext cx="10515600" cy="759619"/>
          </a:xfrm>
        </p:spPr>
        <p:txBody>
          <a:bodyPr>
            <a:normAutofit/>
          </a:bodyPr>
          <a:lstStyle>
            <a:lvl1pPr>
              <a:defRPr sz="36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8AC6CA-A063-DFA6-F9E2-14DADABDB950}"/>
              </a:ext>
            </a:extLst>
          </p:cNvPr>
          <p:cNvSpPr>
            <a:spLocks noGrp="1"/>
          </p:cNvSpPr>
          <p:nvPr>
            <p:ph idx="1" hasCustomPrompt="1"/>
          </p:nvPr>
        </p:nvSpPr>
        <p:spPr>
          <a:xfrm>
            <a:off x="263352" y="1196752"/>
            <a:ext cx="11744200" cy="5040559"/>
          </a:xfrm>
        </p:spPr>
        <p:txBody>
          <a:bodyPr/>
          <a:lstStyle>
            <a:lvl1pPr marL="2286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1pPr>
            <a:lvl2pPr marL="685800" indent="-228600">
              <a:buClr>
                <a:schemeClr val="accent2"/>
              </a:buClr>
              <a:buFont typeface="Wingdings" panose="05000000000000000000" pitchFamily="2" charset="2"/>
              <a:buChar char="u"/>
              <a:defRPr>
                <a:latin typeface="微软雅黑" panose="020B0503020204020204" pitchFamily="34" charset="-122"/>
                <a:ea typeface="微软雅黑" panose="020B0503020204020204" pitchFamily="34" charset="-122"/>
              </a:defRPr>
            </a:lvl2pPr>
            <a:lvl3pPr marL="1143000" indent="-228600">
              <a:buClr>
                <a:schemeClr val="accent2"/>
              </a:buClr>
              <a:buFont typeface="Arial" panose="020B0604020202020204" pitchFamily="34" charset="0"/>
              <a:buChar char="•"/>
              <a:defRPr>
                <a:latin typeface="微软雅黑" panose="020B0503020204020204" pitchFamily="34" charset="-122"/>
                <a:ea typeface="微软雅黑" panose="020B0503020204020204" pitchFamily="34" charset="-122"/>
              </a:defRPr>
            </a:lvl3pPr>
          </a:lstStyle>
          <a:p>
            <a:pPr lvl="0"/>
            <a:r>
              <a:rPr lang="zh-CN" altLang="en-US" dirty="0"/>
              <a:t> 单击此处编辑母版文本样式</a:t>
            </a:r>
          </a:p>
          <a:p>
            <a:pPr lvl="1"/>
            <a:r>
              <a:rPr lang="zh-CN" altLang="en-US" dirty="0"/>
              <a:t> 二级</a:t>
            </a:r>
          </a:p>
          <a:p>
            <a:pPr lvl="2"/>
            <a:r>
              <a:rPr lang="zh-CN" altLang="en-US" dirty="0"/>
              <a:t>三级</a:t>
            </a:r>
          </a:p>
        </p:txBody>
      </p:sp>
      <p:sp>
        <p:nvSpPr>
          <p:cNvPr id="4" name="日期占位符 3">
            <a:extLst>
              <a:ext uri="{FF2B5EF4-FFF2-40B4-BE49-F238E27FC236}">
                <a16:creationId xmlns:a16="http://schemas.microsoft.com/office/drawing/2014/main" id="{81602E5B-1EA1-B6DB-193D-4AE2B51D40EE}"/>
              </a:ext>
            </a:extLst>
          </p:cNvPr>
          <p:cNvSpPr>
            <a:spLocks noGrp="1"/>
          </p:cNvSpPr>
          <p:nvPr>
            <p:ph type="dt" sz="half" idx="10"/>
          </p:nvPr>
        </p:nvSpPr>
        <p:spPr>
          <a:xfrm>
            <a:off x="263352" y="6356350"/>
            <a:ext cx="2743200" cy="365125"/>
          </a:xfrm>
        </p:spPr>
        <p:txBody>
          <a:bodyPr/>
          <a:lstStyle>
            <a:lvl1pPr>
              <a:defRPr sz="1400"/>
            </a:lvl1pPr>
          </a:lstStyle>
          <a:p>
            <a:r>
              <a:rPr lang="en-US" altLang="zh-CN"/>
              <a:t>2022/11</a:t>
            </a:r>
            <a:endParaRPr lang="zh-CN" altLang="en-US"/>
          </a:p>
        </p:txBody>
      </p:sp>
      <p:sp>
        <p:nvSpPr>
          <p:cNvPr id="5" name="页脚占位符 4">
            <a:extLst>
              <a:ext uri="{FF2B5EF4-FFF2-40B4-BE49-F238E27FC236}">
                <a16:creationId xmlns:a16="http://schemas.microsoft.com/office/drawing/2014/main" id="{FDAF7885-0AA6-02B7-6867-0D9571C3178B}"/>
              </a:ext>
            </a:extLst>
          </p:cNvPr>
          <p:cNvSpPr>
            <a:spLocks noGrp="1"/>
          </p:cNvSpPr>
          <p:nvPr>
            <p:ph type="ftr" sz="quarter" idx="11"/>
          </p:nvPr>
        </p:nvSpPr>
        <p:spPr/>
        <p:txBody>
          <a:bodyPr/>
          <a:lstStyle>
            <a:lvl1pPr>
              <a:defRPr sz="1400"/>
            </a:lvl1p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B27D00E5-92D8-81BA-8C7B-94E66A8D047F}"/>
              </a:ext>
            </a:extLst>
          </p:cNvPr>
          <p:cNvSpPr>
            <a:spLocks noGrp="1"/>
          </p:cNvSpPr>
          <p:nvPr>
            <p:ph type="sldNum" sz="quarter" idx="12"/>
          </p:nvPr>
        </p:nvSpPr>
        <p:spPr>
          <a:xfrm>
            <a:off x="9264352" y="6356350"/>
            <a:ext cx="2743200" cy="365125"/>
          </a:xfrm>
        </p:spPr>
        <p:txBody>
          <a:bodyPr/>
          <a:lstStyle>
            <a:lvl1pPr>
              <a:defRPr sz="1400"/>
            </a:lvl1pPr>
          </a:lstStyle>
          <a:p>
            <a:fld id="{FCF2BB6F-A83A-4C95-B30E-4BA0ECE4D46E}" type="slidenum">
              <a:rPr lang="zh-CN" altLang="en-US" smtClean="0"/>
              <a:pPr/>
              <a:t>‹#›</a:t>
            </a:fld>
            <a:endParaRPr lang="zh-CN" altLang="en-US"/>
          </a:p>
        </p:txBody>
      </p:sp>
    </p:spTree>
    <p:extLst>
      <p:ext uri="{BB962C8B-B14F-4D97-AF65-F5344CB8AC3E}">
        <p14:creationId xmlns:p14="http://schemas.microsoft.com/office/powerpoint/2010/main" val="1603220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EE99A7-B20B-7FE3-F237-7A69B9A2C63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0A88CE7-5A17-4EDC-F22A-3D8FF7A37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B8BFCF4-5E1F-8E2F-0048-09EAA5E7CC1A}"/>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6377756-55FD-E027-B456-32A3E844F1DB}"/>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6" name="灯片编号占位符 5">
            <a:extLst>
              <a:ext uri="{FF2B5EF4-FFF2-40B4-BE49-F238E27FC236}">
                <a16:creationId xmlns:a16="http://schemas.microsoft.com/office/drawing/2014/main" id="{DEC9A6A9-192A-B09E-84D0-8FA2EAAD9158}"/>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471121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514FB5-D454-80D5-9687-23428CD569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C10D36-16C0-8DFA-6A74-2169E72CE40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B6CC14D-63F7-77EE-AD19-8DE8974F32F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1743C9C-25E3-6DB4-7695-3F5775A21F13}"/>
              </a:ext>
            </a:extLst>
          </p:cNvPr>
          <p:cNvSpPr>
            <a:spLocks noGrp="1"/>
          </p:cNvSpPr>
          <p:nvPr>
            <p:ph type="dt" sz="half" idx="10"/>
          </p:nvPr>
        </p:nvSpPr>
        <p:spPr/>
        <p:txBody>
          <a:bodyPr/>
          <a:lstStyle/>
          <a:p>
            <a:r>
              <a:rPr lang="en-US" altLang="zh-CN"/>
              <a:t>2022/11</a:t>
            </a:r>
            <a:endParaRPr lang="zh-CN" altLang="en-US"/>
          </a:p>
        </p:txBody>
      </p:sp>
      <p:sp>
        <p:nvSpPr>
          <p:cNvPr id="6" name="页脚占位符 5">
            <a:extLst>
              <a:ext uri="{FF2B5EF4-FFF2-40B4-BE49-F238E27FC236}">
                <a16:creationId xmlns:a16="http://schemas.microsoft.com/office/drawing/2014/main" id="{4DD9C151-C75B-9565-52B7-F3395A458CD9}"/>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7" name="灯片编号占位符 6">
            <a:extLst>
              <a:ext uri="{FF2B5EF4-FFF2-40B4-BE49-F238E27FC236}">
                <a16:creationId xmlns:a16="http://schemas.microsoft.com/office/drawing/2014/main" id="{F211C8C7-7BBD-4613-58C4-68961D5E2440}"/>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82173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DE9D0-A5D4-7C34-C73C-6670853B6A49}"/>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1254716-EB35-D7C5-E0EB-5C40E3720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BF4FD70-AEBA-B2FB-6F4F-F46A90FD461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E65F85A-36B5-8A6D-41AB-6F92801976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B0CC6E9-44C4-9D93-8AB7-4E199FCE995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8F74EE7-FEF2-1F31-29AA-3AC8007CD571}"/>
              </a:ext>
            </a:extLst>
          </p:cNvPr>
          <p:cNvSpPr>
            <a:spLocks noGrp="1"/>
          </p:cNvSpPr>
          <p:nvPr>
            <p:ph type="dt" sz="half" idx="10"/>
          </p:nvPr>
        </p:nvSpPr>
        <p:spPr/>
        <p:txBody>
          <a:bodyPr/>
          <a:lstStyle/>
          <a:p>
            <a:r>
              <a:rPr lang="en-US" altLang="zh-CN"/>
              <a:t>2022/11</a:t>
            </a:r>
            <a:endParaRPr lang="zh-CN" altLang="en-US"/>
          </a:p>
        </p:txBody>
      </p:sp>
      <p:sp>
        <p:nvSpPr>
          <p:cNvPr id="8" name="页脚占位符 7">
            <a:extLst>
              <a:ext uri="{FF2B5EF4-FFF2-40B4-BE49-F238E27FC236}">
                <a16:creationId xmlns:a16="http://schemas.microsoft.com/office/drawing/2014/main" id="{62117BE1-30A1-3C41-D651-AF98DDA1425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9" name="灯片编号占位符 8">
            <a:extLst>
              <a:ext uri="{FF2B5EF4-FFF2-40B4-BE49-F238E27FC236}">
                <a16:creationId xmlns:a16="http://schemas.microsoft.com/office/drawing/2014/main" id="{9E76877A-D576-006F-D1CB-8E70B7F9A304}"/>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804975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83B93C-D69E-09D8-C41D-7DCC1FB7765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77B9E6-18BC-70D3-A64F-76E924C29C21}"/>
              </a:ext>
            </a:extLst>
          </p:cNvPr>
          <p:cNvSpPr>
            <a:spLocks noGrp="1"/>
          </p:cNvSpPr>
          <p:nvPr>
            <p:ph type="dt" sz="half" idx="10"/>
          </p:nvPr>
        </p:nvSpPr>
        <p:spPr/>
        <p:txBody>
          <a:bodyPr/>
          <a:lstStyle/>
          <a:p>
            <a:r>
              <a:rPr lang="en-US" altLang="zh-CN"/>
              <a:t>2022/11</a:t>
            </a:r>
            <a:endParaRPr lang="zh-CN" altLang="en-US"/>
          </a:p>
        </p:txBody>
      </p:sp>
      <p:sp>
        <p:nvSpPr>
          <p:cNvPr id="4" name="页脚占位符 3">
            <a:extLst>
              <a:ext uri="{FF2B5EF4-FFF2-40B4-BE49-F238E27FC236}">
                <a16:creationId xmlns:a16="http://schemas.microsoft.com/office/drawing/2014/main" id="{D1C77E56-D88B-1206-F225-8D3FD5AC5FD6}"/>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5" name="灯片编号占位符 4">
            <a:extLst>
              <a:ext uri="{FF2B5EF4-FFF2-40B4-BE49-F238E27FC236}">
                <a16:creationId xmlns:a16="http://schemas.microsoft.com/office/drawing/2014/main" id="{C9498498-893C-D8DF-B814-C12D66CAB253}"/>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1763790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F14C16-7B13-175F-FA3B-CD038595A66F}"/>
              </a:ext>
            </a:extLst>
          </p:cNvPr>
          <p:cNvSpPr>
            <a:spLocks noGrp="1"/>
          </p:cNvSpPr>
          <p:nvPr>
            <p:ph type="dt" sz="half" idx="10"/>
          </p:nvPr>
        </p:nvSpPr>
        <p:spPr/>
        <p:txBody>
          <a:bodyPr/>
          <a:lstStyle/>
          <a:p>
            <a:r>
              <a:rPr lang="en-US" altLang="zh-CN"/>
              <a:t>2022/11</a:t>
            </a:r>
            <a:endParaRPr lang="zh-CN" altLang="en-US"/>
          </a:p>
        </p:txBody>
      </p:sp>
      <p:sp>
        <p:nvSpPr>
          <p:cNvPr id="3" name="页脚占位符 2">
            <a:extLst>
              <a:ext uri="{FF2B5EF4-FFF2-40B4-BE49-F238E27FC236}">
                <a16:creationId xmlns:a16="http://schemas.microsoft.com/office/drawing/2014/main" id="{860C817B-7FC3-EA8F-7A10-CAC737F5B79E}"/>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p>
        </p:txBody>
      </p:sp>
      <p:sp>
        <p:nvSpPr>
          <p:cNvPr id="4" name="灯片编号占位符 3">
            <a:extLst>
              <a:ext uri="{FF2B5EF4-FFF2-40B4-BE49-F238E27FC236}">
                <a16:creationId xmlns:a16="http://schemas.microsoft.com/office/drawing/2014/main" id="{7A6B19D8-702E-2AD4-B546-926D8CFA81FA}"/>
              </a:ext>
            </a:extLst>
          </p:cNvPr>
          <p:cNvSpPr>
            <a:spLocks noGrp="1"/>
          </p:cNvSpPr>
          <p:nvPr>
            <p:ph type="sldNum" sz="quarter" idx="12"/>
          </p:nvPr>
        </p:nvSpPr>
        <p:spPr/>
        <p:txBody>
          <a:bodyPr/>
          <a:lstStyle/>
          <a:p>
            <a:fld id="{FCF2BB6F-A83A-4C95-B30E-4BA0ECE4D46E}" type="slidenum">
              <a:rPr lang="zh-CN" altLang="en-US" smtClean="0"/>
              <a:t>‹#›</a:t>
            </a:fld>
            <a:endParaRPr lang="zh-CN" altLang="en-US"/>
          </a:p>
        </p:txBody>
      </p:sp>
    </p:spTree>
    <p:extLst>
      <p:ext uri="{BB962C8B-B14F-4D97-AF65-F5344CB8AC3E}">
        <p14:creationId xmlns:p14="http://schemas.microsoft.com/office/powerpoint/2010/main" val="35025857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5.xml"/><Relationship Id="rId1" Type="http://schemas.openxmlformats.org/officeDocument/2006/relationships/slideLayout" Target="../slideLayouts/slideLayout1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a:extLst>
              <a:ext uri="{FF2B5EF4-FFF2-40B4-BE49-F238E27FC236}">
                <a16:creationId xmlns:a16="http://schemas.microsoft.com/office/drawing/2014/main" id="{B7ACB66C-2750-80E5-4EE4-93827BD2DAAF}"/>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1" name="文本框 20">
            <a:extLst>
              <a:ext uri="{FF2B5EF4-FFF2-40B4-BE49-F238E27FC236}">
                <a16:creationId xmlns:a16="http://schemas.microsoft.com/office/drawing/2014/main" id="{455F0F1F-CA8C-FE26-6946-69E0179D28F5}"/>
              </a:ext>
            </a:extLst>
          </p:cNvPr>
          <p:cNvSpPr txBox="1"/>
          <p:nvPr userDrawn="1"/>
        </p:nvSpPr>
        <p:spPr>
          <a:xfrm>
            <a:off x="7104112" y="2428726"/>
            <a:ext cx="4248472" cy="2492990"/>
          </a:xfrm>
          <a:prstGeom prst="rect">
            <a:avLst/>
          </a:prstGeom>
          <a:noFill/>
        </p:spPr>
        <p:txBody>
          <a:bodyPr wrap="square">
            <a:spAutoFit/>
          </a:bodyPr>
          <a:lstStyle/>
          <a:p>
            <a:pPr algn="ctr"/>
            <a:r>
              <a:rPr lang="zh-CN" altLang="en-US" sz="6000" b="1" dirty="0">
                <a:latin typeface="微软雅黑" panose="020B0503020204020204" pitchFamily="34" charset="-122"/>
                <a:ea typeface="微软雅黑" panose="020B0503020204020204" pitchFamily="34" charset="-122"/>
              </a:rPr>
              <a:t>嵌入式系统</a:t>
            </a:r>
            <a:br>
              <a:rPr lang="en-US" altLang="zh-CN" sz="6000" b="1" dirty="0">
                <a:latin typeface="微软雅黑" panose="020B0503020204020204" pitchFamily="34" charset="-122"/>
                <a:ea typeface="微软雅黑" panose="020B0503020204020204" pitchFamily="34" charset="-122"/>
              </a:rPr>
            </a:br>
            <a:r>
              <a:rPr lang="en-US" altLang="zh-CN" sz="3200" b="1" dirty="0">
                <a:latin typeface="Arial Black" panose="020B0A04020102020204" pitchFamily="34" charset="0"/>
                <a:ea typeface="微软雅黑" panose="020B0503020204020204" pitchFamily="34" charset="-122"/>
              </a:rPr>
              <a:t>Embedded System</a:t>
            </a:r>
            <a:br>
              <a:rPr lang="en-US" altLang="zh-CN" sz="3200" b="1" dirty="0">
                <a:latin typeface="微软雅黑" panose="020B0503020204020204" pitchFamily="34" charset="-122"/>
                <a:ea typeface="微软雅黑" panose="020B0503020204020204" pitchFamily="34" charset="-122"/>
              </a:rPr>
            </a:br>
            <a:r>
              <a:rPr lang="zh-CN" altLang="en-US" sz="3200" b="1" dirty="0">
                <a:latin typeface="宋体" panose="02010600030101010101" pitchFamily="2" charset="-122"/>
                <a:ea typeface="宋体" panose="02010600030101010101" pitchFamily="2" charset="-122"/>
              </a:rPr>
              <a:t>信息学院 光电子系</a:t>
            </a:r>
          </a:p>
        </p:txBody>
      </p:sp>
      <p:sp>
        <p:nvSpPr>
          <p:cNvPr id="22" name="文本框 21">
            <a:extLst>
              <a:ext uri="{FF2B5EF4-FFF2-40B4-BE49-F238E27FC236}">
                <a16:creationId xmlns:a16="http://schemas.microsoft.com/office/drawing/2014/main" id="{16F2475B-7E41-D459-4601-031B3C9956AF}"/>
              </a:ext>
            </a:extLst>
          </p:cNvPr>
          <p:cNvSpPr txBox="1"/>
          <p:nvPr userDrawn="1"/>
        </p:nvSpPr>
        <p:spPr>
          <a:xfrm>
            <a:off x="0" y="18281"/>
            <a:ext cx="3791744" cy="523220"/>
          </a:xfrm>
          <a:prstGeom prst="rect">
            <a:avLst/>
          </a:prstGeom>
          <a:noFill/>
        </p:spPr>
        <p:txBody>
          <a:bodyPr wrap="square">
            <a:spAutoFit/>
          </a:bodyPr>
          <a:lstStyle/>
          <a:p>
            <a:pPr algn="l"/>
            <a:r>
              <a:rPr lang="zh-CN" altLang="en-US" sz="2800" b="1" dirty="0">
                <a:latin typeface="微软雅黑" panose="020B0503020204020204" pitchFamily="34" charset="-122"/>
                <a:ea typeface="微软雅黑" panose="020B0503020204020204" pitchFamily="34" charset="-122"/>
              </a:rPr>
              <a:t>电子科学与技术专业课</a:t>
            </a:r>
          </a:p>
        </p:txBody>
      </p:sp>
    </p:spTree>
    <p:extLst>
      <p:ext uri="{BB962C8B-B14F-4D97-AF65-F5344CB8AC3E}">
        <p14:creationId xmlns:p14="http://schemas.microsoft.com/office/powerpoint/2010/main" val="65489035"/>
      </p:ext>
    </p:extLst>
  </p:cSld>
  <p:clrMap bg1="lt1" tx1="dk1" bg2="lt2" tx2="dk2" accent1="accent1" accent2="accent2" accent3="accent3" accent4="accent4" accent5="accent5" accent6="accent6" hlink="hlink" folHlink="folHlink"/>
  <p:sldLayoutIdLst>
    <p:sldLayoutId id="2147483726" r:id="rId1"/>
  </p:sldLayoutIdLst>
  <p:hf hdr="0"/>
  <p:txStyles>
    <p:titleStyle>
      <a:lvl1pPr algn="ctr" defTabSz="914400" rtl="0" eaLnBrk="1" latinLnBrk="0" hangingPunct="1">
        <a:lnSpc>
          <a:spcPct val="90000"/>
        </a:lnSpc>
        <a:spcBef>
          <a:spcPct val="0"/>
        </a:spcBef>
        <a:buNone/>
        <a:defRPr sz="48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BDD38097-F968-0866-28FD-06ABC489FD6F}"/>
              </a:ext>
            </a:extLst>
          </p:cNvPr>
          <p:cNvSpPr>
            <a:spLocks noGrp="1"/>
          </p:cNvSpPr>
          <p:nvPr>
            <p:ph type="title"/>
          </p:nvPr>
        </p:nvSpPr>
        <p:spPr>
          <a:xfrm>
            <a:off x="479376" y="1160115"/>
            <a:ext cx="11305256" cy="1188765"/>
          </a:xfrm>
          <a:prstGeom prst="rect">
            <a:avLst/>
          </a:prstGeom>
        </p:spPr>
        <p:txBody>
          <a:bodyPr vert="horz" lIns="91440" tIns="45720" rIns="91440" bIns="45720" rtlCol="0" anchor="ctr">
            <a:normAutofit/>
          </a:bodyPr>
          <a:lstStyle/>
          <a:p>
            <a:r>
              <a:rPr lang="zh-CN" altLang="en-US" dirty="0"/>
              <a:t>第</a:t>
            </a:r>
            <a:r>
              <a:rPr lang="en-US" altLang="zh-CN" dirty="0"/>
              <a:t>x</a:t>
            </a:r>
            <a:r>
              <a:rPr lang="zh-CN" altLang="en-US" dirty="0"/>
              <a:t>章 标题</a:t>
            </a:r>
            <a:endParaRPr lang="en-US" dirty="0"/>
          </a:p>
        </p:txBody>
      </p:sp>
      <p:sp>
        <p:nvSpPr>
          <p:cNvPr id="8" name="Text Placeholder 2">
            <a:extLst>
              <a:ext uri="{FF2B5EF4-FFF2-40B4-BE49-F238E27FC236}">
                <a16:creationId xmlns:a16="http://schemas.microsoft.com/office/drawing/2014/main" id="{FE0BA8B1-7BF4-D130-2626-63C0AB368A8C}"/>
              </a:ext>
            </a:extLst>
          </p:cNvPr>
          <p:cNvSpPr>
            <a:spLocks noGrp="1"/>
          </p:cNvSpPr>
          <p:nvPr>
            <p:ph type="body" idx="1"/>
          </p:nvPr>
        </p:nvSpPr>
        <p:spPr>
          <a:xfrm>
            <a:off x="479376" y="2492895"/>
            <a:ext cx="11305256" cy="3684067"/>
          </a:xfrm>
          <a:prstGeom prst="rect">
            <a:avLst/>
          </a:prstGeom>
        </p:spPr>
        <p:txBody>
          <a:bodyPr vert="horz" lIns="91440" tIns="45720" rIns="91440" bIns="45720" rtlCol="0">
            <a:normAutofit/>
          </a:bodyPr>
          <a:lstStyle/>
          <a:p>
            <a:pPr lvl="0"/>
            <a:r>
              <a:rPr lang="en-US" altLang="zh-CN" dirty="0"/>
              <a:t>x.1</a:t>
            </a:r>
            <a:r>
              <a:rPr lang="zh-CN" altLang="en-US" dirty="0"/>
              <a:t> 小节</a:t>
            </a:r>
            <a:endParaRPr lang="en-US" altLang="zh-CN" dirty="0"/>
          </a:p>
          <a:p>
            <a:pPr lvl="0"/>
            <a:r>
              <a:rPr lang="en-US" altLang="zh-CN" dirty="0"/>
              <a:t>x.2</a:t>
            </a:r>
            <a:r>
              <a:rPr lang="zh-CN" altLang="en-US" dirty="0"/>
              <a:t> 小节</a:t>
            </a:r>
          </a:p>
        </p:txBody>
      </p:sp>
      <p:sp>
        <p:nvSpPr>
          <p:cNvPr id="9" name="Rectangle 15">
            <a:extLst>
              <a:ext uri="{FF2B5EF4-FFF2-40B4-BE49-F238E27FC236}">
                <a16:creationId xmlns:a16="http://schemas.microsoft.com/office/drawing/2014/main" id="{2FAC40F6-B6B0-9648-F8B5-B2AF65FF88B5}"/>
              </a:ext>
            </a:extLst>
          </p:cNvPr>
          <p:cNvSpPr>
            <a:spLocks noChangeArrowheads="1"/>
          </p:cNvSpPr>
          <p:nvPr userDrawn="1"/>
        </p:nvSpPr>
        <p:spPr bwMode="ltGray">
          <a:xfrm>
            <a:off x="0" y="5"/>
            <a:ext cx="12192000" cy="620713"/>
          </a:xfrm>
          <a:prstGeom prst="rect">
            <a:avLst/>
          </a:prstGeom>
          <a:noFill/>
          <a:ln>
            <a:noFill/>
          </a:ln>
          <a:effectLst/>
        </p:spPr>
        <p:txBody>
          <a:bodyPr wrap="none" anchor="ctr"/>
          <a:lstStyle>
            <a:lvl1pPr>
              <a:defRPr>
                <a:solidFill>
                  <a:schemeClr val="bg1"/>
                </a:solidFill>
                <a:latin typeface="Arial" charset="0"/>
                <a:ea typeface="宋体" pitchFamily="2" charset="-122"/>
              </a:defRPr>
            </a:lvl1pPr>
            <a:lvl2pPr marL="742950" indent="-285750">
              <a:defRPr>
                <a:solidFill>
                  <a:schemeClr val="bg1"/>
                </a:solidFill>
                <a:latin typeface="Arial" charset="0"/>
                <a:ea typeface="宋体" pitchFamily="2" charset="-122"/>
              </a:defRPr>
            </a:lvl2pPr>
            <a:lvl3pPr marL="1143000" indent="-228600">
              <a:defRPr>
                <a:solidFill>
                  <a:schemeClr val="bg1"/>
                </a:solidFill>
                <a:latin typeface="Arial" charset="0"/>
                <a:ea typeface="宋体" pitchFamily="2" charset="-122"/>
              </a:defRPr>
            </a:lvl3pPr>
            <a:lvl4pPr marL="1600200" indent="-228600">
              <a:defRPr>
                <a:solidFill>
                  <a:schemeClr val="bg1"/>
                </a:solidFill>
                <a:latin typeface="Arial" charset="0"/>
                <a:ea typeface="宋体" pitchFamily="2" charset="-122"/>
              </a:defRPr>
            </a:lvl4pPr>
            <a:lvl5pPr marL="2057400" indent="-228600">
              <a:defRPr>
                <a:solidFill>
                  <a:schemeClr val="bg1"/>
                </a:solidFill>
                <a:latin typeface="Arial" charset="0"/>
                <a:ea typeface="宋体" pitchFamily="2" charset="-122"/>
              </a:defRPr>
            </a:lvl5pPr>
            <a:lvl6pPr marL="2514600" indent="-228600" eaLnBrk="0" fontAlgn="base" hangingPunct="0">
              <a:spcBef>
                <a:spcPct val="0"/>
              </a:spcBef>
              <a:spcAft>
                <a:spcPct val="0"/>
              </a:spcAft>
              <a:defRPr>
                <a:solidFill>
                  <a:schemeClr val="bg1"/>
                </a:solidFill>
                <a:latin typeface="Arial" charset="0"/>
                <a:ea typeface="宋体" pitchFamily="2" charset="-122"/>
              </a:defRPr>
            </a:lvl6pPr>
            <a:lvl7pPr marL="2971800" indent="-228600" eaLnBrk="0" fontAlgn="base" hangingPunct="0">
              <a:spcBef>
                <a:spcPct val="0"/>
              </a:spcBef>
              <a:spcAft>
                <a:spcPct val="0"/>
              </a:spcAft>
              <a:defRPr>
                <a:solidFill>
                  <a:schemeClr val="bg1"/>
                </a:solidFill>
                <a:latin typeface="Arial" charset="0"/>
                <a:ea typeface="宋体" pitchFamily="2" charset="-122"/>
              </a:defRPr>
            </a:lvl7pPr>
            <a:lvl8pPr marL="3429000" indent="-228600" eaLnBrk="0" fontAlgn="base" hangingPunct="0">
              <a:spcBef>
                <a:spcPct val="0"/>
              </a:spcBef>
              <a:spcAft>
                <a:spcPct val="0"/>
              </a:spcAft>
              <a:defRPr>
                <a:solidFill>
                  <a:schemeClr val="bg1"/>
                </a:solidFill>
                <a:latin typeface="Arial" charset="0"/>
                <a:ea typeface="宋体" pitchFamily="2" charset="-122"/>
              </a:defRPr>
            </a:lvl8pPr>
            <a:lvl9pPr marL="3886200" indent="-228600" eaLnBrk="0" fontAlgn="base" hangingPunct="0">
              <a:spcBef>
                <a:spcPct val="0"/>
              </a:spcBef>
              <a:spcAft>
                <a:spcPct val="0"/>
              </a:spcAft>
              <a:defRPr>
                <a:solidFill>
                  <a:schemeClr val="bg1"/>
                </a:solidFill>
                <a:latin typeface="Arial" charset="0"/>
                <a:ea typeface="宋体" pitchFamily="2" charset="-122"/>
              </a:defRPr>
            </a:lvl9pPr>
          </a:lstStyle>
          <a:p>
            <a:pPr eaLnBrk="1" hangingPunct="1">
              <a:defRPr/>
            </a:pPr>
            <a:endParaRPr lang="zh-CN" altLang="en-US"/>
          </a:p>
        </p:txBody>
      </p:sp>
      <p:pic>
        <p:nvPicPr>
          <p:cNvPr id="10" name="Picture 20">
            <a:extLst>
              <a:ext uri="{FF2B5EF4-FFF2-40B4-BE49-F238E27FC236}">
                <a16:creationId xmlns:a16="http://schemas.microsoft.com/office/drawing/2014/main" id="{2F751026-39C9-C39A-74EE-CADCBD33C0CA}"/>
              </a:ext>
            </a:extLst>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958853" y="71438"/>
            <a:ext cx="744659"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WordArt 24">
            <a:extLst>
              <a:ext uri="{FF2B5EF4-FFF2-40B4-BE49-F238E27FC236}">
                <a16:creationId xmlns:a16="http://schemas.microsoft.com/office/drawing/2014/main" id="{5731591A-E5A9-1086-0465-04B1D81EBDDF}"/>
              </a:ext>
            </a:extLst>
          </p:cNvPr>
          <p:cNvSpPr>
            <a:spLocks noChangeArrowheads="1" noChangeShapeType="1" noTextEdit="1"/>
          </p:cNvSpPr>
          <p:nvPr userDrawn="1"/>
        </p:nvSpPr>
        <p:spPr bwMode="auto">
          <a:xfrm>
            <a:off x="2021325" y="115887"/>
            <a:ext cx="9163243" cy="504826"/>
          </a:xfrm>
          <a:prstGeom prst="rect">
            <a:avLst/>
          </a:prstGeom>
        </p:spPr>
        <p:txBody>
          <a:bodyPr wrap="none" fromWordArt="1">
            <a:prstTxWarp prst="textPlain">
              <a:avLst>
                <a:gd name="adj" fmla="val 50000"/>
              </a:avLst>
            </a:prstTxWarp>
          </a:bodyPr>
          <a:lstStyle/>
          <a:p>
            <a:pPr algn="ctr">
              <a:defRPr/>
            </a:pPr>
            <a:r>
              <a:rPr lang="zh-CN" altLang="en-US"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rPr>
              <a:t>嵌入式系统</a:t>
            </a:r>
            <a:r>
              <a:rPr lang="en-US" altLang="zh-CN"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rPr>
              <a:t>(EMBEDDED SYSTEM)</a:t>
            </a:r>
            <a:endParaRPr lang="zh-CN" altLang="en-US" sz="2000" kern="10" normalizeH="1" dirty="0">
              <a:ln w="12700">
                <a:solidFill>
                  <a:schemeClr val="tx1"/>
                </a:solidFill>
                <a:round/>
                <a:headEnd/>
                <a:tailEnd/>
              </a:ln>
              <a:solidFill>
                <a:schemeClr val="bg1">
                  <a:alpha val="50195"/>
                </a:schemeClr>
              </a:solidFill>
              <a:effectLst>
                <a:outerShdw dist="45791" dir="2021404" algn="ctr" rotWithShape="0">
                  <a:srgbClr val="9999FF"/>
                </a:outerShdw>
              </a:effectLst>
              <a:latin typeface="Times New Roman"/>
              <a:cs typeface="Times New Roman"/>
            </a:endParaRPr>
          </a:p>
        </p:txBody>
      </p:sp>
      <p:sp>
        <p:nvSpPr>
          <p:cNvPr id="12" name="Text Box 16">
            <a:extLst>
              <a:ext uri="{FF2B5EF4-FFF2-40B4-BE49-F238E27FC236}">
                <a16:creationId xmlns:a16="http://schemas.microsoft.com/office/drawing/2014/main" id="{A180DF41-1848-5478-055F-9719AF7067BD}"/>
              </a:ext>
            </a:extLst>
          </p:cNvPr>
          <p:cNvSpPr txBox="1">
            <a:spLocks noChangeArrowheads="1"/>
          </p:cNvSpPr>
          <p:nvPr userDrawn="1"/>
        </p:nvSpPr>
        <p:spPr bwMode="gray">
          <a:xfrm>
            <a:off x="0" y="692154"/>
            <a:ext cx="12192000" cy="288574"/>
          </a:xfrm>
          <a:prstGeom prst="rect">
            <a:avLst/>
          </a:prstGeom>
          <a:solidFill>
            <a:srgbClr val="C00000"/>
          </a:solidFill>
          <a:ln>
            <a:noFill/>
          </a:ln>
          <a:effectLst/>
        </p:spPr>
        <p:txBody>
          <a:bodyPr/>
          <a:lstStyle>
            <a:lvl1pPr>
              <a:defRPr>
                <a:solidFill>
                  <a:schemeClr val="bg1"/>
                </a:solidFill>
                <a:latin typeface="Arial" pitchFamily="34" charset="0"/>
                <a:ea typeface="宋体" pitchFamily="2" charset="-122"/>
              </a:defRPr>
            </a:lvl1pPr>
            <a:lvl2pPr marL="742950" indent="-285750">
              <a:defRPr>
                <a:solidFill>
                  <a:schemeClr val="bg1"/>
                </a:solidFill>
                <a:latin typeface="Arial" pitchFamily="34" charset="0"/>
                <a:ea typeface="宋体" pitchFamily="2" charset="-122"/>
              </a:defRPr>
            </a:lvl2pPr>
            <a:lvl3pPr marL="1143000" indent="-228600">
              <a:defRPr>
                <a:solidFill>
                  <a:schemeClr val="bg1"/>
                </a:solidFill>
                <a:latin typeface="Arial" pitchFamily="34" charset="0"/>
                <a:ea typeface="宋体" pitchFamily="2" charset="-122"/>
              </a:defRPr>
            </a:lvl3pPr>
            <a:lvl4pPr marL="1600200" indent="-228600">
              <a:defRPr>
                <a:solidFill>
                  <a:schemeClr val="bg1"/>
                </a:solidFill>
                <a:latin typeface="Arial" pitchFamily="34" charset="0"/>
                <a:ea typeface="宋体" pitchFamily="2" charset="-122"/>
              </a:defRPr>
            </a:lvl4pPr>
            <a:lvl5pPr marL="2057400" indent="-228600">
              <a:defRPr>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a:solidFill>
                  <a:schemeClr val="bg1"/>
                </a:solidFill>
                <a:latin typeface="Arial" pitchFamily="34" charset="0"/>
                <a:ea typeface="宋体" pitchFamily="2" charset="-122"/>
              </a:defRPr>
            </a:lvl9pPr>
          </a:lstStyle>
          <a:p>
            <a:pPr eaLnBrk="1" hangingPunct="1">
              <a:spcBef>
                <a:spcPct val="50000"/>
              </a:spcBef>
              <a:defRPr/>
            </a:pPr>
            <a:endParaRPr lang="zh-CN" altLang="en-US" sz="1000" b="1">
              <a:latin typeface="Verdana" pitchFamily="34" charset="0"/>
            </a:endParaRPr>
          </a:p>
        </p:txBody>
      </p:sp>
    </p:spTree>
    <p:extLst>
      <p:ext uri="{BB962C8B-B14F-4D97-AF65-F5344CB8AC3E}">
        <p14:creationId xmlns:p14="http://schemas.microsoft.com/office/powerpoint/2010/main" val="3592824303"/>
      </p:ext>
    </p:extLst>
  </p:cSld>
  <p:clrMap bg1="lt1" tx1="dk1" bg2="lt2" tx2="dk2" accent1="accent1" accent2="accent2" accent3="accent3" accent4="accent4" accent5="accent5" accent6="accent6" hlink="hlink" folHlink="folHlink"/>
  <p:sldLayoutIdLst>
    <p:sldLayoutId id="2147483706" r:id="rId1"/>
  </p:sldLayoutIdLst>
  <p:hf hdr="0"/>
  <p:txStyles>
    <p:titleStyle>
      <a:lvl1pPr algn="ctr" defTabSz="914400" rtl="0" eaLnBrk="1" latinLnBrk="0" hangingPunct="1">
        <a:lnSpc>
          <a:spcPct val="90000"/>
        </a:lnSpc>
        <a:spcBef>
          <a:spcPct val="0"/>
        </a:spcBef>
        <a:buNone/>
        <a:defRPr lang="en-US" altLang="en-US" sz="4000" b="1" kern="1200" dirty="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8BF4A2E-8A31-E5CE-351B-09F95F3513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77179FCE-50B0-FE54-D357-6F1661F53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D0C39DE-BDBD-E1E8-5E10-D7780B8A8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2022/11</a:t>
            </a:r>
            <a:endParaRPr lang="zh-CN" altLang="en-US" dirty="0"/>
          </a:p>
        </p:txBody>
      </p:sp>
      <p:sp>
        <p:nvSpPr>
          <p:cNvPr id="5" name="页脚占位符 4">
            <a:extLst>
              <a:ext uri="{FF2B5EF4-FFF2-40B4-BE49-F238E27FC236}">
                <a16:creationId xmlns:a16="http://schemas.microsoft.com/office/drawing/2014/main" id="{BB5824FC-8958-E917-A300-F99D0D7B33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4CDABE12-3B48-7185-091F-1D8B3285DD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2BB6F-A83A-4C95-B30E-4BA0ECE4D46E}" type="slidenum">
              <a:rPr lang="zh-CN" altLang="en-US" smtClean="0"/>
              <a:t>‹#›</a:t>
            </a:fld>
            <a:endParaRPr lang="zh-CN" altLang="en-US"/>
          </a:p>
        </p:txBody>
      </p:sp>
      <p:sp>
        <p:nvSpPr>
          <p:cNvPr id="8" name="Text Box 16">
            <a:extLst>
              <a:ext uri="{FF2B5EF4-FFF2-40B4-BE49-F238E27FC236}">
                <a16:creationId xmlns:a16="http://schemas.microsoft.com/office/drawing/2014/main" id="{DD46B34A-24F7-A226-8FF7-FC0660C8A758}"/>
              </a:ext>
            </a:extLst>
          </p:cNvPr>
          <p:cNvSpPr txBox="1">
            <a:spLocks noChangeArrowheads="1"/>
          </p:cNvSpPr>
          <p:nvPr userDrawn="1"/>
        </p:nvSpPr>
        <p:spPr bwMode="gray">
          <a:xfrm>
            <a:off x="0" y="0"/>
            <a:ext cx="12192000" cy="980728"/>
          </a:xfrm>
          <a:prstGeom prst="rect">
            <a:avLst/>
          </a:prstGeom>
          <a:solidFill>
            <a:srgbClr val="C00000"/>
          </a:solidFill>
          <a:ln>
            <a:noFill/>
          </a:ln>
          <a:effectLst/>
        </p:spPr>
        <p:txBody>
          <a:bodyPr anchor="ctr"/>
          <a:lstStyle>
            <a:lvl1pPr>
              <a:defRPr>
                <a:solidFill>
                  <a:schemeClr val="bg1"/>
                </a:solidFill>
                <a:latin typeface="Arial" pitchFamily="34" charset="0"/>
                <a:ea typeface="宋体" pitchFamily="2" charset="-122"/>
              </a:defRPr>
            </a:lvl1pPr>
            <a:lvl2pPr marL="742950" indent="-285750">
              <a:defRPr>
                <a:solidFill>
                  <a:schemeClr val="bg1"/>
                </a:solidFill>
                <a:latin typeface="Arial" pitchFamily="34" charset="0"/>
                <a:ea typeface="宋体" pitchFamily="2" charset="-122"/>
              </a:defRPr>
            </a:lvl2pPr>
            <a:lvl3pPr marL="1143000" indent="-228600">
              <a:defRPr>
                <a:solidFill>
                  <a:schemeClr val="bg1"/>
                </a:solidFill>
                <a:latin typeface="Arial" pitchFamily="34" charset="0"/>
                <a:ea typeface="宋体" pitchFamily="2" charset="-122"/>
              </a:defRPr>
            </a:lvl3pPr>
            <a:lvl4pPr marL="1600200" indent="-228600">
              <a:defRPr>
                <a:solidFill>
                  <a:schemeClr val="bg1"/>
                </a:solidFill>
                <a:latin typeface="Arial" pitchFamily="34" charset="0"/>
                <a:ea typeface="宋体" pitchFamily="2" charset="-122"/>
              </a:defRPr>
            </a:lvl4pPr>
            <a:lvl5pPr marL="2057400" indent="-228600">
              <a:defRPr>
                <a:solidFill>
                  <a:schemeClr val="bg1"/>
                </a:solidFill>
                <a:latin typeface="Arial" pitchFamily="34" charset="0"/>
                <a:ea typeface="宋体" pitchFamily="2" charset="-122"/>
              </a:defRPr>
            </a:lvl5pPr>
            <a:lvl6pPr marL="2514600" indent="-228600" eaLnBrk="0" fontAlgn="base" hangingPunct="0">
              <a:spcBef>
                <a:spcPct val="0"/>
              </a:spcBef>
              <a:spcAft>
                <a:spcPct val="0"/>
              </a:spcAft>
              <a:defRPr>
                <a:solidFill>
                  <a:schemeClr val="bg1"/>
                </a:solidFill>
                <a:latin typeface="Arial" pitchFamily="34" charset="0"/>
                <a:ea typeface="宋体" pitchFamily="2" charset="-122"/>
              </a:defRPr>
            </a:lvl6pPr>
            <a:lvl7pPr marL="2971800" indent="-228600" eaLnBrk="0" fontAlgn="base" hangingPunct="0">
              <a:spcBef>
                <a:spcPct val="0"/>
              </a:spcBef>
              <a:spcAft>
                <a:spcPct val="0"/>
              </a:spcAft>
              <a:defRPr>
                <a:solidFill>
                  <a:schemeClr val="bg1"/>
                </a:solidFill>
                <a:latin typeface="Arial" pitchFamily="34" charset="0"/>
                <a:ea typeface="宋体" pitchFamily="2" charset="-122"/>
              </a:defRPr>
            </a:lvl7pPr>
            <a:lvl8pPr marL="3429000" indent="-228600" eaLnBrk="0" fontAlgn="base" hangingPunct="0">
              <a:spcBef>
                <a:spcPct val="0"/>
              </a:spcBef>
              <a:spcAft>
                <a:spcPct val="0"/>
              </a:spcAft>
              <a:defRPr>
                <a:solidFill>
                  <a:schemeClr val="bg1"/>
                </a:solidFill>
                <a:latin typeface="Arial" pitchFamily="34" charset="0"/>
                <a:ea typeface="宋体" pitchFamily="2" charset="-122"/>
              </a:defRPr>
            </a:lvl8pPr>
            <a:lvl9pPr marL="3886200" indent="-228600" eaLnBrk="0" fontAlgn="base" hangingPunct="0">
              <a:spcBef>
                <a:spcPct val="0"/>
              </a:spcBef>
              <a:spcAft>
                <a:spcPct val="0"/>
              </a:spcAft>
              <a:defRPr>
                <a:solidFill>
                  <a:schemeClr val="bg1"/>
                </a:solidFill>
                <a:latin typeface="Arial" pitchFamily="34" charset="0"/>
                <a:ea typeface="宋体" pitchFamily="2" charset="-122"/>
              </a:defRPr>
            </a:lvl9pPr>
          </a:lstStyle>
          <a:p>
            <a:pPr eaLnBrk="1" hangingPunct="1">
              <a:spcBef>
                <a:spcPct val="50000"/>
              </a:spcBef>
              <a:defRPr/>
            </a:pPr>
            <a:endParaRPr lang="zh-CN" altLang="en-US" sz="1000" b="1" dirty="0">
              <a:latin typeface="Verdana" pitchFamily="34" charset="0"/>
            </a:endParaRPr>
          </a:p>
        </p:txBody>
      </p:sp>
    </p:spTree>
    <p:extLst>
      <p:ext uri="{BB962C8B-B14F-4D97-AF65-F5344CB8AC3E}">
        <p14:creationId xmlns:p14="http://schemas.microsoft.com/office/powerpoint/2010/main" val="121953459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图片 11"/>
          <p:cNvPicPr>
            <a:picLocks noChangeAspect="1"/>
          </p:cNvPicPr>
          <p:nvPr userDrawn="1"/>
        </p:nvPicPr>
        <p:blipFill rotWithShape="1">
          <a:blip r:embed="rId3" cstate="screen"/>
          <a:srcRect/>
          <a:stretch>
            <a:fillRect/>
          </a:stretch>
        </p:blipFill>
        <p:spPr>
          <a:xfrm>
            <a:off x="0" y="0"/>
            <a:ext cx="12192000" cy="6858000"/>
          </a:xfrm>
          <a:prstGeom prst="rect">
            <a:avLst/>
          </a:prstGeom>
        </p:spPr>
      </p:pic>
      <p:sp>
        <p:nvSpPr>
          <p:cNvPr id="21" name="文本框 20"/>
          <p:cNvSpPr txBox="1"/>
          <p:nvPr userDrawn="1"/>
        </p:nvSpPr>
        <p:spPr>
          <a:xfrm>
            <a:off x="7104112" y="2428726"/>
            <a:ext cx="4248472" cy="2492990"/>
          </a:xfrm>
          <a:prstGeom prst="rect">
            <a:avLst/>
          </a:prstGeom>
          <a:noFill/>
        </p:spPr>
        <p:txBody>
          <a:bodyPr wrap="square">
            <a:spAutoFit/>
          </a:bodyPr>
          <a:lstStyle/>
          <a:p>
            <a:pPr algn="ctr"/>
            <a:r>
              <a:rPr lang="zh-CN" altLang="en-US" sz="6000" b="1" dirty="0">
                <a:latin typeface="微软雅黑" panose="020B0503020204020204" pitchFamily="34" charset="-122"/>
                <a:ea typeface="微软雅黑" panose="020B0503020204020204" pitchFamily="34" charset="-122"/>
              </a:rPr>
              <a:t>嵌入式系统</a:t>
            </a:r>
            <a:br>
              <a:rPr lang="en-US" altLang="zh-CN" sz="6000" b="1" dirty="0">
                <a:latin typeface="微软雅黑" panose="020B0503020204020204" pitchFamily="34" charset="-122"/>
                <a:ea typeface="微软雅黑" panose="020B0503020204020204" pitchFamily="34" charset="-122"/>
              </a:rPr>
            </a:br>
            <a:r>
              <a:rPr lang="en-US" altLang="zh-CN" sz="3200" b="1" dirty="0">
                <a:latin typeface="Arial Black" panose="020B0A04020102020204" pitchFamily="34" charset="0"/>
                <a:ea typeface="微软雅黑" panose="020B0503020204020204" pitchFamily="34" charset="-122"/>
              </a:rPr>
              <a:t>Embedded System</a:t>
            </a:r>
            <a:br>
              <a:rPr lang="en-US" altLang="zh-CN" sz="3200" b="1" dirty="0">
                <a:latin typeface="微软雅黑" panose="020B0503020204020204" pitchFamily="34" charset="-122"/>
                <a:ea typeface="微软雅黑" panose="020B0503020204020204" pitchFamily="34" charset="-122"/>
              </a:rPr>
            </a:br>
            <a:r>
              <a:rPr lang="zh-CN" altLang="en-US" sz="3200" b="1" dirty="0">
                <a:latin typeface="宋体" panose="02010600030101010101" pitchFamily="2" charset="-122"/>
                <a:ea typeface="宋体" panose="02010600030101010101" pitchFamily="2" charset="-122"/>
              </a:rPr>
              <a:t>信息学院 光电子系</a:t>
            </a:r>
          </a:p>
        </p:txBody>
      </p:sp>
      <p:sp>
        <p:nvSpPr>
          <p:cNvPr id="22" name="文本框 21"/>
          <p:cNvSpPr txBox="1"/>
          <p:nvPr userDrawn="1"/>
        </p:nvSpPr>
        <p:spPr>
          <a:xfrm>
            <a:off x="0" y="18281"/>
            <a:ext cx="3791744" cy="523220"/>
          </a:xfrm>
          <a:prstGeom prst="rect">
            <a:avLst/>
          </a:prstGeom>
          <a:noFill/>
        </p:spPr>
        <p:txBody>
          <a:bodyPr wrap="square">
            <a:spAutoFit/>
          </a:bodyPr>
          <a:lstStyle/>
          <a:p>
            <a:pPr algn="l"/>
            <a:r>
              <a:rPr lang="zh-CN" altLang="en-US" sz="2800" b="1" dirty="0">
                <a:latin typeface="微软雅黑" panose="020B0503020204020204" pitchFamily="34" charset="-122"/>
                <a:ea typeface="微软雅黑" panose="020B0503020204020204" pitchFamily="34" charset="-122"/>
              </a:rPr>
              <a:t>电子科学与技术专业课</a:t>
            </a:r>
          </a:p>
        </p:txBody>
      </p:sp>
    </p:spTree>
    <p:extLst>
      <p:ext uri="{BB962C8B-B14F-4D97-AF65-F5344CB8AC3E}">
        <p14:creationId xmlns:p14="http://schemas.microsoft.com/office/powerpoint/2010/main" val="1755545221"/>
      </p:ext>
    </p:extLst>
  </p:cSld>
  <p:clrMap bg1="lt1" tx1="dk1" bg2="lt2" tx2="dk2" accent1="accent1" accent2="accent2" accent3="accent3" accent4="accent4" accent5="accent5" accent6="accent6" hlink="hlink" folHlink="folHlink"/>
  <p:sldLayoutIdLst>
    <p:sldLayoutId id="2147483741" r:id="rId1"/>
  </p:sldLayoutIdLst>
  <p:hf hdr="0"/>
  <p:txStyles>
    <p:titleStyle>
      <a:lvl1pPr algn="ctr" defTabSz="914400" rtl="0" eaLnBrk="1" latinLnBrk="0" hangingPunct="1">
        <a:lnSpc>
          <a:spcPct val="90000"/>
        </a:lnSpc>
        <a:spcBef>
          <a:spcPct val="0"/>
        </a:spcBef>
        <a:buNone/>
        <a:defRPr sz="4800" b="1"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479376" y="1160115"/>
            <a:ext cx="11305256" cy="1188765"/>
          </a:xfrm>
          <a:prstGeom prst="rect">
            <a:avLst/>
          </a:prstGeom>
        </p:spPr>
        <p:txBody>
          <a:bodyPr vert="horz" lIns="91440" tIns="45720" rIns="91440" bIns="45720" rtlCol="0" anchor="ctr">
            <a:normAutofit/>
          </a:bodyPr>
          <a:lstStyle/>
          <a:p>
            <a:r>
              <a:rPr lang="zh-CN" altLang="en-US" dirty="0"/>
              <a:t>第</a:t>
            </a:r>
            <a:r>
              <a:rPr lang="en-US" altLang="zh-CN" dirty="0"/>
              <a:t>x</a:t>
            </a:r>
            <a:r>
              <a:rPr lang="zh-CN" altLang="en-US" dirty="0"/>
              <a:t>章 标题</a:t>
            </a:r>
            <a:endParaRPr lang="en-US" dirty="0"/>
          </a:p>
        </p:txBody>
      </p:sp>
      <p:sp>
        <p:nvSpPr>
          <p:cNvPr id="8" name="Text Placeholder 2"/>
          <p:cNvSpPr>
            <a:spLocks noGrp="1"/>
          </p:cNvSpPr>
          <p:nvPr>
            <p:ph type="body" idx="1"/>
          </p:nvPr>
        </p:nvSpPr>
        <p:spPr>
          <a:xfrm>
            <a:off x="479376" y="2492895"/>
            <a:ext cx="11305256" cy="3684067"/>
          </a:xfrm>
          <a:prstGeom prst="rect">
            <a:avLst/>
          </a:prstGeom>
        </p:spPr>
        <p:txBody>
          <a:bodyPr vert="horz" lIns="91440" tIns="45720" rIns="91440" bIns="45720" rtlCol="0">
            <a:normAutofit/>
          </a:bodyPr>
          <a:lstStyle/>
          <a:p>
            <a:pPr lvl="0"/>
            <a:r>
              <a:rPr lang="en-US" altLang="zh-CN" dirty="0"/>
              <a:t>x.1</a:t>
            </a:r>
            <a:r>
              <a:rPr lang="zh-CN" altLang="en-US" dirty="0"/>
              <a:t> 小节</a:t>
            </a:r>
            <a:endParaRPr lang="en-US" altLang="zh-CN" dirty="0"/>
          </a:p>
          <a:p>
            <a:pPr lvl="0"/>
            <a:r>
              <a:rPr lang="en-US" altLang="zh-CN" dirty="0"/>
              <a:t>x.2</a:t>
            </a:r>
            <a:r>
              <a:rPr lang="zh-CN" altLang="en-US" dirty="0"/>
              <a:t> 小节</a:t>
            </a:r>
          </a:p>
        </p:txBody>
      </p:sp>
      <p:sp>
        <p:nvSpPr>
          <p:cNvPr id="9" name="Rectangle 15"/>
          <p:cNvSpPr>
            <a:spLocks noChangeArrowheads="1"/>
          </p:cNvSpPr>
          <p:nvPr userDrawn="1"/>
        </p:nvSpPr>
        <p:spPr bwMode="ltGray">
          <a:xfrm>
            <a:off x="0" y="5"/>
            <a:ext cx="12192000" cy="620713"/>
          </a:xfrm>
          <a:prstGeom prst="rect">
            <a:avLst/>
          </a:prstGeom>
          <a:noFill/>
          <a:ln>
            <a:noFill/>
          </a:ln>
          <a:effectLst/>
        </p:spPr>
        <p:txBody>
          <a:bodyPr wrap="none" anchor="ct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 name="Picture 20"/>
          <p:cNvPicPr>
            <a:picLocks noChangeAspect="1" noChangeArrowheads="1"/>
          </p:cNvPicPr>
          <p:nvPr userDrawn="1"/>
        </p:nvPicPr>
        <p:blipFill>
          <a:blip r:embed="rId3"/>
          <a:srcRect/>
          <a:stretch>
            <a:fillRect/>
          </a:stretch>
        </p:blipFill>
        <p:spPr bwMode="auto">
          <a:xfrm>
            <a:off x="958853" y="71438"/>
            <a:ext cx="744659"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WordArt 24"/>
          <p:cNvSpPr>
            <a:spLocks noChangeArrowheads="1" noChangeShapeType="1" noTextEdit="1"/>
          </p:cNvSpPr>
          <p:nvPr userDrawn="1"/>
        </p:nvSpPr>
        <p:spPr bwMode="auto">
          <a:xfrm>
            <a:off x="2021325" y="115887"/>
            <a:ext cx="9163243" cy="504826"/>
          </a:xfrm>
          <a:prstGeom prst="rect">
            <a:avLst/>
          </a:prstGeom>
        </p:spPr>
        <p:txBody>
          <a:bodyPr wrap="none" fromWordArt="1">
            <a:prstTxWarp prst="textPlain">
              <a:avLst>
                <a:gd name="adj" fmla="val 50000"/>
              </a:avLst>
            </a:prstTxWarp>
          </a:bodyPr>
          <a:lstStyle/>
          <a:p>
            <a:pPr algn="ctr">
              <a:defRPr/>
            </a:pPr>
            <a:r>
              <a:rPr lang="zh-CN" altLang="en-US" sz="2000" kern="10" normalizeH="1" dirty="0">
                <a:ln w="12700">
                  <a:solidFill>
                    <a:schemeClr val="tx1"/>
                  </a:solidFill>
                  <a:round/>
                </a:ln>
                <a:solidFill>
                  <a:schemeClr val="bg1">
                    <a:alpha val="50195"/>
                  </a:schemeClr>
                </a:solidFill>
                <a:effectLst>
                  <a:outerShdw dist="45791" dir="2021404" algn="ctr" rotWithShape="0">
                    <a:srgbClr val="9999FF"/>
                  </a:outerShdw>
                </a:effectLst>
                <a:latin typeface="Times New Roman" panose="02020603050405020304"/>
                <a:cs typeface="Times New Roman" panose="02020603050405020304"/>
              </a:rPr>
              <a:t>嵌入式系统</a:t>
            </a:r>
            <a:r>
              <a:rPr lang="en-US" altLang="zh-CN" sz="2000" kern="10" normalizeH="1" dirty="0">
                <a:ln w="12700">
                  <a:solidFill>
                    <a:schemeClr val="tx1"/>
                  </a:solidFill>
                  <a:round/>
                </a:ln>
                <a:solidFill>
                  <a:schemeClr val="bg1">
                    <a:alpha val="50195"/>
                  </a:schemeClr>
                </a:solidFill>
                <a:effectLst>
                  <a:outerShdw dist="45791" dir="2021404" algn="ctr" rotWithShape="0">
                    <a:srgbClr val="9999FF"/>
                  </a:outerShdw>
                </a:effectLst>
                <a:latin typeface="Times New Roman" panose="02020603050405020304"/>
                <a:cs typeface="Times New Roman" panose="02020603050405020304"/>
              </a:rPr>
              <a:t>(EMBEDDED SYSTEM)</a:t>
            </a:r>
            <a:endParaRPr lang="zh-CN" altLang="en-US" sz="2000" kern="10" normalizeH="1" dirty="0">
              <a:ln w="12700">
                <a:solidFill>
                  <a:schemeClr val="tx1"/>
                </a:solidFill>
                <a:round/>
              </a:ln>
              <a:solidFill>
                <a:schemeClr val="bg1">
                  <a:alpha val="50195"/>
                </a:schemeClr>
              </a:solidFill>
              <a:effectLst>
                <a:outerShdw dist="45791" dir="2021404" algn="ctr" rotWithShape="0">
                  <a:srgbClr val="9999FF"/>
                </a:outerShdw>
              </a:effectLst>
              <a:latin typeface="Times New Roman" panose="02020603050405020304"/>
              <a:cs typeface="Times New Roman" panose="02020603050405020304"/>
            </a:endParaRPr>
          </a:p>
        </p:txBody>
      </p:sp>
      <p:sp>
        <p:nvSpPr>
          <p:cNvPr id="12" name="Text Box 16"/>
          <p:cNvSpPr txBox="1">
            <a:spLocks noChangeArrowheads="1"/>
          </p:cNvSpPr>
          <p:nvPr userDrawn="1"/>
        </p:nvSpPr>
        <p:spPr bwMode="gray">
          <a:xfrm>
            <a:off x="0" y="692154"/>
            <a:ext cx="12192000" cy="288574"/>
          </a:xfrm>
          <a:prstGeom prst="rect">
            <a:avLst/>
          </a:prstGeom>
          <a:solidFill>
            <a:srgbClr val="C00000"/>
          </a:solidFill>
          <a:ln>
            <a:noFill/>
          </a:ln>
          <a:effectLst/>
        </p:spPr>
        <p:txBody>
          <a:bodyP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b="1">
              <a:latin typeface="Verdana" panose="020B0604030504040204" pitchFamily="34" charset="0"/>
            </a:endParaRPr>
          </a:p>
        </p:txBody>
      </p:sp>
    </p:spTree>
    <p:extLst>
      <p:ext uri="{BB962C8B-B14F-4D97-AF65-F5344CB8AC3E}">
        <p14:creationId xmlns:p14="http://schemas.microsoft.com/office/powerpoint/2010/main" val="700560530"/>
      </p:ext>
    </p:extLst>
  </p:cSld>
  <p:clrMap bg1="lt1" tx1="dk1" bg2="lt2" tx2="dk2" accent1="accent1" accent2="accent2" accent3="accent3" accent4="accent4" accent5="accent5" accent6="accent6" hlink="hlink" folHlink="folHlink"/>
  <p:sldLayoutIdLst>
    <p:sldLayoutId id="2147483743" r:id="rId1"/>
  </p:sldLayoutIdLst>
  <p:hf hdr="0"/>
  <p:txStyles>
    <p:titleStyle>
      <a:lvl1pPr algn="ctr" defTabSz="914400" rtl="0" eaLnBrk="1" latinLnBrk="0" hangingPunct="1">
        <a:lnSpc>
          <a:spcPct val="90000"/>
        </a:lnSpc>
        <a:spcBef>
          <a:spcPct val="0"/>
        </a:spcBef>
        <a:buNone/>
        <a:defRPr lang="en-US" altLang="en-US" sz="4000" b="1" kern="1200" dirty="0">
          <a:solidFill>
            <a:schemeClr val="tx1"/>
          </a:solidFill>
          <a:latin typeface="微软雅黑" panose="020B0503020204020204" pitchFamily="34" charset="-122"/>
          <a:ea typeface="微软雅黑" panose="020B0503020204020204" pitchFamily="34" charset="-122"/>
          <a:cs typeface="+mj-cs"/>
        </a:defRPr>
      </a:lvl1pPr>
    </p:titleStyle>
    <p:body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CN"/>
              <a:t>2022/11</a:t>
            </a:r>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zh-CN" altLang="en-US"/>
              <a:t>嵌入式系统 </a:t>
            </a:r>
            <a:r>
              <a:rPr lang="en-US" altLang="zh-CN"/>
              <a:t>-  </a:t>
            </a:r>
            <a:r>
              <a:rPr lang="zh-CN" altLang="en-US"/>
              <a:t>电子科学与技术</a:t>
            </a:r>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F2BB6F-A83A-4C95-B30E-4BA0ECE4D46E}" type="slidenum">
              <a:rPr lang="zh-CN" altLang="en-US" smtClean="0"/>
              <a:t>‹#›</a:t>
            </a:fld>
            <a:endParaRPr lang="zh-CN" altLang="en-US"/>
          </a:p>
        </p:txBody>
      </p:sp>
      <p:sp>
        <p:nvSpPr>
          <p:cNvPr id="8" name="Text Box 16"/>
          <p:cNvSpPr txBox="1">
            <a:spLocks noChangeArrowheads="1"/>
          </p:cNvSpPr>
          <p:nvPr userDrawn="1"/>
        </p:nvSpPr>
        <p:spPr bwMode="gray">
          <a:xfrm>
            <a:off x="0" y="0"/>
            <a:ext cx="12192000" cy="980728"/>
          </a:xfrm>
          <a:prstGeom prst="rect">
            <a:avLst/>
          </a:prstGeom>
          <a:solidFill>
            <a:srgbClr val="C00000"/>
          </a:solidFill>
          <a:ln>
            <a:noFill/>
          </a:ln>
          <a:effectLst/>
        </p:spPr>
        <p:txBody>
          <a:bodyPr anchor="ctr"/>
          <a:lstStyle>
            <a:lvl1pPr>
              <a:defRPr>
                <a:solidFill>
                  <a:schemeClr val="bg1"/>
                </a:solidFill>
                <a:latin typeface="Arial" panose="020B0604020202020204" pitchFamily="34" charset="0"/>
                <a:ea typeface="宋体" panose="02010600030101010101" pitchFamily="2" charset="-122"/>
              </a:defRPr>
            </a:lvl1pPr>
            <a:lvl2pPr marL="742950" indent="-285750">
              <a:defRPr>
                <a:solidFill>
                  <a:schemeClr val="bg1"/>
                </a:solidFill>
                <a:latin typeface="Arial" panose="020B0604020202020204" pitchFamily="34" charset="0"/>
                <a:ea typeface="宋体" panose="02010600030101010101" pitchFamily="2" charset="-122"/>
              </a:defRPr>
            </a:lvl2pPr>
            <a:lvl3pPr marL="1143000" indent="-228600">
              <a:defRPr>
                <a:solidFill>
                  <a:schemeClr val="bg1"/>
                </a:solidFill>
                <a:latin typeface="Arial" panose="020B0604020202020204" pitchFamily="34" charset="0"/>
                <a:ea typeface="宋体" panose="02010600030101010101" pitchFamily="2" charset="-122"/>
              </a:defRPr>
            </a:lvl3pPr>
            <a:lvl4pPr marL="1600200" indent="-228600">
              <a:defRPr>
                <a:solidFill>
                  <a:schemeClr val="bg1"/>
                </a:solidFill>
                <a:latin typeface="Arial" panose="020B0604020202020204" pitchFamily="34" charset="0"/>
                <a:ea typeface="宋体" panose="02010600030101010101" pitchFamily="2" charset="-122"/>
              </a:defRPr>
            </a:lvl4pPr>
            <a:lvl5pPr marL="2057400" indent="-228600">
              <a:defRPr>
                <a:solidFill>
                  <a:schemeClr val="bg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bg1"/>
                </a:solidFill>
                <a:latin typeface="Arial" panose="020B0604020202020204" pitchFamily="34" charset="0"/>
                <a:ea typeface="宋体" panose="02010600030101010101" pitchFamily="2" charset="-122"/>
              </a:defRPr>
            </a:lvl9pPr>
          </a:lstStyle>
          <a:p>
            <a:pPr eaLnBrk="1" hangingPunct="1">
              <a:spcBef>
                <a:spcPct val="50000"/>
              </a:spcBef>
              <a:defRPr/>
            </a:pPr>
            <a:endParaRPr lang="zh-CN" altLang="en-US" sz="1000" b="1" dirty="0">
              <a:latin typeface="Verdana" panose="020B0604030504040204" pitchFamily="34" charset="0"/>
            </a:endParaRPr>
          </a:p>
        </p:txBody>
      </p:sp>
    </p:spTree>
    <p:extLst>
      <p:ext uri="{BB962C8B-B14F-4D97-AF65-F5344CB8AC3E}">
        <p14:creationId xmlns:p14="http://schemas.microsoft.com/office/powerpoint/2010/main" val="334974157"/>
      </p:ext>
    </p:extLst>
  </p:cSld>
  <p:clrMap bg1="lt1" tx1="dk1" bg2="lt2" tx2="dk2" accent1="accent1" accent2="accent2" accent3="accent3" accent4="accent4" accent5="accent5" accent6="accent6" hlink="hlink" folHlink="folHlink"/>
  <p:sldLayoutIdLst>
    <p:sldLayoutId id="2147483745"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6.xml"/></Relationships>
</file>

<file path=ppt/slides/_rels/slide6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2.xml"/><Relationship Id="rId1" Type="http://schemas.openxmlformats.org/officeDocument/2006/relationships/slideLayout" Target="../slideLayouts/slideLayout16.xml"/><Relationship Id="rId5" Type="http://schemas.openxmlformats.org/officeDocument/2006/relationships/image" Target="../media/image24.png"/><Relationship Id="rId4" Type="http://schemas.openxmlformats.org/officeDocument/2006/relationships/image" Target="../media/image23.png"/></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6.xml"/></Relationships>
</file>

<file path=ppt/slides/_rels/slide8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7.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6.xml"/></Relationships>
</file>

<file path=ppt/slides/_rels/slide8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75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参考答案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normAutofit lnSpcReduction="10000"/>
          </a:bodyPr>
          <a:lstStyle/>
          <a:p>
            <a:pPr marL="0" indent="0">
              <a:buNone/>
            </a:pPr>
            <a:r>
              <a:rPr lang="zh-CN" altLang="en-US" dirty="0">
                <a:solidFill>
                  <a:srgbClr val="FF0000"/>
                </a:solidFill>
              </a:rPr>
              <a:t>判断题答案</a:t>
            </a:r>
            <a:endParaRPr lang="en-US" altLang="zh-CN" dirty="0">
              <a:solidFill>
                <a:srgbClr val="FF0000"/>
              </a:solidFill>
            </a:endParaRPr>
          </a:p>
          <a:p>
            <a:pPr marL="0" indent="0">
              <a:buNone/>
            </a:pPr>
            <a:r>
              <a:rPr lang="en-US" altLang="zh-CN" dirty="0"/>
              <a:t>1. </a:t>
            </a:r>
            <a:r>
              <a:rPr lang="en-US" altLang="zh-CN" b="1" dirty="0">
                <a:solidFill>
                  <a:srgbClr val="FF0000"/>
                </a:solidFill>
              </a:rPr>
              <a:t>×  </a:t>
            </a:r>
            <a:r>
              <a:rPr lang="zh-CN" altLang="en-US" dirty="0"/>
              <a:t>组合逻辑电路的输出只取决于当前输入值；时序逻辑电路的输出不是只取决于当前输入值，还取决于上一状态的输出值。</a:t>
            </a:r>
            <a:endParaRPr lang="en-US" altLang="zh-CN" dirty="0"/>
          </a:p>
          <a:p>
            <a:pPr marL="0" indent="0">
              <a:buNone/>
            </a:pPr>
            <a:r>
              <a:rPr lang="en-US" altLang="zh-CN" dirty="0"/>
              <a:t>2. </a:t>
            </a:r>
            <a:r>
              <a:rPr lang="en-US" altLang="zh-CN" b="1" dirty="0">
                <a:solidFill>
                  <a:srgbClr val="FF0000"/>
                </a:solidFill>
              </a:rPr>
              <a:t>√</a:t>
            </a:r>
            <a:r>
              <a:rPr lang="en-US" altLang="zh-CN" dirty="0"/>
              <a:t> </a:t>
            </a:r>
            <a:r>
              <a:rPr lang="zh-CN" altLang="en-US" dirty="0"/>
              <a:t>使用 </a:t>
            </a:r>
            <a:r>
              <a:rPr lang="en-US" altLang="zh-CN" dirty="0" err="1"/>
              <a:t>asm</a:t>
            </a:r>
            <a:r>
              <a:rPr lang="en-US" altLang="zh-CN" dirty="0"/>
              <a:t> </a:t>
            </a:r>
            <a:r>
              <a:rPr lang="zh-CN" altLang="en-US" dirty="0"/>
              <a:t>关键字在</a:t>
            </a:r>
            <a:r>
              <a:rPr lang="en-US" altLang="zh-CN" dirty="0"/>
              <a:t>C</a:t>
            </a:r>
            <a:r>
              <a:rPr lang="zh-CN" altLang="en-US" dirty="0"/>
              <a:t>语言中可以插入汇编语言</a:t>
            </a:r>
            <a:endParaRPr lang="en-US" altLang="zh-CN" dirty="0"/>
          </a:p>
          <a:p>
            <a:pPr marL="0" indent="0">
              <a:buNone/>
            </a:pPr>
            <a:r>
              <a:rPr lang="en-US" altLang="zh-CN" dirty="0"/>
              <a:t>3. </a:t>
            </a:r>
            <a:r>
              <a:rPr lang="zh-CN" altLang="en-US" b="1" dirty="0">
                <a:solidFill>
                  <a:srgbClr val="FF0000"/>
                </a:solidFill>
              </a:rPr>
              <a:t>√</a:t>
            </a:r>
            <a:endParaRPr lang="en-US" altLang="zh-CN" b="1" dirty="0">
              <a:solidFill>
                <a:srgbClr val="FF0000"/>
              </a:solidFill>
            </a:endParaRPr>
          </a:p>
          <a:p>
            <a:pPr marL="0" indent="0">
              <a:buNone/>
            </a:pPr>
            <a:r>
              <a:rPr lang="en-US" altLang="zh-CN" dirty="0"/>
              <a:t>4. </a:t>
            </a:r>
            <a:r>
              <a:rPr lang="zh-CN" altLang="en-US" b="1" dirty="0">
                <a:solidFill>
                  <a:srgbClr val="FF0000"/>
                </a:solidFill>
              </a:rPr>
              <a:t>√</a:t>
            </a:r>
            <a:endParaRPr lang="en-US" altLang="zh-CN" b="1" dirty="0">
              <a:solidFill>
                <a:srgbClr val="FF0000"/>
              </a:solidFill>
            </a:endParaRPr>
          </a:p>
          <a:p>
            <a:pPr marL="0" indent="0">
              <a:buNone/>
            </a:pPr>
            <a:r>
              <a:rPr lang="en-US" altLang="zh-CN" dirty="0"/>
              <a:t>5. </a:t>
            </a:r>
            <a:r>
              <a:rPr lang="en-US" altLang="zh-CN" b="1" dirty="0">
                <a:solidFill>
                  <a:srgbClr val="FF0000"/>
                </a:solidFill>
              </a:rPr>
              <a:t>√</a:t>
            </a:r>
          </a:p>
          <a:p>
            <a:pPr marL="0" indent="0">
              <a:buNone/>
            </a:pPr>
            <a:r>
              <a:rPr lang="en-US" altLang="zh-CN" dirty="0"/>
              <a:t>6. </a:t>
            </a:r>
            <a:r>
              <a:rPr lang="en-US" altLang="zh-CN" b="1" dirty="0">
                <a:solidFill>
                  <a:srgbClr val="FF0000"/>
                </a:solidFill>
              </a:rPr>
              <a:t>×</a:t>
            </a:r>
          </a:p>
          <a:p>
            <a:pPr marL="0" indent="0">
              <a:buNone/>
            </a:pPr>
            <a:r>
              <a:rPr lang="en-US" altLang="zh-CN" dirty="0"/>
              <a:t>7. </a:t>
            </a:r>
            <a:r>
              <a:rPr lang="en-US" altLang="zh-CN" b="1" dirty="0">
                <a:solidFill>
                  <a:srgbClr val="FF0000"/>
                </a:solidFill>
              </a:rPr>
              <a:t>× </a:t>
            </a:r>
            <a:r>
              <a:rPr lang="en-US" altLang="zh-CN" dirty="0"/>
              <a:t>ARM</a:t>
            </a:r>
            <a:r>
              <a:rPr lang="zh-CN" altLang="en-US" dirty="0"/>
              <a:t>公司后来不再自己生产和制作芯片，而是只做</a:t>
            </a:r>
            <a:r>
              <a:rPr lang="en-US" altLang="zh-CN" dirty="0"/>
              <a:t>CPU</a:t>
            </a:r>
            <a:r>
              <a:rPr lang="zh-CN" altLang="en-US" dirty="0"/>
              <a:t>的设计，推动</a:t>
            </a:r>
            <a:r>
              <a:rPr lang="en-US" altLang="zh-CN" dirty="0"/>
              <a:t>CPU</a:t>
            </a:r>
            <a:r>
              <a:rPr lang="zh-CN" altLang="en-US" dirty="0"/>
              <a:t>构架的一代又一代的不断发展</a:t>
            </a:r>
            <a:r>
              <a:rPr lang="en-US" altLang="zh-CN" dirty="0"/>
              <a:t>,</a:t>
            </a:r>
            <a:r>
              <a:rPr lang="zh-CN" altLang="en-US" dirty="0"/>
              <a:t>采用出售</a:t>
            </a:r>
            <a:r>
              <a:rPr lang="en-US" altLang="zh-CN" dirty="0"/>
              <a:t>IP</a:t>
            </a:r>
            <a:r>
              <a:rPr lang="zh-CN" altLang="en-US" dirty="0"/>
              <a:t>知识产权的方式由别的厂商设计和生产自己的最终芯片设计产品。</a:t>
            </a:r>
            <a:endParaRPr lang="en-US" altLang="zh-CN"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fld id="{FCF2BB6F-A83A-4C95-B30E-4BA0ECE4D46E}" type="slidenum">
              <a:rPr lang="zh-CN" altLang="en-US" smtClean="0"/>
              <a:pPr/>
              <a:t>10</a:t>
            </a:fld>
            <a:endParaRPr lang="zh-CN" altLang="en-US"/>
          </a:p>
        </p:txBody>
      </p:sp>
    </p:spTree>
    <p:extLst>
      <p:ext uri="{BB962C8B-B14F-4D97-AF65-F5344CB8AC3E}">
        <p14:creationId xmlns:p14="http://schemas.microsoft.com/office/powerpoint/2010/main" val="324638446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课后习题答案</a:t>
            </a:r>
            <a:endParaRPr lang="zh-CN" altLang="en-US" sz="3200" b="0" dirty="0"/>
          </a:p>
        </p:txBody>
      </p:sp>
      <p:pic>
        <p:nvPicPr>
          <p:cNvPr id="4" name="图片 3">
            <a:extLst>
              <a:ext uri="{FF2B5EF4-FFF2-40B4-BE49-F238E27FC236}">
                <a16:creationId xmlns:a16="http://schemas.microsoft.com/office/drawing/2014/main" id="{417A5396-071C-E9D9-2670-38BF1B943EA0}"/>
              </a:ext>
            </a:extLst>
          </p:cNvPr>
          <p:cNvPicPr>
            <a:picLocks noChangeAspect="1"/>
          </p:cNvPicPr>
          <p:nvPr/>
        </p:nvPicPr>
        <p:blipFill>
          <a:blip r:embed="rId3"/>
          <a:stretch>
            <a:fillRect/>
          </a:stretch>
        </p:blipFill>
        <p:spPr>
          <a:xfrm>
            <a:off x="2927648" y="2996952"/>
            <a:ext cx="6852498" cy="780356"/>
          </a:xfrm>
          <a:prstGeom prst="rect">
            <a:avLst/>
          </a:prstGeom>
        </p:spPr>
      </p:pic>
    </p:spTree>
    <p:extLst>
      <p:ext uri="{BB962C8B-B14F-4D97-AF65-F5344CB8AC3E}">
        <p14:creationId xmlns:p14="http://schemas.microsoft.com/office/powerpoint/2010/main" val="8992190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、下列叙述错误的是（</a:t>
            </a:r>
            <a:r>
              <a:rPr lang="en-US" altLang="zh-CN" dirty="0">
                <a:solidFill>
                  <a:srgbClr val="FF0000"/>
                </a:solidFill>
              </a:rPr>
              <a:t>BC</a:t>
            </a:r>
            <a:r>
              <a:rPr lang="zh-CN" altLang="en-US" dirty="0"/>
              <a:t>）</a:t>
            </a:r>
            <a:endParaRPr lang="en-US" altLang="zh-CN" dirty="0"/>
          </a:p>
          <a:p>
            <a:pPr marL="0" indent="0">
              <a:lnSpc>
                <a:spcPct val="150000"/>
              </a:lnSpc>
              <a:buNone/>
            </a:pPr>
            <a:r>
              <a:rPr lang="en-US" altLang="zh-CN" dirty="0"/>
              <a:t>A</a:t>
            </a:r>
            <a:r>
              <a:rPr lang="zh-CN" altLang="en-US" dirty="0"/>
              <a:t>、</a:t>
            </a:r>
            <a:r>
              <a:rPr lang="en-US" altLang="zh-CN" dirty="0"/>
              <a:t>I2C</a:t>
            </a:r>
            <a:r>
              <a:rPr lang="zh-CN" altLang="en-US" dirty="0"/>
              <a:t>是一种双向</a:t>
            </a:r>
            <a:r>
              <a:rPr lang="en-US" altLang="zh-CN" dirty="0"/>
              <a:t>2</a:t>
            </a:r>
            <a:r>
              <a:rPr lang="zh-CN" altLang="en-US" dirty="0"/>
              <a:t>线制同步串行通信。</a:t>
            </a:r>
            <a:endParaRPr lang="en-US" altLang="zh-CN" dirty="0"/>
          </a:p>
          <a:p>
            <a:pPr marL="0" indent="0">
              <a:lnSpc>
                <a:spcPct val="150000"/>
              </a:lnSpc>
              <a:buNone/>
            </a:pPr>
            <a:r>
              <a:rPr lang="en-US" altLang="zh-CN" dirty="0"/>
              <a:t>B</a:t>
            </a:r>
            <a:r>
              <a:rPr lang="zh-CN" altLang="en-US" dirty="0"/>
              <a:t>、</a:t>
            </a:r>
            <a:r>
              <a:rPr lang="en-US" altLang="zh-CN" dirty="0"/>
              <a:t>I2C</a:t>
            </a:r>
            <a:r>
              <a:rPr lang="zh-CN" altLang="en-US" dirty="0"/>
              <a:t>是</a:t>
            </a:r>
            <a:r>
              <a:rPr lang="zh-CN" altLang="en-US" dirty="0">
                <a:solidFill>
                  <a:srgbClr val="FF0000"/>
                </a:solidFill>
              </a:rPr>
              <a:t>摩托罗拉</a:t>
            </a:r>
            <a:r>
              <a:rPr lang="zh-CN" altLang="en-US" dirty="0"/>
              <a:t>公司提出的两线式串行通信总线标准。</a:t>
            </a:r>
            <a:r>
              <a:rPr lang="zh-CN" altLang="en-US" dirty="0">
                <a:solidFill>
                  <a:srgbClr val="FF0000"/>
                </a:solidFill>
              </a:rPr>
              <a:t>飞利浦</a:t>
            </a:r>
            <a:endParaRPr lang="en-US" altLang="zh-CN" dirty="0">
              <a:solidFill>
                <a:srgbClr val="FF0000"/>
              </a:solidFill>
            </a:endParaRPr>
          </a:p>
          <a:p>
            <a:pPr marL="0" indent="0">
              <a:lnSpc>
                <a:spcPct val="150000"/>
              </a:lnSpc>
              <a:buNone/>
            </a:pPr>
            <a:r>
              <a:rPr lang="en-US" altLang="zh-CN" dirty="0"/>
              <a:t>C</a:t>
            </a:r>
            <a:r>
              <a:rPr lang="zh-CN" altLang="en-US" dirty="0"/>
              <a:t>、</a:t>
            </a:r>
            <a:r>
              <a:rPr lang="en-US" altLang="zh-CN" dirty="0"/>
              <a:t>I2C</a:t>
            </a:r>
            <a:r>
              <a:rPr lang="zh-CN" altLang="en-US" dirty="0"/>
              <a:t>实现的是同步</a:t>
            </a:r>
            <a:r>
              <a:rPr lang="zh-CN" altLang="en-US" dirty="0">
                <a:solidFill>
                  <a:srgbClr val="FF0000"/>
                </a:solidFill>
              </a:rPr>
              <a:t>全双工</a:t>
            </a:r>
            <a:r>
              <a:rPr lang="zh-CN" altLang="en-US" dirty="0"/>
              <a:t>通信。</a:t>
            </a:r>
            <a:r>
              <a:rPr lang="en-US" altLang="zh-CN" sz="2800" dirty="0">
                <a:solidFill>
                  <a:srgbClr val="FF0000"/>
                </a:solidFill>
              </a:rPr>
              <a:t>IC</a:t>
            </a:r>
            <a:r>
              <a:rPr lang="zh-CN" altLang="en-US" sz="2800" dirty="0">
                <a:solidFill>
                  <a:srgbClr val="FF0000"/>
                </a:solidFill>
              </a:rPr>
              <a:t>是半双工，同一时间只可以单向通信</a:t>
            </a:r>
            <a:endParaRPr lang="en-US" altLang="zh-CN" sz="2800" dirty="0">
              <a:solidFill>
                <a:srgbClr val="FF0000"/>
              </a:solidFill>
            </a:endParaRPr>
          </a:p>
          <a:p>
            <a:pPr marL="0" indent="0">
              <a:lnSpc>
                <a:spcPct val="150000"/>
              </a:lnSpc>
              <a:buNone/>
            </a:pPr>
            <a:r>
              <a:rPr lang="en-US" altLang="zh-CN" dirty="0"/>
              <a:t>D</a:t>
            </a:r>
            <a:r>
              <a:rPr lang="zh-CN" altLang="en-US" dirty="0"/>
              <a:t>、</a:t>
            </a:r>
            <a:r>
              <a:rPr lang="en-US" altLang="zh-CN" dirty="0"/>
              <a:t>I2C</a:t>
            </a:r>
            <a:r>
              <a:rPr lang="zh-CN" altLang="en-US" dirty="0"/>
              <a:t>总线空闲时是高电平，由于所有</a:t>
            </a:r>
            <a:r>
              <a:rPr lang="en-US" altLang="zh-CN" dirty="0"/>
              <a:t>SDA</a:t>
            </a:r>
            <a:r>
              <a:rPr lang="zh-CN" altLang="en-US" dirty="0"/>
              <a:t>和</a:t>
            </a:r>
            <a:r>
              <a:rPr lang="en-US" altLang="zh-CN" dirty="0"/>
              <a:t>SCL</a:t>
            </a:r>
            <a:r>
              <a:rPr lang="zh-CN" altLang="en-US" dirty="0"/>
              <a:t>是线与关系，所以只要有一个从机发</a:t>
            </a:r>
            <a:r>
              <a:rPr lang="en-US" altLang="zh-CN" dirty="0"/>
              <a:t>0</a:t>
            </a:r>
            <a:r>
              <a:rPr lang="zh-CN" altLang="en-US" dirty="0"/>
              <a:t>，总线就被拉下来。</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198128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2</a:t>
            </a:r>
            <a:r>
              <a:rPr lang="zh-CN" altLang="en-US" dirty="0"/>
              <a:t>、关于</a:t>
            </a:r>
            <a:r>
              <a:rPr lang="en-US" altLang="zh-CN" dirty="0"/>
              <a:t>I2C</a:t>
            </a:r>
            <a:r>
              <a:rPr lang="zh-CN" altLang="en-US" dirty="0"/>
              <a:t>协议，下列说法正确的是（</a:t>
            </a:r>
            <a:r>
              <a:rPr lang="en-US" altLang="zh-CN" dirty="0">
                <a:solidFill>
                  <a:srgbClr val="FF0000"/>
                </a:solidFill>
              </a:rPr>
              <a:t>AD</a:t>
            </a:r>
            <a:r>
              <a:rPr lang="zh-CN" altLang="en-US" dirty="0"/>
              <a:t>）。</a:t>
            </a:r>
            <a:endParaRPr lang="en-US" altLang="zh-CN" dirty="0"/>
          </a:p>
          <a:p>
            <a:pPr marL="0" indent="0">
              <a:lnSpc>
                <a:spcPct val="150000"/>
              </a:lnSpc>
              <a:buNone/>
            </a:pPr>
            <a:r>
              <a:rPr lang="en-US" altLang="zh-CN" dirty="0"/>
              <a:t>A</a:t>
            </a:r>
            <a:r>
              <a:rPr lang="zh-CN" altLang="en-US" dirty="0"/>
              <a:t>、</a:t>
            </a:r>
            <a:r>
              <a:rPr lang="en-US" altLang="zh-CN" dirty="0"/>
              <a:t>SCL</a:t>
            </a:r>
            <a:r>
              <a:rPr lang="zh-CN" altLang="en-US" dirty="0"/>
              <a:t>高电平期间，</a:t>
            </a:r>
            <a:r>
              <a:rPr lang="en-US" altLang="zh-CN" dirty="0"/>
              <a:t>SDA</a:t>
            </a:r>
            <a:r>
              <a:rPr lang="zh-CN" altLang="en-US" dirty="0"/>
              <a:t>由高到低的跳变代表通信的起始信号。</a:t>
            </a:r>
          </a:p>
          <a:p>
            <a:pPr marL="0" indent="0">
              <a:lnSpc>
                <a:spcPct val="150000"/>
              </a:lnSpc>
              <a:buNone/>
            </a:pPr>
            <a:r>
              <a:rPr lang="en-US" altLang="zh-CN" dirty="0"/>
              <a:t>B</a:t>
            </a:r>
            <a:r>
              <a:rPr lang="zh-CN" altLang="en-US" dirty="0"/>
              <a:t>、</a:t>
            </a:r>
            <a:r>
              <a:rPr lang="en-US" altLang="zh-CN" dirty="0"/>
              <a:t>SCL</a:t>
            </a:r>
            <a:r>
              <a:rPr lang="zh-CN" altLang="en-US" dirty="0"/>
              <a:t>高电平期间，</a:t>
            </a:r>
            <a:r>
              <a:rPr lang="en-US" altLang="zh-CN" dirty="0"/>
              <a:t>SDA</a:t>
            </a:r>
            <a:r>
              <a:rPr lang="zh-CN" altLang="en-US" dirty="0">
                <a:solidFill>
                  <a:srgbClr val="FF0000"/>
                </a:solidFill>
              </a:rPr>
              <a:t>由高到低</a:t>
            </a:r>
            <a:r>
              <a:rPr lang="zh-CN" altLang="en-US" dirty="0"/>
              <a:t>的跳变代表通信的结束信号。</a:t>
            </a:r>
            <a:endParaRPr lang="en-US" altLang="zh-CN" dirty="0"/>
          </a:p>
          <a:p>
            <a:pPr marL="0" indent="0">
              <a:lnSpc>
                <a:spcPct val="150000"/>
              </a:lnSpc>
              <a:buNone/>
            </a:pPr>
            <a:r>
              <a:rPr lang="en-US" altLang="zh-CN" dirty="0"/>
              <a:t>C</a:t>
            </a:r>
            <a:r>
              <a:rPr lang="zh-CN" altLang="en-US" dirty="0"/>
              <a:t>、</a:t>
            </a:r>
            <a:r>
              <a:rPr lang="en-US" altLang="zh-CN" dirty="0"/>
              <a:t>I2C</a:t>
            </a:r>
            <a:r>
              <a:rPr lang="zh-CN" altLang="en-US" dirty="0"/>
              <a:t>总线上可以挂接多个器件，其中一个作为主机，其他为从机，主机靠</a:t>
            </a:r>
            <a:r>
              <a:rPr lang="zh-CN" altLang="en-US" dirty="0">
                <a:solidFill>
                  <a:srgbClr val="FF0000"/>
                </a:solidFill>
              </a:rPr>
              <a:t>片选信号</a:t>
            </a:r>
            <a:r>
              <a:rPr lang="en-US" altLang="zh-CN" dirty="0">
                <a:solidFill>
                  <a:srgbClr val="FF0000"/>
                </a:solidFill>
              </a:rPr>
              <a:t>CS</a:t>
            </a:r>
            <a:r>
              <a:rPr lang="zh-CN" altLang="en-US" dirty="0"/>
              <a:t>选择与其通信的从器件。</a:t>
            </a:r>
          </a:p>
          <a:p>
            <a:pPr marL="0" indent="0">
              <a:lnSpc>
                <a:spcPct val="150000"/>
              </a:lnSpc>
              <a:buNone/>
            </a:pPr>
            <a:r>
              <a:rPr lang="en-US" altLang="zh-CN" dirty="0"/>
              <a:t>D</a:t>
            </a:r>
            <a:r>
              <a:rPr lang="zh-CN" altLang="en-US" dirty="0"/>
              <a:t>、连接在</a:t>
            </a:r>
            <a:r>
              <a:rPr lang="en-US" altLang="zh-CN" dirty="0"/>
              <a:t>I2C</a:t>
            </a:r>
            <a:r>
              <a:rPr lang="zh-CN" altLang="en-US" dirty="0"/>
              <a:t>总线上的每一个器件都有一个唯一的硬件设置的地址，通信时主机用软件寻址的方法选择与之通信的器件。</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9302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I2C</a:t>
            </a:r>
            <a:r>
              <a:rPr lang="zh-CN" altLang="en-US" dirty="0"/>
              <a:t>总线上工作于主模式的器件可以发送和接收数据，而工作于从模式的器件只能发送不能接收数据。</a:t>
            </a:r>
            <a:r>
              <a:rPr lang="en-US" altLang="zh-CN" b="1" dirty="0">
                <a:solidFill>
                  <a:srgbClr val="FF0000"/>
                </a:solidFill>
              </a:rPr>
              <a:t>×</a:t>
            </a:r>
          </a:p>
          <a:p>
            <a:pPr marL="0" indent="0">
              <a:lnSpc>
                <a:spcPct val="150000"/>
              </a:lnSpc>
              <a:buNone/>
            </a:pPr>
            <a:r>
              <a:rPr lang="en-US" altLang="zh-CN" dirty="0"/>
              <a:t>2</a:t>
            </a:r>
            <a:r>
              <a:rPr lang="zh-CN" altLang="en-US" dirty="0"/>
              <a:t>、</a:t>
            </a:r>
            <a:r>
              <a:rPr lang="en-US" altLang="zh-CN" dirty="0"/>
              <a:t>I2C</a:t>
            </a:r>
            <a:r>
              <a:rPr lang="zh-CN" altLang="en-US" dirty="0"/>
              <a:t>总线采用应答式通信，主机每发送完一个字节数据都需要从机反馈一个应答信号。</a:t>
            </a:r>
            <a:r>
              <a:rPr lang="zh-CN" altLang="en-US" b="1" dirty="0">
                <a:solidFill>
                  <a:srgbClr val="FF0000"/>
                </a:solidFill>
              </a:rPr>
              <a:t>√</a:t>
            </a:r>
            <a:endParaRPr lang="en-US" altLang="zh-CN" b="1" dirty="0">
              <a:solidFill>
                <a:srgbClr val="FF0000"/>
              </a:solidFill>
            </a:endParaRPr>
          </a:p>
          <a:p>
            <a:pPr marL="0" indent="0">
              <a:lnSpc>
                <a:spcPct val="150000"/>
              </a:lnSpc>
              <a:buNone/>
            </a:pPr>
            <a:r>
              <a:rPr lang="en-US" altLang="zh-CN" dirty="0"/>
              <a:t>3</a:t>
            </a:r>
            <a:r>
              <a:rPr lang="zh-CN" altLang="en-US" dirty="0"/>
              <a:t>、</a:t>
            </a:r>
            <a:r>
              <a:rPr lang="en-US" altLang="zh-CN" dirty="0"/>
              <a:t>SDA</a:t>
            </a:r>
            <a:r>
              <a:rPr lang="zh-CN" altLang="en-US" dirty="0"/>
              <a:t>线上的数据状态仅在</a:t>
            </a:r>
            <a:r>
              <a:rPr lang="en-US" altLang="zh-CN" dirty="0"/>
              <a:t>SCL</a:t>
            </a:r>
            <a:r>
              <a:rPr lang="zh-CN" altLang="en-US" dirty="0"/>
              <a:t>为低电平的期间才能改变，</a:t>
            </a:r>
            <a:r>
              <a:rPr lang="en-US" altLang="zh-CN" dirty="0"/>
              <a:t>SCL</a:t>
            </a:r>
            <a:r>
              <a:rPr lang="zh-CN" altLang="en-US" dirty="0"/>
              <a:t>为高电平的期间，</a:t>
            </a:r>
            <a:r>
              <a:rPr lang="en-US" altLang="zh-CN" dirty="0"/>
              <a:t>SDA</a:t>
            </a:r>
            <a:r>
              <a:rPr lang="zh-CN" altLang="en-US" dirty="0"/>
              <a:t>状态的改变被用来表示起始和停止条件。</a:t>
            </a:r>
            <a:r>
              <a:rPr lang="zh-CN" altLang="en-US" dirty="0">
                <a:solidFill>
                  <a:srgbClr val="FF0000"/>
                </a:solidFill>
              </a:rPr>
              <a:t>√</a:t>
            </a:r>
            <a:endParaRPr lang="en-US" altLang="zh-CN" b="1" dirty="0">
              <a:solidFill>
                <a:srgbClr val="FF0000"/>
              </a:solidFill>
            </a:endParaRP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399168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Sr</a:t>
            </a:r>
            <a:r>
              <a:rPr lang="zh-CN" altLang="en-US" dirty="0"/>
              <a:t>为</a:t>
            </a:r>
            <a:r>
              <a:rPr lang="en-US" altLang="zh-CN" dirty="0"/>
              <a:t>”</a:t>
            </a:r>
            <a:r>
              <a:rPr lang="zh-CN" altLang="en-US" dirty="0"/>
              <a:t>重复起始</a:t>
            </a:r>
            <a:r>
              <a:rPr lang="en-US" altLang="zh-CN" dirty="0"/>
              <a:t>”</a:t>
            </a:r>
            <a:r>
              <a:rPr lang="zh-CN" altLang="en-US" dirty="0"/>
              <a:t>位，在切换数据收发方向时，不需要给出</a:t>
            </a:r>
            <a:r>
              <a:rPr lang="zh-CN" altLang="en-US" u="sng" dirty="0">
                <a:solidFill>
                  <a:srgbClr val="FF0000"/>
                </a:solidFill>
              </a:rPr>
              <a:t>  停止位  </a:t>
            </a:r>
            <a:r>
              <a:rPr lang="zh-CN" altLang="en-US" dirty="0"/>
              <a:t>，直接再产生一次</a:t>
            </a:r>
            <a:r>
              <a:rPr lang="zh-CN" altLang="en-US" u="sng" dirty="0">
                <a:solidFill>
                  <a:srgbClr val="FF0000"/>
                </a:solidFill>
              </a:rPr>
              <a:t>  起始位  </a:t>
            </a:r>
            <a:r>
              <a:rPr lang="zh-CN" altLang="en-US" dirty="0"/>
              <a:t>。</a:t>
            </a:r>
            <a:endParaRPr lang="en-US" altLang="zh-CN" dirty="0"/>
          </a:p>
          <a:p>
            <a:pPr marL="0" indent="0">
              <a:lnSpc>
                <a:spcPct val="150000"/>
              </a:lnSpc>
              <a:buNone/>
            </a:pPr>
            <a:r>
              <a:rPr lang="en-US" altLang="zh-CN" dirty="0"/>
              <a:t>2</a:t>
            </a:r>
            <a:r>
              <a:rPr lang="zh-CN" altLang="en-US" dirty="0"/>
              <a:t>、对于应答信号，</a:t>
            </a:r>
            <a:r>
              <a:rPr lang="en-US" altLang="zh-CN" dirty="0"/>
              <a:t>ACK= </a:t>
            </a:r>
            <a:r>
              <a:rPr lang="en-US" altLang="zh-CN" u="sng" dirty="0">
                <a:solidFill>
                  <a:srgbClr val="FF0000"/>
                </a:solidFill>
              </a:rPr>
              <a:t>  0  </a:t>
            </a:r>
            <a:r>
              <a:rPr lang="zh-CN" altLang="en-US" dirty="0"/>
              <a:t>（</a:t>
            </a:r>
            <a:r>
              <a:rPr lang="en-US" altLang="zh-CN" dirty="0"/>
              <a:t>0/1</a:t>
            </a:r>
            <a:r>
              <a:rPr lang="zh-CN" altLang="en-US" dirty="0"/>
              <a:t>）时为有效应答位，说明从机已经成功接收到该字节，否则说明接受不成功。</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570030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fontScale="77500" lnSpcReduction="20000"/>
          </a:bodyPr>
          <a:lstStyle/>
          <a:p>
            <a:pPr marL="0" indent="0">
              <a:lnSpc>
                <a:spcPct val="150000"/>
              </a:lnSpc>
              <a:buNone/>
            </a:pPr>
            <a:r>
              <a:rPr lang="en-US" altLang="zh-CN" dirty="0"/>
              <a:t>3</a:t>
            </a:r>
            <a:r>
              <a:rPr lang="zh-CN" altLang="en-US" dirty="0"/>
              <a:t>、</a:t>
            </a:r>
            <a:r>
              <a:rPr lang="en-US" altLang="zh-CN" dirty="0"/>
              <a:t> I2C</a:t>
            </a:r>
            <a:r>
              <a:rPr lang="zh-CN" altLang="en-US" dirty="0"/>
              <a:t>主机向设备的寄存器写通讯过程</a:t>
            </a:r>
            <a:r>
              <a:rPr lang="en-US" altLang="zh-CN" dirty="0"/>
              <a:t>:    </a:t>
            </a:r>
          </a:p>
          <a:p>
            <a:pPr marL="0" indent="0">
              <a:lnSpc>
                <a:spcPct val="150000"/>
              </a:lnSpc>
              <a:buNone/>
            </a:pPr>
            <a:r>
              <a:rPr lang="zh-CN" altLang="en-US" dirty="0"/>
              <a:t>①首先主机发送一个</a:t>
            </a:r>
            <a:r>
              <a:rPr lang="en-US" altLang="zh-CN" dirty="0"/>
              <a:t>START</a:t>
            </a:r>
            <a:r>
              <a:rPr lang="zh-CN" altLang="en-US" dirty="0"/>
              <a:t>信号，在</a:t>
            </a:r>
            <a:r>
              <a:rPr lang="en-US" altLang="zh-CN" dirty="0"/>
              <a:t>SCL</a:t>
            </a:r>
            <a:r>
              <a:rPr lang="en-US" altLang="zh-CN" u="sng" dirty="0">
                <a:solidFill>
                  <a:srgbClr val="FF0000"/>
                </a:solidFill>
              </a:rPr>
              <a:t> </a:t>
            </a:r>
            <a:r>
              <a:rPr lang="zh-CN" altLang="en-US" u="sng" dirty="0">
                <a:solidFill>
                  <a:srgbClr val="FF0000"/>
                </a:solidFill>
              </a:rPr>
              <a:t>高 </a:t>
            </a:r>
            <a:r>
              <a:rPr lang="zh-CN" altLang="en-US" dirty="0"/>
              <a:t>电平时，</a:t>
            </a:r>
            <a:r>
              <a:rPr lang="en-US" altLang="zh-CN" dirty="0"/>
              <a:t>SDA</a:t>
            </a:r>
            <a:r>
              <a:rPr lang="zh-CN" altLang="en-US" dirty="0"/>
              <a:t>由</a:t>
            </a:r>
            <a:r>
              <a:rPr lang="zh-CN" altLang="en-US" u="sng" dirty="0">
                <a:solidFill>
                  <a:srgbClr val="FF0000"/>
                </a:solidFill>
              </a:rPr>
              <a:t> 高 </a:t>
            </a:r>
            <a:r>
              <a:rPr lang="zh-CN" altLang="en-US" dirty="0"/>
              <a:t>到</a:t>
            </a:r>
            <a:r>
              <a:rPr lang="zh-CN" altLang="en-US" u="sng" dirty="0">
                <a:solidFill>
                  <a:srgbClr val="FF0000"/>
                </a:solidFill>
              </a:rPr>
              <a:t> 低 </a:t>
            </a:r>
            <a:r>
              <a:rPr lang="zh-CN" altLang="en-US" dirty="0"/>
              <a:t>跳变；    </a:t>
            </a:r>
            <a:endParaRPr lang="en-US" altLang="zh-CN" dirty="0"/>
          </a:p>
          <a:p>
            <a:pPr marL="0" indent="0">
              <a:lnSpc>
                <a:spcPct val="150000"/>
              </a:lnSpc>
              <a:buNone/>
            </a:pPr>
            <a:r>
              <a:rPr lang="zh-CN" altLang="en-US" dirty="0"/>
              <a:t>②主机发送一个地址字节，包括</a:t>
            </a:r>
            <a:r>
              <a:rPr lang="en-US" altLang="zh-CN" dirty="0"/>
              <a:t>7</a:t>
            </a:r>
            <a:r>
              <a:rPr lang="zh-CN" altLang="en-US" dirty="0"/>
              <a:t>位地址码和一位写操控</a:t>
            </a:r>
            <a:r>
              <a:rPr lang="en-US" altLang="zh-CN" dirty="0"/>
              <a:t>W=</a:t>
            </a:r>
            <a:r>
              <a:rPr lang="en-US" altLang="zh-CN" u="sng" dirty="0">
                <a:solidFill>
                  <a:srgbClr val="FF0000"/>
                </a:solidFill>
              </a:rPr>
              <a:t> 0 </a:t>
            </a:r>
            <a:r>
              <a:rPr lang="zh-CN" altLang="en-US" dirty="0"/>
              <a:t>；相应地址的从机发送一个应答信号</a:t>
            </a:r>
            <a:r>
              <a:rPr lang="en-US" altLang="zh-CN" dirty="0"/>
              <a:t>ACK =</a:t>
            </a:r>
            <a:r>
              <a:rPr lang="en-US" altLang="zh-CN" u="sng" dirty="0">
                <a:solidFill>
                  <a:srgbClr val="FF0000"/>
                </a:solidFill>
              </a:rPr>
              <a:t> 0 </a:t>
            </a:r>
            <a:r>
              <a:rPr lang="zh-CN" altLang="en-US" dirty="0"/>
              <a:t>； （</a:t>
            </a:r>
            <a:r>
              <a:rPr lang="en-US" altLang="zh-CN" dirty="0"/>
              <a:t>0/1</a:t>
            </a:r>
            <a:r>
              <a:rPr lang="zh-CN" altLang="en-US" dirty="0"/>
              <a:t>） </a:t>
            </a:r>
            <a:endParaRPr lang="en-US" altLang="zh-CN" dirty="0"/>
          </a:p>
          <a:p>
            <a:pPr marL="0" indent="0">
              <a:lnSpc>
                <a:spcPct val="150000"/>
              </a:lnSpc>
              <a:buNone/>
            </a:pPr>
            <a:r>
              <a:rPr lang="zh-CN" altLang="en-US" dirty="0"/>
              <a:t>③主机收到</a:t>
            </a:r>
            <a:r>
              <a:rPr lang="en-US" altLang="zh-CN" dirty="0"/>
              <a:t>ACK</a:t>
            </a:r>
            <a:r>
              <a:rPr lang="zh-CN" altLang="en-US" dirty="0"/>
              <a:t>后开始发送寄存器的地址，</a:t>
            </a:r>
            <a:r>
              <a:rPr lang="en-US" altLang="zh-CN" dirty="0"/>
              <a:t>MSB</a:t>
            </a:r>
            <a:r>
              <a:rPr lang="zh-CN" altLang="en-US" dirty="0"/>
              <a:t>在先，</a:t>
            </a:r>
            <a:r>
              <a:rPr lang="en-US" altLang="zh-CN" dirty="0"/>
              <a:t>LSB</a:t>
            </a:r>
            <a:r>
              <a:rPr lang="zh-CN" altLang="en-US" dirty="0"/>
              <a:t>在后； 从机发送应答信号 </a:t>
            </a:r>
            <a:r>
              <a:rPr lang="en-US" altLang="zh-CN" dirty="0"/>
              <a:t>ACK</a:t>
            </a:r>
            <a:r>
              <a:rPr lang="zh-CN" altLang="en-US" dirty="0"/>
              <a:t>；</a:t>
            </a:r>
            <a:endParaRPr lang="en-US" altLang="zh-CN" dirty="0"/>
          </a:p>
          <a:p>
            <a:pPr marL="0" indent="0">
              <a:lnSpc>
                <a:spcPct val="150000"/>
              </a:lnSpc>
              <a:buNone/>
            </a:pPr>
            <a:r>
              <a:rPr lang="zh-CN" altLang="en-US" dirty="0"/>
              <a:t>④主机收到</a:t>
            </a:r>
            <a:r>
              <a:rPr lang="en-US" altLang="zh-CN" dirty="0"/>
              <a:t>ACK</a:t>
            </a:r>
            <a:r>
              <a:rPr lang="zh-CN" altLang="en-US" dirty="0"/>
              <a:t>后开始发送第一个数据字节，</a:t>
            </a:r>
            <a:r>
              <a:rPr lang="en-US" altLang="zh-CN" dirty="0"/>
              <a:t>MSB</a:t>
            </a:r>
            <a:r>
              <a:rPr lang="zh-CN" altLang="en-US" dirty="0"/>
              <a:t>在先，</a:t>
            </a:r>
            <a:r>
              <a:rPr lang="en-US" altLang="zh-CN" dirty="0"/>
              <a:t>LSB</a:t>
            </a:r>
            <a:r>
              <a:rPr lang="zh-CN" altLang="en-US" dirty="0"/>
              <a:t>在后； 从机收到数据字节后，发送一个</a:t>
            </a:r>
            <a:r>
              <a:rPr lang="en-US" altLang="zh-CN" dirty="0"/>
              <a:t>ACK = </a:t>
            </a:r>
            <a:r>
              <a:rPr lang="en-US" altLang="zh-CN" u="sng" dirty="0">
                <a:solidFill>
                  <a:srgbClr val="FF0000"/>
                </a:solidFill>
              </a:rPr>
              <a:t> 0  </a:t>
            </a:r>
            <a:r>
              <a:rPr lang="zh-CN" altLang="en-US" dirty="0"/>
              <a:t>表示继续传送数据，发送</a:t>
            </a:r>
            <a:r>
              <a:rPr lang="en-US" altLang="zh-CN" dirty="0"/>
              <a:t>NACK=</a:t>
            </a:r>
            <a:r>
              <a:rPr lang="en-US" altLang="zh-CN" u="sng" dirty="0">
                <a:solidFill>
                  <a:srgbClr val="FF0000"/>
                </a:solidFill>
              </a:rPr>
              <a:t>1 </a:t>
            </a:r>
            <a:r>
              <a:rPr lang="en-US" altLang="zh-CN" dirty="0"/>
              <a:t>  </a:t>
            </a:r>
            <a:r>
              <a:rPr lang="zh-CN" altLang="en-US" dirty="0"/>
              <a:t>表示传送数据结束； </a:t>
            </a:r>
            <a:endParaRPr lang="en-US" altLang="zh-CN" dirty="0"/>
          </a:p>
          <a:p>
            <a:pPr marL="0" indent="0">
              <a:lnSpc>
                <a:spcPct val="150000"/>
              </a:lnSpc>
              <a:buNone/>
            </a:pPr>
            <a:r>
              <a:rPr lang="zh-CN" altLang="en-US" dirty="0"/>
              <a:t>⑤主机发送完全部数据后，发送一个停止信号</a:t>
            </a:r>
            <a:r>
              <a:rPr lang="en-US" altLang="zh-CN" dirty="0"/>
              <a:t>STOP</a:t>
            </a:r>
            <a:r>
              <a:rPr lang="zh-CN" altLang="en-US" dirty="0"/>
              <a:t>，在</a:t>
            </a:r>
            <a:r>
              <a:rPr lang="en-US" altLang="zh-CN" dirty="0"/>
              <a:t>SCL</a:t>
            </a:r>
            <a:r>
              <a:rPr lang="en-US" altLang="zh-CN" u="sng" dirty="0">
                <a:solidFill>
                  <a:srgbClr val="FF0000"/>
                </a:solidFill>
              </a:rPr>
              <a:t> </a:t>
            </a:r>
            <a:r>
              <a:rPr lang="zh-CN" altLang="en-US" u="sng" dirty="0">
                <a:solidFill>
                  <a:srgbClr val="FF0000"/>
                </a:solidFill>
              </a:rPr>
              <a:t>高 </a:t>
            </a:r>
            <a:r>
              <a:rPr lang="zh-CN" altLang="en-US" dirty="0"/>
              <a:t>电平时，</a:t>
            </a:r>
            <a:r>
              <a:rPr lang="en-US" altLang="zh-CN" dirty="0"/>
              <a:t>SDA</a:t>
            </a:r>
            <a:r>
              <a:rPr lang="zh-CN" altLang="en-US" dirty="0"/>
              <a:t>由</a:t>
            </a:r>
            <a:r>
              <a:rPr lang="zh-CN" altLang="en-US" u="sng" dirty="0">
                <a:solidFill>
                  <a:srgbClr val="FF0000"/>
                </a:solidFill>
              </a:rPr>
              <a:t> 低 </a:t>
            </a:r>
            <a:r>
              <a:rPr lang="zh-CN" altLang="en-US" dirty="0"/>
              <a:t>到</a:t>
            </a:r>
            <a:r>
              <a:rPr lang="zh-CN" altLang="en-US" u="sng" dirty="0">
                <a:solidFill>
                  <a:srgbClr val="FF0000"/>
                </a:solidFill>
              </a:rPr>
              <a:t> 高 </a:t>
            </a:r>
            <a:r>
              <a:rPr lang="zh-CN" altLang="en-US" dirty="0"/>
              <a:t>跳变，结束整个通讯并且释放总线；</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648173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、与 </a:t>
            </a:r>
            <a:r>
              <a:rPr lang="en-US" altLang="zh-CN" dirty="0"/>
              <a:t>SPI </a:t>
            </a:r>
            <a:r>
              <a:rPr lang="zh-CN" altLang="en-US" dirty="0"/>
              <a:t>通信相比，</a:t>
            </a:r>
            <a:r>
              <a:rPr lang="en-US" altLang="zh-CN" dirty="0"/>
              <a:t>I2C </a:t>
            </a:r>
            <a:r>
              <a:rPr lang="zh-CN" altLang="en-US" dirty="0"/>
              <a:t>通信有什么特点？</a:t>
            </a:r>
          </a:p>
          <a:p>
            <a:pPr marL="0" indent="0">
              <a:lnSpc>
                <a:spcPct val="150000"/>
              </a:lnSpc>
              <a:buNone/>
            </a:pPr>
            <a:r>
              <a:rPr lang="zh-CN" altLang="en-US" dirty="0"/>
              <a:t>（</a:t>
            </a:r>
            <a:r>
              <a:rPr lang="en-US" altLang="zh-CN" dirty="0"/>
              <a:t>1</a:t>
            </a:r>
            <a:r>
              <a:rPr lang="zh-CN" altLang="en-US" dirty="0"/>
              <a:t>）必须在 </a:t>
            </a:r>
            <a:r>
              <a:rPr lang="en-US" altLang="zh-CN" dirty="0"/>
              <a:t>I2C </a:t>
            </a:r>
            <a:r>
              <a:rPr lang="zh-CN" altLang="en-US" dirty="0"/>
              <a:t>总线上外接上拉电阻。</a:t>
            </a:r>
          </a:p>
          <a:p>
            <a:pPr marL="0" indent="0">
              <a:lnSpc>
                <a:spcPct val="150000"/>
              </a:lnSpc>
              <a:buNone/>
            </a:pPr>
            <a:r>
              <a:rPr lang="zh-CN" altLang="en-US" dirty="0"/>
              <a:t>（</a:t>
            </a:r>
            <a:r>
              <a:rPr lang="en-US" altLang="zh-CN" dirty="0"/>
              <a:t>2</a:t>
            </a:r>
            <a:r>
              <a:rPr lang="zh-CN" altLang="en-US" dirty="0"/>
              <a:t>）通过地址区分挂载在 </a:t>
            </a:r>
            <a:r>
              <a:rPr lang="en-US" altLang="zh-CN" dirty="0"/>
              <a:t>I2C </a:t>
            </a:r>
            <a:r>
              <a:rPr lang="zh-CN" altLang="en-US" dirty="0"/>
              <a:t>总线上不同的器件。</a:t>
            </a:r>
          </a:p>
          <a:p>
            <a:pPr marL="0" indent="0">
              <a:lnSpc>
                <a:spcPct val="150000"/>
              </a:lnSpc>
              <a:buNone/>
            </a:pPr>
            <a:r>
              <a:rPr lang="zh-CN" altLang="en-US" dirty="0"/>
              <a:t>（</a:t>
            </a:r>
            <a:r>
              <a:rPr lang="en-US" altLang="zh-CN" dirty="0"/>
              <a:t>3</a:t>
            </a:r>
            <a:r>
              <a:rPr lang="zh-CN" altLang="en-US" dirty="0"/>
              <a:t>）支持多主机互连。</a:t>
            </a:r>
            <a:endParaRPr lang="en-US" altLang="zh-CN" dirty="0"/>
          </a:p>
          <a:p>
            <a:pPr marL="0" indent="0">
              <a:lnSpc>
                <a:spcPct val="150000"/>
              </a:lnSpc>
              <a:buNone/>
            </a:pPr>
            <a:r>
              <a:rPr lang="zh-CN" altLang="en-US" dirty="0"/>
              <a:t>（</a:t>
            </a:r>
            <a:r>
              <a:rPr lang="en-US" altLang="zh-CN" dirty="0"/>
              <a:t>4</a:t>
            </a:r>
            <a:r>
              <a:rPr lang="zh-CN" altLang="en-US" dirty="0"/>
              <a:t>）</a:t>
            </a:r>
            <a:r>
              <a:rPr lang="en-US" altLang="zh-CN" dirty="0"/>
              <a:t>I2C</a:t>
            </a:r>
            <a:r>
              <a:rPr lang="zh-CN" altLang="en-US" dirty="0"/>
              <a:t>通信方式为半双工，</a:t>
            </a:r>
            <a:r>
              <a:rPr lang="en-US" altLang="zh-CN" dirty="0"/>
              <a:t>SPI</a:t>
            </a:r>
            <a:r>
              <a:rPr lang="zh-CN" altLang="en-US" dirty="0"/>
              <a:t>为全双工。</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308150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2</a:t>
            </a:r>
            <a:r>
              <a:rPr lang="zh-CN" altLang="en-US" dirty="0"/>
              <a:t>、</a:t>
            </a:r>
            <a:r>
              <a:rPr lang="en-US" altLang="zh-CN" dirty="0"/>
              <a:t>I2C</a:t>
            </a:r>
            <a:r>
              <a:rPr lang="zh-CN" altLang="en-US" dirty="0"/>
              <a:t>总线可以挂载多少个器件呢？</a:t>
            </a:r>
            <a:endParaRPr lang="en-US" altLang="zh-CN" dirty="0"/>
          </a:p>
          <a:p>
            <a:pPr marL="0" indent="0">
              <a:lnSpc>
                <a:spcPct val="150000"/>
              </a:lnSpc>
              <a:buNone/>
            </a:pPr>
            <a:r>
              <a:rPr lang="en-US" altLang="zh-CN" dirty="0"/>
              <a:t>    IIC</a:t>
            </a:r>
            <a:r>
              <a:rPr lang="zh-CN" altLang="en-US" dirty="0"/>
              <a:t>协议规定，在启动总线后第</a:t>
            </a:r>
            <a:r>
              <a:rPr lang="en-US" altLang="zh-CN" dirty="0"/>
              <a:t>1</a:t>
            </a:r>
            <a:r>
              <a:rPr lang="zh-CN" altLang="en-US" dirty="0"/>
              <a:t>字节的高</a:t>
            </a:r>
            <a:r>
              <a:rPr lang="en-US" altLang="zh-CN" dirty="0"/>
              <a:t>7</a:t>
            </a:r>
            <a:r>
              <a:rPr lang="zh-CN" altLang="en-US" dirty="0"/>
              <a:t>位是从节点的寻址地址，具体挂载多少个器件由</a:t>
            </a:r>
            <a:r>
              <a:rPr lang="en-US" altLang="zh-CN" dirty="0"/>
              <a:t>I2C</a:t>
            </a:r>
            <a:r>
              <a:rPr lang="zh-CN" altLang="en-US" dirty="0"/>
              <a:t>地址决定，</a:t>
            </a:r>
            <a:r>
              <a:rPr lang="en-US" altLang="zh-CN" dirty="0"/>
              <a:t>7</a:t>
            </a:r>
            <a:r>
              <a:rPr lang="zh-CN" altLang="en-US" dirty="0"/>
              <a:t>位寻址地址减去</a:t>
            </a:r>
            <a:r>
              <a:rPr lang="en-US" altLang="zh-CN" dirty="0"/>
              <a:t>1</a:t>
            </a:r>
            <a:r>
              <a:rPr lang="zh-CN" altLang="en-US" dirty="0"/>
              <a:t>个广播地址</a:t>
            </a:r>
            <a:r>
              <a:rPr lang="en-US" altLang="zh-CN" dirty="0"/>
              <a:t>0x00</a:t>
            </a:r>
            <a:r>
              <a:rPr lang="zh-CN" altLang="en-US" dirty="0"/>
              <a:t>不用，所以有</a:t>
            </a:r>
            <a:r>
              <a:rPr lang="en-US" altLang="zh-CN" dirty="0"/>
              <a:t>2^7=128 - 1 = 127</a:t>
            </a:r>
            <a:r>
              <a:rPr lang="zh-CN" altLang="en-US" dirty="0"/>
              <a:t>，那就是</a:t>
            </a:r>
            <a:r>
              <a:rPr lang="en-US" altLang="zh-CN" dirty="0"/>
              <a:t>127</a:t>
            </a:r>
            <a:r>
              <a:rPr lang="zh-CN" altLang="en-US" dirty="0"/>
              <a:t>个地址， 所以理论上可以挂</a:t>
            </a:r>
            <a:r>
              <a:rPr lang="en-US" altLang="zh-CN" dirty="0"/>
              <a:t>127</a:t>
            </a:r>
            <a:r>
              <a:rPr lang="zh-CN" altLang="en-US" dirty="0"/>
              <a:t>个从器件。</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508350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3</a:t>
            </a:r>
            <a:r>
              <a:rPr lang="zh-CN" altLang="en-US" dirty="0"/>
              <a:t>、由填空第</a:t>
            </a:r>
            <a:r>
              <a:rPr lang="en-US" altLang="zh-CN" dirty="0"/>
              <a:t>3</a:t>
            </a:r>
            <a:r>
              <a:rPr lang="zh-CN" altLang="en-US" dirty="0"/>
              <a:t>题，写出</a:t>
            </a:r>
            <a:r>
              <a:rPr lang="en-US" altLang="zh-CN" dirty="0"/>
              <a:t>I2C</a:t>
            </a:r>
            <a:r>
              <a:rPr lang="zh-CN" altLang="en-US" dirty="0"/>
              <a:t>主机向设备的寄存器读通讯过程</a:t>
            </a:r>
            <a:endParaRPr lang="en-US" altLang="zh-CN" dirty="0"/>
          </a:p>
          <a:p>
            <a:pPr marL="0" indent="0">
              <a:lnSpc>
                <a:spcPct val="150000"/>
              </a:lnSpc>
              <a:buNone/>
            </a:pPr>
            <a:r>
              <a:rPr lang="zh-CN" altLang="en-US" dirty="0"/>
              <a:t>①首先主机发送一个</a:t>
            </a:r>
            <a:r>
              <a:rPr lang="en-US" altLang="zh-CN" dirty="0"/>
              <a:t>START</a:t>
            </a:r>
            <a:r>
              <a:rPr lang="zh-CN" altLang="en-US" dirty="0"/>
              <a:t>信号，在</a:t>
            </a:r>
            <a:r>
              <a:rPr lang="en-US" altLang="zh-CN" dirty="0"/>
              <a:t>SCL</a:t>
            </a:r>
            <a:r>
              <a:rPr lang="zh-CN" altLang="en-US" dirty="0"/>
              <a:t>高电平时，</a:t>
            </a:r>
            <a:r>
              <a:rPr lang="en-US" altLang="zh-CN" dirty="0"/>
              <a:t>SDA</a:t>
            </a:r>
            <a:r>
              <a:rPr lang="zh-CN" altLang="en-US" dirty="0"/>
              <a:t>由高到低跳变；</a:t>
            </a:r>
            <a:endParaRPr lang="en-US" altLang="zh-CN" dirty="0"/>
          </a:p>
          <a:p>
            <a:pPr marL="0" indent="0">
              <a:lnSpc>
                <a:spcPct val="150000"/>
              </a:lnSpc>
              <a:buNone/>
            </a:pPr>
            <a:r>
              <a:rPr lang="zh-CN" altLang="en-US" dirty="0"/>
              <a:t>②主机发送一个地址字节，包括</a:t>
            </a:r>
            <a:r>
              <a:rPr lang="en-US" altLang="zh-CN" dirty="0"/>
              <a:t>7</a:t>
            </a:r>
            <a:r>
              <a:rPr lang="zh-CN" altLang="en-US" dirty="0"/>
              <a:t>位地址码和一位写操控</a:t>
            </a:r>
            <a:r>
              <a:rPr lang="en-US" altLang="zh-CN" dirty="0"/>
              <a:t>W=0</a:t>
            </a:r>
            <a:r>
              <a:rPr lang="zh-CN" altLang="en-US" dirty="0"/>
              <a:t>；相应地址的从机发送一个应答信号</a:t>
            </a:r>
            <a:r>
              <a:rPr lang="en-US" altLang="zh-CN" dirty="0"/>
              <a:t>ACK =0</a:t>
            </a:r>
            <a:r>
              <a:rPr lang="zh-CN" altLang="en-US" dirty="0"/>
              <a:t>； </a:t>
            </a:r>
            <a:endParaRPr lang="en-US" altLang="zh-CN" dirty="0"/>
          </a:p>
          <a:p>
            <a:pPr marL="0" indent="0">
              <a:lnSpc>
                <a:spcPct val="150000"/>
              </a:lnSpc>
              <a:buNone/>
            </a:pPr>
            <a:r>
              <a:rPr lang="zh-CN" altLang="en-US" dirty="0"/>
              <a:t>③ 主机收到</a:t>
            </a:r>
            <a:r>
              <a:rPr lang="en-US" altLang="zh-CN" dirty="0"/>
              <a:t>ACK</a:t>
            </a:r>
            <a:r>
              <a:rPr lang="zh-CN" altLang="en-US" dirty="0"/>
              <a:t>后开始发送寄存器的地址，</a:t>
            </a:r>
            <a:r>
              <a:rPr lang="en-US" altLang="zh-CN" dirty="0"/>
              <a:t>MSB</a:t>
            </a:r>
            <a:r>
              <a:rPr lang="zh-CN" altLang="en-US" dirty="0"/>
              <a:t>在先，</a:t>
            </a:r>
            <a:r>
              <a:rPr lang="en-US" altLang="zh-CN" dirty="0"/>
              <a:t>LSB</a:t>
            </a:r>
            <a:r>
              <a:rPr lang="zh-CN" altLang="en-US" dirty="0"/>
              <a:t>在后； 从机发送应答信号 </a:t>
            </a:r>
            <a:r>
              <a:rPr lang="en-US" altLang="zh-CN" dirty="0"/>
              <a:t>ACK</a:t>
            </a:r>
            <a:r>
              <a:rPr lang="zh-CN" altLang="en-US" dirty="0"/>
              <a:t>；</a:t>
            </a:r>
            <a:endParaRPr lang="en-US" altLang="zh-CN" dirty="0"/>
          </a:p>
          <a:p>
            <a:pPr marL="0" indent="0">
              <a:lnSpc>
                <a:spcPct val="150000"/>
              </a:lnSpc>
              <a:buNone/>
            </a:pPr>
            <a:r>
              <a:rPr lang="zh-CN" altLang="en-US" dirty="0"/>
              <a:t>④主机发送重复起始信号</a:t>
            </a:r>
            <a:r>
              <a:rPr lang="en-US" altLang="zh-CN" dirty="0"/>
              <a:t>Sr=1</a:t>
            </a:r>
            <a:r>
              <a:rPr lang="zh-CN" altLang="en-US" dirty="0"/>
              <a:t>；</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41950411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zh-CN" altLang="en-US" dirty="0"/>
              <a:t>⑤主机发送一个地址字节，包括</a:t>
            </a:r>
            <a:r>
              <a:rPr lang="en-US" altLang="zh-CN" dirty="0"/>
              <a:t>7</a:t>
            </a:r>
            <a:r>
              <a:rPr lang="zh-CN" altLang="en-US" dirty="0"/>
              <a:t>位地址码和一位读操控</a:t>
            </a:r>
            <a:r>
              <a:rPr lang="en-US" altLang="zh-CN" dirty="0"/>
              <a:t>R=1</a:t>
            </a:r>
            <a:r>
              <a:rPr lang="zh-CN" altLang="en-US" dirty="0"/>
              <a:t>；相应地址的从机发送一个应答信号</a:t>
            </a:r>
            <a:r>
              <a:rPr lang="en-US" altLang="zh-CN" dirty="0"/>
              <a:t>ACK =0</a:t>
            </a:r>
            <a:r>
              <a:rPr lang="zh-CN" altLang="en-US" dirty="0"/>
              <a:t>； </a:t>
            </a:r>
            <a:endParaRPr lang="en-US" altLang="zh-CN" dirty="0"/>
          </a:p>
          <a:p>
            <a:pPr marL="0" indent="0">
              <a:lnSpc>
                <a:spcPct val="150000"/>
              </a:lnSpc>
              <a:buNone/>
            </a:pPr>
            <a:r>
              <a:rPr lang="zh-CN" altLang="en-US" dirty="0"/>
              <a:t>⑥主机收到</a:t>
            </a:r>
            <a:r>
              <a:rPr lang="en-US" altLang="zh-CN" dirty="0"/>
              <a:t>ACK</a:t>
            </a:r>
            <a:r>
              <a:rPr lang="zh-CN" altLang="en-US" dirty="0"/>
              <a:t>后开始接收第一个数据字节，</a:t>
            </a:r>
            <a:r>
              <a:rPr lang="en-US" altLang="zh-CN" dirty="0"/>
              <a:t>MSB</a:t>
            </a:r>
            <a:r>
              <a:rPr lang="zh-CN" altLang="en-US" dirty="0"/>
              <a:t>在先，</a:t>
            </a:r>
            <a:r>
              <a:rPr lang="en-US" altLang="zh-CN" dirty="0"/>
              <a:t>LSB</a:t>
            </a:r>
            <a:r>
              <a:rPr lang="zh-CN" altLang="en-US" dirty="0"/>
              <a:t>在后；主机收到数据后，发送一个</a:t>
            </a:r>
            <a:r>
              <a:rPr lang="en-US" altLang="zh-CN" dirty="0"/>
              <a:t>ACK =0</a:t>
            </a:r>
            <a:r>
              <a:rPr lang="zh-CN" altLang="en-US" dirty="0"/>
              <a:t>表示继续传送数据，发送</a:t>
            </a:r>
            <a:r>
              <a:rPr lang="en-US" altLang="zh-CN" dirty="0"/>
              <a:t>NACK=1</a:t>
            </a:r>
            <a:r>
              <a:rPr lang="zh-CN" altLang="en-US" dirty="0"/>
              <a:t>表示传送数据结束；</a:t>
            </a:r>
            <a:endParaRPr lang="en-US" altLang="zh-CN" dirty="0"/>
          </a:p>
          <a:p>
            <a:pPr marL="0" indent="0">
              <a:lnSpc>
                <a:spcPct val="150000"/>
              </a:lnSpc>
              <a:buNone/>
            </a:pPr>
            <a:r>
              <a:rPr lang="zh-CN" altLang="en-US" dirty="0"/>
              <a:t>⑦主机接收完全部数据后，发送一个停止信号</a:t>
            </a:r>
            <a:r>
              <a:rPr lang="en-US" altLang="zh-CN" dirty="0"/>
              <a:t>STOP</a:t>
            </a:r>
            <a:r>
              <a:rPr lang="zh-CN" altLang="en-US" dirty="0"/>
              <a:t>，在</a:t>
            </a:r>
            <a:r>
              <a:rPr lang="en-US" altLang="zh-CN" dirty="0"/>
              <a:t>SCL</a:t>
            </a:r>
            <a:r>
              <a:rPr lang="zh-CN" altLang="en-US" dirty="0"/>
              <a:t>高电平时，</a:t>
            </a:r>
            <a:r>
              <a:rPr lang="en-US" altLang="zh-CN" dirty="0"/>
              <a:t>SDA</a:t>
            </a:r>
            <a:r>
              <a:rPr lang="zh-CN" altLang="en-US" dirty="0"/>
              <a:t>由低到高跳变，结束整个通讯并且释放总线。</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109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7075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参考答案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lstStyle/>
          <a:p>
            <a:pPr marL="0" indent="0">
              <a:buNone/>
            </a:pPr>
            <a:r>
              <a:rPr lang="zh-CN" altLang="en-US" dirty="0">
                <a:solidFill>
                  <a:srgbClr val="FF0000"/>
                </a:solidFill>
              </a:rPr>
              <a:t>问答题答案</a:t>
            </a:r>
            <a:endParaRPr lang="en-US" altLang="zh-CN" dirty="0">
              <a:solidFill>
                <a:srgbClr val="FF0000"/>
              </a:solidFill>
            </a:endParaRPr>
          </a:p>
          <a:p>
            <a:pPr marL="0" indent="0">
              <a:buNone/>
            </a:pPr>
            <a:r>
              <a:rPr lang="en-US" altLang="zh-CN" dirty="0"/>
              <a:t>1. </a:t>
            </a:r>
            <a:r>
              <a:rPr lang="zh-CN" altLang="en-US" dirty="0"/>
              <a:t>嵌入式系统是以应用为中心，以计算机技术为基础，且软硬件可裁减，对功能、可靠性、 成本、体积、功耗有严格要求的专用计算机系统。</a:t>
            </a:r>
            <a:endParaRPr lang="en-US" altLang="zh-CN" dirty="0"/>
          </a:p>
          <a:p>
            <a:pPr marL="0" indent="0">
              <a:buNone/>
            </a:pPr>
            <a:r>
              <a:rPr lang="en-US" altLang="zh-CN" dirty="0"/>
              <a:t>      </a:t>
            </a:r>
            <a:r>
              <a:rPr lang="zh-CN" altLang="zh-CN" dirty="0"/>
              <a:t>嵌入式系统由硬件和软件组成，将软件烧录到硬件的系统里，是能够独立进行运作，满足用户特定需求的器件。</a:t>
            </a:r>
            <a:endParaRPr lang="en-US" altLang="zh-CN" dirty="0"/>
          </a:p>
          <a:p>
            <a:pPr marL="0" indent="0">
              <a:buNone/>
            </a:pPr>
            <a:r>
              <a:rPr lang="en-US" altLang="zh-CN" dirty="0"/>
              <a:t>2. </a:t>
            </a:r>
            <a:r>
              <a:rPr lang="zh-CN" altLang="en-US" dirty="0"/>
              <a:t>普通</a:t>
            </a:r>
            <a:r>
              <a:rPr lang="en-US" altLang="zh-CN" dirty="0"/>
              <a:t>PC</a:t>
            </a:r>
            <a:r>
              <a:rPr lang="zh-CN" altLang="en-US" dirty="0"/>
              <a:t>可以实现许多的功能，比如娱乐在线沟通等。嵌入式产品功能更专一，功耗更低，专业性更强，定制性更突出。</a:t>
            </a:r>
            <a:endParaRPr lang="en-US" altLang="zh-CN" dirty="0"/>
          </a:p>
          <a:p>
            <a:pPr marL="0" indent="0">
              <a:buNone/>
            </a:pPr>
            <a:r>
              <a:rPr lang="en-US" altLang="zh-CN" dirty="0"/>
              <a:t>3. </a:t>
            </a:r>
            <a:r>
              <a:rPr lang="zh-CN" altLang="en-US" dirty="0"/>
              <a:t>先由晶体管搭建构成基本逻辑门，进而由逻辑门搭建构成具有特定功能的组合逻辑模块和时序逻辑模块，产生了可进行算术运算的移位寄存器，由运算单元、控制单元和寄存器构成了一个概念</a:t>
            </a:r>
            <a:r>
              <a:rPr lang="en-US" altLang="zh-CN" dirty="0"/>
              <a:t>CPU</a:t>
            </a:r>
            <a:r>
              <a:rPr lang="zh-CN" altLang="en-US" dirty="0"/>
              <a:t>。</a:t>
            </a:r>
            <a:endParaRPr lang="en-US" altLang="zh-CN"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fld id="{FCF2BB6F-A83A-4C95-B30E-4BA0ECE4D46E}" type="slidenum">
              <a:rPr lang="zh-CN" altLang="en-US" smtClean="0"/>
              <a:pPr/>
              <a:t>11</a:t>
            </a:fld>
            <a:endParaRPr lang="zh-CN" altLang="en-US"/>
          </a:p>
        </p:txBody>
      </p:sp>
    </p:spTree>
    <p:extLst>
      <p:ext uri="{BB962C8B-B14F-4D97-AF65-F5344CB8AC3E}">
        <p14:creationId xmlns:p14="http://schemas.microsoft.com/office/powerpoint/2010/main" val="51432423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2</a:t>
            </a:r>
            <a:r>
              <a:rPr lang="zh-CN" altLang="en-US"/>
              <a:t>、关于</a:t>
            </a:r>
            <a:r>
              <a:rPr lang="en-US" altLang="zh-CN"/>
              <a:t>RT-Thread</a:t>
            </a:r>
            <a:r>
              <a:rPr lang="zh-CN" altLang="en-US"/>
              <a:t>通信机制的叙述，正确的是（）</a:t>
            </a:r>
          </a:p>
          <a:p>
            <a:pPr marL="0" indent="0" fontAlgn="auto">
              <a:lnSpc>
                <a:spcPct val="150000"/>
              </a:lnSpc>
              <a:buNone/>
            </a:pPr>
            <a:r>
              <a:rPr lang="en-US" altLang="zh-CN"/>
              <a:t>A</a:t>
            </a:r>
            <a:r>
              <a:rPr lang="zh-CN" altLang="en-US"/>
              <a:t>、信号量、事件、消息队列、邮箱均可用于线程间通信</a:t>
            </a:r>
          </a:p>
          <a:p>
            <a:pPr marL="0" indent="0" fontAlgn="auto">
              <a:lnSpc>
                <a:spcPct val="150000"/>
              </a:lnSpc>
              <a:buNone/>
            </a:pPr>
            <a:r>
              <a:rPr lang="en-US" altLang="zh-CN"/>
              <a:t>B</a:t>
            </a:r>
            <a:r>
              <a:rPr lang="zh-CN" altLang="en-US"/>
              <a:t>、</a:t>
            </a:r>
            <a:r>
              <a:rPr lang="en-US" altLang="zh-CN"/>
              <a:t>FIFO</a:t>
            </a:r>
            <a:r>
              <a:rPr lang="zh-CN" altLang="en-US"/>
              <a:t>表示</a:t>
            </a:r>
            <a:r>
              <a:rPr lang="en-US" altLang="zh-CN"/>
              <a:t>“</a:t>
            </a:r>
            <a:r>
              <a:rPr lang="zh-CN" altLang="en-US"/>
              <a:t>先进先出</a:t>
            </a:r>
            <a:r>
              <a:rPr lang="en-US" altLang="zh-CN"/>
              <a:t>”</a:t>
            </a:r>
            <a:r>
              <a:rPr lang="zh-CN" altLang="en-US"/>
              <a:t>，堆栈结构也遵循这一规则</a:t>
            </a:r>
          </a:p>
          <a:p>
            <a:pPr marL="0" indent="0" fontAlgn="auto">
              <a:lnSpc>
                <a:spcPct val="150000"/>
              </a:lnSpc>
              <a:buNone/>
            </a:pPr>
            <a:r>
              <a:rPr lang="en-US" altLang="zh-CN"/>
              <a:t>C</a:t>
            </a:r>
            <a:r>
              <a:rPr lang="zh-CN" altLang="en-US"/>
              <a:t>、事件变量和邮件变量长度均为</a:t>
            </a:r>
            <a:r>
              <a:rPr lang="en-US" altLang="zh-CN"/>
              <a:t>32</a:t>
            </a:r>
            <a:r>
              <a:rPr lang="zh-CN" altLang="en-US"/>
              <a:t>字节</a:t>
            </a:r>
          </a:p>
          <a:p>
            <a:pPr marL="0" indent="0" fontAlgn="auto">
              <a:lnSpc>
                <a:spcPct val="150000"/>
              </a:lnSpc>
              <a:buNone/>
            </a:pPr>
            <a:r>
              <a:rPr lang="en-US" altLang="zh-CN"/>
              <a:t>D</a:t>
            </a:r>
            <a:r>
              <a:rPr lang="zh-CN" altLang="en-US"/>
              <a:t>、一个线程对外发出消息后，所有其它线程都会收到提示</a:t>
            </a:r>
          </a:p>
          <a:p>
            <a:pPr marL="0" indent="0" fontAlgn="auto">
              <a:lnSpc>
                <a:spcPct val="150000"/>
              </a:lnSpc>
              <a:buNone/>
            </a:pPr>
            <a:endParaRPr lang="zh-CN" altLang="en-US"/>
          </a:p>
          <a:p>
            <a:pPr marL="0" indent="0" fontAlgn="auto">
              <a:lnSpc>
                <a:spcPct val="150000"/>
              </a:lnSpc>
              <a:buNone/>
            </a:pPr>
            <a:endParaRPr lang="zh-CN" altLang="en-US"/>
          </a:p>
        </p:txBody>
      </p:sp>
      <p:sp>
        <p:nvSpPr>
          <p:cNvPr id="4" name="日期占位符 3"/>
          <p:cNvSpPr>
            <a:spLocks noGrp="1"/>
          </p:cNvSpPr>
          <p:nvPr>
            <p:ph type="dt" sz="half" idx="10"/>
          </p:nvPr>
        </p:nvSpPr>
        <p:spPr/>
        <p:txBody>
          <a:bodyPr/>
          <a:lstStyle/>
          <a:p>
            <a:r>
              <a:rPr lang="en-US" altLang="zh-CN"/>
              <a:t>2022/11</a:t>
            </a:r>
            <a:endParaRPr lang="zh-CN" altLang="en-US"/>
          </a:p>
        </p:txBody>
      </p:sp>
      <p:sp>
        <p:nvSpPr>
          <p:cNvPr id="5" name="页脚占位符 4"/>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p:cNvSpPr>
            <a:spLocks noGrp="1"/>
          </p:cNvSpPr>
          <p:nvPr>
            <p:ph type="sldNum" sz="quarter" idx="12"/>
          </p:nvPr>
        </p:nvSpPr>
        <p:spPr/>
        <p:txBody>
          <a:bodyPr/>
          <a:lstStyle/>
          <a:p>
            <a:fld id="{FCF2BB6F-A83A-4C95-B30E-4BA0ECE4D46E}" type="slidenum">
              <a:rPr lang="zh-CN" altLang="en-US" smtClean="0"/>
              <a:t>110</a:t>
            </a:fld>
            <a:endParaRPr lang="zh-CN" altLang="en-US"/>
          </a:p>
        </p:txBody>
      </p:sp>
    </p:spTree>
    <p:extLst>
      <p:ext uri="{BB962C8B-B14F-4D97-AF65-F5344CB8AC3E}">
        <p14:creationId xmlns:p14="http://schemas.microsoft.com/office/powerpoint/2010/main" val="337213088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553571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p:cNvSpPr>
            <a:spLocks noGrp="1"/>
          </p:cNvSpPr>
          <p:nvPr>
            <p:ph idx="4294967295"/>
          </p:nvPr>
        </p:nvSpPr>
        <p:spPr>
          <a:xfrm>
            <a:off x="3431704" y="2492896"/>
            <a:ext cx="6120680" cy="3456384"/>
          </a:xfrm>
        </p:spPr>
        <p:txBody>
          <a:bodyPr>
            <a:normAutofit/>
          </a:bodyPr>
          <a:lstStyle/>
          <a:p>
            <a:pPr algn="l">
              <a:lnSpc>
                <a:spcPct val="110000"/>
              </a:lnSpc>
            </a:pPr>
            <a:r>
              <a:rPr lang="zh-CN" altLang="en-US" dirty="0">
                <a:solidFill>
                  <a:srgbClr val="C00000"/>
                </a:solidFill>
              </a:rPr>
              <a:t>❀ </a:t>
            </a:r>
            <a:r>
              <a:rPr lang="zh-CN" altLang="en-US" dirty="0"/>
              <a:t>第</a:t>
            </a:r>
            <a:r>
              <a:rPr lang="en-US" altLang="zh-CN" dirty="0"/>
              <a:t>6</a:t>
            </a:r>
            <a:r>
              <a:rPr lang="zh-CN" altLang="en-US" dirty="0"/>
              <a:t>章  </a:t>
            </a:r>
            <a:r>
              <a:rPr lang="zh-CN" altLang="en-US" dirty="0" err="1"/>
              <a:t>嵌入式操作系统初步</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40712106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1</a:t>
            </a:r>
            <a:r>
              <a:rPr lang="zh-CN" altLang="en-US"/>
              <a:t>、关于</a:t>
            </a:r>
            <a:r>
              <a:rPr lang="en-US" altLang="zh-CN"/>
              <a:t>RT-Thread</a:t>
            </a:r>
            <a:r>
              <a:rPr lang="zh-CN" altLang="en-US"/>
              <a:t>系统的叙述，正确的是（）</a:t>
            </a:r>
          </a:p>
          <a:p>
            <a:pPr marL="0" indent="0" fontAlgn="auto">
              <a:lnSpc>
                <a:spcPct val="150000"/>
              </a:lnSpc>
              <a:buNone/>
            </a:pPr>
            <a:r>
              <a:rPr lang="en-US" altLang="zh-CN"/>
              <a:t>A</a:t>
            </a:r>
            <a:r>
              <a:rPr lang="zh-CN" altLang="en-US"/>
              <a:t>、是国产实时性操作系统</a:t>
            </a:r>
          </a:p>
          <a:p>
            <a:pPr marL="0" indent="0" fontAlgn="auto">
              <a:lnSpc>
                <a:spcPct val="150000"/>
              </a:lnSpc>
              <a:buNone/>
            </a:pPr>
            <a:r>
              <a:rPr lang="en-US" altLang="zh-CN"/>
              <a:t>B</a:t>
            </a:r>
            <a:r>
              <a:rPr lang="zh-CN" altLang="en-US"/>
              <a:t>、</a:t>
            </a:r>
            <a:r>
              <a:rPr lang="en-US" altLang="zh-CN"/>
              <a:t>RT</a:t>
            </a:r>
            <a:r>
              <a:rPr lang="zh-CN" altLang="en-US"/>
              <a:t>是</a:t>
            </a:r>
            <a:r>
              <a:rPr lang="en-US" altLang="zh-CN"/>
              <a:t>Run Time</a:t>
            </a:r>
            <a:r>
              <a:rPr lang="zh-CN" altLang="en-US"/>
              <a:t>（运行时）的意思</a:t>
            </a:r>
          </a:p>
          <a:p>
            <a:pPr marL="0" indent="0" fontAlgn="auto">
              <a:lnSpc>
                <a:spcPct val="150000"/>
              </a:lnSpc>
              <a:buNone/>
            </a:pPr>
            <a:r>
              <a:rPr lang="en-US" altLang="zh-CN"/>
              <a:t>C</a:t>
            </a:r>
            <a:r>
              <a:rPr lang="zh-CN" altLang="en-US"/>
              <a:t>、该系统具有很高的可移植性</a:t>
            </a:r>
          </a:p>
          <a:p>
            <a:pPr marL="0" indent="0" fontAlgn="auto">
              <a:lnSpc>
                <a:spcPct val="150000"/>
              </a:lnSpc>
              <a:buNone/>
            </a:pPr>
            <a:r>
              <a:rPr lang="en-US" altLang="zh-CN"/>
              <a:t>D</a:t>
            </a:r>
            <a:r>
              <a:rPr lang="zh-CN" altLang="en-US"/>
              <a:t>、该系统使用了不可剥夺型内核</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1875026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2</a:t>
            </a:r>
            <a:r>
              <a:rPr lang="zh-CN" altLang="en-US"/>
              <a:t>、关于</a:t>
            </a:r>
            <a:r>
              <a:rPr lang="en-US" altLang="zh-CN"/>
              <a:t>RT-Thread</a:t>
            </a:r>
            <a:r>
              <a:rPr lang="zh-CN" altLang="en-US"/>
              <a:t>通信机制的叙述，正确的是（）</a:t>
            </a:r>
          </a:p>
          <a:p>
            <a:pPr marL="0" indent="0" fontAlgn="auto">
              <a:lnSpc>
                <a:spcPct val="150000"/>
              </a:lnSpc>
              <a:buNone/>
            </a:pPr>
            <a:r>
              <a:rPr lang="en-US" altLang="zh-CN"/>
              <a:t>A</a:t>
            </a:r>
            <a:r>
              <a:rPr lang="zh-CN" altLang="en-US"/>
              <a:t>、信号量、事件、消息队列、邮箱均可用于线程间通信</a:t>
            </a:r>
          </a:p>
          <a:p>
            <a:pPr marL="0" indent="0" fontAlgn="auto">
              <a:lnSpc>
                <a:spcPct val="150000"/>
              </a:lnSpc>
              <a:buNone/>
            </a:pPr>
            <a:r>
              <a:rPr lang="en-US" altLang="zh-CN"/>
              <a:t>B</a:t>
            </a:r>
            <a:r>
              <a:rPr lang="zh-CN" altLang="en-US"/>
              <a:t>、</a:t>
            </a:r>
            <a:r>
              <a:rPr lang="en-US" altLang="zh-CN"/>
              <a:t>FIFO</a:t>
            </a:r>
            <a:r>
              <a:rPr lang="zh-CN" altLang="en-US"/>
              <a:t>表示</a:t>
            </a:r>
            <a:r>
              <a:rPr lang="en-US" altLang="zh-CN"/>
              <a:t>“</a:t>
            </a:r>
            <a:r>
              <a:rPr lang="zh-CN" altLang="en-US"/>
              <a:t>先进先出</a:t>
            </a:r>
            <a:r>
              <a:rPr lang="en-US" altLang="zh-CN"/>
              <a:t>”</a:t>
            </a:r>
            <a:r>
              <a:rPr lang="zh-CN" altLang="en-US"/>
              <a:t>，堆栈结构也遵循这一规则</a:t>
            </a:r>
          </a:p>
          <a:p>
            <a:pPr marL="0" indent="0" fontAlgn="auto">
              <a:lnSpc>
                <a:spcPct val="150000"/>
              </a:lnSpc>
              <a:buNone/>
            </a:pPr>
            <a:r>
              <a:rPr lang="en-US" altLang="zh-CN"/>
              <a:t>C</a:t>
            </a:r>
            <a:r>
              <a:rPr lang="zh-CN" altLang="en-US"/>
              <a:t>、事件变量和邮件变量长度均为</a:t>
            </a:r>
            <a:r>
              <a:rPr lang="en-US" altLang="zh-CN"/>
              <a:t>32</a:t>
            </a:r>
            <a:r>
              <a:rPr lang="zh-CN" altLang="en-US"/>
              <a:t>字节</a:t>
            </a:r>
          </a:p>
          <a:p>
            <a:pPr marL="0" indent="0" fontAlgn="auto">
              <a:lnSpc>
                <a:spcPct val="150000"/>
              </a:lnSpc>
              <a:buNone/>
            </a:pPr>
            <a:r>
              <a:rPr lang="en-US" altLang="zh-CN"/>
              <a:t>D</a:t>
            </a:r>
            <a:r>
              <a:rPr lang="zh-CN" altLang="en-US"/>
              <a:t>、一个线程对外发出消息后，所有其它线程都会收到提示</a:t>
            </a:r>
          </a:p>
          <a:p>
            <a:pPr marL="0" indent="0" fontAlgn="auto">
              <a:lnSpc>
                <a:spcPct val="150000"/>
              </a:lnSpc>
              <a:buNone/>
            </a:pPr>
            <a:endParaRPr lang="zh-CN" altLang="en-US"/>
          </a:p>
          <a:p>
            <a:pPr marL="0" indent="0" fontAlgn="auto">
              <a:lnSpc>
                <a:spcPct val="150000"/>
              </a:lnSpc>
              <a:buNone/>
            </a:pP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15891498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3" name="内容占位符 2"/>
          <p:cNvSpPr>
            <a:spLocks noGrp="1"/>
          </p:cNvSpPr>
          <p:nvPr>
            <p:ph idx="1"/>
          </p:nvPr>
        </p:nvSpPr>
        <p:spPr/>
        <p:txBody>
          <a:bodyPr/>
          <a:lstStyle/>
          <a:p>
            <a:pPr marL="0" indent="0">
              <a:buNone/>
            </a:pPr>
            <a:r>
              <a:rPr lang="en-US" altLang="zh-CN"/>
              <a:t>1</a:t>
            </a:r>
            <a:r>
              <a:rPr lang="zh-CN" altLang="en-US"/>
              <a:t>、线程的</a:t>
            </a:r>
            <a:r>
              <a:rPr lang="en-US" altLang="zh-CN"/>
              <a:t>5</a:t>
            </a:r>
            <a:r>
              <a:rPr lang="zh-CN" altLang="en-US"/>
              <a:t>种状态分别是：</a:t>
            </a:r>
            <a:r>
              <a:rPr lang="en-US" altLang="zh-CN"/>
              <a:t>_____</a:t>
            </a:r>
            <a:r>
              <a:rPr lang="zh-CN" altLang="en-US"/>
              <a:t>，</a:t>
            </a:r>
            <a:r>
              <a:rPr lang="en-US" altLang="zh-CN"/>
              <a:t>_____</a:t>
            </a:r>
            <a:r>
              <a:rPr lang="zh-CN" altLang="en-US"/>
              <a:t>，</a:t>
            </a:r>
            <a:r>
              <a:rPr lang="en-US" altLang="zh-CN"/>
              <a:t>_____</a:t>
            </a:r>
            <a:r>
              <a:rPr lang="zh-CN" altLang="en-US"/>
              <a:t>，</a:t>
            </a:r>
            <a:r>
              <a:rPr lang="en-US" altLang="zh-CN"/>
              <a:t>_____</a:t>
            </a:r>
            <a:r>
              <a:rPr lang="zh-CN" altLang="en-US"/>
              <a:t>，</a:t>
            </a:r>
            <a:r>
              <a:rPr lang="en-US" altLang="zh-CN"/>
              <a:t>_____</a:t>
            </a:r>
            <a:r>
              <a:rPr lang="zh-CN" altLang="en-US"/>
              <a:t>。</a:t>
            </a:r>
          </a:p>
          <a:p>
            <a:pPr marL="0" indent="0">
              <a:buNone/>
            </a:pPr>
            <a:endParaRPr lang="zh-CN" altLang="en-US"/>
          </a:p>
          <a:p>
            <a:pPr marL="0" indent="0">
              <a:buNone/>
            </a:pPr>
            <a:r>
              <a:rPr lang="en-US" altLang="zh-CN"/>
              <a:t>2</a:t>
            </a:r>
            <a:r>
              <a:rPr lang="zh-CN" altLang="en-US"/>
              <a:t>、若#define RT_TICK_PER_SECOND 50，则rt_thread_delay(</a:t>
            </a:r>
            <a:r>
              <a:rPr lang="en-US" altLang="zh-CN"/>
              <a:t>15</a:t>
            </a:r>
            <a:r>
              <a:rPr lang="zh-CN" altLang="en-US"/>
              <a:t>)对应的挂起时间为</a:t>
            </a:r>
            <a:r>
              <a:rPr lang="en-US" altLang="zh-CN"/>
              <a:t>_____ms</a:t>
            </a:r>
            <a:r>
              <a:rPr lang="zh-CN" altLang="en-US"/>
              <a:t>。</a:t>
            </a:r>
          </a:p>
          <a:p>
            <a:pPr marL="0" indent="0">
              <a:buNone/>
            </a:pPr>
            <a:endParaRPr lang="zh-CN" altLang="en-US"/>
          </a:p>
          <a:p>
            <a:pPr marL="0" indent="0">
              <a:buNone/>
            </a:pPr>
            <a:r>
              <a:rPr lang="en-US" altLang="zh-CN"/>
              <a:t>3</a:t>
            </a:r>
            <a:r>
              <a:rPr lang="zh-CN" altLang="en-US"/>
              <a:t>、邮件和消息的数据长度分别是</a:t>
            </a:r>
            <a:r>
              <a:rPr lang="en-US" altLang="zh-CN"/>
              <a:t>_____</a:t>
            </a:r>
            <a:r>
              <a:rPr lang="zh-CN" altLang="en-US"/>
              <a:t>，</a:t>
            </a:r>
            <a:r>
              <a:rPr lang="en-US" altLang="zh-CN"/>
              <a:t>_____</a:t>
            </a:r>
            <a:r>
              <a:rPr lang="zh-CN" altLang="en-US"/>
              <a:t>。</a:t>
            </a:r>
          </a:p>
          <a:p>
            <a:pPr marL="0" indent="0">
              <a:buNone/>
            </a:pPr>
            <a:endParaRPr lang="zh-CN" altLang="en-US"/>
          </a:p>
          <a:p>
            <a:pPr marL="0" indent="0">
              <a:buNone/>
            </a:pPr>
            <a:r>
              <a:rPr lang="en-US" altLang="zh-CN"/>
              <a:t>4</a:t>
            </a:r>
            <a:r>
              <a:rPr lang="zh-CN" altLang="en-US"/>
              <a:t>、临界区的定义是</a:t>
            </a:r>
            <a:r>
              <a:rPr lang="en-US" altLang="zh-CN"/>
              <a:t>________________</a:t>
            </a:r>
            <a:r>
              <a:rPr lang="zh-CN" altLang="en-US"/>
              <a:t>。</a:t>
            </a:r>
          </a:p>
          <a:p>
            <a:pPr marL="0" indent="0">
              <a:buNone/>
            </a:pP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25599525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判断题</a:t>
            </a:r>
          </a:p>
        </p:txBody>
      </p:sp>
      <p:sp>
        <p:nvSpPr>
          <p:cNvPr id="3" name="内容占位符 2"/>
          <p:cNvSpPr>
            <a:spLocks noGrp="1"/>
          </p:cNvSpPr>
          <p:nvPr>
            <p:ph idx="1"/>
          </p:nvPr>
        </p:nvSpPr>
        <p:spPr/>
        <p:txBody>
          <a:bodyPr/>
          <a:lstStyle/>
          <a:p>
            <a:pPr marL="0" indent="0">
              <a:buNone/>
            </a:pPr>
            <a:r>
              <a:rPr lang="en-US" altLang="zh-CN"/>
              <a:t>1</a:t>
            </a:r>
            <a:r>
              <a:rPr lang="zh-CN" altLang="en-US"/>
              <a:t>、高优先级线程如果不挂起，则低优先级线程永远无法执行。（）</a:t>
            </a:r>
          </a:p>
          <a:p>
            <a:pPr marL="0" indent="0">
              <a:buNone/>
            </a:pPr>
            <a:endParaRPr lang="zh-CN" altLang="en-US"/>
          </a:p>
          <a:p>
            <a:pPr marL="0" indent="0">
              <a:buNone/>
            </a:pPr>
            <a:r>
              <a:rPr lang="en-US" altLang="zh-CN"/>
              <a:t>2</a:t>
            </a:r>
            <a:r>
              <a:rPr lang="zh-CN" altLang="en-US"/>
              <a:t>、每个线程都应当有一个</a:t>
            </a:r>
            <a:r>
              <a:rPr lang="en-US" altLang="zh-CN"/>
              <a:t>while</a:t>
            </a:r>
            <a:r>
              <a:rPr lang="zh-CN" altLang="en-US"/>
              <a:t>循环。（）</a:t>
            </a:r>
          </a:p>
          <a:p>
            <a:pPr marL="0" indent="0">
              <a:buNone/>
            </a:pPr>
            <a:endParaRPr lang="zh-CN" altLang="en-US"/>
          </a:p>
          <a:p>
            <a:pPr marL="0" indent="0">
              <a:buNone/>
            </a:pPr>
            <a:r>
              <a:rPr lang="en-US" altLang="zh-CN"/>
              <a:t>3</a:t>
            </a:r>
            <a:r>
              <a:rPr lang="zh-CN" altLang="en-US"/>
              <a:t>、</a:t>
            </a:r>
            <a:r>
              <a:rPr lang="en-US" altLang="zh-CN"/>
              <a:t>RT</a:t>
            </a:r>
            <a:r>
              <a:rPr lang="zh-CN" altLang="en-US"/>
              <a:t>的时间单位是固定的，不允许更改。（）</a:t>
            </a:r>
          </a:p>
          <a:p>
            <a:pPr marL="0" indent="0">
              <a:buNone/>
            </a:pPr>
            <a:endParaRPr lang="zh-CN" altLang="en-US"/>
          </a:p>
          <a:p>
            <a:pPr marL="0" indent="0">
              <a:buNone/>
            </a:pPr>
            <a:r>
              <a:rPr lang="en-US" altLang="zh-CN"/>
              <a:t>4</a:t>
            </a:r>
            <a:r>
              <a:rPr lang="zh-CN" altLang="en-US"/>
              <a:t>、</a:t>
            </a:r>
            <a:r>
              <a:rPr lang="en-US" altLang="zh-CN"/>
              <a:t>rt_thread_delay(30)</a:t>
            </a:r>
            <a:r>
              <a:rPr lang="zh-CN" altLang="en-US"/>
              <a:t>，表示挂起</a:t>
            </a:r>
            <a:r>
              <a:rPr lang="en-US" altLang="zh-CN"/>
              <a:t>30ms</a:t>
            </a:r>
            <a:r>
              <a:rPr lang="zh-CN" altLang="en-US"/>
              <a:t>。（）</a:t>
            </a:r>
          </a:p>
          <a:p>
            <a:pPr marL="0" indent="0">
              <a:buNone/>
            </a:pPr>
            <a:endParaRPr lang="zh-CN" altLang="en-US"/>
          </a:p>
          <a:p>
            <a:pPr marL="0" indent="0">
              <a:buNone/>
            </a:pPr>
            <a:r>
              <a:rPr lang="en-US" altLang="zh-CN"/>
              <a:t>5</a:t>
            </a:r>
            <a:r>
              <a:rPr lang="zh-CN" altLang="en-US"/>
              <a:t>、消息队列的长度为</a:t>
            </a:r>
            <a:r>
              <a:rPr lang="en-US" altLang="zh-CN"/>
              <a:t>4</a:t>
            </a:r>
            <a:r>
              <a:rPr lang="zh-CN" altLang="en-US"/>
              <a:t>个字节。（）</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390963157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p:cNvSpPr>
            <a:spLocks noGrp="1"/>
          </p:cNvSpPr>
          <p:nvPr>
            <p:ph idx="1"/>
          </p:nvPr>
        </p:nvSpPr>
        <p:spPr/>
        <p:txBody>
          <a:bodyPr/>
          <a:lstStyle/>
          <a:p>
            <a:pPr marL="0" indent="0">
              <a:buNone/>
            </a:pPr>
            <a:r>
              <a:rPr lang="en-US"/>
              <a:t>1</a:t>
            </a:r>
            <a:r>
              <a:rPr lang="zh-CN" altLang="en-US"/>
              <a:t>、可剥夺型内核和不可剥夺型内核，主要的区别是什么？据此叙述，可剥夺型内核有什么优点和缺点？</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337432045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a:bodyPr>
          <a:lstStyle/>
          <a:p>
            <a:r>
              <a:rPr lang="zh-CN" altLang="en-US" dirty="0"/>
              <a:t>选择题答案</a:t>
            </a:r>
          </a:p>
          <a:p>
            <a:pPr marL="0" indent="0">
              <a:buNone/>
            </a:pPr>
            <a:r>
              <a:rPr lang="en-US" altLang="zh-CN" dirty="0"/>
              <a:t>1</a:t>
            </a:r>
            <a:r>
              <a:rPr lang="zh-CN" altLang="en-US" dirty="0"/>
              <a:t>、</a:t>
            </a:r>
            <a:r>
              <a:rPr lang="en-US" altLang="zh-CN" dirty="0"/>
              <a:t>AC  2</a:t>
            </a:r>
            <a:r>
              <a:rPr lang="zh-CN" altLang="en-US" dirty="0"/>
              <a:t>、</a:t>
            </a:r>
            <a:r>
              <a:rPr lang="en-US" altLang="zh-CN" dirty="0"/>
              <a:t>A</a:t>
            </a:r>
          </a:p>
          <a:p>
            <a:pPr marL="0" indent="0">
              <a:buNone/>
            </a:pPr>
            <a:endParaRPr lang="zh-CN" altLang="en-US" dirty="0"/>
          </a:p>
          <a:p>
            <a:r>
              <a:rPr lang="zh-CN" altLang="en-US" dirty="0"/>
              <a:t>填空题答案</a:t>
            </a:r>
          </a:p>
          <a:p>
            <a:pPr marL="0" indent="0">
              <a:buNone/>
            </a:pPr>
            <a:r>
              <a:rPr lang="en-US" altLang="zh-CN" dirty="0"/>
              <a:t>1</a:t>
            </a:r>
            <a:r>
              <a:rPr lang="zh-CN" altLang="en-US" dirty="0"/>
              <a:t>、初始化, 就绪, 运行, 挂起(睡眠), 关闭</a:t>
            </a:r>
          </a:p>
          <a:p>
            <a:pPr marL="0" indent="0">
              <a:buNone/>
            </a:pPr>
            <a:r>
              <a:rPr lang="en-US" altLang="zh-CN" dirty="0"/>
              <a:t>2</a:t>
            </a:r>
            <a:r>
              <a:rPr lang="zh-CN" altLang="en-US" dirty="0"/>
              <a:t>、300</a:t>
            </a:r>
          </a:p>
          <a:p>
            <a:pPr marL="0" indent="0">
              <a:buNone/>
            </a:pPr>
            <a:r>
              <a:rPr lang="en-US" altLang="zh-CN" dirty="0"/>
              <a:t>3</a:t>
            </a:r>
            <a:r>
              <a:rPr lang="zh-CN" altLang="en-US" dirty="0"/>
              <a:t>、4字节，不定长</a:t>
            </a:r>
          </a:p>
          <a:p>
            <a:pPr marL="0" indent="0">
              <a:buNone/>
            </a:pPr>
            <a:r>
              <a:rPr lang="en-US" altLang="zh-CN" dirty="0"/>
              <a:t>4</a:t>
            </a:r>
            <a:r>
              <a:rPr lang="zh-CN" altLang="en-US" dirty="0"/>
              <a:t>、两线程访问/操作的同一块区域</a:t>
            </a: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102674843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fontScale="97500" lnSpcReduction="10000"/>
          </a:bodyPr>
          <a:lstStyle/>
          <a:p>
            <a:r>
              <a:rPr lang="zh-CN" altLang="en-US" dirty="0"/>
              <a:t>判断题答案</a:t>
            </a:r>
          </a:p>
          <a:p>
            <a:pPr marL="0" indent="0">
              <a:buNone/>
            </a:pPr>
            <a:r>
              <a:rPr lang="en-US" altLang="zh-CN" dirty="0"/>
              <a:t>1</a:t>
            </a:r>
            <a:r>
              <a:rPr lang="zh-CN" altLang="en-US" dirty="0"/>
              <a:t>、√ </a:t>
            </a:r>
            <a:r>
              <a:rPr lang="en-US" altLang="zh-CN" dirty="0"/>
              <a:t> 2</a:t>
            </a:r>
            <a:r>
              <a:rPr lang="zh-CN" altLang="en-US" dirty="0"/>
              <a:t>、√ </a:t>
            </a:r>
            <a:r>
              <a:rPr lang="en-US" altLang="zh-CN" dirty="0"/>
              <a:t> 3</a:t>
            </a:r>
            <a:r>
              <a:rPr lang="zh-CN" altLang="en-US" dirty="0"/>
              <a:t>、×</a:t>
            </a:r>
            <a:r>
              <a:rPr lang="en-US" altLang="zh-CN" dirty="0"/>
              <a:t> </a:t>
            </a:r>
            <a:r>
              <a:rPr lang="zh-CN" altLang="en-US" dirty="0"/>
              <a:t> </a:t>
            </a:r>
            <a:r>
              <a:rPr lang="en-US" altLang="zh-CN" dirty="0"/>
              <a:t>4</a:t>
            </a:r>
            <a:r>
              <a:rPr lang="zh-CN" altLang="en-US" dirty="0"/>
              <a:t>、×</a:t>
            </a:r>
            <a:r>
              <a:rPr lang="en-US" altLang="zh-CN" dirty="0"/>
              <a:t> </a:t>
            </a:r>
            <a:r>
              <a:rPr lang="zh-CN" altLang="en-US" dirty="0"/>
              <a:t> </a:t>
            </a:r>
            <a:r>
              <a:rPr lang="en-US" altLang="zh-CN" dirty="0"/>
              <a:t>5</a:t>
            </a:r>
            <a:r>
              <a:rPr lang="zh-CN" altLang="en-US" dirty="0"/>
              <a:t>、×</a:t>
            </a:r>
          </a:p>
          <a:p>
            <a:pPr marL="0" indent="0">
              <a:buNone/>
            </a:pPr>
            <a:endParaRPr lang="zh-CN" altLang="en-US" dirty="0"/>
          </a:p>
          <a:p>
            <a:r>
              <a:rPr lang="zh-CN" altLang="en-US" dirty="0"/>
              <a:t>思考题答案</a:t>
            </a:r>
          </a:p>
          <a:p>
            <a:pPr marL="0" indent="0">
              <a:buNone/>
            </a:pPr>
            <a:r>
              <a:rPr lang="en-US" altLang="zh-CN" dirty="0"/>
              <a:t>1</a:t>
            </a:r>
            <a:r>
              <a:rPr lang="zh-CN" altLang="en-US" dirty="0"/>
              <a:t>、主要区别：可剥夺型内核，当高优先级任务进来时，允许其抢占正在执行的低优先级任务；不可剥夺型内核，不允许抢占低优先级任务，只能等待其执行完成后再执行。</a:t>
            </a:r>
          </a:p>
          <a:p>
            <a:pPr marL="0" indent="0">
              <a:buNone/>
            </a:pPr>
            <a:endParaRPr lang="zh-CN" altLang="en-US" dirty="0"/>
          </a:p>
          <a:p>
            <a:pPr marL="0" indent="0">
              <a:buNone/>
            </a:pPr>
            <a:r>
              <a:rPr lang="zh-CN" altLang="en-US" dirty="0"/>
              <a:t>优点：紧急事件发生时能够立即处理。</a:t>
            </a:r>
          </a:p>
          <a:p>
            <a:pPr marL="0" indent="0">
              <a:buNone/>
            </a:pPr>
            <a:r>
              <a:rPr lang="zh-CN" altLang="en-US" dirty="0"/>
              <a:t>缺点：如果高优先级任务较多，则低优先级任务可能长期得不到执行机会。开发时需要对各任务设定合理的优先级，确保每个任务都有一定的执行机会。</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119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itchFamily="2" charset="-122"/>
              <a:cs typeface="+mn-cs"/>
            </a:endParaRPr>
          </a:p>
        </p:txBody>
      </p:sp>
    </p:spTree>
    <p:extLst>
      <p:ext uri="{BB962C8B-B14F-4D97-AF65-F5344CB8AC3E}">
        <p14:creationId xmlns:p14="http://schemas.microsoft.com/office/powerpoint/2010/main" val="253922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参考答案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lstStyle/>
          <a:p>
            <a:pPr marL="0" indent="0">
              <a:buNone/>
            </a:pPr>
            <a:r>
              <a:rPr lang="zh-CN" altLang="en-US" dirty="0">
                <a:solidFill>
                  <a:srgbClr val="FF0000"/>
                </a:solidFill>
              </a:rPr>
              <a:t>问答题答案</a:t>
            </a:r>
            <a:endParaRPr lang="en-US" altLang="zh-CN" dirty="0">
              <a:solidFill>
                <a:srgbClr val="FF0000"/>
              </a:solidFill>
            </a:endParaRPr>
          </a:p>
          <a:p>
            <a:pPr marL="0" indent="0">
              <a:buNone/>
            </a:pPr>
            <a:r>
              <a:rPr lang="en-US" altLang="zh-CN" dirty="0"/>
              <a:t>4. STM32</a:t>
            </a:r>
            <a:r>
              <a:rPr lang="zh-CN" altLang="en-US" dirty="0"/>
              <a:t>：</a:t>
            </a:r>
            <a:r>
              <a:rPr lang="en-US" altLang="zh-CN" dirty="0"/>
              <a:t>ST</a:t>
            </a:r>
            <a:r>
              <a:rPr lang="zh-CN" altLang="en-US" dirty="0"/>
              <a:t>品牌</a:t>
            </a:r>
            <a:r>
              <a:rPr lang="en-US" altLang="zh-CN" dirty="0"/>
              <a:t>Cortex M</a:t>
            </a:r>
            <a:r>
              <a:rPr lang="zh-CN" altLang="en-US" dirty="0"/>
              <a:t>内核</a:t>
            </a:r>
            <a:r>
              <a:rPr lang="en-US" altLang="zh-CN" dirty="0"/>
              <a:t>32</a:t>
            </a:r>
            <a:r>
              <a:rPr lang="zh-CN" altLang="en-US" dirty="0"/>
              <a:t>位的</a:t>
            </a:r>
            <a:r>
              <a:rPr lang="en-US" altLang="zh-CN" dirty="0"/>
              <a:t>MCU</a:t>
            </a:r>
            <a:r>
              <a:rPr lang="zh-CN" altLang="en-US" dirty="0"/>
              <a:t>；</a:t>
            </a:r>
            <a:r>
              <a:rPr lang="en-US" altLang="zh-CN" dirty="0"/>
              <a:t>F</a:t>
            </a:r>
            <a:r>
              <a:rPr lang="zh-CN" altLang="en-US" dirty="0"/>
              <a:t>：通用类型；</a:t>
            </a:r>
            <a:r>
              <a:rPr lang="en-US" altLang="zh-CN" dirty="0"/>
              <a:t>407</a:t>
            </a:r>
            <a:r>
              <a:rPr lang="zh-CN" altLang="en-US" dirty="0"/>
              <a:t>：高性能 基础型；</a:t>
            </a:r>
            <a:r>
              <a:rPr lang="en-US" altLang="zh-CN" dirty="0"/>
              <a:t>I</a:t>
            </a:r>
            <a:r>
              <a:rPr lang="zh-CN" altLang="en-US" dirty="0"/>
              <a:t>：</a:t>
            </a:r>
            <a:r>
              <a:rPr lang="en-US" altLang="zh-CN" sz="2800" dirty="0"/>
              <a:t>176</a:t>
            </a:r>
            <a:r>
              <a:rPr lang="zh-CN" altLang="en-US" sz="2800" dirty="0"/>
              <a:t>引脚；</a:t>
            </a:r>
            <a:r>
              <a:rPr lang="en-US" altLang="zh-CN" sz="2800" dirty="0"/>
              <a:t>G</a:t>
            </a:r>
            <a:r>
              <a:rPr lang="zh-CN" altLang="en-US" sz="2800" dirty="0"/>
              <a:t>：</a:t>
            </a:r>
            <a:r>
              <a:rPr lang="en-US" altLang="zh-CN" sz="2800" dirty="0"/>
              <a:t>1MB Flash</a:t>
            </a:r>
            <a:r>
              <a:rPr lang="zh-CN" altLang="en-US" sz="2800" dirty="0"/>
              <a:t>；</a:t>
            </a:r>
            <a:r>
              <a:rPr lang="en-US" altLang="zh-CN" sz="2800" dirty="0"/>
              <a:t>T</a:t>
            </a:r>
            <a:r>
              <a:rPr lang="zh-CN" altLang="en-US" sz="2800" dirty="0"/>
              <a:t>：</a:t>
            </a:r>
            <a:r>
              <a:rPr lang="en-US" altLang="zh-CN" sz="2800" dirty="0"/>
              <a:t>LQFP</a:t>
            </a:r>
            <a:r>
              <a:rPr lang="zh-CN" altLang="en-US" sz="2800" dirty="0"/>
              <a:t>封装；</a:t>
            </a:r>
            <a:r>
              <a:rPr lang="en-US" altLang="zh-CN" sz="2800" dirty="0"/>
              <a:t>6</a:t>
            </a:r>
            <a:r>
              <a:rPr lang="zh-CN" altLang="en-US" sz="2800" dirty="0"/>
              <a:t>：工作温度范围</a:t>
            </a:r>
            <a:r>
              <a:rPr lang="en-US" altLang="zh-CN" sz="2800" dirty="0"/>
              <a:t>40~85℃</a:t>
            </a:r>
          </a:p>
          <a:p>
            <a:pPr marL="0" indent="0">
              <a:buNone/>
            </a:pPr>
            <a:r>
              <a:rPr lang="en-US" altLang="zh-CN" dirty="0"/>
              <a:t>5. </a:t>
            </a:r>
            <a:r>
              <a:rPr lang="zh-CN" altLang="en-US" dirty="0"/>
              <a:t>①</a:t>
            </a:r>
            <a:r>
              <a:rPr lang="en-US" altLang="zh-CN" dirty="0"/>
              <a:t>ARM</a:t>
            </a:r>
            <a:r>
              <a:rPr lang="zh-CN" altLang="en-US" dirty="0"/>
              <a:t>是一个设计内核的半导体</a:t>
            </a:r>
            <a:r>
              <a:rPr lang="en-US" altLang="zh-CN" dirty="0"/>
              <a:t>IP</a:t>
            </a:r>
            <a:r>
              <a:rPr lang="zh-CN" altLang="en-US" dirty="0"/>
              <a:t>提供商 ②</a:t>
            </a:r>
            <a:r>
              <a:rPr lang="en-US" altLang="zh-CN" dirty="0"/>
              <a:t>ARM</a:t>
            </a:r>
            <a:r>
              <a:rPr lang="zh-CN" altLang="en-US" dirty="0"/>
              <a:t>是一种</a:t>
            </a:r>
            <a:r>
              <a:rPr lang="en-US" altLang="zh-CN" dirty="0"/>
              <a:t>32</a:t>
            </a:r>
            <a:r>
              <a:rPr lang="zh-CN" altLang="en-US" dirty="0"/>
              <a:t>位精简指令集处理器结构。</a:t>
            </a:r>
            <a:endParaRPr lang="en-US" altLang="zh-CN" sz="2800" dirty="0"/>
          </a:p>
          <a:p>
            <a:endParaRPr lang="en-US" altLang="zh-CN" sz="2800" dirty="0"/>
          </a:p>
          <a:p>
            <a:endParaRPr lang="en-US" altLang="zh-CN"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fld id="{FCF2BB6F-A83A-4C95-B30E-4BA0ECE4D46E}" type="slidenum">
              <a:rPr lang="zh-CN" altLang="en-US" smtClean="0"/>
              <a:pPr/>
              <a:t>12</a:t>
            </a:fld>
            <a:endParaRPr lang="zh-CN" altLang="en-US"/>
          </a:p>
        </p:txBody>
      </p:sp>
    </p:spTree>
    <p:extLst>
      <p:ext uri="{BB962C8B-B14F-4D97-AF65-F5344CB8AC3E}">
        <p14:creationId xmlns:p14="http://schemas.microsoft.com/office/powerpoint/2010/main" val="160673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754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p:cNvSpPr>
            <a:spLocks noGrp="1"/>
          </p:cNvSpPr>
          <p:nvPr>
            <p:ph idx="4294967295"/>
          </p:nvPr>
        </p:nvSpPr>
        <p:spPr>
          <a:xfrm>
            <a:off x="3431704" y="2492896"/>
            <a:ext cx="6120680" cy="3456384"/>
          </a:xfrm>
        </p:spPr>
        <p:txBody>
          <a:bodyPr>
            <a:normAutofit/>
          </a:bodyPr>
          <a:lstStyle/>
          <a:p>
            <a:pPr algn="l">
              <a:lnSpc>
                <a:spcPct val="110000"/>
              </a:lnSpc>
            </a:pPr>
            <a:r>
              <a:rPr lang="zh-CN" altLang="en-US" dirty="0">
                <a:solidFill>
                  <a:srgbClr val="C00000"/>
                </a:solidFill>
              </a:rPr>
              <a:t>❀ </a:t>
            </a:r>
            <a:r>
              <a:rPr lang="zh-CN" altLang="en-US" dirty="0"/>
              <a:t>第</a:t>
            </a:r>
            <a:r>
              <a:rPr lang="en-US" altLang="zh-CN" dirty="0"/>
              <a:t>2</a:t>
            </a:r>
            <a:r>
              <a:rPr lang="zh-CN" altLang="en-US" dirty="0"/>
              <a:t>章  </a:t>
            </a:r>
            <a:r>
              <a:rPr lang="en-US" altLang="zh-CN" dirty="0" err="1"/>
              <a:t>MCU</a:t>
            </a:r>
            <a:r>
              <a:rPr lang="zh-CN" altLang="en-US" dirty="0" err="1"/>
              <a:t>硬件基础</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25910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dirty="0"/>
              <a:t>1</a:t>
            </a:r>
            <a:r>
              <a:rPr lang="zh-CN" altLang="en-US" dirty="0"/>
              <a:t>、微控制器</a:t>
            </a:r>
            <a:r>
              <a:rPr lang="en-US" altLang="zh-CN" dirty="0"/>
              <a:t>CPU</a:t>
            </a:r>
            <a:r>
              <a:rPr lang="zh-CN" altLang="en-US" dirty="0"/>
              <a:t>不包含哪个部分：（）</a:t>
            </a:r>
          </a:p>
          <a:p>
            <a:pPr marL="0" indent="0" fontAlgn="auto">
              <a:lnSpc>
                <a:spcPct val="150000"/>
              </a:lnSpc>
              <a:buNone/>
            </a:pPr>
            <a:r>
              <a:rPr lang="en-US" altLang="zh-CN" dirty="0"/>
              <a:t>A</a:t>
            </a:r>
            <a:r>
              <a:rPr lang="zh-CN" altLang="en-US" dirty="0"/>
              <a:t>、运算逻辑单元</a:t>
            </a:r>
            <a:endParaRPr lang="en-US" altLang="zh-CN" dirty="0"/>
          </a:p>
          <a:p>
            <a:pPr marL="0" indent="0" fontAlgn="auto">
              <a:lnSpc>
                <a:spcPct val="150000"/>
              </a:lnSpc>
              <a:buNone/>
            </a:pPr>
            <a:r>
              <a:rPr lang="en-US" altLang="zh-CN" dirty="0"/>
              <a:t>B</a:t>
            </a:r>
            <a:r>
              <a:rPr lang="zh-CN" altLang="en-US" dirty="0"/>
              <a:t>、控制单元</a:t>
            </a:r>
          </a:p>
          <a:p>
            <a:pPr marL="0" indent="0" fontAlgn="auto">
              <a:lnSpc>
                <a:spcPct val="150000"/>
              </a:lnSpc>
              <a:buNone/>
            </a:pPr>
            <a:r>
              <a:rPr lang="en-US" altLang="zh-CN" dirty="0"/>
              <a:t>C</a:t>
            </a:r>
            <a:r>
              <a:rPr lang="zh-CN" altLang="en-US" dirty="0"/>
              <a:t>、存储管理单元</a:t>
            </a:r>
          </a:p>
          <a:p>
            <a:pPr marL="0" indent="0" fontAlgn="auto">
              <a:lnSpc>
                <a:spcPct val="150000"/>
              </a:lnSpc>
              <a:buNone/>
            </a:pPr>
            <a:r>
              <a:rPr lang="en-US" altLang="zh-CN" dirty="0"/>
              <a:t>D</a:t>
            </a:r>
            <a:r>
              <a:rPr lang="zh-CN" altLang="en-US" dirty="0"/>
              <a:t>、寄存器组</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6448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dirty="0"/>
              <a:t>2</a:t>
            </a:r>
            <a:r>
              <a:rPr lang="zh-CN" altLang="en-US" dirty="0"/>
              <a:t>、关于中断向量表的叙述，存在错误的是：（）</a:t>
            </a:r>
          </a:p>
          <a:p>
            <a:pPr marL="0" indent="0" fontAlgn="auto">
              <a:lnSpc>
                <a:spcPct val="150000"/>
              </a:lnSpc>
              <a:buNone/>
            </a:pPr>
            <a:r>
              <a:rPr lang="en-US" altLang="zh-CN" dirty="0"/>
              <a:t>A</a:t>
            </a:r>
            <a:r>
              <a:rPr lang="zh-CN" altLang="en-US" dirty="0"/>
              <a:t>、表中内容是永远固定的</a:t>
            </a:r>
            <a:endParaRPr lang="en-US" altLang="zh-CN" dirty="0"/>
          </a:p>
          <a:p>
            <a:pPr marL="0" indent="0" fontAlgn="auto">
              <a:lnSpc>
                <a:spcPct val="150000"/>
              </a:lnSpc>
              <a:buNone/>
            </a:pPr>
            <a:r>
              <a:rPr lang="en-US" altLang="zh-CN" dirty="0"/>
              <a:t>B</a:t>
            </a:r>
            <a:r>
              <a:rPr lang="zh-CN" altLang="en-US" dirty="0"/>
              <a:t>、复位后有默认起始位置</a:t>
            </a:r>
          </a:p>
          <a:p>
            <a:pPr marL="0" indent="0" fontAlgn="auto">
              <a:lnSpc>
                <a:spcPct val="150000"/>
              </a:lnSpc>
              <a:buNone/>
            </a:pPr>
            <a:r>
              <a:rPr lang="en-US" altLang="zh-CN" dirty="0"/>
              <a:t>C</a:t>
            </a:r>
            <a:r>
              <a:rPr lang="zh-CN" altLang="en-US" dirty="0"/>
              <a:t>、存储空间可连续也可离散</a:t>
            </a:r>
          </a:p>
          <a:p>
            <a:pPr marL="0" indent="0" fontAlgn="auto">
              <a:lnSpc>
                <a:spcPct val="150000"/>
              </a:lnSpc>
              <a:buNone/>
            </a:pPr>
            <a:r>
              <a:rPr lang="en-US" altLang="zh-CN" dirty="0"/>
              <a:t>D</a:t>
            </a:r>
            <a:r>
              <a:rPr lang="zh-CN" altLang="en-US" dirty="0"/>
              <a:t>、每个中断，在向量表中都有对应的表项</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923877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dirty="0"/>
              <a:t>3</a:t>
            </a:r>
            <a:r>
              <a:rPr lang="zh-CN" altLang="en-US" dirty="0"/>
              <a:t>、</a:t>
            </a:r>
            <a:r>
              <a:rPr lang="en-US" altLang="zh-CN" dirty="0"/>
              <a:t>PC</a:t>
            </a:r>
            <a:r>
              <a:rPr lang="zh-CN" altLang="en-US" dirty="0"/>
              <a:t>中存储的内容是（）</a:t>
            </a:r>
          </a:p>
          <a:p>
            <a:pPr marL="0" indent="0" fontAlgn="auto">
              <a:lnSpc>
                <a:spcPct val="150000"/>
              </a:lnSpc>
              <a:buNone/>
            </a:pPr>
            <a:r>
              <a:rPr lang="en-US" altLang="zh-CN" dirty="0"/>
              <a:t>A</a:t>
            </a:r>
            <a:r>
              <a:rPr lang="zh-CN" altLang="en-US" dirty="0"/>
              <a:t>、当前指令的地址</a:t>
            </a:r>
            <a:endParaRPr lang="en-US" altLang="zh-CN" dirty="0"/>
          </a:p>
          <a:p>
            <a:pPr marL="0" indent="0" fontAlgn="auto">
              <a:lnSpc>
                <a:spcPct val="150000"/>
              </a:lnSpc>
              <a:buNone/>
            </a:pPr>
            <a:r>
              <a:rPr lang="en-US" altLang="zh-CN" dirty="0"/>
              <a:t>B</a:t>
            </a:r>
            <a:r>
              <a:rPr lang="zh-CN" altLang="en-US" dirty="0"/>
              <a:t>、下一条指令的地址</a:t>
            </a:r>
          </a:p>
          <a:p>
            <a:pPr marL="0" indent="0" fontAlgn="auto">
              <a:lnSpc>
                <a:spcPct val="150000"/>
              </a:lnSpc>
              <a:buNone/>
            </a:pPr>
            <a:r>
              <a:rPr lang="en-US" altLang="zh-CN" dirty="0"/>
              <a:t>C</a:t>
            </a:r>
            <a:r>
              <a:rPr lang="zh-CN" altLang="en-US" dirty="0"/>
              <a:t>、当前指令的内容</a:t>
            </a:r>
          </a:p>
          <a:p>
            <a:pPr marL="0" indent="0" fontAlgn="auto">
              <a:lnSpc>
                <a:spcPct val="150000"/>
              </a:lnSpc>
              <a:buNone/>
            </a:pPr>
            <a:r>
              <a:rPr lang="en-US" altLang="zh-CN" dirty="0"/>
              <a:t>D</a:t>
            </a:r>
            <a:r>
              <a:rPr lang="zh-CN" altLang="en-US" dirty="0"/>
              <a:t>、下一条指令的内容</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1271019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dirty="0"/>
              <a:t>4</a:t>
            </a:r>
            <a:r>
              <a:rPr lang="zh-CN" altLang="en-US" dirty="0"/>
              <a:t>、以下关于中断系统的叙述，正确的是（）</a:t>
            </a:r>
          </a:p>
          <a:p>
            <a:pPr marL="0" indent="0" fontAlgn="auto">
              <a:lnSpc>
                <a:spcPct val="150000"/>
              </a:lnSpc>
              <a:buNone/>
            </a:pPr>
            <a:r>
              <a:rPr lang="en-US" altLang="zh-CN" dirty="0"/>
              <a:t>A</a:t>
            </a:r>
            <a:r>
              <a:rPr lang="zh-CN" altLang="en-US" dirty="0"/>
              <a:t>、多中断同时出现时，高优先级的先得到响应</a:t>
            </a:r>
            <a:endParaRPr lang="en-US" altLang="zh-CN" dirty="0"/>
          </a:p>
          <a:p>
            <a:pPr marL="0" indent="0" fontAlgn="auto">
              <a:lnSpc>
                <a:spcPct val="150000"/>
              </a:lnSpc>
              <a:buNone/>
            </a:pPr>
            <a:r>
              <a:rPr lang="en-US" altLang="zh-CN" dirty="0"/>
              <a:t>B</a:t>
            </a:r>
            <a:r>
              <a:rPr lang="zh-CN" altLang="en-US" dirty="0"/>
              <a:t>、</a:t>
            </a:r>
            <a:r>
              <a:rPr lang="en-US" altLang="zh-CN" dirty="0"/>
              <a:t>STM32</a:t>
            </a:r>
            <a:r>
              <a:rPr lang="zh-CN" altLang="en-US" dirty="0"/>
              <a:t>是</a:t>
            </a:r>
            <a:r>
              <a:rPr lang="en-US" altLang="zh-CN" dirty="0"/>
              <a:t>32</a:t>
            </a:r>
            <a:r>
              <a:rPr lang="zh-CN" altLang="en-US" dirty="0"/>
              <a:t>位单片机，可设置</a:t>
            </a:r>
            <a:r>
              <a:rPr lang="en-US" altLang="zh-CN" dirty="0"/>
              <a:t>32</a:t>
            </a:r>
            <a:r>
              <a:rPr lang="zh-CN" altLang="en-US" dirty="0"/>
              <a:t>位抢占优先级</a:t>
            </a:r>
          </a:p>
          <a:p>
            <a:pPr marL="0" indent="0" fontAlgn="auto">
              <a:lnSpc>
                <a:spcPct val="150000"/>
              </a:lnSpc>
              <a:buNone/>
            </a:pPr>
            <a:r>
              <a:rPr lang="en-US" altLang="zh-CN" dirty="0"/>
              <a:t>C</a:t>
            </a:r>
            <a:r>
              <a:rPr lang="zh-CN" altLang="en-US" dirty="0"/>
              <a:t>、所有中断都支持设置优先级</a:t>
            </a:r>
          </a:p>
          <a:p>
            <a:pPr marL="0" indent="0" fontAlgn="auto">
              <a:lnSpc>
                <a:spcPct val="150000"/>
              </a:lnSpc>
              <a:buNone/>
            </a:pPr>
            <a:r>
              <a:rPr lang="en-US" altLang="zh-CN" dirty="0"/>
              <a:t>D</a:t>
            </a:r>
            <a:r>
              <a:rPr lang="zh-CN" altLang="en-US" dirty="0"/>
              <a:t>、相同优先级的中断，根据其在中断向量表中的排序依次响应</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00361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dirty="0"/>
              <a:t>5</a:t>
            </a:r>
            <a:r>
              <a:rPr lang="zh-CN" altLang="en-US" dirty="0"/>
              <a:t>、以下关于</a:t>
            </a:r>
            <a:r>
              <a:rPr lang="en-US" altLang="zh-CN" dirty="0"/>
              <a:t>STM32</a:t>
            </a:r>
            <a:r>
              <a:rPr lang="zh-CN" altLang="en-US" dirty="0"/>
              <a:t>时钟系统的叙述，正确的是（）</a:t>
            </a:r>
          </a:p>
          <a:p>
            <a:pPr marL="0" indent="0" fontAlgn="auto">
              <a:lnSpc>
                <a:spcPct val="150000"/>
              </a:lnSpc>
              <a:buNone/>
            </a:pPr>
            <a:r>
              <a:rPr lang="en-US" altLang="zh-CN" dirty="0"/>
              <a:t>A</a:t>
            </a:r>
            <a:r>
              <a:rPr lang="zh-CN" altLang="en-US" dirty="0"/>
              <a:t>、</a:t>
            </a:r>
            <a:r>
              <a:rPr lang="en-US" altLang="zh-CN" dirty="0"/>
              <a:t>STM32</a:t>
            </a:r>
            <a:r>
              <a:rPr lang="zh-CN" altLang="en-US" dirty="0"/>
              <a:t>可选用外部晶振或内部晶振作为时钟源</a:t>
            </a:r>
          </a:p>
          <a:p>
            <a:pPr marL="0" indent="0" fontAlgn="auto">
              <a:lnSpc>
                <a:spcPct val="150000"/>
              </a:lnSpc>
              <a:buNone/>
            </a:pPr>
            <a:r>
              <a:rPr lang="en-US" altLang="zh-CN" dirty="0"/>
              <a:t>B</a:t>
            </a:r>
            <a:r>
              <a:rPr lang="zh-CN" altLang="en-US" dirty="0"/>
              <a:t>、不同外设可以选用不同的晶振源</a:t>
            </a:r>
          </a:p>
          <a:p>
            <a:pPr marL="0" indent="0" fontAlgn="auto">
              <a:lnSpc>
                <a:spcPct val="150000"/>
              </a:lnSpc>
              <a:buNone/>
            </a:pPr>
            <a:r>
              <a:rPr lang="en-US" altLang="zh-CN" dirty="0"/>
              <a:t>C</a:t>
            </a:r>
            <a:r>
              <a:rPr lang="zh-CN" altLang="en-US" dirty="0"/>
              <a:t>、</a:t>
            </a:r>
            <a:r>
              <a:rPr lang="en-US" altLang="zh-CN" dirty="0"/>
              <a:t>STM32</a:t>
            </a:r>
            <a:r>
              <a:rPr lang="zh-CN" altLang="en-US" dirty="0"/>
              <a:t>时钟树根部，有多个时钟输入口</a:t>
            </a:r>
          </a:p>
          <a:p>
            <a:pPr marL="0" indent="0" fontAlgn="auto">
              <a:lnSpc>
                <a:spcPct val="150000"/>
              </a:lnSpc>
              <a:buNone/>
            </a:pPr>
            <a:r>
              <a:rPr lang="en-US" altLang="zh-CN" dirty="0"/>
              <a:t>D</a:t>
            </a:r>
            <a:r>
              <a:rPr lang="zh-CN" altLang="en-US" dirty="0"/>
              <a:t>、外设的时钟频率不可以高于系统时钟频率</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64497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4547828" y="3356992"/>
            <a:ext cx="3168352" cy="576064"/>
          </a:xfrm>
        </p:spPr>
        <p:txBody>
          <a:bodyPr>
            <a:normAutofit/>
          </a:bodyPr>
          <a:lstStyle/>
          <a:p>
            <a:pPr algn="l">
              <a:lnSpc>
                <a:spcPct val="110000"/>
              </a:lnSpc>
            </a:pPr>
            <a:r>
              <a:rPr lang="zh-CN" altLang="en-US" dirty="0">
                <a:solidFill>
                  <a:srgbClr val="C00000"/>
                </a:solidFill>
              </a:rPr>
              <a:t>❀ </a:t>
            </a:r>
            <a:r>
              <a:rPr lang="zh-CN" altLang="en-US" dirty="0"/>
              <a:t>第</a:t>
            </a:r>
            <a:r>
              <a:rPr lang="en-US" altLang="zh-CN" dirty="0"/>
              <a:t>1</a:t>
            </a:r>
            <a:r>
              <a:rPr lang="zh-CN" altLang="en-US" dirty="0"/>
              <a:t>章  </a:t>
            </a:r>
            <a:r>
              <a:rPr lang="en-US" altLang="zh-CN" dirty="0"/>
              <a:t>   </a:t>
            </a:r>
            <a:r>
              <a:rPr lang="zh-CN" altLang="en-US" dirty="0"/>
              <a:t>绪论</a:t>
            </a:r>
            <a:endParaRPr lang="en-US" altLang="zh-CN" dirty="0"/>
          </a:p>
          <a:p>
            <a:pPr algn="l">
              <a:lnSpc>
                <a:spcPct val="100000"/>
              </a:lnSpc>
            </a:pP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3124136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3" name="内容占位符 2"/>
          <p:cNvSpPr>
            <a:spLocks noGrp="1"/>
          </p:cNvSpPr>
          <p:nvPr>
            <p:ph idx="1"/>
          </p:nvPr>
        </p:nvSpPr>
        <p:spPr/>
        <p:txBody>
          <a:bodyPr/>
          <a:lstStyle/>
          <a:p>
            <a:pPr marL="0" indent="0">
              <a:buNone/>
            </a:pPr>
            <a:r>
              <a:rPr lang="en-US" altLang="zh-CN" dirty="0"/>
              <a:t>1</a:t>
            </a:r>
            <a:r>
              <a:rPr lang="zh-CN" altLang="en-US" dirty="0"/>
              <a:t>、</a:t>
            </a:r>
            <a:r>
              <a:rPr lang="en-US" altLang="zh-CN" dirty="0"/>
              <a:t>PC</a:t>
            </a:r>
            <a:r>
              <a:rPr lang="zh-CN" altLang="en-US" dirty="0"/>
              <a:t>是</a:t>
            </a:r>
            <a:r>
              <a:rPr lang="en-US" altLang="zh-CN" dirty="0"/>
              <a:t>__</a:t>
            </a:r>
            <a:r>
              <a:rPr lang="zh-CN" altLang="en-US" dirty="0"/>
              <a:t>的缩写，其作用是</a:t>
            </a:r>
            <a:r>
              <a:rPr lang="en-US" altLang="zh-CN" dirty="0"/>
              <a:t>__</a:t>
            </a:r>
            <a:r>
              <a:rPr lang="zh-CN" altLang="en-US" dirty="0"/>
              <a:t>。</a:t>
            </a:r>
          </a:p>
          <a:p>
            <a:pPr marL="0" indent="0">
              <a:buNone/>
            </a:pPr>
            <a:endParaRPr lang="zh-CN" altLang="en-US" dirty="0"/>
          </a:p>
          <a:p>
            <a:pPr marL="0" indent="0">
              <a:buNone/>
            </a:pPr>
            <a:r>
              <a:rPr lang="en-US" altLang="zh-CN" strike="sngStrike" dirty="0"/>
              <a:t>2</a:t>
            </a:r>
            <a:r>
              <a:rPr lang="zh-CN" altLang="en-US" strike="sngStrike" dirty="0"/>
              <a:t>、</a:t>
            </a:r>
            <a:r>
              <a:rPr lang="en-US" altLang="zh-CN" strike="sngStrike" dirty="0"/>
              <a:t>Cortex-M</a:t>
            </a:r>
            <a:r>
              <a:rPr lang="zh-CN" altLang="en-US" strike="sngStrike" dirty="0"/>
              <a:t>架构的</a:t>
            </a:r>
            <a:r>
              <a:rPr lang="en-US" altLang="zh-CN" strike="sngStrike" dirty="0"/>
              <a:t>CPU</a:t>
            </a:r>
            <a:r>
              <a:rPr lang="zh-CN" altLang="en-US" strike="sngStrike" dirty="0"/>
              <a:t>工作状态有</a:t>
            </a:r>
            <a:r>
              <a:rPr lang="en-US" altLang="zh-CN" strike="sngStrike" dirty="0"/>
              <a:t>_________</a:t>
            </a:r>
            <a:r>
              <a:rPr lang="zh-CN" altLang="en-US" strike="sngStrike" dirty="0"/>
              <a:t>模式和</a:t>
            </a:r>
            <a:r>
              <a:rPr lang="en-US" altLang="zh-CN" strike="sngStrike" dirty="0"/>
              <a:t>__________</a:t>
            </a:r>
            <a:r>
              <a:rPr lang="zh-CN" altLang="en-US" strike="sngStrike" dirty="0"/>
              <a:t>模式。</a:t>
            </a:r>
          </a:p>
          <a:p>
            <a:endParaRPr lang="zh-CN" altLang="en-US" dirty="0"/>
          </a:p>
          <a:p>
            <a:pPr marL="0" indent="0">
              <a:buNone/>
            </a:pPr>
            <a:r>
              <a:rPr lang="en-US" altLang="zh-CN" dirty="0"/>
              <a:t>3</a:t>
            </a:r>
            <a:r>
              <a:rPr lang="zh-CN" altLang="en-US" dirty="0"/>
              <a:t>、中断程序适用于处理响应速度要求</a:t>
            </a:r>
            <a:r>
              <a:rPr lang="en-US" altLang="zh-CN" dirty="0"/>
              <a:t>_____</a:t>
            </a:r>
            <a:r>
              <a:rPr lang="zh-CN" altLang="en-US" dirty="0"/>
              <a:t>、持续时间</a:t>
            </a:r>
            <a:r>
              <a:rPr lang="en-US" altLang="zh-CN" dirty="0"/>
              <a:t>______</a:t>
            </a:r>
            <a:r>
              <a:rPr lang="zh-CN" altLang="en-US" dirty="0"/>
              <a:t>的事件，与轮询式相比，开发难度要</a:t>
            </a:r>
            <a:r>
              <a:rPr lang="en-US" altLang="zh-CN" dirty="0"/>
              <a:t>______</a:t>
            </a:r>
            <a:r>
              <a:rPr lang="zh-CN" altLang="en-US" dirty="0"/>
              <a:t>。（高</a:t>
            </a:r>
            <a:r>
              <a:rPr lang="en-US" altLang="zh-CN" dirty="0"/>
              <a:t>/</a:t>
            </a:r>
            <a:r>
              <a:rPr lang="zh-CN" altLang="en-US" dirty="0"/>
              <a:t>低</a:t>
            </a:r>
            <a:r>
              <a:rPr lang="en-US" altLang="zh-CN" dirty="0"/>
              <a:t>/</a:t>
            </a:r>
            <a:r>
              <a:rPr lang="zh-CN" altLang="en-US" dirty="0"/>
              <a:t>长</a:t>
            </a:r>
            <a:r>
              <a:rPr lang="en-US" altLang="zh-CN" dirty="0"/>
              <a:t>/</a:t>
            </a:r>
            <a:r>
              <a:rPr lang="zh-CN" altLang="en-US" dirty="0"/>
              <a:t>短）</a:t>
            </a:r>
          </a:p>
          <a:p>
            <a:endParaRPr lang="zh-CN" altLang="en-US" dirty="0"/>
          </a:p>
          <a:p>
            <a:pPr marL="0" indent="0">
              <a:buNone/>
            </a:pPr>
            <a:r>
              <a:rPr lang="en-US" altLang="zh-CN" dirty="0"/>
              <a:t>4</a:t>
            </a:r>
            <a:r>
              <a:rPr lang="zh-CN" altLang="en-US" dirty="0"/>
              <a:t>、与数据存储器相比，寄存器的特点是：容量</a:t>
            </a:r>
            <a:r>
              <a:rPr lang="en-US" altLang="zh-CN" dirty="0"/>
              <a:t>____</a:t>
            </a:r>
            <a:r>
              <a:rPr lang="zh-CN" altLang="en-US" dirty="0"/>
              <a:t>，访问速度</a:t>
            </a:r>
            <a:r>
              <a:rPr lang="en-US" altLang="zh-CN" dirty="0"/>
              <a:t>_____</a:t>
            </a:r>
            <a:r>
              <a:rPr lang="zh-CN" altLang="en-US" dirty="0"/>
              <a:t>。（大</a:t>
            </a:r>
            <a:r>
              <a:rPr lang="en-US" altLang="zh-CN" dirty="0"/>
              <a:t>/</a:t>
            </a:r>
            <a:r>
              <a:rPr lang="zh-CN" altLang="en-US" dirty="0"/>
              <a:t>小</a:t>
            </a:r>
            <a:r>
              <a:rPr lang="en-US" altLang="zh-CN" dirty="0"/>
              <a:t>/</a:t>
            </a:r>
            <a:r>
              <a:rPr lang="zh-CN" altLang="en-US" dirty="0"/>
              <a:t>快</a:t>
            </a:r>
            <a:r>
              <a:rPr lang="en-US" altLang="zh-CN" dirty="0"/>
              <a:t>/</a:t>
            </a:r>
            <a:r>
              <a:rPr lang="zh-CN" altLang="en-US" dirty="0"/>
              <a:t>慢）</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5551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3" name="内容占位符 2"/>
          <p:cNvSpPr>
            <a:spLocks noGrp="1"/>
          </p:cNvSpPr>
          <p:nvPr>
            <p:ph idx="1"/>
          </p:nvPr>
        </p:nvSpPr>
        <p:spPr/>
        <p:txBody>
          <a:bodyPr/>
          <a:lstStyle/>
          <a:p>
            <a:pPr marL="0" indent="0">
              <a:buNone/>
            </a:pPr>
            <a:r>
              <a:rPr lang="en-US" altLang="zh-CN" dirty="0"/>
              <a:t>5</a:t>
            </a:r>
            <a:r>
              <a:rPr lang="zh-CN" altLang="en-US" dirty="0"/>
              <a:t>、算术逻辑单元</a:t>
            </a:r>
            <a:r>
              <a:rPr lang="en-US" altLang="zh-CN" dirty="0"/>
              <a:t>ALU</a:t>
            </a:r>
            <a:r>
              <a:rPr lang="zh-CN" altLang="en-US" dirty="0"/>
              <a:t>的四要素是：</a:t>
            </a:r>
            <a:r>
              <a:rPr lang="en-US" altLang="zh-CN" dirty="0"/>
              <a:t>____</a:t>
            </a:r>
            <a:r>
              <a:rPr lang="zh-CN" altLang="en-US" dirty="0"/>
              <a:t>，</a:t>
            </a:r>
            <a:r>
              <a:rPr lang="en-US" altLang="zh-CN" dirty="0"/>
              <a:t>____</a:t>
            </a:r>
            <a:r>
              <a:rPr lang="zh-CN" altLang="en-US" dirty="0"/>
              <a:t>，</a:t>
            </a:r>
            <a:r>
              <a:rPr lang="en-US" altLang="zh-CN" dirty="0"/>
              <a:t>____</a:t>
            </a:r>
            <a:r>
              <a:rPr lang="zh-CN" altLang="en-US" dirty="0"/>
              <a:t>，</a:t>
            </a:r>
            <a:r>
              <a:rPr lang="en-US" altLang="zh-CN" dirty="0"/>
              <a:t>____</a:t>
            </a:r>
            <a:r>
              <a:rPr lang="zh-CN" altLang="en-US" dirty="0"/>
              <a:t>。</a:t>
            </a:r>
          </a:p>
          <a:p>
            <a:endParaRPr lang="zh-CN" altLang="en-US" dirty="0"/>
          </a:p>
          <a:p>
            <a:pPr marL="0" indent="0">
              <a:buNone/>
            </a:pPr>
            <a:r>
              <a:rPr lang="en-US" altLang="zh-CN" dirty="0"/>
              <a:t>6</a:t>
            </a:r>
            <a:r>
              <a:rPr lang="zh-CN" altLang="en-US" dirty="0"/>
              <a:t>、中断允许控制，分为</a:t>
            </a:r>
            <a:r>
              <a:rPr lang="en-US" altLang="zh-CN" dirty="0"/>
              <a:t>__________</a:t>
            </a:r>
            <a:r>
              <a:rPr lang="zh-CN" altLang="en-US" dirty="0"/>
              <a:t>和</a:t>
            </a:r>
            <a:r>
              <a:rPr lang="en-US" altLang="zh-CN" dirty="0"/>
              <a:t>____________</a:t>
            </a:r>
            <a:r>
              <a:rPr lang="zh-CN" altLang="en-US" dirty="0"/>
              <a:t>。</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90623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判断题</a:t>
            </a:r>
          </a:p>
        </p:txBody>
      </p:sp>
      <p:sp>
        <p:nvSpPr>
          <p:cNvPr id="3" name="内容占位符 2"/>
          <p:cNvSpPr>
            <a:spLocks noGrp="1"/>
          </p:cNvSpPr>
          <p:nvPr>
            <p:ph idx="1"/>
          </p:nvPr>
        </p:nvSpPr>
        <p:spPr/>
        <p:txBody>
          <a:bodyPr/>
          <a:lstStyle/>
          <a:p>
            <a:pPr marL="0" indent="0">
              <a:buNone/>
            </a:pPr>
            <a:r>
              <a:rPr lang="en-US" altLang="zh-CN" dirty="0"/>
              <a:t>1</a:t>
            </a:r>
            <a:r>
              <a:rPr lang="zh-CN" altLang="en-US" dirty="0"/>
              <a:t>、</a:t>
            </a:r>
            <a:r>
              <a:rPr lang="en-US" altLang="zh-CN" dirty="0"/>
              <a:t>Cortex-M3</a:t>
            </a:r>
            <a:r>
              <a:rPr lang="zh-CN" altLang="en-US" dirty="0"/>
              <a:t>架构基于冯</a:t>
            </a:r>
            <a:r>
              <a:rPr lang="en-US" altLang="zh-CN" dirty="0"/>
              <a:t>·</a:t>
            </a:r>
            <a:r>
              <a:rPr lang="zh-CN" altLang="en-US" dirty="0"/>
              <a:t>诺依曼架构体系。（）</a:t>
            </a:r>
          </a:p>
          <a:p>
            <a:pPr marL="0" indent="0">
              <a:buNone/>
            </a:pPr>
            <a:endParaRPr lang="en-US" altLang="zh-CN" dirty="0"/>
          </a:p>
          <a:p>
            <a:pPr marL="0" indent="0">
              <a:buNone/>
            </a:pPr>
            <a:r>
              <a:rPr lang="en-US" altLang="zh-CN" dirty="0"/>
              <a:t>2</a:t>
            </a:r>
            <a:r>
              <a:rPr lang="zh-CN" altLang="en-US" dirty="0"/>
              <a:t>、</a:t>
            </a:r>
            <a:r>
              <a:rPr lang="en-US" altLang="zh-CN" dirty="0"/>
              <a:t>STM32</a:t>
            </a:r>
            <a:r>
              <a:rPr lang="zh-CN" altLang="en-US" dirty="0"/>
              <a:t>的堆栈结构位于寄存器中。（）</a:t>
            </a:r>
          </a:p>
          <a:p>
            <a:endParaRPr lang="zh-CN" altLang="en-US" dirty="0"/>
          </a:p>
          <a:p>
            <a:pPr marL="0" indent="0">
              <a:buNone/>
            </a:pPr>
            <a:r>
              <a:rPr lang="en-US" altLang="zh-CN" dirty="0"/>
              <a:t>3</a:t>
            </a:r>
            <a:r>
              <a:rPr lang="zh-CN" altLang="en-US" dirty="0"/>
              <a:t>、锁相环</a:t>
            </a:r>
            <a:r>
              <a:rPr lang="en-US" altLang="zh-CN" dirty="0"/>
              <a:t>PLL</a:t>
            </a:r>
            <a:r>
              <a:rPr lang="zh-CN" altLang="en-US" dirty="0"/>
              <a:t>既能提高时钟频率，也能降低时钟频率。（）</a:t>
            </a:r>
          </a:p>
          <a:p>
            <a:endParaRPr lang="zh-CN" altLang="en-US" dirty="0"/>
          </a:p>
          <a:p>
            <a:pPr marL="0" indent="0">
              <a:buNone/>
            </a:pPr>
            <a:r>
              <a:rPr lang="en-US" altLang="zh-CN" dirty="0"/>
              <a:t>4</a:t>
            </a:r>
            <a:r>
              <a:rPr lang="zh-CN" altLang="en-US" dirty="0"/>
              <a:t>、</a:t>
            </a:r>
            <a:r>
              <a:rPr lang="en-US" altLang="zh-CN" dirty="0"/>
              <a:t>STM32</a:t>
            </a:r>
            <a:r>
              <a:rPr lang="zh-CN" altLang="en-US" dirty="0"/>
              <a:t>处理器基于</a:t>
            </a:r>
            <a:r>
              <a:rPr lang="en-US" altLang="zh-CN" dirty="0"/>
              <a:t>ARM</a:t>
            </a:r>
            <a:r>
              <a:rPr lang="zh-CN" altLang="en-US" dirty="0"/>
              <a:t>公司的</a:t>
            </a:r>
            <a:r>
              <a:rPr lang="en-US" altLang="zh-CN" dirty="0"/>
              <a:t>IP</a:t>
            </a:r>
            <a:r>
              <a:rPr lang="zh-CN" altLang="en-US" dirty="0"/>
              <a:t>核开发。（）</a:t>
            </a:r>
          </a:p>
          <a:p>
            <a:endParaRPr lang="zh-CN" altLang="en-US" dirty="0"/>
          </a:p>
          <a:p>
            <a:pPr marL="0" indent="0">
              <a:buNone/>
            </a:pPr>
            <a:r>
              <a:rPr lang="en-US" altLang="zh-CN" dirty="0"/>
              <a:t>5</a:t>
            </a:r>
            <a:r>
              <a:rPr lang="zh-CN" altLang="en-US" dirty="0"/>
              <a:t>、优先级屏蔽寄存器</a:t>
            </a:r>
            <a:r>
              <a:rPr lang="en-US" altLang="zh-CN" dirty="0"/>
              <a:t> PRIMASK </a:t>
            </a:r>
            <a:r>
              <a:rPr lang="zh-CN" altLang="en-US" dirty="0"/>
              <a:t>中可配置各中断的优先级。（）</a:t>
            </a:r>
          </a:p>
          <a:p>
            <a:endParaRPr lang="zh-CN" altLang="en-US" dirty="0"/>
          </a:p>
          <a:p>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4054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p:cNvSpPr>
            <a:spLocks noGrp="1"/>
          </p:cNvSpPr>
          <p:nvPr>
            <p:ph idx="1"/>
          </p:nvPr>
        </p:nvSpPr>
        <p:spPr/>
        <p:txBody>
          <a:bodyPr/>
          <a:lstStyle/>
          <a:p>
            <a:r>
              <a:rPr lang="zh-CN" altLang="en-US" dirty="0"/>
              <a:t>轮询式处理事件，和中断处理事件相比，有何优点，有何缺点？请各列举不少于两条。</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05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a:bodyPr>
          <a:lstStyle/>
          <a:p>
            <a:r>
              <a:rPr lang="zh-CN" altLang="en-US" dirty="0"/>
              <a:t>选择题答案</a:t>
            </a:r>
          </a:p>
          <a:p>
            <a:pPr marL="0" indent="0">
              <a:buNone/>
            </a:pPr>
            <a:r>
              <a:rPr lang="en-US" altLang="zh-CN" dirty="0">
                <a:sym typeface="+mn-ea"/>
              </a:rPr>
              <a:t>1</a:t>
            </a:r>
            <a:r>
              <a:rPr lang="zh-CN" altLang="en-US" dirty="0">
                <a:sym typeface="+mn-ea"/>
              </a:rPr>
              <a:t>、</a:t>
            </a:r>
            <a:r>
              <a:rPr lang="en-US" altLang="zh-CN" dirty="0">
                <a:sym typeface="+mn-ea"/>
              </a:rPr>
              <a:t>C   2</a:t>
            </a:r>
            <a:r>
              <a:rPr lang="zh-CN" altLang="en-US" dirty="0">
                <a:sym typeface="+mn-ea"/>
              </a:rPr>
              <a:t>、</a:t>
            </a:r>
            <a:r>
              <a:rPr lang="en-US" altLang="zh-CN" dirty="0">
                <a:sym typeface="+mn-ea"/>
              </a:rPr>
              <a:t>AC   3</a:t>
            </a:r>
            <a:r>
              <a:rPr lang="zh-CN" altLang="en-US" dirty="0">
                <a:sym typeface="+mn-ea"/>
              </a:rPr>
              <a:t>、</a:t>
            </a:r>
            <a:r>
              <a:rPr lang="en-US" altLang="zh-CN" dirty="0">
                <a:sym typeface="+mn-ea"/>
              </a:rPr>
              <a:t>B   4</a:t>
            </a:r>
            <a:r>
              <a:rPr lang="zh-CN" altLang="en-US" dirty="0">
                <a:sym typeface="+mn-ea"/>
              </a:rPr>
              <a:t>、</a:t>
            </a:r>
            <a:r>
              <a:rPr lang="en-US" altLang="zh-CN" dirty="0">
                <a:sym typeface="+mn-ea"/>
              </a:rPr>
              <a:t>A    5</a:t>
            </a:r>
            <a:r>
              <a:rPr lang="zh-CN" altLang="en-US" dirty="0">
                <a:sym typeface="+mn-ea"/>
              </a:rPr>
              <a:t>、</a:t>
            </a:r>
            <a:r>
              <a:rPr lang="en-US" altLang="zh-CN" dirty="0">
                <a:sym typeface="+mn-ea"/>
              </a:rPr>
              <a:t>ABCD</a:t>
            </a:r>
            <a:endParaRPr lang="zh-CN" altLang="en-US" dirty="0"/>
          </a:p>
          <a:p>
            <a:r>
              <a:rPr lang="zh-CN" altLang="en-US" dirty="0"/>
              <a:t>填空题答案</a:t>
            </a:r>
          </a:p>
          <a:p>
            <a:pPr marL="0" indent="0">
              <a:buNone/>
            </a:pPr>
            <a:r>
              <a:rPr lang="en-US" altLang="zh-CN" dirty="0"/>
              <a:t>1</a:t>
            </a:r>
            <a:r>
              <a:rPr lang="zh-CN" altLang="en-US" dirty="0"/>
              <a:t>、</a:t>
            </a:r>
            <a:r>
              <a:rPr lang="en-US" altLang="zh-CN" dirty="0"/>
              <a:t>Program Counter;</a:t>
            </a:r>
            <a:r>
              <a:rPr lang="zh-CN" altLang="en-US" dirty="0"/>
              <a:t>存储下一条指令所在地址</a:t>
            </a:r>
          </a:p>
          <a:p>
            <a:pPr marL="0" indent="0">
              <a:buNone/>
            </a:pPr>
            <a:r>
              <a:rPr lang="en-US" altLang="zh-CN" dirty="0"/>
              <a:t>2</a:t>
            </a:r>
            <a:r>
              <a:rPr lang="zh-CN" altLang="en-US" dirty="0"/>
              <a:t>、</a:t>
            </a:r>
            <a:r>
              <a:rPr lang="en-US" altLang="zh-CN" dirty="0"/>
              <a:t>Handle;Thread</a:t>
            </a:r>
          </a:p>
          <a:p>
            <a:pPr marL="0" indent="0">
              <a:buNone/>
            </a:pPr>
            <a:r>
              <a:rPr lang="en-US" altLang="zh-CN" dirty="0"/>
              <a:t>3</a:t>
            </a:r>
            <a:r>
              <a:rPr lang="zh-CN" altLang="en-US" dirty="0"/>
              <a:t>、高；短；高</a:t>
            </a:r>
          </a:p>
          <a:p>
            <a:pPr marL="0" indent="0">
              <a:buNone/>
            </a:pPr>
            <a:r>
              <a:rPr lang="en-US" altLang="zh-CN" dirty="0"/>
              <a:t>4</a:t>
            </a:r>
            <a:r>
              <a:rPr lang="zh-CN" altLang="en-US" dirty="0"/>
              <a:t>、小；快</a:t>
            </a:r>
          </a:p>
          <a:p>
            <a:pPr marL="0" indent="0">
              <a:buNone/>
            </a:pPr>
            <a:r>
              <a:rPr lang="en-US" altLang="zh-CN" dirty="0"/>
              <a:t>5</a:t>
            </a:r>
            <a:r>
              <a:rPr lang="zh-CN" altLang="en-US" dirty="0"/>
              <a:t>、操作数；运算；标志位；运算结果</a:t>
            </a:r>
          </a:p>
          <a:p>
            <a:pPr marL="0" indent="0">
              <a:buNone/>
            </a:pPr>
            <a:r>
              <a:rPr lang="en-US" altLang="zh-CN" dirty="0"/>
              <a:t>6</a:t>
            </a:r>
            <a:r>
              <a:rPr lang="zh-CN" altLang="en-US" dirty="0"/>
              <a:t>、全局中断控制；专用中断控制</a:t>
            </a:r>
          </a:p>
          <a:p>
            <a:pPr marL="0" indent="0">
              <a:buNone/>
            </a:pP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312739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a:bodyPr>
          <a:lstStyle/>
          <a:p>
            <a:r>
              <a:rPr lang="zh-CN" altLang="en-US" dirty="0"/>
              <a:t>判断题答案</a:t>
            </a:r>
          </a:p>
          <a:p>
            <a:pPr marL="0" indent="0">
              <a:buNone/>
            </a:pPr>
            <a:r>
              <a:rPr lang="zh-CN" altLang="en-US" dirty="0">
                <a:sym typeface="+mn-ea"/>
              </a:rPr>
              <a:t>×</a:t>
            </a:r>
            <a:r>
              <a:rPr lang="en-US" altLang="zh-CN" dirty="0">
                <a:sym typeface="+mn-ea"/>
              </a:rPr>
              <a:t>   </a:t>
            </a:r>
            <a:r>
              <a:rPr lang="zh-CN" altLang="en-US" dirty="0">
                <a:sym typeface="+mn-ea"/>
              </a:rPr>
              <a:t>×</a:t>
            </a:r>
            <a:r>
              <a:rPr lang="en-US" altLang="zh-CN" dirty="0">
                <a:sym typeface="+mn-ea"/>
              </a:rPr>
              <a:t>    </a:t>
            </a:r>
            <a:r>
              <a:rPr lang="zh-CN" altLang="en-US" dirty="0">
                <a:sym typeface="+mn-ea"/>
              </a:rPr>
              <a:t>×</a:t>
            </a:r>
            <a:r>
              <a:rPr lang="en-US" altLang="zh-CN" dirty="0">
                <a:sym typeface="+mn-ea"/>
              </a:rPr>
              <a:t>    √    </a:t>
            </a:r>
            <a:r>
              <a:rPr lang="zh-CN" altLang="en-US" dirty="0">
                <a:sym typeface="+mn-ea"/>
              </a:rPr>
              <a:t>×</a:t>
            </a:r>
            <a:endParaRPr lang="zh-CN" altLang="en-US" dirty="0"/>
          </a:p>
          <a:p>
            <a:r>
              <a:rPr lang="zh-CN" altLang="en-US" dirty="0"/>
              <a:t>思考题答案</a:t>
            </a:r>
            <a:endParaRPr lang="en-US" altLang="zh-CN" dirty="0"/>
          </a:p>
          <a:p>
            <a:pPr marL="0" indent="0">
              <a:buNone/>
            </a:pPr>
            <a:r>
              <a:rPr lang="zh-CN" altLang="en-US" dirty="0"/>
              <a:t>优点：</a:t>
            </a:r>
          </a:p>
          <a:p>
            <a:pPr marL="0" indent="0">
              <a:buNone/>
            </a:pPr>
            <a:r>
              <a:rPr lang="en-US" altLang="zh-CN" dirty="0"/>
              <a:t>1</a:t>
            </a:r>
            <a:r>
              <a:rPr lang="zh-CN" altLang="en-US" dirty="0"/>
              <a:t>、轮询式可处理事件的数量无上限，而中断数量是有限的。</a:t>
            </a:r>
          </a:p>
          <a:p>
            <a:pPr marL="0" indent="0">
              <a:buNone/>
            </a:pPr>
            <a:r>
              <a:rPr lang="en-US" altLang="zh-CN" dirty="0"/>
              <a:t>2</a:t>
            </a:r>
            <a:r>
              <a:rPr lang="zh-CN" altLang="en-US" dirty="0"/>
              <a:t>、按顺序依次执行，无须考虑各事件发生优先级问题，开发复杂度低。</a:t>
            </a:r>
          </a:p>
          <a:p>
            <a:pPr marL="0" indent="0">
              <a:buNone/>
            </a:pPr>
            <a:r>
              <a:rPr lang="zh-CN" altLang="en-US" dirty="0"/>
              <a:t>缺点：</a:t>
            </a:r>
          </a:p>
          <a:p>
            <a:pPr marL="0" indent="0">
              <a:buNone/>
            </a:pPr>
            <a:r>
              <a:rPr lang="en-US" altLang="zh-CN" dirty="0"/>
              <a:t>1</a:t>
            </a:r>
            <a:r>
              <a:rPr lang="zh-CN" altLang="en-US" dirty="0"/>
              <a:t>、实时性不足，可能错过重要事件。</a:t>
            </a:r>
          </a:p>
          <a:p>
            <a:pPr marL="0" indent="0">
              <a:buNone/>
            </a:pPr>
            <a:r>
              <a:rPr lang="en-US" altLang="zh-CN" dirty="0"/>
              <a:t>2</a:t>
            </a:r>
            <a:r>
              <a:rPr lang="zh-CN" altLang="en-US" dirty="0"/>
              <a:t>、优先级低于中断，可能在执行过程中被打断。对时序要求严格的事件处理可能因为中途打断而失败。</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741622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76273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1271464" y="3356992"/>
            <a:ext cx="8928992" cy="576064"/>
          </a:xfrm>
        </p:spPr>
        <p:txBody>
          <a:bodyPr>
            <a:normAutofit/>
          </a:bodyPr>
          <a:lstStyle/>
          <a:p>
            <a:pPr>
              <a:lnSpc>
                <a:spcPct val="110000"/>
              </a:lnSpc>
            </a:pPr>
            <a:r>
              <a:rPr lang="zh-CN" altLang="en-US" dirty="0">
                <a:solidFill>
                  <a:srgbClr val="C00000"/>
                </a:solidFill>
              </a:rPr>
              <a:t>❀ </a:t>
            </a:r>
            <a:r>
              <a:rPr lang="zh-CN" altLang="en-US" dirty="0"/>
              <a:t>第</a:t>
            </a:r>
            <a:r>
              <a:rPr lang="en-US" altLang="zh-CN" dirty="0"/>
              <a:t>3</a:t>
            </a:r>
            <a:r>
              <a:rPr lang="zh-CN" altLang="en-US" dirty="0"/>
              <a:t>章  </a:t>
            </a:r>
            <a:r>
              <a:rPr lang="en-US" altLang="zh-CN" dirty="0"/>
              <a:t>   STM32</a:t>
            </a:r>
            <a:r>
              <a:rPr lang="zh-CN" altLang="en-US" dirty="0"/>
              <a:t>开发初步</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2054436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、下列叙述错误的是（）</a:t>
            </a:r>
            <a:endParaRPr lang="en-US" altLang="zh-CN" dirty="0"/>
          </a:p>
          <a:p>
            <a:pPr marL="0" indent="0">
              <a:lnSpc>
                <a:spcPct val="150000"/>
              </a:lnSpc>
              <a:buNone/>
            </a:pPr>
            <a:r>
              <a:rPr lang="en-US" altLang="zh-CN" dirty="0"/>
              <a:t>A.IDR</a:t>
            </a:r>
            <a:r>
              <a:rPr lang="zh-CN" altLang="en-US" dirty="0"/>
              <a:t>和</a:t>
            </a:r>
            <a:r>
              <a:rPr lang="en-US" altLang="zh-CN" dirty="0"/>
              <a:t>ODR</a:t>
            </a:r>
            <a:r>
              <a:rPr lang="zh-CN" altLang="en-US" dirty="0"/>
              <a:t>寄存器都可进行读操作，都可用于判断按键是否被按下。</a:t>
            </a:r>
            <a:endParaRPr lang="en-US" altLang="zh-CN" dirty="0"/>
          </a:p>
          <a:p>
            <a:pPr marL="0" indent="0">
              <a:lnSpc>
                <a:spcPct val="150000"/>
              </a:lnSpc>
              <a:buNone/>
            </a:pPr>
            <a:r>
              <a:rPr lang="en-US" altLang="zh-CN" dirty="0"/>
              <a:t>B.</a:t>
            </a:r>
            <a:r>
              <a:rPr lang="zh-CN" altLang="en-US" dirty="0"/>
              <a:t>控制</a:t>
            </a:r>
            <a:r>
              <a:rPr lang="en-US" altLang="zh-CN" dirty="0"/>
              <a:t>LED</a:t>
            </a:r>
            <a:r>
              <a:rPr lang="zh-CN" altLang="en-US" dirty="0"/>
              <a:t>状态点亮或熄灭，可以使用</a:t>
            </a:r>
            <a:r>
              <a:rPr lang="en-US" altLang="zh-CN" dirty="0"/>
              <a:t>ODR</a:t>
            </a:r>
            <a:r>
              <a:rPr lang="zh-CN" altLang="en-US" dirty="0"/>
              <a:t>寄存器或</a:t>
            </a:r>
            <a:r>
              <a:rPr lang="en-US" altLang="zh-CN" dirty="0"/>
              <a:t>BSRR</a:t>
            </a:r>
            <a:r>
              <a:rPr lang="zh-CN" altLang="en-US" dirty="0"/>
              <a:t>寄存器。</a:t>
            </a:r>
            <a:endParaRPr lang="en-US" altLang="zh-CN" dirty="0"/>
          </a:p>
          <a:p>
            <a:pPr marL="0" indent="0">
              <a:lnSpc>
                <a:spcPct val="150000"/>
              </a:lnSpc>
              <a:buNone/>
            </a:pPr>
            <a:r>
              <a:rPr lang="en-US" altLang="zh-CN" dirty="0"/>
              <a:t>C.</a:t>
            </a:r>
            <a:r>
              <a:rPr lang="zh-CN" altLang="en-US" dirty="0"/>
              <a:t> </a:t>
            </a:r>
            <a:r>
              <a:rPr lang="en-US" altLang="zh-CN" dirty="0"/>
              <a:t>IO</a:t>
            </a:r>
            <a:r>
              <a:rPr lang="zh-CN" altLang="en-US" dirty="0"/>
              <a:t>引脚通常还和其他外设引脚复用。</a:t>
            </a:r>
            <a:endParaRPr lang="en-US" altLang="zh-CN" dirty="0"/>
          </a:p>
          <a:p>
            <a:pPr marL="0" indent="0">
              <a:lnSpc>
                <a:spcPct val="150000"/>
              </a:lnSpc>
              <a:buNone/>
            </a:pPr>
            <a:r>
              <a:rPr lang="en-US" altLang="zh-CN" dirty="0"/>
              <a:t>D.</a:t>
            </a:r>
            <a:r>
              <a:rPr lang="zh-CN" altLang="en-US" dirty="0"/>
              <a:t> </a:t>
            </a:r>
            <a:r>
              <a:rPr lang="en-US" altLang="zh-CN" dirty="0"/>
              <a:t>IO</a:t>
            </a:r>
            <a:r>
              <a:rPr lang="zh-CN" altLang="en-US" dirty="0"/>
              <a:t>端口的每个位可以由软件分别配置成输入、输出、复用模式。</a:t>
            </a:r>
            <a:endParaRPr lang="en-US" altLang="zh-CN" dirty="0"/>
          </a:p>
          <a:p>
            <a:pPr marL="0" indent="0">
              <a:lnSpc>
                <a:spcPct val="150000"/>
              </a:lnSpc>
              <a:buNone/>
            </a:pPr>
            <a:r>
              <a:rPr lang="en-US" altLang="zh-CN" dirty="0"/>
              <a:t>E. PC</a:t>
            </a:r>
            <a:r>
              <a:rPr lang="zh-CN" altLang="en-US" dirty="0"/>
              <a:t>指针指向程序代码的第一条指令是</a:t>
            </a:r>
            <a:r>
              <a:rPr lang="en-US" altLang="zh-CN" dirty="0"/>
              <a:t>main</a:t>
            </a:r>
            <a:r>
              <a:rPr lang="zh-CN" altLang="en-US" dirty="0"/>
              <a:t>函数。</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66380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2</a:t>
            </a:r>
            <a:r>
              <a:rPr lang="zh-CN" altLang="en-US" dirty="0"/>
              <a:t>、下列叙述错误的是（）</a:t>
            </a:r>
            <a:endParaRPr lang="en-US" altLang="zh-CN" dirty="0"/>
          </a:p>
          <a:p>
            <a:pPr marL="0" indent="0">
              <a:lnSpc>
                <a:spcPct val="150000"/>
              </a:lnSpc>
              <a:buNone/>
            </a:pPr>
            <a:r>
              <a:rPr lang="en-US" altLang="zh-CN" dirty="0"/>
              <a:t>A.</a:t>
            </a:r>
            <a:r>
              <a:rPr lang="zh-CN" altLang="en-US" dirty="0"/>
              <a:t> </a:t>
            </a:r>
            <a:r>
              <a:rPr lang="en-US" altLang="zh-CN" dirty="0"/>
              <a:t>GPIOA-GPIOI</a:t>
            </a:r>
            <a:r>
              <a:rPr lang="zh-CN" altLang="en-US" dirty="0"/>
              <a:t>的时钟都在</a:t>
            </a:r>
            <a:r>
              <a:rPr lang="en-US" altLang="zh-CN" dirty="0"/>
              <a:t>AHB1</a:t>
            </a:r>
            <a:r>
              <a:rPr lang="zh-CN" altLang="en-US" dirty="0"/>
              <a:t>总线时钟上。</a:t>
            </a:r>
            <a:endParaRPr lang="en-US" altLang="zh-CN" dirty="0"/>
          </a:p>
          <a:p>
            <a:pPr marL="0" indent="0">
              <a:lnSpc>
                <a:spcPct val="150000"/>
              </a:lnSpc>
              <a:buNone/>
            </a:pPr>
            <a:r>
              <a:rPr lang="en-US" altLang="zh-CN" dirty="0"/>
              <a:t>B.</a:t>
            </a:r>
            <a:r>
              <a:rPr lang="zh-CN" altLang="en-US" dirty="0"/>
              <a:t> </a:t>
            </a:r>
            <a:r>
              <a:rPr lang="en-US" altLang="zh-CN" dirty="0"/>
              <a:t>IO</a:t>
            </a:r>
            <a:r>
              <a:rPr lang="zh-CN" altLang="en-US" dirty="0"/>
              <a:t>端口的灌电流能力高于拉电流能力。</a:t>
            </a:r>
            <a:endParaRPr lang="en-US" altLang="zh-CN" dirty="0"/>
          </a:p>
          <a:p>
            <a:pPr marL="0" indent="0">
              <a:lnSpc>
                <a:spcPct val="150000"/>
              </a:lnSpc>
              <a:buNone/>
            </a:pPr>
            <a:r>
              <a:rPr lang="en-US" altLang="zh-CN" dirty="0"/>
              <a:t>C.</a:t>
            </a:r>
            <a:r>
              <a:rPr lang="zh-CN" altLang="en-US" dirty="0"/>
              <a:t>按键抖动问题只能通过硬件电路解决。</a:t>
            </a:r>
            <a:endParaRPr lang="en-US" altLang="zh-CN" dirty="0"/>
          </a:p>
          <a:p>
            <a:pPr marL="0" indent="0">
              <a:lnSpc>
                <a:spcPct val="150000"/>
              </a:lnSpc>
              <a:buNone/>
            </a:pPr>
            <a:r>
              <a:rPr lang="en-US" altLang="zh-CN" dirty="0"/>
              <a:t>D.</a:t>
            </a:r>
            <a:r>
              <a:rPr lang="zh-CN" altLang="en-US" dirty="0"/>
              <a:t> </a:t>
            </a:r>
            <a:r>
              <a:rPr lang="en-US" altLang="zh-CN" dirty="0" err="1"/>
              <a:t>STlink</a:t>
            </a:r>
            <a:r>
              <a:rPr lang="zh-CN" altLang="en-US" dirty="0"/>
              <a:t>只能下载程序，不能调试程序。</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29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228756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buNone/>
            </a:pPr>
            <a:r>
              <a:rPr lang="en-US" altLang="zh-CN" dirty="0"/>
              <a:t>1.</a:t>
            </a:r>
            <a:r>
              <a:rPr lang="zh-CN" altLang="en-US" dirty="0"/>
              <a:t>一个</a:t>
            </a:r>
            <a:r>
              <a:rPr lang="en-US" altLang="zh-CN" dirty="0"/>
              <a:t>CPU</a:t>
            </a:r>
            <a:r>
              <a:rPr lang="zh-CN" altLang="en-US" dirty="0"/>
              <a:t>的主要组成部分（）</a:t>
            </a:r>
            <a:endParaRPr lang="en-US" altLang="zh-CN" dirty="0"/>
          </a:p>
          <a:p>
            <a:pPr marL="0" indent="0">
              <a:buNone/>
            </a:pPr>
            <a:r>
              <a:rPr lang="en-US" altLang="zh-CN" dirty="0"/>
              <a:t>	A.</a:t>
            </a:r>
            <a:r>
              <a:rPr lang="zh-CN" altLang="en-US" dirty="0"/>
              <a:t>控制器</a:t>
            </a:r>
            <a:r>
              <a:rPr lang="en-US" altLang="zh-CN" dirty="0"/>
              <a:t>		B. </a:t>
            </a:r>
            <a:r>
              <a:rPr lang="zh-CN" altLang="en-US" dirty="0"/>
              <a:t>存储器</a:t>
            </a:r>
            <a:r>
              <a:rPr lang="en-US" altLang="zh-CN" dirty="0"/>
              <a:t>		C.</a:t>
            </a:r>
            <a:r>
              <a:rPr lang="zh-CN" altLang="en-US" dirty="0"/>
              <a:t>运算器</a:t>
            </a:r>
            <a:r>
              <a:rPr lang="en-US" altLang="zh-CN" dirty="0"/>
              <a:t>		D.</a:t>
            </a:r>
            <a:r>
              <a:rPr lang="zh-CN" altLang="en-US" dirty="0"/>
              <a:t>寄存器</a:t>
            </a:r>
            <a:endParaRPr lang="en-US" altLang="zh-CN" dirty="0"/>
          </a:p>
          <a:p>
            <a:pPr marL="0" indent="0">
              <a:buNone/>
            </a:pPr>
            <a:r>
              <a:rPr lang="en-US" altLang="zh-CN" dirty="0"/>
              <a:t>2.</a:t>
            </a:r>
            <a:r>
              <a:rPr lang="zh-CN" altLang="en-US" dirty="0"/>
              <a:t>一个</a:t>
            </a:r>
            <a:r>
              <a:rPr lang="en-US" altLang="zh-CN" dirty="0"/>
              <a:t>MCU</a:t>
            </a:r>
            <a:r>
              <a:rPr lang="zh-CN" altLang="en-US" dirty="0"/>
              <a:t>包括有（）</a:t>
            </a:r>
            <a:endParaRPr lang="en-US" altLang="zh-CN" dirty="0"/>
          </a:p>
          <a:p>
            <a:pPr marL="0" indent="0">
              <a:buNone/>
            </a:pPr>
            <a:r>
              <a:rPr lang="en-US" altLang="zh-CN" dirty="0"/>
              <a:t> 	A.CPU   B.RAM   C.</a:t>
            </a:r>
            <a:r>
              <a:rPr lang="zh-CN" altLang="en-US" dirty="0"/>
              <a:t>输入输出接口   </a:t>
            </a:r>
            <a:r>
              <a:rPr lang="en-US" altLang="zh-CN" dirty="0"/>
              <a:t>D.</a:t>
            </a:r>
            <a:r>
              <a:rPr lang="zh-CN" altLang="en-US" dirty="0"/>
              <a:t>外设   </a:t>
            </a:r>
            <a:r>
              <a:rPr lang="en-US" altLang="zh-CN" dirty="0"/>
              <a:t>E.</a:t>
            </a:r>
            <a:r>
              <a:rPr lang="zh-CN" altLang="en-US" dirty="0"/>
              <a:t>时钟单元   </a:t>
            </a:r>
            <a:r>
              <a:rPr lang="en-US" altLang="zh-CN" dirty="0"/>
              <a:t>F.ROM</a:t>
            </a:r>
          </a:p>
          <a:p>
            <a:pPr marL="0" indent="0">
              <a:buNone/>
            </a:pPr>
            <a:r>
              <a:rPr lang="en-US" altLang="zh-CN" dirty="0"/>
              <a:t>3.</a:t>
            </a:r>
            <a:r>
              <a:rPr lang="zh-CN" altLang="en-US" dirty="0"/>
              <a:t>可作为嵌入式系统的控制器有（）</a:t>
            </a:r>
            <a:endParaRPr lang="en-US" altLang="zh-CN" dirty="0"/>
          </a:p>
          <a:p>
            <a:pPr marL="0" indent="0">
              <a:buNone/>
            </a:pPr>
            <a:r>
              <a:rPr lang="en-US" altLang="zh-CN" dirty="0"/>
              <a:t>	A.MCU		B.MPU		C.FPGA		D.DSP</a:t>
            </a:r>
          </a:p>
          <a:p>
            <a:pPr marL="0" indent="0">
              <a:buNone/>
            </a:pPr>
            <a:r>
              <a:rPr lang="en-US" altLang="zh-CN" dirty="0"/>
              <a:t>4. </a:t>
            </a:r>
            <a:r>
              <a:rPr lang="zh-CN" altLang="en-US" dirty="0"/>
              <a:t>以下封装类型，</a:t>
            </a:r>
            <a:r>
              <a:rPr lang="en-US" altLang="zh-CN" dirty="0"/>
              <a:t>STM32F103</a:t>
            </a:r>
            <a:r>
              <a:rPr lang="zh-CN" altLang="en-US" dirty="0"/>
              <a:t>没有的是（）</a:t>
            </a:r>
            <a:endParaRPr lang="en-US" altLang="zh-CN" dirty="0"/>
          </a:p>
          <a:p>
            <a:pPr marL="0" indent="0">
              <a:buNone/>
            </a:pPr>
            <a:r>
              <a:rPr lang="en-US" altLang="zh-CN" dirty="0"/>
              <a:t>	A.                       B.                        C.                       D.</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fld id="{FCF2BB6F-A83A-4C95-B30E-4BA0ECE4D46E}" type="slidenum">
              <a:rPr lang="zh-CN" altLang="en-US" smtClean="0"/>
              <a:pPr/>
              <a:t>3</a:t>
            </a:fld>
            <a:endParaRPr lang="zh-CN" altLang="en-US"/>
          </a:p>
        </p:txBody>
      </p:sp>
      <p:pic>
        <p:nvPicPr>
          <p:cNvPr id="8" name="Picture 9">
            <a:extLst>
              <a:ext uri="{FF2B5EF4-FFF2-40B4-BE49-F238E27FC236}">
                <a16:creationId xmlns:a16="http://schemas.microsoft.com/office/drawing/2014/main" id="{30C46C03-216E-4193-16A6-F5F313B03CF9}"/>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912424" y="4859480"/>
            <a:ext cx="1337589" cy="126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12">
            <a:extLst>
              <a:ext uri="{FF2B5EF4-FFF2-40B4-BE49-F238E27FC236}">
                <a16:creationId xmlns:a16="http://schemas.microsoft.com/office/drawing/2014/main" id="{51B47580-4317-5A3C-BE31-58F497BF8B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9750" y="4915723"/>
            <a:ext cx="1372000" cy="1260000"/>
          </a:xfrm>
          <a:prstGeom prst="rect">
            <a:avLst/>
          </a:prstGeom>
        </p:spPr>
      </p:pic>
      <p:pic>
        <p:nvPicPr>
          <p:cNvPr id="15" name="图片 14">
            <a:extLst>
              <a:ext uri="{FF2B5EF4-FFF2-40B4-BE49-F238E27FC236}">
                <a16:creationId xmlns:a16="http://schemas.microsoft.com/office/drawing/2014/main" id="{E1AF53E6-6757-3631-201F-4FEABF97003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07684" y="4861499"/>
            <a:ext cx="1298182" cy="1260000"/>
          </a:xfrm>
          <a:prstGeom prst="rect">
            <a:avLst/>
          </a:prstGeom>
          <a:solidFill>
            <a:srgbClr val="FFFFFF"/>
          </a:solidFill>
        </p:spPr>
      </p:pic>
      <p:pic>
        <p:nvPicPr>
          <p:cNvPr id="17" name="图片 16">
            <a:extLst>
              <a:ext uri="{FF2B5EF4-FFF2-40B4-BE49-F238E27FC236}">
                <a16:creationId xmlns:a16="http://schemas.microsoft.com/office/drawing/2014/main" id="{838A3C55-3D25-D4D9-B47D-E72A08C987EB}"/>
              </a:ext>
            </a:extLst>
          </p:cNvPr>
          <p:cNvPicPr>
            <a:picLocks noChangeAspect="1"/>
          </p:cNvPicPr>
          <p:nvPr/>
        </p:nvPicPr>
        <p:blipFill>
          <a:blip r:embed="rId6"/>
          <a:stretch>
            <a:fillRect/>
          </a:stretch>
        </p:blipFill>
        <p:spPr>
          <a:xfrm>
            <a:off x="1714717" y="4906450"/>
            <a:ext cx="1560114" cy="1260000"/>
          </a:xfrm>
          <a:prstGeom prst="rect">
            <a:avLst/>
          </a:prstGeom>
        </p:spPr>
      </p:pic>
    </p:spTree>
    <p:extLst>
      <p:ext uri="{BB962C8B-B14F-4D97-AF65-F5344CB8AC3E}">
        <p14:creationId xmlns:p14="http://schemas.microsoft.com/office/powerpoint/2010/main" val="3510725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3</a:t>
            </a:r>
            <a:r>
              <a:rPr lang="zh-CN" altLang="en-US" dirty="0"/>
              <a:t>、由枚举定义可知</a:t>
            </a:r>
            <a:r>
              <a:rPr lang="en-US" altLang="zh-CN" dirty="0"/>
              <a:t>x1</a:t>
            </a:r>
            <a:r>
              <a:rPr lang="zh-CN" altLang="en-US" dirty="0"/>
              <a:t>和</a:t>
            </a:r>
            <a:r>
              <a:rPr lang="en-US" altLang="zh-CN" dirty="0"/>
              <a:t>x4</a:t>
            </a:r>
            <a:r>
              <a:rPr lang="zh-CN" altLang="en-US" dirty="0"/>
              <a:t>的值为（）。</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buNone/>
            </a:pPr>
            <a:r>
              <a:rPr lang="en-US" altLang="zh-CN" dirty="0"/>
              <a:t>	</a:t>
            </a:r>
          </a:p>
          <a:p>
            <a:pPr marL="0" indent="0">
              <a:buNone/>
            </a:pPr>
            <a:r>
              <a:rPr lang="en-US" altLang="zh-CN" dirty="0"/>
              <a:t>	A.  0</a:t>
            </a:r>
            <a:r>
              <a:rPr lang="zh-CN" altLang="en-US" dirty="0"/>
              <a:t>，</a:t>
            </a:r>
            <a:r>
              <a:rPr lang="en-US" altLang="zh-CN" dirty="0"/>
              <a:t>0		B. 0</a:t>
            </a:r>
            <a:r>
              <a:rPr lang="zh-CN" altLang="en-US" dirty="0"/>
              <a:t>，</a:t>
            </a:r>
            <a:r>
              <a:rPr lang="en-US" altLang="zh-CN" dirty="0"/>
              <a:t>51		C.  1</a:t>
            </a:r>
            <a:r>
              <a:rPr lang="zh-CN" altLang="en-US" dirty="0"/>
              <a:t>，</a:t>
            </a:r>
            <a:r>
              <a:rPr lang="en-US" altLang="zh-CN" dirty="0"/>
              <a:t>2              D. 0</a:t>
            </a:r>
            <a:r>
              <a:rPr lang="zh-CN" altLang="en-US" dirty="0"/>
              <a:t>，</a:t>
            </a:r>
            <a:r>
              <a:rPr lang="en-US" altLang="zh-CN" dirty="0"/>
              <a:t>1</a:t>
            </a:r>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8" name="文本框 7">
            <a:extLst>
              <a:ext uri="{FF2B5EF4-FFF2-40B4-BE49-F238E27FC236}">
                <a16:creationId xmlns:a16="http://schemas.microsoft.com/office/drawing/2014/main" id="{D511DCF6-7E73-310C-7C36-8AA54922C950}"/>
              </a:ext>
            </a:extLst>
          </p:cNvPr>
          <p:cNvSpPr txBox="1"/>
          <p:nvPr/>
        </p:nvSpPr>
        <p:spPr>
          <a:xfrm>
            <a:off x="1271465" y="4749987"/>
            <a:ext cx="6336704" cy="1584176"/>
          </a:xfrm>
          <a:prstGeom prst="rect">
            <a:avLst/>
          </a:prstGeom>
        </p:spPr>
        <p:txBody>
          <a:bodyPr vert="horz" lIns="91440" tIns="45720" rIns="91440" bIns="45720" rtlCol="0">
            <a:normAutofit/>
          </a:bodyPr>
          <a:lstStyle>
            <a:lvl1pPr marL="0" indent="0" defTabSz="914400" eaLnBrk="1" latinLnBrk="0" hangingPunct="1">
              <a:lnSpc>
                <a:spcPct val="150000"/>
              </a:lnSpc>
              <a:spcBef>
                <a:spcPts val="1000"/>
              </a:spcBef>
              <a:buClr>
                <a:schemeClr val="accent2"/>
              </a:buClr>
              <a:buFont typeface="Wingdings" panose="05000000000000000000" pitchFamily="2" charset="2"/>
              <a:buNone/>
              <a:defRPr sz="2800">
                <a:solidFill>
                  <a:schemeClr val="tx1"/>
                </a:solidFill>
                <a:latin typeface="微软雅黑" panose="020B0503020204020204" pitchFamily="34" charset="-122"/>
                <a:ea typeface="微软雅黑" panose="020B0503020204020204" pitchFamily="34" charset="-122"/>
              </a:defRPr>
            </a:lvl1pPr>
            <a:lvl2pPr marL="685800" indent="-228600" defTabSz="914400" eaLnBrk="1" latinLnBrk="0" hangingPunct="1">
              <a:lnSpc>
                <a:spcPct val="90000"/>
              </a:lnSpc>
              <a:spcBef>
                <a:spcPts val="500"/>
              </a:spcBef>
              <a:buClr>
                <a:schemeClr val="accent2"/>
              </a:buClr>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143000" indent="-228600" defTabSz="914400" eaLnBrk="1" latinLnBrk="0" hangingPunct="1">
              <a:lnSpc>
                <a:spcPct val="90000"/>
              </a:lnSpc>
              <a:spcBef>
                <a:spcPts val="500"/>
              </a:spcBef>
              <a:buClr>
                <a:schemeClr val="accent2"/>
              </a:buClr>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5pPr>
            <a:lvl6pPr marL="2514600" indent="-228600">
              <a:lnSpc>
                <a:spcPct val="90000"/>
              </a:lnSpc>
              <a:spcBef>
                <a:spcPts val="500"/>
              </a:spcBef>
              <a:buFont typeface="Arial" panose="020B0604020202020204" pitchFamily="34" charset="0"/>
              <a:buChar char="•"/>
              <a:defRPr sz="1800">
                <a:solidFill>
                  <a:schemeClr val="tx1"/>
                </a:solidFill>
                <a:latin typeface="+mn-lt"/>
                <a:ea typeface="+mn-ea"/>
              </a:defRPr>
            </a:lvl6pPr>
            <a:lvl7pPr marL="2971800" indent="-228600">
              <a:lnSpc>
                <a:spcPct val="90000"/>
              </a:lnSpc>
              <a:spcBef>
                <a:spcPts val="500"/>
              </a:spcBef>
              <a:buFont typeface="Arial" panose="020B0604020202020204" pitchFamily="34" charset="0"/>
              <a:buChar char="•"/>
              <a:defRPr sz="1800">
                <a:solidFill>
                  <a:schemeClr val="tx1"/>
                </a:solidFill>
                <a:latin typeface="+mn-lt"/>
                <a:ea typeface="+mn-ea"/>
              </a:defRPr>
            </a:lvl7pPr>
            <a:lvl8pPr marL="3429000" indent="-228600">
              <a:lnSpc>
                <a:spcPct val="90000"/>
              </a:lnSpc>
              <a:spcBef>
                <a:spcPts val="500"/>
              </a:spcBef>
              <a:buFont typeface="Arial" panose="020B0604020202020204" pitchFamily="34" charset="0"/>
              <a:buChar char="•"/>
              <a:defRPr sz="1800">
                <a:solidFill>
                  <a:schemeClr val="tx1"/>
                </a:solidFill>
                <a:latin typeface="+mn-lt"/>
                <a:ea typeface="+mn-ea"/>
              </a:defRPr>
            </a:lvl8pPr>
            <a:lvl9pPr marL="3886200" indent="-228600">
              <a:lnSpc>
                <a:spcPct val="90000"/>
              </a:lnSpc>
              <a:spcBef>
                <a:spcPts val="500"/>
              </a:spcBef>
              <a:buFont typeface="Arial" panose="020B0604020202020204" pitchFamily="34" charset="0"/>
              <a:buChar char="•"/>
              <a:defRPr sz="1800">
                <a:solidFill>
                  <a:schemeClr val="tx1"/>
                </a:solidFill>
                <a:latin typeface="+mn-lt"/>
                <a:ea typeface="+mn-ea"/>
              </a:defRPr>
            </a:lvl9pPr>
          </a:lstStyle>
          <a:p>
            <a:pPr marL="0" marR="0" lvl="0" indent="0" algn="l" defTabSz="914400" rtl="0" eaLnBrk="1" fontAlgn="base" latinLnBrk="0" hangingPunct="1">
              <a:lnSpc>
                <a:spcPct val="150000"/>
              </a:lnSpc>
              <a:spcBef>
                <a:spcPts val="1000"/>
              </a:spcBef>
              <a:spcAft>
                <a:spcPct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0" name="图片 9">
            <a:extLst>
              <a:ext uri="{FF2B5EF4-FFF2-40B4-BE49-F238E27FC236}">
                <a16:creationId xmlns:a16="http://schemas.microsoft.com/office/drawing/2014/main" id="{BC25EC14-1201-4D17-478C-7C24C93D1B5F}"/>
              </a:ext>
            </a:extLst>
          </p:cNvPr>
          <p:cNvPicPr>
            <a:picLocks noChangeAspect="1"/>
          </p:cNvPicPr>
          <p:nvPr/>
        </p:nvPicPr>
        <p:blipFill rotWithShape="1">
          <a:blip r:embed="rId3"/>
          <a:srcRect/>
          <a:stretch/>
        </p:blipFill>
        <p:spPr>
          <a:xfrm>
            <a:off x="911424" y="1844824"/>
            <a:ext cx="2095128" cy="2874710"/>
          </a:xfrm>
          <a:prstGeom prst="rect">
            <a:avLst/>
          </a:prstGeom>
        </p:spPr>
      </p:pic>
    </p:spTree>
    <p:extLst>
      <p:ext uri="{BB962C8B-B14F-4D97-AF65-F5344CB8AC3E}">
        <p14:creationId xmlns:p14="http://schemas.microsoft.com/office/powerpoint/2010/main" val="32980114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lnSpc>
                <a:spcPct val="150000"/>
              </a:lnSpc>
              <a:buNone/>
            </a:pPr>
            <a:r>
              <a:rPr lang="en-US" altLang="zh-CN" dirty="0"/>
              <a:t>1</a:t>
            </a:r>
            <a:r>
              <a:rPr lang="zh-CN" altLang="en-US" dirty="0"/>
              <a:t>、</a:t>
            </a:r>
            <a:r>
              <a:rPr lang="en-US" altLang="zh-CN" dirty="0"/>
              <a:t> </a:t>
            </a:r>
            <a:r>
              <a:rPr lang="zh-CN" altLang="en-US" dirty="0"/>
              <a:t>对于</a:t>
            </a:r>
            <a:r>
              <a:rPr lang="en-US" altLang="zh-CN" dirty="0"/>
              <a:t>STM32F407</a:t>
            </a:r>
            <a:r>
              <a:rPr lang="zh-CN" altLang="en-US" dirty="0"/>
              <a:t>，每个</a:t>
            </a:r>
            <a:r>
              <a:rPr lang="en-US" altLang="zh-CN" dirty="0"/>
              <a:t>IO</a:t>
            </a:r>
            <a:r>
              <a:rPr lang="zh-CN" altLang="en-US" dirty="0"/>
              <a:t>端口有</a:t>
            </a:r>
            <a:r>
              <a:rPr lang="en-US" altLang="zh-CN" dirty="0"/>
              <a:t>4</a:t>
            </a:r>
            <a:r>
              <a:rPr lang="zh-CN" altLang="en-US" dirty="0"/>
              <a:t>个</a:t>
            </a:r>
            <a:r>
              <a:rPr lang="en-US" altLang="zh-CN" dirty="0"/>
              <a:t>32</a:t>
            </a:r>
            <a:r>
              <a:rPr lang="zh-CN" altLang="en-US" dirty="0"/>
              <a:t>位配置寄存器 </a:t>
            </a:r>
            <a:r>
              <a:rPr lang="zh-CN" altLang="en-US" u="sng" dirty="0"/>
              <a:t>                    </a:t>
            </a:r>
            <a:r>
              <a:rPr lang="zh-CN" altLang="en-US" dirty="0"/>
              <a:t>，</a:t>
            </a:r>
            <a:endParaRPr lang="en-US" altLang="zh-CN" dirty="0"/>
          </a:p>
          <a:p>
            <a:pPr marL="0" indent="0">
              <a:lnSpc>
                <a:spcPct val="150000"/>
              </a:lnSpc>
              <a:buNone/>
            </a:pPr>
            <a:r>
              <a:rPr lang="en-US" altLang="zh-CN" u="sng" dirty="0"/>
              <a:t>                          </a:t>
            </a:r>
            <a:r>
              <a:rPr lang="zh-CN" altLang="en-US" dirty="0"/>
              <a:t>，</a:t>
            </a:r>
            <a:r>
              <a:rPr lang="en-US" altLang="zh-CN" u="sng" dirty="0"/>
              <a:t>                      </a:t>
            </a:r>
            <a:r>
              <a:rPr lang="zh-CN" altLang="en-US" dirty="0"/>
              <a:t>，</a:t>
            </a:r>
            <a:r>
              <a:rPr lang="zh-CN" altLang="en-US" u="sng" dirty="0"/>
              <a:t>                    </a:t>
            </a:r>
            <a:r>
              <a:rPr lang="zh-CN" altLang="en-US" dirty="0"/>
              <a:t>。</a:t>
            </a:r>
            <a:r>
              <a:rPr lang="en-US" altLang="zh-CN" dirty="0"/>
              <a:t>2</a:t>
            </a:r>
            <a:r>
              <a:rPr lang="zh-CN" altLang="en-US" dirty="0"/>
              <a:t>个</a:t>
            </a:r>
            <a:r>
              <a:rPr lang="en-US" altLang="zh-CN" dirty="0"/>
              <a:t>32</a:t>
            </a:r>
            <a:r>
              <a:rPr lang="zh-CN" altLang="en-US" dirty="0"/>
              <a:t>位数据寄存器</a:t>
            </a:r>
            <a:r>
              <a:rPr lang="zh-CN" altLang="en-US" u="sng" dirty="0"/>
              <a:t>                         </a:t>
            </a:r>
            <a:endParaRPr lang="en-US" altLang="zh-CN" u="sng" dirty="0"/>
          </a:p>
          <a:p>
            <a:pPr marL="0" indent="0">
              <a:lnSpc>
                <a:spcPct val="150000"/>
              </a:lnSpc>
              <a:buNone/>
            </a:pPr>
            <a:r>
              <a:rPr lang="en-US" altLang="zh-CN" u="sng" dirty="0"/>
              <a:t>                   </a:t>
            </a:r>
            <a:r>
              <a:rPr lang="zh-CN" altLang="en-US" dirty="0"/>
              <a:t>和</a:t>
            </a:r>
            <a:r>
              <a:rPr lang="zh-CN" altLang="en-US" u="sng" dirty="0"/>
              <a:t>                    </a:t>
            </a:r>
            <a:r>
              <a:rPr lang="zh-CN" altLang="en-US" dirty="0"/>
              <a:t>，</a:t>
            </a:r>
            <a:r>
              <a:rPr lang="en-US" altLang="zh-CN" dirty="0"/>
              <a:t>1</a:t>
            </a:r>
            <a:r>
              <a:rPr lang="zh-CN" altLang="en-US" dirty="0"/>
              <a:t>个</a:t>
            </a:r>
            <a:r>
              <a:rPr lang="en-US" altLang="zh-CN" dirty="0"/>
              <a:t>32</a:t>
            </a:r>
            <a:r>
              <a:rPr lang="zh-CN" altLang="en-US" dirty="0"/>
              <a:t>位置位</a:t>
            </a:r>
            <a:r>
              <a:rPr lang="en-US" altLang="zh-CN" dirty="0"/>
              <a:t>/</a:t>
            </a:r>
            <a:r>
              <a:rPr lang="zh-CN" altLang="en-US" dirty="0"/>
              <a:t>复位寄存器</a:t>
            </a:r>
            <a:r>
              <a:rPr lang="zh-CN" altLang="en-US" u="sng" dirty="0"/>
              <a:t>                     </a:t>
            </a:r>
            <a:r>
              <a:rPr lang="zh-CN" altLang="en-US" dirty="0"/>
              <a:t> 。</a:t>
            </a:r>
            <a:endParaRPr lang="en-US" altLang="zh-CN" dirty="0"/>
          </a:p>
          <a:p>
            <a:pPr marL="0" indent="0">
              <a:lnSpc>
                <a:spcPct val="150000"/>
              </a:lnSpc>
              <a:buNone/>
            </a:pPr>
            <a:r>
              <a:rPr lang="en-US" altLang="zh-CN" dirty="0"/>
              <a:t>2</a:t>
            </a:r>
            <a:r>
              <a:rPr lang="zh-CN" altLang="en-US" dirty="0"/>
              <a:t>、对于</a:t>
            </a:r>
            <a:r>
              <a:rPr lang="en-US" altLang="zh-CN" dirty="0"/>
              <a:t>STM32F407</a:t>
            </a:r>
            <a:r>
              <a:rPr lang="zh-CN" altLang="en-US" dirty="0"/>
              <a:t>，读取</a:t>
            </a:r>
            <a:r>
              <a:rPr lang="en-US" altLang="zh-CN" dirty="0"/>
              <a:t>PA0</a:t>
            </a:r>
            <a:r>
              <a:rPr lang="zh-CN" altLang="en-US" dirty="0"/>
              <a:t>引脚上的数据，可调用</a:t>
            </a:r>
            <a:r>
              <a:rPr lang="en-US" altLang="zh-CN" dirty="0"/>
              <a:t>stm32f4xx_gpio.c</a:t>
            </a:r>
            <a:r>
              <a:rPr lang="zh-CN" altLang="en-US" dirty="0"/>
              <a:t>中的</a:t>
            </a:r>
            <a:r>
              <a:rPr lang="zh-CN" altLang="en-US" u="sng" dirty="0"/>
              <a:t>                                                                  </a:t>
            </a:r>
            <a:r>
              <a:rPr lang="zh-CN" altLang="en-US" dirty="0"/>
              <a:t>函数；置位</a:t>
            </a:r>
            <a:r>
              <a:rPr lang="en-US" altLang="zh-CN" dirty="0"/>
              <a:t>PB4</a:t>
            </a:r>
            <a:r>
              <a:rPr lang="zh-CN" altLang="en-US" dirty="0"/>
              <a:t>引脚，</a:t>
            </a:r>
            <a:endParaRPr lang="en-US" altLang="zh-CN" dirty="0"/>
          </a:p>
          <a:p>
            <a:pPr marL="0" indent="0">
              <a:lnSpc>
                <a:spcPct val="150000"/>
              </a:lnSpc>
              <a:buNone/>
            </a:pPr>
            <a:r>
              <a:rPr lang="zh-CN" altLang="en-US" dirty="0"/>
              <a:t>可调用</a:t>
            </a:r>
            <a:r>
              <a:rPr lang="zh-CN" altLang="en-US" u="sng" dirty="0"/>
              <a:t> </a:t>
            </a:r>
            <a:r>
              <a:rPr lang="en-US" altLang="zh-CN" dirty="0"/>
              <a:t>stm32f4xx_gpio.c </a:t>
            </a:r>
            <a:r>
              <a:rPr lang="zh-CN" altLang="en-US" dirty="0"/>
              <a:t>中的</a:t>
            </a:r>
            <a:r>
              <a:rPr lang="zh-CN" altLang="en-US" u="sng" dirty="0"/>
              <a:t>                                                       </a:t>
            </a:r>
            <a:r>
              <a:rPr lang="zh-CN" altLang="en-US" dirty="0"/>
              <a:t>函数。</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62532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a:xfrm>
            <a:off x="263352" y="1096021"/>
            <a:ext cx="11744200" cy="5040559"/>
          </a:xfrm>
        </p:spPr>
        <p:txBody>
          <a:bodyPr/>
          <a:lstStyle/>
          <a:p>
            <a:pPr marL="0" indent="0">
              <a:lnSpc>
                <a:spcPts val="3200"/>
              </a:lnSpc>
              <a:buNone/>
            </a:pPr>
            <a:r>
              <a:rPr lang="en-US" altLang="zh-CN" dirty="0"/>
              <a:t>3</a:t>
            </a:r>
            <a:r>
              <a:rPr lang="zh-CN" altLang="en-US" dirty="0"/>
              <a:t>、若在</a:t>
            </a:r>
            <a:r>
              <a:rPr lang="en-US" altLang="zh-CN" dirty="0"/>
              <a:t>STM32F407</a:t>
            </a:r>
            <a:r>
              <a:rPr lang="zh-CN" altLang="en-US" dirty="0"/>
              <a:t>开发板上有</a:t>
            </a:r>
            <a:r>
              <a:rPr lang="en-US" altLang="zh-CN" dirty="0"/>
              <a:t>4</a:t>
            </a:r>
            <a:r>
              <a:rPr lang="zh-CN" altLang="en-US" dirty="0"/>
              <a:t>个</a:t>
            </a:r>
            <a:r>
              <a:rPr lang="en-US" altLang="zh-CN" dirty="0"/>
              <a:t>LED</a:t>
            </a:r>
            <a:r>
              <a:rPr lang="zh-CN" altLang="en-US" dirty="0"/>
              <a:t>，如下图所示，若想将</a:t>
            </a:r>
            <a:r>
              <a:rPr lang="en-US" altLang="zh-CN" dirty="0"/>
              <a:t>LED2</a:t>
            </a:r>
            <a:r>
              <a:rPr lang="zh-CN" altLang="en-US" dirty="0"/>
              <a:t>和</a:t>
            </a:r>
            <a:r>
              <a:rPr lang="en-US" altLang="zh-CN" dirty="0"/>
              <a:t>LED3</a:t>
            </a:r>
            <a:r>
              <a:rPr lang="zh-CN" altLang="en-US" dirty="0"/>
              <a:t>点亮但不影响其余引脚的状态。补全下列</a:t>
            </a:r>
            <a:r>
              <a:rPr lang="en-US" altLang="zh-CN" dirty="0"/>
              <a:t>C</a:t>
            </a:r>
            <a:r>
              <a:rPr lang="zh-CN" altLang="en-US" dirty="0"/>
              <a:t>语言语句。</a:t>
            </a:r>
            <a:endParaRPr lang="en-US" altLang="zh-CN" dirty="0"/>
          </a:p>
          <a:p>
            <a:pPr marL="0" indent="0">
              <a:lnSpc>
                <a:spcPts val="3200"/>
              </a:lnSpc>
              <a:buNone/>
            </a:pPr>
            <a:r>
              <a:rPr lang="zh-CN" altLang="en-US" dirty="0"/>
              <a:t>则应首先开启</a:t>
            </a:r>
            <a:r>
              <a:rPr lang="en-US" altLang="zh-CN" dirty="0"/>
              <a:t>Port D</a:t>
            </a:r>
            <a:r>
              <a:rPr lang="zh-CN" altLang="en-US" dirty="0"/>
              <a:t>端口时钟，即</a:t>
            </a:r>
            <a:r>
              <a:rPr lang="en-US" altLang="zh-CN" dirty="0"/>
              <a:t>RCC-&gt;AHB1ENR</a:t>
            </a:r>
            <a:r>
              <a:rPr lang="en-US" altLang="zh-CN" u="sng" dirty="0"/>
              <a:t>                 </a:t>
            </a:r>
            <a:r>
              <a:rPr lang="zh-CN" altLang="en-US" u="sng" dirty="0"/>
              <a:t>           </a:t>
            </a:r>
            <a:r>
              <a:rPr lang="zh-CN" altLang="en-US" dirty="0"/>
              <a:t>。</a:t>
            </a:r>
            <a:endParaRPr lang="en-US" altLang="zh-CN" dirty="0"/>
          </a:p>
          <a:p>
            <a:pPr marL="0" indent="0">
              <a:lnSpc>
                <a:spcPts val="3200"/>
              </a:lnSpc>
              <a:buNone/>
            </a:pPr>
            <a:r>
              <a:rPr lang="en-US" altLang="zh-CN" dirty="0"/>
              <a:t>PD9</a:t>
            </a:r>
            <a:r>
              <a:rPr lang="zh-CN" altLang="en-US" dirty="0"/>
              <a:t>和</a:t>
            </a:r>
            <a:r>
              <a:rPr lang="en-US" altLang="zh-CN" dirty="0"/>
              <a:t>PD10</a:t>
            </a:r>
            <a:r>
              <a:rPr lang="zh-CN" altLang="en-US" dirty="0"/>
              <a:t>应设置为</a:t>
            </a:r>
            <a:r>
              <a:rPr lang="zh-CN" altLang="en-US" u="sng" dirty="0"/>
              <a:t>             </a:t>
            </a:r>
            <a:r>
              <a:rPr lang="zh-CN" altLang="en-US" dirty="0"/>
              <a:t>模式，即</a:t>
            </a:r>
            <a:r>
              <a:rPr lang="en-US" altLang="zh-CN" dirty="0"/>
              <a:t>GPIOD-&gt;MODER</a:t>
            </a:r>
            <a:r>
              <a:rPr lang="en-US" altLang="zh-CN" u="sng" dirty="0"/>
              <a:t>                    </a:t>
            </a:r>
            <a:r>
              <a:rPr lang="zh-CN" altLang="en-US" dirty="0"/>
              <a:t>。</a:t>
            </a:r>
            <a:endParaRPr lang="en-US" altLang="zh-CN" dirty="0"/>
          </a:p>
          <a:p>
            <a:pPr marL="0" indent="0">
              <a:lnSpc>
                <a:spcPts val="3200"/>
              </a:lnSpc>
              <a:buNone/>
            </a:pPr>
            <a:r>
              <a:rPr lang="en-US" altLang="zh-CN" dirty="0"/>
              <a:t>PD9</a:t>
            </a:r>
            <a:r>
              <a:rPr lang="zh-CN" altLang="en-US" dirty="0"/>
              <a:t>和</a:t>
            </a:r>
            <a:r>
              <a:rPr lang="en-US" altLang="zh-CN" dirty="0"/>
              <a:t>PD10</a:t>
            </a:r>
            <a:r>
              <a:rPr lang="zh-CN" altLang="en-US" dirty="0"/>
              <a:t>应为</a:t>
            </a:r>
            <a:r>
              <a:rPr lang="zh-CN" altLang="en-US" u="sng" dirty="0"/>
              <a:t>         </a:t>
            </a:r>
            <a:r>
              <a:rPr lang="en-US" altLang="zh-CN" dirty="0"/>
              <a:t>(</a:t>
            </a:r>
            <a:r>
              <a:rPr lang="zh-CN" altLang="en-US" dirty="0"/>
              <a:t>低</a:t>
            </a:r>
            <a:r>
              <a:rPr lang="en-US" altLang="zh-CN" dirty="0"/>
              <a:t>/</a:t>
            </a:r>
            <a:r>
              <a:rPr lang="zh-CN" altLang="en-US" dirty="0"/>
              <a:t>高</a:t>
            </a:r>
            <a:r>
              <a:rPr lang="en-US" altLang="zh-CN" dirty="0"/>
              <a:t>)</a:t>
            </a:r>
            <a:r>
              <a:rPr lang="zh-CN" altLang="en-US" dirty="0"/>
              <a:t>电平，即</a:t>
            </a:r>
            <a:r>
              <a:rPr lang="en-US" altLang="zh-CN" dirty="0"/>
              <a:t>GPIOD-&gt;ODR</a:t>
            </a:r>
            <a:r>
              <a:rPr lang="en-US" altLang="zh-CN" u="sng" dirty="0"/>
              <a:t>                         </a:t>
            </a:r>
            <a:r>
              <a:rPr lang="zh-CN" altLang="en-US" dirty="0"/>
              <a:t>。</a:t>
            </a:r>
            <a:endParaRPr lang="en-US" altLang="zh-CN" dirty="0"/>
          </a:p>
          <a:p>
            <a:pPr marL="0" indent="0">
              <a:lnSpc>
                <a:spcPct val="150000"/>
              </a:lnSpc>
              <a:buNone/>
            </a:pPr>
            <a:endParaRPr lang="zh-CN" altLang="en-US"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9" name="图片 8">
            <a:extLst>
              <a:ext uri="{FF2B5EF4-FFF2-40B4-BE49-F238E27FC236}">
                <a16:creationId xmlns:a16="http://schemas.microsoft.com/office/drawing/2014/main" id="{C334E421-BE25-4198-A552-E0C1CA0BAAE4}"/>
              </a:ext>
            </a:extLst>
          </p:cNvPr>
          <p:cNvPicPr>
            <a:picLocks noChangeAspect="1"/>
          </p:cNvPicPr>
          <p:nvPr/>
        </p:nvPicPr>
        <p:blipFill>
          <a:blip r:embed="rId3"/>
          <a:stretch>
            <a:fillRect/>
          </a:stretch>
        </p:blipFill>
        <p:spPr>
          <a:xfrm>
            <a:off x="3791744" y="3540988"/>
            <a:ext cx="4039910" cy="2786762"/>
          </a:xfrm>
          <a:prstGeom prst="rect">
            <a:avLst/>
          </a:prstGeom>
        </p:spPr>
      </p:pic>
    </p:spTree>
    <p:extLst>
      <p:ext uri="{BB962C8B-B14F-4D97-AF65-F5344CB8AC3E}">
        <p14:creationId xmlns:p14="http://schemas.microsoft.com/office/powerpoint/2010/main" val="1246142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4</a:t>
            </a:r>
            <a:r>
              <a:rPr lang="zh-CN" altLang="en-US" dirty="0"/>
              <a:t>、利用这两个宏定义</a:t>
            </a:r>
            <a:r>
              <a:rPr lang="en-US" altLang="zh-CN" dirty="0">
                <a:solidFill>
                  <a:srgbClr val="9E9E3F"/>
                </a:solidFill>
              </a:rPr>
              <a:t>#define </a:t>
            </a:r>
            <a:r>
              <a:rPr lang="en-US" altLang="zh-CN" dirty="0"/>
              <a:t>H4_MASK </a:t>
            </a:r>
            <a:r>
              <a:rPr lang="en-US" altLang="zh-CN" dirty="0">
                <a:solidFill>
                  <a:srgbClr val="00747C"/>
                </a:solidFill>
              </a:rPr>
              <a:t>0b11110000</a:t>
            </a:r>
          </a:p>
          <a:p>
            <a:pPr marL="0" indent="0">
              <a:lnSpc>
                <a:spcPct val="150000"/>
              </a:lnSpc>
              <a:buNone/>
            </a:pPr>
            <a:r>
              <a:rPr lang="en-US" altLang="zh-CN" dirty="0"/>
              <a:t>			      </a:t>
            </a:r>
            <a:r>
              <a:rPr lang="en-US" altLang="zh-CN" dirty="0">
                <a:solidFill>
                  <a:srgbClr val="9E9E3F"/>
                </a:solidFill>
              </a:rPr>
              <a:t>#define </a:t>
            </a:r>
            <a:r>
              <a:rPr lang="en-US" altLang="zh-CN" dirty="0"/>
              <a:t>L4_MASK  </a:t>
            </a:r>
            <a:r>
              <a:rPr lang="en-US" altLang="zh-CN" dirty="0">
                <a:solidFill>
                  <a:srgbClr val="007A84"/>
                </a:solidFill>
              </a:rPr>
              <a:t>0b00001111</a:t>
            </a:r>
          </a:p>
          <a:p>
            <a:pPr marL="0" indent="0">
              <a:lnSpc>
                <a:spcPct val="150000"/>
              </a:lnSpc>
              <a:buNone/>
            </a:pPr>
            <a:r>
              <a:rPr lang="zh-CN" altLang="en-US" dirty="0"/>
              <a:t>补全下列</a:t>
            </a:r>
            <a:r>
              <a:rPr lang="en-US" altLang="zh-CN" dirty="0"/>
              <a:t>C</a:t>
            </a:r>
            <a:r>
              <a:rPr lang="zh-CN" altLang="en-US" dirty="0"/>
              <a:t>语言代码，将</a:t>
            </a:r>
            <a:r>
              <a:rPr lang="en-US" altLang="zh-CN" dirty="0"/>
              <a:t>temp</a:t>
            </a:r>
            <a:r>
              <a:rPr lang="zh-CN" altLang="en-US" dirty="0"/>
              <a:t>变量的高四位和低四位取出并赋给</a:t>
            </a:r>
            <a:r>
              <a:rPr lang="en-US" altLang="zh-CN" dirty="0" err="1"/>
              <a:t>temp_l</a:t>
            </a:r>
            <a:r>
              <a:rPr lang="zh-CN" altLang="en-US" dirty="0"/>
              <a:t>和</a:t>
            </a:r>
            <a:r>
              <a:rPr lang="en-US" altLang="zh-CN" dirty="0" err="1"/>
              <a:t>temp_h</a:t>
            </a:r>
            <a:r>
              <a:rPr lang="zh-CN" altLang="en-US" dirty="0"/>
              <a:t>，即</a:t>
            </a:r>
            <a:r>
              <a:rPr lang="en-US" altLang="zh-CN" dirty="0" err="1"/>
              <a:t>temp_l</a:t>
            </a:r>
            <a:r>
              <a:rPr lang="en-US" altLang="zh-CN" dirty="0"/>
              <a:t>=0x04, </a:t>
            </a:r>
            <a:r>
              <a:rPr lang="en-US" altLang="zh-CN" dirty="0" err="1"/>
              <a:t>temp_h</a:t>
            </a:r>
            <a:r>
              <a:rPr lang="en-US" altLang="zh-CN" dirty="0"/>
              <a:t>=0x03</a:t>
            </a:r>
            <a:r>
              <a:rPr lang="zh-CN" altLang="en-US" dirty="0"/>
              <a:t>。</a:t>
            </a:r>
            <a:endParaRPr lang="en-US" altLang="zh-CN" dirty="0"/>
          </a:p>
          <a:p>
            <a:pPr marL="0" indent="0">
              <a:lnSpc>
                <a:spcPct val="150000"/>
              </a:lnSpc>
              <a:buNone/>
            </a:pPr>
            <a:r>
              <a:rPr lang="en-US" altLang="zh-CN" dirty="0">
                <a:solidFill>
                  <a:srgbClr val="250FFF"/>
                </a:solidFill>
              </a:rPr>
              <a:t>unsigned char </a:t>
            </a:r>
            <a:r>
              <a:rPr lang="en-US" altLang="zh-CN" dirty="0"/>
              <a:t>temp = 0x34;</a:t>
            </a:r>
          </a:p>
          <a:p>
            <a:pPr marL="0" indent="0">
              <a:lnSpc>
                <a:spcPct val="150000"/>
              </a:lnSpc>
              <a:buNone/>
            </a:pPr>
            <a:r>
              <a:rPr lang="en-US" altLang="zh-CN" dirty="0">
                <a:solidFill>
                  <a:srgbClr val="250FFF"/>
                </a:solidFill>
              </a:rPr>
              <a:t>unsigned char </a:t>
            </a:r>
            <a:r>
              <a:rPr lang="en-US" altLang="zh-CN" dirty="0" err="1"/>
              <a:t>temp_l</a:t>
            </a:r>
            <a:r>
              <a:rPr lang="en-US" altLang="zh-CN" dirty="0"/>
              <a:t> =</a:t>
            </a:r>
            <a:r>
              <a:rPr lang="en-US" altLang="zh-CN" u="sng" dirty="0"/>
              <a:t>                                                </a:t>
            </a:r>
            <a:r>
              <a:rPr lang="en-US" altLang="zh-CN" dirty="0"/>
              <a:t>;</a:t>
            </a:r>
          </a:p>
          <a:p>
            <a:pPr marL="0" indent="0">
              <a:lnSpc>
                <a:spcPct val="150000"/>
              </a:lnSpc>
              <a:buNone/>
            </a:pPr>
            <a:r>
              <a:rPr lang="en-US" altLang="zh-CN" dirty="0">
                <a:solidFill>
                  <a:srgbClr val="250FFF"/>
                </a:solidFill>
              </a:rPr>
              <a:t>unsigned char </a:t>
            </a:r>
            <a:r>
              <a:rPr lang="en-US" altLang="zh-CN" dirty="0" err="1"/>
              <a:t>temp_h</a:t>
            </a:r>
            <a:r>
              <a:rPr lang="en-US" altLang="zh-CN" dirty="0"/>
              <a:t> =</a:t>
            </a:r>
            <a:r>
              <a:rPr lang="en-US" altLang="zh-CN" u="sng" dirty="0"/>
              <a:t>                                              </a:t>
            </a:r>
            <a:r>
              <a:rPr lang="en-US" altLang="zh-CN" dirty="0"/>
              <a:t> ;</a:t>
            </a:r>
          </a:p>
          <a:p>
            <a:pPr marL="0" indent="0">
              <a:lnSpc>
                <a:spcPct val="150000"/>
              </a:lnSpc>
              <a:buNone/>
            </a:pPr>
            <a:endParaRPr lang="en-US" altLang="zh-CN" dirty="0"/>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7898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ts val="4000"/>
              </a:lnSpc>
              <a:buNone/>
            </a:pPr>
            <a:r>
              <a:rPr lang="en-US" altLang="zh-CN" dirty="0"/>
              <a:t>1</a:t>
            </a:r>
            <a:r>
              <a:rPr lang="zh-CN" altLang="en-US" dirty="0"/>
              <a:t>、</a:t>
            </a:r>
            <a:r>
              <a:rPr lang="en-US" altLang="zh-CN" dirty="0"/>
              <a:t>BSRRL</a:t>
            </a:r>
            <a:r>
              <a:rPr lang="zh-CN" altLang="en-US" dirty="0"/>
              <a:t>通过写入某个位</a:t>
            </a:r>
            <a:r>
              <a:rPr lang="en-US" altLang="zh-CN" dirty="0"/>
              <a:t>1</a:t>
            </a:r>
            <a:r>
              <a:rPr lang="zh-CN" altLang="en-US" dirty="0"/>
              <a:t>使对应引脚置</a:t>
            </a:r>
            <a:r>
              <a:rPr lang="en-US" altLang="zh-CN" dirty="0"/>
              <a:t>0</a:t>
            </a:r>
            <a:r>
              <a:rPr lang="zh-CN" altLang="en-US" dirty="0"/>
              <a:t>，</a:t>
            </a:r>
            <a:r>
              <a:rPr lang="en-US" altLang="zh-CN" dirty="0"/>
              <a:t> BSRRH</a:t>
            </a:r>
            <a:r>
              <a:rPr lang="zh-CN" altLang="en-US" dirty="0"/>
              <a:t>通过写入某个位</a:t>
            </a:r>
            <a:r>
              <a:rPr lang="en-US" altLang="zh-CN" dirty="0"/>
              <a:t>1</a:t>
            </a:r>
            <a:r>
              <a:rPr lang="zh-CN" altLang="en-US" dirty="0"/>
              <a:t>使对应引脚置</a:t>
            </a:r>
            <a:r>
              <a:rPr lang="en-US" altLang="zh-CN" dirty="0"/>
              <a:t>1</a:t>
            </a:r>
            <a:r>
              <a:rPr lang="zh-CN" altLang="en-US" dirty="0"/>
              <a:t>。</a:t>
            </a:r>
            <a:endParaRPr lang="en-US" altLang="zh-CN" dirty="0"/>
          </a:p>
          <a:p>
            <a:pPr marL="0" indent="0">
              <a:lnSpc>
                <a:spcPts val="4000"/>
              </a:lnSpc>
              <a:buNone/>
            </a:pPr>
            <a:r>
              <a:rPr lang="en-US" altLang="zh-CN" dirty="0"/>
              <a:t>2</a:t>
            </a:r>
            <a:r>
              <a:rPr lang="zh-CN" altLang="en-US" dirty="0"/>
              <a:t>、</a:t>
            </a:r>
            <a:r>
              <a:rPr lang="en-US" altLang="zh-CN" dirty="0"/>
              <a:t>STM32F4</a:t>
            </a:r>
            <a:r>
              <a:rPr lang="zh-CN" altLang="en-US" dirty="0"/>
              <a:t>的</a:t>
            </a:r>
            <a:r>
              <a:rPr lang="en-US" altLang="zh-CN" dirty="0"/>
              <a:t>CRL</a:t>
            </a:r>
            <a:r>
              <a:rPr lang="zh-CN" altLang="en-US" dirty="0"/>
              <a:t>和</a:t>
            </a:r>
            <a:r>
              <a:rPr lang="en-US" altLang="zh-CN" dirty="0"/>
              <a:t>CRH</a:t>
            </a:r>
            <a:r>
              <a:rPr lang="zh-CN" altLang="en-US" dirty="0"/>
              <a:t>寄存器可控制每个</a:t>
            </a:r>
            <a:r>
              <a:rPr lang="en-US" altLang="zh-CN" dirty="0"/>
              <a:t>IO</a:t>
            </a:r>
            <a:r>
              <a:rPr lang="zh-CN" altLang="en-US" dirty="0"/>
              <a:t>工作在输入还是输出模式。</a:t>
            </a:r>
            <a:endParaRPr lang="en-US" altLang="zh-CN" dirty="0"/>
          </a:p>
          <a:p>
            <a:pPr marL="0" indent="0">
              <a:lnSpc>
                <a:spcPts val="4000"/>
              </a:lnSpc>
              <a:buNone/>
            </a:pPr>
            <a:r>
              <a:rPr lang="en-US" altLang="zh-CN" dirty="0"/>
              <a:t>3</a:t>
            </a:r>
            <a:r>
              <a:rPr lang="zh-CN" altLang="en-US" dirty="0"/>
              <a:t>、 </a:t>
            </a:r>
            <a:r>
              <a:rPr lang="en-US" altLang="zh-CN" dirty="0"/>
              <a:t>.h</a:t>
            </a:r>
            <a:r>
              <a:rPr lang="zh-CN" altLang="en-US" dirty="0"/>
              <a:t>头文件包含库的引用、宏定义、全局函数声明。</a:t>
            </a:r>
            <a:endParaRPr lang="en-US" altLang="zh-CN" dirty="0"/>
          </a:p>
          <a:p>
            <a:pPr marL="0" indent="0">
              <a:lnSpc>
                <a:spcPts val="4000"/>
              </a:lnSpc>
              <a:buNone/>
            </a:pPr>
            <a:r>
              <a:rPr lang="en-US" altLang="zh-CN" dirty="0"/>
              <a:t>4</a:t>
            </a:r>
            <a:r>
              <a:rPr lang="zh-CN" altLang="en-US" dirty="0"/>
              <a:t>、 </a:t>
            </a:r>
            <a:r>
              <a:rPr lang="en-US" altLang="zh-CN" dirty="0"/>
              <a:t>.c</a:t>
            </a:r>
            <a:r>
              <a:rPr lang="zh-CN" altLang="en-US" dirty="0"/>
              <a:t>源文件包括头文件的引用、程序的实现体。</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58884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lnSpc>
                <a:spcPct val="100000"/>
              </a:lnSpc>
              <a:buNone/>
            </a:pPr>
            <a:r>
              <a:rPr lang="en-US" altLang="zh-CN" dirty="0"/>
              <a:t>1</a:t>
            </a:r>
            <a:r>
              <a:rPr lang="zh-CN" altLang="en-US" dirty="0"/>
              <a:t>、对于</a:t>
            </a:r>
            <a:r>
              <a:rPr lang="en-US" altLang="zh-CN" dirty="0"/>
              <a:t>STM32F407</a:t>
            </a:r>
            <a:r>
              <a:rPr lang="zh-CN" altLang="en-US" dirty="0"/>
              <a:t>， 为什么</a:t>
            </a:r>
            <a:r>
              <a:rPr lang="en-US" altLang="zh-CN" dirty="0" err="1"/>
              <a:t>GPIOx_MODER</a:t>
            </a:r>
            <a:r>
              <a:rPr lang="zh-CN" altLang="en-US" dirty="0"/>
              <a:t>，</a:t>
            </a:r>
            <a:r>
              <a:rPr lang="en-US" altLang="zh-CN" dirty="0" err="1"/>
              <a:t>GPIOx_OSPEEDR</a:t>
            </a:r>
            <a:r>
              <a:rPr lang="zh-CN" altLang="en-US" dirty="0"/>
              <a:t>和</a:t>
            </a:r>
            <a:r>
              <a:rPr lang="en-US" altLang="zh-CN" dirty="0"/>
              <a:t>IDR</a:t>
            </a:r>
            <a:r>
              <a:rPr lang="zh-CN" altLang="en-US" dirty="0"/>
              <a:t>和</a:t>
            </a:r>
            <a:r>
              <a:rPr lang="en-US" altLang="zh-CN" dirty="0"/>
              <a:t>ODR</a:t>
            </a:r>
            <a:r>
              <a:rPr lang="zh-CN" altLang="en-US" dirty="0"/>
              <a:t>都是</a:t>
            </a:r>
            <a:r>
              <a:rPr lang="en-US" altLang="zh-CN" dirty="0"/>
              <a:t>32</a:t>
            </a:r>
            <a:r>
              <a:rPr lang="zh-CN" altLang="en-US" dirty="0"/>
              <a:t>位寄存器，但是只能控制</a:t>
            </a:r>
            <a:r>
              <a:rPr lang="en-US" altLang="zh-CN" dirty="0"/>
              <a:t>IO</a:t>
            </a:r>
            <a:r>
              <a:rPr lang="zh-CN" altLang="en-US" dirty="0"/>
              <a:t>的</a:t>
            </a:r>
            <a:r>
              <a:rPr lang="en-US" altLang="zh-CN" dirty="0"/>
              <a:t>16</a:t>
            </a:r>
            <a:r>
              <a:rPr lang="zh-CN" altLang="en-US" dirty="0"/>
              <a:t>位脚？（可查阅</a:t>
            </a:r>
            <a:r>
              <a:rPr lang="en-US" altLang="zh-CN" dirty="0"/>
              <a:t>STM32F407</a:t>
            </a:r>
            <a:r>
              <a:rPr lang="zh-CN" altLang="en-US" dirty="0"/>
              <a:t>寄存器手册）</a:t>
            </a:r>
            <a:endParaRPr lang="en-US" altLang="zh-CN" dirty="0"/>
          </a:p>
          <a:p>
            <a:pPr marL="0" indent="0">
              <a:lnSpc>
                <a:spcPct val="100000"/>
              </a:lnSpc>
              <a:buNone/>
            </a:pPr>
            <a:r>
              <a:rPr lang="en-US" altLang="zh-CN" dirty="0"/>
              <a:t>2</a:t>
            </a:r>
            <a:r>
              <a:rPr lang="zh-CN" altLang="en-US" dirty="0"/>
              <a:t>、根据下方按键</a:t>
            </a:r>
            <a:r>
              <a:rPr lang="en-US" altLang="zh-CN" dirty="0"/>
              <a:t>B1</a:t>
            </a:r>
            <a:r>
              <a:rPr lang="zh-CN" altLang="en-US" dirty="0"/>
              <a:t>的原理图分析按键按下前后</a:t>
            </a:r>
            <a:r>
              <a:rPr lang="en-US" altLang="zh-CN" dirty="0"/>
              <a:t>PB0</a:t>
            </a:r>
            <a:r>
              <a:rPr lang="zh-CN" altLang="en-US" dirty="0"/>
              <a:t>处电平变化，并说明如何进行软件消抖。</a:t>
            </a:r>
            <a:r>
              <a:rPr lang="en-US" altLang="zh-CN" dirty="0"/>
              <a:t>                                             </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7" name="图片 6">
            <a:extLst>
              <a:ext uri="{FF2B5EF4-FFF2-40B4-BE49-F238E27FC236}">
                <a16:creationId xmlns:a16="http://schemas.microsoft.com/office/drawing/2014/main" id="{741FFBF2-AB1E-8643-F506-E3D60F523310}"/>
              </a:ext>
            </a:extLst>
          </p:cNvPr>
          <p:cNvPicPr>
            <a:picLocks noChangeAspect="1"/>
          </p:cNvPicPr>
          <p:nvPr/>
        </p:nvPicPr>
        <p:blipFill>
          <a:blip r:embed="rId3"/>
          <a:stretch>
            <a:fillRect/>
          </a:stretch>
        </p:blipFill>
        <p:spPr>
          <a:xfrm>
            <a:off x="2423592" y="3645024"/>
            <a:ext cx="6649675" cy="1945383"/>
          </a:xfrm>
          <a:prstGeom prst="rect">
            <a:avLst/>
          </a:prstGeom>
        </p:spPr>
      </p:pic>
    </p:spTree>
    <p:extLst>
      <p:ext uri="{BB962C8B-B14F-4D97-AF65-F5344CB8AC3E}">
        <p14:creationId xmlns:p14="http://schemas.microsoft.com/office/powerpoint/2010/main" val="8103582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1</a:t>
            </a:r>
            <a:r>
              <a:rPr lang="zh-CN" altLang="en-US" dirty="0"/>
              <a:t>、请指出以下延迟函数存在的问题。</a:t>
            </a: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DDCF8857-4168-0FA7-4375-10B9FF3CEF4D}"/>
              </a:ext>
            </a:extLst>
          </p:cNvPr>
          <p:cNvPicPr>
            <a:picLocks noChangeAspect="1"/>
          </p:cNvPicPr>
          <p:nvPr/>
        </p:nvPicPr>
        <p:blipFill rotWithShape="1">
          <a:blip r:embed="rId3"/>
          <a:srcRect l="1995" t="872"/>
          <a:stretch/>
        </p:blipFill>
        <p:spPr>
          <a:xfrm>
            <a:off x="942256" y="1772817"/>
            <a:ext cx="5513784" cy="2472080"/>
          </a:xfrm>
          <a:prstGeom prst="rect">
            <a:avLst/>
          </a:prstGeom>
        </p:spPr>
      </p:pic>
    </p:spTree>
    <p:extLst>
      <p:ext uri="{BB962C8B-B14F-4D97-AF65-F5344CB8AC3E}">
        <p14:creationId xmlns:p14="http://schemas.microsoft.com/office/powerpoint/2010/main" val="23264400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1</a:t>
            </a:r>
            <a:r>
              <a:rPr lang="zh-CN" altLang="en-US" dirty="0"/>
              <a:t>、补全三处代码，实现按键四灯全灭；按下</a:t>
            </a:r>
            <a:r>
              <a:rPr lang="en-US" altLang="zh-CN" dirty="0"/>
              <a:t>K1</a:t>
            </a:r>
            <a:r>
              <a:rPr lang="zh-CN" altLang="en-US" dirty="0"/>
              <a:t>，</a:t>
            </a:r>
            <a:r>
              <a:rPr lang="en-US" altLang="zh-CN" dirty="0"/>
              <a:t>LED1</a:t>
            </a:r>
            <a:r>
              <a:rPr lang="zh-CN" altLang="en-US" dirty="0"/>
              <a:t>亮；同时按下</a:t>
            </a:r>
            <a:r>
              <a:rPr lang="en-US" altLang="zh-CN" dirty="0"/>
              <a:t>K1</a:t>
            </a:r>
            <a:r>
              <a:rPr lang="zh-CN" altLang="en-US" dirty="0"/>
              <a:t>和</a:t>
            </a:r>
            <a:r>
              <a:rPr lang="en-US" altLang="zh-CN" dirty="0"/>
              <a:t>K2</a:t>
            </a:r>
            <a:r>
              <a:rPr lang="zh-CN" altLang="en-US" dirty="0"/>
              <a:t>，四灯流水的效果。已知相关定义和函数如下：</a:t>
            </a:r>
            <a:endParaRPr lang="en-US" altLang="zh-CN" dirty="0"/>
          </a:p>
          <a:p>
            <a:pPr marL="0" indent="0">
              <a:buNone/>
            </a:pPr>
            <a:endParaRPr lang="zh-CN" altLang="en-US" dirty="0"/>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08A4F4CC-84D2-0A2D-926C-48D7CF798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4" y="2187769"/>
            <a:ext cx="2576670" cy="2666936"/>
          </a:xfrm>
          <a:prstGeom prst="rect">
            <a:avLst/>
          </a:prstGeom>
        </p:spPr>
      </p:pic>
      <p:pic>
        <p:nvPicPr>
          <p:cNvPr id="20" name="图片 19">
            <a:extLst>
              <a:ext uri="{FF2B5EF4-FFF2-40B4-BE49-F238E27FC236}">
                <a16:creationId xmlns:a16="http://schemas.microsoft.com/office/drawing/2014/main" id="{20F82358-411B-8A4B-4A52-05D49BE353E2}"/>
              </a:ext>
            </a:extLst>
          </p:cNvPr>
          <p:cNvPicPr>
            <a:picLocks noChangeAspect="1"/>
          </p:cNvPicPr>
          <p:nvPr/>
        </p:nvPicPr>
        <p:blipFill>
          <a:blip r:embed="rId4"/>
          <a:stretch>
            <a:fillRect/>
          </a:stretch>
        </p:blipFill>
        <p:spPr>
          <a:xfrm>
            <a:off x="5712722" y="2269560"/>
            <a:ext cx="6182869" cy="743574"/>
          </a:xfrm>
          <a:prstGeom prst="rect">
            <a:avLst/>
          </a:prstGeom>
        </p:spPr>
      </p:pic>
      <p:pic>
        <p:nvPicPr>
          <p:cNvPr id="22" name="图片 21">
            <a:extLst>
              <a:ext uri="{FF2B5EF4-FFF2-40B4-BE49-F238E27FC236}">
                <a16:creationId xmlns:a16="http://schemas.microsoft.com/office/drawing/2014/main" id="{EF761BE5-93FD-0A1F-9CFB-3CDF7A32E5A8}"/>
              </a:ext>
            </a:extLst>
          </p:cNvPr>
          <p:cNvPicPr>
            <a:picLocks noChangeAspect="1"/>
          </p:cNvPicPr>
          <p:nvPr/>
        </p:nvPicPr>
        <p:blipFill>
          <a:blip r:embed="rId5"/>
          <a:stretch>
            <a:fillRect/>
          </a:stretch>
        </p:blipFill>
        <p:spPr>
          <a:xfrm>
            <a:off x="3016642" y="2236379"/>
            <a:ext cx="2443336" cy="2569715"/>
          </a:xfrm>
          <a:prstGeom prst="rect">
            <a:avLst/>
          </a:prstGeom>
        </p:spPr>
      </p:pic>
      <p:pic>
        <p:nvPicPr>
          <p:cNvPr id="24" name="图片 23">
            <a:extLst>
              <a:ext uri="{FF2B5EF4-FFF2-40B4-BE49-F238E27FC236}">
                <a16:creationId xmlns:a16="http://schemas.microsoft.com/office/drawing/2014/main" id="{F65553EA-1121-770E-CBD9-7258B0CE9C4E}"/>
              </a:ext>
            </a:extLst>
          </p:cNvPr>
          <p:cNvPicPr>
            <a:picLocks noChangeAspect="1"/>
          </p:cNvPicPr>
          <p:nvPr/>
        </p:nvPicPr>
        <p:blipFill>
          <a:blip r:embed="rId6"/>
          <a:stretch>
            <a:fillRect/>
          </a:stretch>
        </p:blipFill>
        <p:spPr>
          <a:xfrm>
            <a:off x="5773809" y="3078746"/>
            <a:ext cx="5919912" cy="999465"/>
          </a:xfrm>
          <a:prstGeom prst="rect">
            <a:avLst/>
          </a:prstGeom>
        </p:spPr>
      </p:pic>
      <p:pic>
        <p:nvPicPr>
          <p:cNvPr id="8" name="图片 7">
            <a:extLst>
              <a:ext uri="{FF2B5EF4-FFF2-40B4-BE49-F238E27FC236}">
                <a16:creationId xmlns:a16="http://schemas.microsoft.com/office/drawing/2014/main" id="{42619E96-8F5E-4DC0-DB54-5C05EA982F26}"/>
              </a:ext>
            </a:extLst>
          </p:cNvPr>
          <p:cNvPicPr>
            <a:picLocks noChangeAspect="1"/>
          </p:cNvPicPr>
          <p:nvPr/>
        </p:nvPicPr>
        <p:blipFill>
          <a:blip r:embed="rId7"/>
          <a:stretch>
            <a:fillRect/>
          </a:stretch>
        </p:blipFill>
        <p:spPr>
          <a:xfrm>
            <a:off x="2269210" y="4996026"/>
            <a:ext cx="8496944" cy="1699389"/>
          </a:xfrm>
          <a:prstGeom prst="rect">
            <a:avLst/>
          </a:prstGeom>
        </p:spPr>
      </p:pic>
    </p:spTree>
    <p:extLst>
      <p:ext uri="{BB962C8B-B14F-4D97-AF65-F5344CB8AC3E}">
        <p14:creationId xmlns:p14="http://schemas.microsoft.com/office/powerpoint/2010/main" val="1162794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1.</a:t>
            </a:r>
            <a:r>
              <a:rPr lang="zh-CN" altLang="en-US" dirty="0"/>
              <a:t>补全键值函数</a:t>
            </a: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5" name="图片 14">
            <a:extLst>
              <a:ext uri="{FF2B5EF4-FFF2-40B4-BE49-F238E27FC236}">
                <a16:creationId xmlns:a16="http://schemas.microsoft.com/office/drawing/2014/main" id="{DDED8B29-49EF-E51E-89BF-0B591A8C1D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012" y="1772816"/>
            <a:ext cx="9172575" cy="4400550"/>
          </a:xfrm>
          <a:prstGeom prst="rect">
            <a:avLst/>
          </a:prstGeom>
        </p:spPr>
      </p:pic>
    </p:spTree>
    <p:extLst>
      <p:ext uri="{BB962C8B-B14F-4D97-AF65-F5344CB8AC3E}">
        <p14:creationId xmlns:p14="http://schemas.microsoft.com/office/powerpoint/2010/main" val="26457877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 2.</a:t>
            </a:r>
            <a:r>
              <a:rPr lang="zh-CN" altLang="en-US" dirty="0"/>
              <a:t>补全</a:t>
            </a:r>
            <a:r>
              <a:rPr lang="en-US" altLang="zh-CN" dirty="0"/>
              <a:t>if</a:t>
            </a:r>
            <a:r>
              <a:rPr lang="zh-CN" altLang="en-US" dirty="0"/>
              <a:t>条件语句</a:t>
            </a:r>
            <a:r>
              <a:rPr lang="en-US" altLang="zh-CN" dirty="0"/>
              <a:t>                                                        </a:t>
            </a:r>
            <a:r>
              <a:rPr lang="zh-CN" altLang="en-US" dirty="0"/>
              <a:t>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代码接下页</a:t>
            </a: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56BC2591-7E87-EF0C-DBD2-B810EA1B3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820" y="1674836"/>
            <a:ext cx="6781800" cy="4562475"/>
          </a:xfrm>
          <a:prstGeom prst="rect">
            <a:avLst/>
          </a:prstGeom>
        </p:spPr>
      </p:pic>
    </p:spTree>
    <p:extLst>
      <p:ext uri="{BB962C8B-B14F-4D97-AF65-F5344CB8AC3E}">
        <p14:creationId xmlns:p14="http://schemas.microsoft.com/office/powerpoint/2010/main" val="151707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D76E0D-855A-9BEB-9F52-DEC57BD7F146}"/>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A74AFB5F-BA18-882B-7526-C30A5374E58F}"/>
              </a:ext>
            </a:extLst>
          </p:cNvPr>
          <p:cNvSpPr>
            <a:spLocks noGrp="1"/>
          </p:cNvSpPr>
          <p:nvPr>
            <p:ph idx="1"/>
          </p:nvPr>
        </p:nvSpPr>
        <p:spPr/>
        <p:txBody>
          <a:bodyPr/>
          <a:lstStyle/>
          <a:p>
            <a:pPr marL="0" indent="0">
              <a:buNone/>
            </a:pPr>
            <a:r>
              <a:rPr lang="en-US" altLang="zh-CN" dirty="0"/>
              <a:t>5.STM32F1</a:t>
            </a:r>
            <a:r>
              <a:rPr lang="zh-CN" altLang="en-US" dirty="0"/>
              <a:t>系列不存在以下哪个引脚数（）</a:t>
            </a:r>
            <a:endParaRPr lang="en-US" altLang="zh-CN" dirty="0"/>
          </a:p>
          <a:p>
            <a:pPr marL="0" indent="0">
              <a:buNone/>
            </a:pPr>
            <a:r>
              <a:rPr lang="en-US" altLang="zh-CN" dirty="0"/>
              <a:t>	A.36</a:t>
            </a:r>
            <a:r>
              <a:rPr lang="zh-CN" altLang="en-US" dirty="0"/>
              <a:t>脚</a:t>
            </a:r>
            <a:r>
              <a:rPr lang="en-US" altLang="zh-CN" dirty="0"/>
              <a:t>		B.48</a:t>
            </a:r>
            <a:r>
              <a:rPr lang="zh-CN" altLang="en-US" dirty="0"/>
              <a:t>脚</a:t>
            </a:r>
            <a:r>
              <a:rPr lang="en-US" altLang="zh-CN" dirty="0"/>
              <a:t>		C.96</a:t>
            </a:r>
            <a:r>
              <a:rPr lang="zh-CN" altLang="en-US" dirty="0"/>
              <a:t>脚</a:t>
            </a:r>
            <a:r>
              <a:rPr lang="en-US" altLang="zh-CN" dirty="0"/>
              <a:t>		D.100</a:t>
            </a:r>
            <a:r>
              <a:rPr lang="zh-CN" altLang="en-US" dirty="0"/>
              <a:t>脚</a:t>
            </a:r>
            <a:endParaRPr lang="en-US" altLang="zh-CN" dirty="0"/>
          </a:p>
          <a:p>
            <a:pPr marL="0" indent="0">
              <a:buNone/>
            </a:pPr>
            <a:r>
              <a:rPr lang="en-US" altLang="zh-CN" dirty="0"/>
              <a:t>6. ARM7</a:t>
            </a:r>
            <a:r>
              <a:rPr lang="zh-CN" altLang="en-US" dirty="0"/>
              <a:t>架构核心中（）处理器系列针对一般性能，低成本极低功耗的应用。</a:t>
            </a:r>
            <a:endParaRPr lang="en-US" altLang="zh-CN" dirty="0"/>
          </a:p>
          <a:p>
            <a:pPr marL="0" indent="0">
              <a:buNone/>
            </a:pPr>
            <a:r>
              <a:rPr lang="en-US" altLang="zh-CN" dirty="0"/>
              <a:t>	A. Cortex A</a:t>
            </a:r>
            <a:r>
              <a:rPr lang="zh-CN" altLang="en-US" dirty="0"/>
              <a:t>系列</a:t>
            </a:r>
            <a:r>
              <a:rPr lang="en-US" altLang="zh-CN" dirty="0"/>
              <a:t>		B. Cortex M</a:t>
            </a:r>
            <a:r>
              <a:rPr lang="zh-CN" altLang="en-US" dirty="0"/>
              <a:t>系列</a:t>
            </a:r>
            <a:r>
              <a:rPr lang="en-US" altLang="zh-CN" dirty="0"/>
              <a:t>		C. Cortex R</a:t>
            </a:r>
            <a:r>
              <a:rPr lang="zh-CN" altLang="en-US" dirty="0"/>
              <a:t>系列</a:t>
            </a:r>
          </a:p>
          <a:p>
            <a:pPr marL="0" indent="0">
              <a:buNone/>
            </a:pPr>
            <a:endParaRPr lang="zh-CN" altLang="en-US" dirty="0"/>
          </a:p>
        </p:txBody>
      </p:sp>
      <p:sp>
        <p:nvSpPr>
          <p:cNvPr id="4" name="日期占位符 3">
            <a:extLst>
              <a:ext uri="{FF2B5EF4-FFF2-40B4-BE49-F238E27FC236}">
                <a16:creationId xmlns:a16="http://schemas.microsoft.com/office/drawing/2014/main" id="{326C79C2-1DCE-D2E4-A4CE-5D91DD263977}"/>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D4B0FFDE-7D7A-0FA5-C6F3-B865540D530B}"/>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3F1096C2-2803-8374-48D7-7E7212FD89C4}"/>
              </a:ext>
            </a:extLst>
          </p:cNvPr>
          <p:cNvSpPr>
            <a:spLocks noGrp="1"/>
          </p:cNvSpPr>
          <p:nvPr>
            <p:ph type="sldNum" sz="quarter" idx="12"/>
          </p:nvPr>
        </p:nvSpPr>
        <p:spPr/>
        <p:txBody>
          <a:bodyPr/>
          <a:lstStyle/>
          <a:p>
            <a:fld id="{FCF2BB6F-A83A-4C95-B30E-4BA0ECE4D46E}" type="slidenum">
              <a:rPr lang="zh-CN" altLang="en-US" smtClean="0"/>
              <a:pPr/>
              <a:t>4</a:t>
            </a:fld>
            <a:endParaRPr lang="zh-CN" altLang="en-US"/>
          </a:p>
        </p:txBody>
      </p:sp>
    </p:spTree>
    <p:extLst>
      <p:ext uri="{BB962C8B-B14F-4D97-AF65-F5344CB8AC3E}">
        <p14:creationId xmlns:p14="http://schemas.microsoft.com/office/powerpoint/2010/main" val="36751414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补全流水灯代码</a:t>
            </a:r>
          </a:p>
        </p:txBody>
      </p:sp>
      <p:pic>
        <p:nvPicPr>
          <p:cNvPr id="8" name="图片 7">
            <a:extLst>
              <a:ext uri="{FF2B5EF4-FFF2-40B4-BE49-F238E27FC236}">
                <a16:creationId xmlns:a16="http://schemas.microsoft.com/office/drawing/2014/main" id="{CAD24C43-EADE-78AA-191E-16914B17CC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7568" y="1688466"/>
            <a:ext cx="6781800" cy="4819650"/>
          </a:xfrm>
          <a:prstGeom prst="rect">
            <a:avLst/>
          </a:prstGeom>
        </p:spPr>
      </p:pic>
    </p:spTree>
    <p:extLst>
      <p:ext uri="{BB962C8B-B14F-4D97-AF65-F5344CB8AC3E}">
        <p14:creationId xmlns:p14="http://schemas.microsoft.com/office/powerpoint/2010/main" val="656252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课后习题答案</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1271464" y="3356992"/>
            <a:ext cx="8928992" cy="576064"/>
          </a:xfrm>
        </p:spPr>
        <p:txBody>
          <a:bodyPr>
            <a:normAutofit/>
          </a:bodyPr>
          <a:lstStyle/>
          <a:p>
            <a:pPr>
              <a:lnSpc>
                <a:spcPct val="110000"/>
              </a:lnSpc>
            </a:pPr>
            <a:r>
              <a:rPr lang="zh-CN" altLang="en-US" dirty="0">
                <a:solidFill>
                  <a:srgbClr val="C00000"/>
                </a:solidFill>
              </a:rPr>
              <a:t>❀ </a:t>
            </a:r>
            <a:r>
              <a:rPr lang="zh-CN" altLang="en-US" dirty="0"/>
              <a:t>第</a:t>
            </a:r>
            <a:r>
              <a:rPr lang="en-US" altLang="zh-CN" dirty="0"/>
              <a:t>3</a:t>
            </a:r>
            <a:r>
              <a:rPr lang="zh-CN" altLang="en-US" dirty="0"/>
              <a:t>章  </a:t>
            </a:r>
            <a:r>
              <a:rPr lang="en-US" altLang="zh-CN" dirty="0"/>
              <a:t>   STM32</a:t>
            </a:r>
            <a:r>
              <a:rPr lang="zh-CN" altLang="en-US" dirty="0"/>
              <a:t>开发初步</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26928797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、下列叙述错误的是（</a:t>
            </a:r>
            <a:r>
              <a:rPr lang="en-US" altLang="zh-CN" dirty="0">
                <a:solidFill>
                  <a:srgbClr val="FF0000"/>
                </a:solidFill>
              </a:rPr>
              <a:t>AE</a:t>
            </a:r>
            <a:r>
              <a:rPr lang="zh-CN" altLang="en-US" dirty="0"/>
              <a:t>）</a:t>
            </a:r>
            <a:endParaRPr lang="en-US" altLang="zh-CN" dirty="0"/>
          </a:p>
          <a:p>
            <a:pPr marL="0" indent="0">
              <a:lnSpc>
                <a:spcPct val="150000"/>
              </a:lnSpc>
              <a:buNone/>
            </a:pPr>
            <a:r>
              <a:rPr lang="en-US" altLang="zh-CN" dirty="0"/>
              <a:t>A.IDR</a:t>
            </a:r>
            <a:r>
              <a:rPr lang="zh-CN" altLang="en-US" dirty="0"/>
              <a:t>和</a:t>
            </a:r>
            <a:r>
              <a:rPr lang="en-US" altLang="zh-CN" dirty="0"/>
              <a:t>ODR</a:t>
            </a:r>
            <a:r>
              <a:rPr lang="zh-CN" altLang="en-US" dirty="0"/>
              <a:t>寄存器都可进行读操作，都可用于判断按键是否被按下。</a:t>
            </a:r>
            <a:endParaRPr lang="en-US" altLang="zh-CN" dirty="0"/>
          </a:p>
          <a:p>
            <a:pPr marL="0" indent="0">
              <a:lnSpc>
                <a:spcPct val="150000"/>
              </a:lnSpc>
              <a:buNone/>
            </a:pPr>
            <a:r>
              <a:rPr lang="en-US" altLang="zh-CN" dirty="0"/>
              <a:t>B.</a:t>
            </a:r>
            <a:r>
              <a:rPr lang="zh-CN" altLang="en-US" dirty="0"/>
              <a:t>控制</a:t>
            </a:r>
            <a:r>
              <a:rPr lang="en-US" altLang="zh-CN" dirty="0"/>
              <a:t>LED</a:t>
            </a:r>
            <a:r>
              <a:rPr lang="zh-CN" altLang="en-US" dirty="0"/>
              <a:t>状态点亮或熄灭，可以使用</a:t>
            </a:r>
            <a:r>
              <a:rPr lang="en-US" altLang="zh-CN" dirty="0"/>
              <a:t>ODR</a:t>
            </a:r>
            <a:r>
              <a:rPr lang="zh-CN" altLang="en-US" dirty="0"/>
              <a:t>寄存器或</a:t>
            </a:r>
            <a:r>
              <a:rPr lang="en-US" altLang="zh-CN" dirty="0"/>
              <a:t>BSRR</a:t>
            </a:r>
            <a:r>
              <a:rPr lang="zh-CN" altLang="en-US" dirty="0"/>
              <a:t>寄存器。</a:t>
            </a:r>
            <a:endParaRPr lang="en-US" altLang="zh-CN" dirty="0"/>
          </a:p>
          <a:p>
            <a:pPr marL="0" indent="0">
              <a:lnSpc>
                <a:spcPct val="150000"/>
              </a:lnSpc>
              <a:buNone/>
            </a:pPr>
            <a:r>
              <a:rPr lang="en-US" altLang="zh-CN" dirty="0"/>
              <a:t>C.</a:t>
            </a:r>
            <a:r>
              <a:rPr lang="zh-CN" altLang="en-US" dirty="0"/>
              <a:t> </a:t>
            </a:r>
            <a:r>
              <a:rPr lang="en-US" altLang="zh-CN" dirty="0"/>
              <a:t>IO</a:t>
            </a:r>
            <a:r>
              <a:rPr lang="zh-CN" altLang="en-US" dirty="0"/>
              <a:t>引脚通常还和其他外设引脚复用。</a:t>
            </a:r>
            <a:endParaRPr lang="en-US" altLang="zh-CN" dirty="0"/>
          </a:p>
          <a:p>
            <a:pPr marL="0" indent="0">
              <a:lnSpc>
                <a:spcPct val="150000"/>
              </a:lnSpc>
              <a:buNone/>
            </a:pPr>
            <a:r>
              <a:rPr lang="en-US" altLang="zh-CN" dirty="0"/>
              <a:t>D.</a:t>
            </a:r>
            <a:r>
              <a:rPr lang="zh-CN" altLang="en-US" dirty="0"/>
              <a:t> </a:t>
            </a:r>
            <a:r>
              <a:rPr lang="en-US" altLang="zh-CN" dirty="0"/>
              <a:t>IO</a:t>
            </a:r>
            <a:r>
              <a:rPr lang="zh-CN" altLang="en-US" dirty="0"/>
              <a:t>端口的每个位可以由软件分别配置成输入、输出、复用模式。</a:t>
            </a:r>
            <a:endParaRPr lang="en-US" altLang="zh-CN" dirty="0"/>
          </a:p>
          <a:p>
            <a:pPr marL="0" indent="0">
              <a:lnSpc>
                <a:spcPct val="150000"/>
              </a:lnSpc>
              <a:buNone/>
            </a:pPr>
            <a:r>
              <a:rPr lang="en-US" altLang="zh-CN" dirty="0"/>
              <a:t>E. PC</a:t>
            </a:r>
            <a:r>
              <a:rPr lang="zh-CN" altLang="en-US" dirty="0"/>
              <a:t>指针指向程序代码的第一条指令是</a:t>
            </a:r>
            <a:r>
              <a:rPr lang="en-US" altLang="zh-CN" dirty="0"/>
              <a:t>main</a:t>
            </a:r>
            <a:r>
              <a:rPr lang="zh-CN" altLang="en-US" dirty="0"/>
              <a:t>函数。</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7176943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2</a:t>
            </a:r>
            <a:r>
              <a:rPr lang="zh-CN" altLang="en-US" dirty="0"/>
              <a:t>、下列叙述错误的是（</a:t>
            </a:r>
            <a:r>
              <a:rPr lang="en-US" altLang="zh-CN" dirty="0">
                <a:solidFill>
                  <a:srgbClr val="FF0000"/>
                </a:solidFill>
              </a:rPr>
              <a:t>CD</a:t>
            </a:r>
            <a:r>
              <a:rPr lang="zh-CN" altLang="en-US" dirty="0"/>
              <a:t>）</a:t>
            </a:r>
            <a:endParaRPr lang="en-US" altLang="zh-CN" dirty="0"/>
          </a:p>
          <a:p>
            <a:pPr marL="0" indent="0">
              <a:lnSpc>
                <a:spcPct val="150000"/>
              </a:lnSpc>
              <a:buNone/>
            </a:pPr>
            <a:r>
              <a:rPr lang="en-US" altLang="zh-CN" dirty="0"/>
              <a:t>A.</a:t>
            </a:r>
            <a:r>
              <a:rPr lang="zh-CN" altLang="en-US" dirty="0"/>
              <a:t> </a:t>
            </a:r>
            <a:r>
              <a:rPr lang="en-US" altLang="zh-CN" dirty="0"/>
              <a:t>GPIOA-GPIOI</a:t>
            </a:r>
            <a:r>
              <a:rPr lang="zh-CN" altLang="en-US" dirty="0"/>
              <a:t>的时钟都在</a:t>
            </a:r>
            <a:r>
              <a:rPr lang="en-US" altLang="zh-CN" dirty="0"/>
              <a:t>AHB1</a:t>
            </a:r>
            <a:r>
              <a:rPr lang="zh-CN" altLang="en-US" dirty="0"/>
              <a:t>总线时钟上。</a:t>
            </a:r>
            <a:endParaRPr lang="en-US" altLang="zh-CN" dirty="0"/>
          </a:p>
          <a:p>
            <a:pPr marL="0" indent="0">
              <a:lnSpc>
                <a:spcPct val="150000"/>
              </a:lnSpc>
              <a:buNone/>
            </a:pPr>
            <a:r>
              <a:rPr lang="en-US" altLang="zh-CN" dirty="0"/>
              <a:t>B.</a:t>
            </a:r>
            <a:r>
              <a:rPr lang="zh-CN" altLang="en-US" dirty="0"/>
              <a:t> </a:t>
            </a:r>
            <a:r>
              <a:rPr lang="en-US" altLang="zh-CN" dirty="0"/>
              <a:t>IO</a:t>
            </a:r>
            <a:r>
              <a:rPr lang="zh-CN" altLang="en-US" dirty="0"/>
              <a:t>端口的灌电流能力高于拉电流能力。</a:t>
            </a:r>
            <a:endParaRPr lang="en-US" altLang="zh-CN" dirty="0"/>
          </a:p>
          <a:p>
            <a:pPr marL="0" indent="0">
              <a:lnSpc>
                <a:spcPct val="150000"/>
              </a:lnSpc>
              <a:buNone/>
            </a:pPr>
            <a:r>
              <a:rPr lang="en-US" altLang="zh-CN" dirty="0"/>
              <a:t>C.</a:t>
            </a:r>
            <a:r>
              <a:rPr lang="zh-CN" altLang="en-US" dirty="0"/>
              <a:t>按键抖动问题只能通过硬件电路解决。</a:t>
            </a:r>
            <a:endParaRPr lang="en-US" altLang="zh-CN" dirty="0"/>
          </a:p>
          <a:p>
            <a:pPr marL="0" indent="0">
              <a:lnSpc>
                <a:spcPct val="150000"/>
              </a:lnSpc>
              <a:buNone/>
            </a:pPr>
            <a:r>
              <a:rPr lang="en-US" altLang="zh-CN" dirty="0"/>
              <a:t>D.</a:t>
            </a:r>
            <a:r>
              <a:rPr lang="zh-CN" altLang="en-US" dirty="0"/>
              <a:t> </a:t>
            </a:r>
            <a:r>
              <a:rPr lang="en-US" altLang="zh-CN" dirty="0" err="1"/>
              <a:t>STlink</a:t>
            </a:r>
            <a:r>
              <a:rPr lang="zh-CN" altLang="en-US" dirty="0"/>
              <a:t>只能下载程序，不能调试程序。</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164937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3</a:t>
            </a:r>
            <a:r>
              <a:rPr lang="zh-CN" altLang="en-US" dirty="0"/>
              <a:t>、由枚举定义可知</a:t>
            </a:r>
            <a:r>
              <a:rPr lang="en-US" altLang="zh-CN" dirty="0"/>
              <a:t>x1</a:t>
            </a:r>
            <a:r>
              <a:rPr lang="zh-CN" altLang="en-US" dirty="0"/>
              <a:t>和</a:t>
            </a:r>
            <a:r>
              <a:rPr lang="en-US" altLang="zh-CN" dirty="0"/>
              <a:t>x4</a:t>
            </a:r>
            <a:r>
              <a:rPr lang="zh-CN" altLang="en-US" dirty="0"/>
              <a:t>的值为（</a:t>
            </a:r>
            <a:r>
              <a:rPr lang="en-US" altLang="zh-CN" dirty="0">
                <a:solidFill>
                  <a:srgbClr val="FF0000"/>
                </a:solidFill>
              </a:rPr>
              <a:t>B</a:t>
            </a:r>
            <a:r>
              <a:rPr lang="zh-CN" altLang="en-US" dirty="0"/>
              <a:t>）。</a:t>
            </a: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lnSpc>
                <a:spcPct val="150000"/>
              </a:lnSpc>
              <a:buNone/>
            </a:pPr>
            <a:endParaRPr lang="en-US" altLang="zh-CN" dirty="0"/>
          </a:p>
          <a:p>
            <a:pPr marL="0" indent="0">
              <a:buNone/>
            </a:pPr>
            <a:r>
              <a:rPr lang="en-US" altLang="zh-CN" dirty="0"/>
              <a:t>	</a:t>
            </a:r>
          </a:p>
          <a:p>
            <a:pPr marL="0" indent="0">
              <a:buNone/>
            </a:pPr>
            <a:r>
              <a:rPr lang="en-US" altLang="zh-CN" dirty="0"/>
              <a:t>	A.  0</a:t>
            </a:r>
            <a:r>
              <a:rPr lang="zh-CN" altLang="en-US" dirty="0"/>
              <a:t>，</a:t>
            </a:r>
            <a:r>
              <a:rPr lang="en-US" altLang="zh-CN" dirty="0"/>
              <a:t>0		B. 0</a:t>
            </a:r>
            <a:r>
              <a:rPr lang="zh-CN" altLang="en-US" dirty="0"/>
              <a:t>，</a:t>
            </a:r>
            <a:r>
              <a:rPr lang="en-US" altLang="zh-CN" dirty="0"/>
              <a:t>51		C.  1</a:t>
            </a:r>
            <a:r>
              <a:rPr lang="zh-CN" altLang="en-US" dirty="0"/>
              <a:t>，</a:t>
            </a:r>
            <a:r>
              <a:rPr lang="en-US" altLang="zh-CN" dirty="0"/>
              <a:t>2              D. 0</a:t>
            </a:r>
            <a:r>
              <a:rPr lang="zh-CN" altLang="en-US" dirty="0"/>
              <a:t>，</a:t>
            </a:r>
            <a:r>
              <a:rPr lang="en-US" altLang="zh-CN" dirty="0"/>
              <a:t>1</a:t>
            </a:r>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8" name="文本框 7">
            <a:extLst>
              <a:ext uri="{FF2B5EF4-FFF2-40B4-BE49-F238E27FC236}">
                <a16:creationId xmlns:a16="http://schemas.microsoft.com/office/drawing/2014/main" id="{D511DCF6-7E73-310C-7C36-8AA54922C950}"/>
              </a:ext>
            </a:extLst>
          </p:cNvPr>
          <p:cNvSpPr txBox="1"/>
          <p:nvPr/>
        </p:nvSpPr>
        <p:spPr>
          <a:xfrm>
            <a:off x="1271465" y="4749987"/>
            <a:ext cx="6336704" cy="1584176"/>
          </a:xfrm>
          <a:prstGeom prst="rect">
            <a:avLst/>
          </a:prstGeom>
        </p:spPr>
        <p:txBody>
          <a:bodyPr vert="horz" lIns="91440" tIns="45720" rIns="91440" bIns="45720" rtlCol="0">
            <a:normAutofit/>
          </a:bodyPr>
          <a:lstStyle>
            <a:lvl1pPr marL="0" indent="0" defTabSz="914400" eaLnBrk="1" latinLnBrk="0" hangingPunct="1">
              <a:lnSpc>
                <a:spcPct val="150000"/>
              </a:lnSpc>
              <a:spcBef>
                <a:spcPts val="1000"/>
              </a:spcBef>
              <a:buClr>
                <a:schemeClr val="accent2"/>
              </a:buClr>
              <a:buFont typeface="Wingdings" panose="05000000000000000000" pitchFamily="2" charset="2"/>
              <a:buNone/>
              <a:defRPr sz="2800">
                <a:solidFill>
                  <a:schemeClr val="tx1"/>
                </a:solidFill>
                <a:latin typeface="微软雅黑" panose="020B0503020204020204" pitchFamily="34" charset="-122"/>
                <a:ea typeface="微软雅黑" panose="020B0503020204020204" pitchFamily="34" charset="-122"/>
              </a:defRPr>
            </a:lvl1pPr>
            <a:lvl2pPr marL="685800" indent="-228600" defTabSz="914400" eaLnBrk="1" latinLnBrk="0" hangingPunct="1">
              <a:lnSpc>
                <a:spcPct val="90000"/>
              </a:lnSpc>
              <a:spcBef>
                <a:spcPts val="500"/>
              </a:spcBef>
              <a:buClr>
                <a:schemeClr val="accent2"/>
              </a:buClr>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143000" indent="-228600" defTabSz="914400" eaLnBrk="1" latinLnBrk="0" hangingPunct="1">
              <a:lnSpc>
                <a:spcPct val="90000"/>
              </a:lnSpc>
              <a:spcBef>
                <a:spcPts val="500"/>
              </a:spcBef>
              <a:buClr>
                <a:schemeClr val="accent2"/>
              </a:buClr>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5pPr>
            <a:lvl6pPr marL="2514600" indent="-228600">
              <a:lnSpc>
                <a:spcPct val="90000"/>
              </a:lnSpc>
              <a:spcBef>
                <a:spcPts val="500"/>
              </a:spcBef>
              <a:buFont typeface="Arial" panose="020B0604020202020204" pitchFamily="34" charset="0"/>
              <a:buChar char="•"/>
              <a:defRPr sz="1800">
                <a:solidFill>
                  <a:schemeClr val="tx1"/>
                </a:solidFill>
                <a:latin typeface="+mn-lt"/>
                <a:ea typeface="+mn-ea"/>
              </a:defRPr>
            </a:lvl6pPr>
            <a:lvl7pPr marL="2971800" indent="-228600">
              <a:lnSpc>
                <a:spcPct val="90000"/>
              </a:lnSpc>
              <a:spcBef>
                <a:spcPts val="500"/>
              </a:spcBef>
              <a:buFont typeface="Arial" panose="020B0604020202020204" pitchFamily="34" charset="0"/>
              <a:buChar char="•"/>
              <a:defRPr sz="1800">
                <a:solidFill>
                  <a:schemeClr val="tx1"/>
                </a:solidFill>
                <a:latin typeface="+mn-lt"/>
                <a:ea typeface="+mn-ea"/>
              </a:defRPr>
            </a:lvl7pPr>
            <a:lvl8pPr marL="3429000" indent="-228600">
              <a:lnSpc>
                <a:spcPct val="90000"/>
              </a:lnSpc>
              <a:spcBef>
                <a:spcPts val="500"/>
              </a:spcBef>
              <a:buFont typeface="Arial" panose="020B0604020202020204" pitchFamily="34" charset="0"/>
              <a:buChar char="•"/>
              <a:defRPr sz="1800">
                <a:solidFill>
                  <a:schemeClr val="tx1"/>
                </a:solidFill>
                <a:latin typeface="+mn-lt"/>
                <a:ea typeface="+mn-ea"/>
              </a:defRPr>
            </a:lvl8pPr>
            <a:lvl9pPr marL="3886200" indent="-228600">
              <a:lnSpc>
                <a:spcPct val="90000"/>
              </a:lnSpc>
              <a:spcBef>
                <a:spcPts val="500"/>
              </a:spcBef>
              <a:buFont typeface="Arial" panose="020B0604020202020204" pitchFamily="34" charset="0"/>
              <a:buChar char="•"/>
              <a:defRPr sz="1800">
                <a:solidFill>
                  <a:schemeClr val="tx1"/>
                </a:solidFill>
                <a:latin typeface="+mn-lt"/>
                <a:ea typeface="+mn-ea"/>
              </a:defRPr>
            </a:lvl9pPr>
          </a:lstStyle>
          <a:p>
            <a:pPr marL="0" marR="0" lvl="0" indent="0" algn="l" defTabSz="914400" rtl="0" eaLnBrk="1" fontAlgn="base" latinLnBrk="0" hangingPunct="1">
              <a:lnSpc>
                <a:spcPct val="150000"/>
              </a:lnSpc>
              <a:spcBef>
                <a:spcPts val="1000"/>
              </a:spcBef>
              <a:spcAft>
                <a:spcPct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0" name="图片 9">
            <a:extLst>
              <a:ext uri="{FF2B5EF4-FFF2-40B4-BE49-F238E27FC236}">
                <a16:creationId xmlns:a16="http://schemas.microsoft.com/office/drawing/2014/main" id="{BC25EC14-1201-4D17-478C-7C24C93D1B5F}"/>
              </a:ext>
            </a:extLst>
          </p:cNvPr>
          <p:cNvPicPr>
            <a:picLocks noChangeAspect="1"/>
          </p:cNvPicPr>
          <p:nvPr/>
        </p:nvPicPr>
        <p:blipFill rotWithShape="1">
          <a:blip r:embed="rId3"/>
          <a:srcRect/>
          <a:stretch/>
        </p:blipFill>
        <p:spPr>
          <a:xfrm>
            <a:off x="911424" y="1844824"/>
            <a:ext cx="2095128" cy="2874710"/>
          </a:xfrm>
          <a:prstGeom prst="rect">
            <a:avLst/>
          </a:prstGeom>
        </p:spPr>
      </p:pic>
      <p:sp>
        <p:nvSpPr>
          <p:cNvPr id="12" name="文本框 11">
            <a:extLst>
              <a:ext uri="{FF2B5EF4-FFF2-40B4-BE49-F238E27FC236}">
                <a16:creationId xmlns:a16="http://schemas.microsoft.com/office/drawing/2014/main" id="{C2D4913F-F340-9A3B-F9C6-EB4AE3079550}"/>
              </a:ext>
            </a:extLst>
          </p:cNvPr>
          <p:cNvSpPr txBox="1"/>
          <p:nvPr/>
        </p:nvSpPr>
        <p:spPr>
          <a:xfrm>
            <a:off x="3400872" y="2218757"/>
            <a:ext cx="9505056" cy="2210729"/>
          </a:xfrm>
          <a:prstGeom prst="rect">
            <a:avLst/>
          </a:prstGeom>
        </p:spPr>
        <p:txBody>
          <a:bodyPr vert="horz" lIns="91440" tIns="45720" rIns="91440" bIns="45720" rtlCol="0">
            <a:normAutofit/>
          </a:bodyPr>
          <a:lstStyle>
            <a:lvl1pPr marL="0" indent="0" defTabSz="914400" eaLnBrk="1" latinLnBrk="0" hangingPunct="1">
              <a:lnSpc>
                <a:spcPct val="150000"/>
              </a:lnSpc>
              <a:spcBef>
                <a:spcPts val="1000"/>
              </a:spcBef>
              <a:buClr>
                <a:schemeClr val="accent2"/>
              </a:buClr>
              <a:buFont typeface="Wingdings" panose="05000000000000000000" pitchFamily="2" charset="2"/>
              <a:buNone/>
              <a:defRPr sz="2800">
                <a:solidFill>
                  <a:schemeClr val="tx1"/>
                </a:solidFill>
                <a:latin typeface="微软雅黑" panose="020B0503020204020204" pitchFamily="34" charset="-122"/>
                <a:ea typeface="微软雅黑" panose="020B0503020204020204" pitchFamily="34" charset="-122"/>
              </a:defRPr>
            </a:lvl1pPr>
            <a:lvl2pPr marL="685800" indent="-228600" defTabSz="914400" eaLnBrk="1" latinLnBrk="0" hangingPunct="1">
              <a:lnSpc>
                <a:spcPct val="90000"/>
              </a:lnSpc>
              <a:spcBef>
                <a:spcPts val="500"/>
              </a:spcBef>
              <a:buClr>
                <a:schemeClr val="accent2"/>
              </a:buClr>
              <a:buFont typeface="Wingdings" panose="05000000000000000000" pitchFamily="2" charset="2"/>
              <a:buChar char="u"/>
              <a:defRPr sz="2400">
                <a:solidFill>
                  <a:schemeClr val="tx1"/>
                </a:solidFill>
                <a:latin typeface="微软雅黑" panose="020B0503020204020204" pitchFamily="34" charset="-122"/>
                <a:ea typeface="微软雅黑" panose="020B0503020204020204" pitchFamily="34" charset="-122"/>
              </a:defRPr>
            </a:lvl2pPr>
            <a:lvl3pPr marL="1143000" indent="-228600" defTabSz="914400" eaLnBrk="1" latinLnBrk="0" hangingPunct="1">
              <a:lnSpc>
                <a:spcPct val="90000"/>
              </a:lnSpc>
              <a:spcBef>
                <a:spcPts val="500"/>
              </a:spcBef>
              <a:buClr>
                <a:schemeClr val="accent2"/>
              </a:buClr>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defRPr>
            </a:lvl3pPr>
            <a:lvl4pPr marL="16002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4pPr>
            <a:lvl5pPr marL="2057400" indent="-228600" defTabSz="914400" eaLnBrk="1" latinLnBrk="0" hangingPunct="1">
              <a:lnSpc>
                <a:spcPct val="90000"/>
              </a:lnSpc>
              <a:spcBef>
                <a:spcPts val="500"/>
              </a:spcBef>
              <a:buFont typeface="Arial" panose="020B0604020202020204" pitchFamily="34" charset="0"/>
              <a:buChar char="•"/>
              <a:defRPr sz="1800">
                <a:solidFill>
                  <a:schemeClr val="tx1"/>
                </a:solidFill>
                <a:latin typeface="+mn-lt"/>
                <a:ea typeface="+mn-ea"/>
              </a:defRPr>
            </a:lvl5pPr>
            <a:lvl6pPr marL="2514600" indent="-228600">
              <a:lnSpc>
                <a:spcPct val="90000"/>
              </a:lnSpc>
              <a:spcBef>
                <a:spcPts val="500"/>
              </a:spcBef>
              <a:buFont typeface="Arial" panose="020B0604020202020204" pitchFamily="34" charset="0"/>
              <a:buChar char="•"/>
              <a:defRPr sz="1800">
                <a:solidFill>
                  <a:schemeClr val="tx1"/>
                </a:solidFill>
                <a:latin typeface="+mn-lt"/>
                <a:ea typeface="+mn-ea"/>
              </a:defRPr>
            </a:lvl6pPr>
            <a:lvl7pPr marL="2971800" indent="-228600">
              <a:lnSpc>
                <a:spcPct val="90000"/>
              </a:lnSpc>
              <a:spcBef>
                <a:spcPts val="500"/>
              </a:spcBef>
              <a:buFont typeface="Arial" panose="020B0604020202020204" pitchFamily="34" charset="0"/>
              <a:buChar char="•"/>
              <a:defRPr sz="1800">
                <a:solidFill>
                  <a:schemeClr val="tx1"/>
                </a:solidFill>
                <a:latin typeface="+mn-lt"/>
                <a:ea typeface="+mn-ea"/>
              </a:defRPr>
            </a:lvl7pPr>
            <a:lvl8pPr marL="3429000" indent="-228600">
              <a:lnSpc>
                <a:spcPct val="90000"/>
              </a:lnSpc>
              <a:spcBef>
                <a:spcPts val="500"/>
              </a:spcBef>
              <a:buFont typeface="Arial" panose="020B0604020202020204" pitchFamily="34" charset="0"/>
              <a:buChar char="•"/>
              <a:defRPr sz="1800">
                <a:solidFill>
                  <a:schemeClr val="tx1"/>
                </a:solidFill>
                <a:latin typeface="+mn-lt"/>
                <a:ea typeface="+mn-ea"/>
              </a:defRPr>
            </a:lvl8pPr>
            <a:lvl9pPr marL="3886200" indent="-228600">
              <a:lnSpc>
                <a:spcPct val="90000"/>
              </a:lnSpc>
              <a:spcBef>
                <a:spcPts val="500"/>
              </a:spcBef>
              <a:buFont typeface="Arial" panose="020B0604020202020204" pitchFamily="34" charset="0"/>
              <a:buChar char="•"/>
              <a:defRPr sz="1800">
                <a:solidFill>
                  <a:schemeClr val="tx1"/>
                </a:solidFill>
                <a:latin typeface="+mn-lt"/>
                <a:ea typeface="+mn-ea"/>
              </a:defRPr>
            </a:lvl9pPr>
          </a:lstStyle>
          <a:p>
            <a:pPr marL="0" marR="0" lvl="0" indent="0" algn="l" defTabSz="914400" rtl="0" eaLnBrk="1" fontAlgn="base" latinLnBrk="0" hangingPunct="1">
              <a:lnSpc>
                <a:spcPct val="150000"/>
              </a:lnSpc>
              <a:spcBef>
                <a:spcPts val="1000"/>
              </a:spcBef>
              <a:spcAft>
                <a:spcPct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42921533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lnSpc>
                <a:spcPct val="150000"/>
              </a:lnSpc>
              <a:buNone/>
            </a:pPr>
            <a:r>
              <a:rPr lang="en-US" altLang="zh-CN" dirty="0"/>
              <a:t>1</a:t>
            </a:r>
            <a:r>
              <a:rPr lang="zh-CN" altLang="en-US" dirty="0"/>
              <a:t>、</a:t>
            </a:r>
            <a:r>
              <a:rPr lang="en-US" altLang="zh-CN" dirty="0"/>
              <a:t> </a:t>
            </a:r>
            <a:r>
              <a:rPr lang="zh-CN" altLang="en-US" dirty="0"/>
              <a:t>对于</a:t>
            </a:r>
            <a:r>
              <a:rPr lang="en-US" altLang="zh-CN" dirty="0"/>
              <a:t>STM32F407</a:t>
            </a:r>
            <a:r>
              <a:rPr lang="zh-CN" altLang="en-US" dirty="0"/>
              <a:t>，每个</a:t>
            </a:r>
            <a:r>
              <a:rPr lang="en-US" altLang="zh-CN" dirty="0"/>
              <a:t>IO</a:t>
            </a:r>
            <a:r>
              <a:rPr lang="zh-CN" altLang="en-US" dirty="0"/>
              <a:t>端口有</a:t>
            </a:r>
            <a:r>
              <a:rPr lang="en-US" altLang="zh-CN" dirty="0"/>
              <a:t>4</a:t>
            </a:r>
            <a:r>
              <a:rPr lang="zh-CN" altLang="en-US" dirty="0"/>
              <a:t>个</a:t>
            </a:r>
            <a:r>
              <a:rPr lang="en-US" altLang="zh-CN" dirty="0"/>
              <a:t>32</a:t>
            </a:r>
            <a:r>
              <a:rPr lang="zh-CN" altLang="en-US" dirty="0"/>
              <a:t>位配置寄存器</a:t>
            </a:r>
            <a:r>
              <a:rPr lang="en-US" altLang="zh-CN" u="sng" dirty="0" err="1">
                <a:solidFill>
                  <a:srgbClr val="FF0000"/>
                </a:solidFill>
              </a:rPr>
              <a:t>GPIOx_MODER</a:t>
            </a:r>
            <a:endParaRPr lang="en-US" altLang="zh-CN" u="sng" dirty="0">
              <a:solidFill>
                <a:srgbClr val="FF0000"/>
              </a:solidFill>
            </a:endParaRPr>
          </a:p>
          <a:p>
            <a:pPr marL="0" indent="0">
              <a:lnSpc>
                <a:spcPct val="150000"/>
              </a:lnSpc>
              <a:buNone/>
            </a:pPr>
            <a:r>
              <a:rPr lang="en-US" altLang="zh-CN" u="sng" dirty="0">
                <a:solidFill>
                  <a:srgbClr val="FF0000"/>
                </a:solidFill>
              </a:rPr>
              <a:t>,</a:t>
            </a:r>
            <a:r>
              <a:rPr lang="en-US" altLang="zh-CN" u="sng" dirty="0" err="1">
                <a:solidFill>
                  <a:srgbClr val="FF0000"/>
                </a:solidFill>
              </a:rPr>
              <a:t>GPIOx_OTYPER</a:t>
            </a:r>
            <a:r>
              <a:rPr lang="en-US" altLang="zh-CN" u="sng" dirty="0">
                <a:solidFill>
                  <a:srgbClr val="FF0000"/>
                </a:solidFill>
              </a:rPr>
              <a:t>, </a:t>
            </a:r>
            <a:r>
              <a:rPr lang="en-US" altLang="zh-CN" u="sng" dirty="0" err="1">
                <a:solidFill>
                  <a:srgbClr val="FF0000"/>
                </a:solidFill>
              </a:rPr>
              <a:t>GPIOx_OSPEEDR</a:t>
            </a:r>
            <a:r>
              <a:rPr lang="zh-CN" altLang="en-US" u="sng" dirty="0">
                <a:solidFill>
                  <a:srgbClr val="FF0000"/>
                </a:solidFill>
              </a:rPr>
              <a:t> ，</a:t>
            </a:r>
            <a:r>
              <a:rPr lang="en-US" altLang="zh-CN" u="sng" dirty="0" err="1">
                <a:solidFill>
                  <a:srgbClr val="FF0000"/>
                </a:solidFill>
              </a:rPr>
              <a:t>GPIOx_PUPDR</a:t>
            </a:r>
            <a:r>
              <a:rPr lang="en-US" altLang="zh-CN" dirty="0">
                <a:solidFill>
                  <a:srgbClr val="FF0000"/>
                </a:solidFill>
              </a:rPr>
              <a:t> </a:t>
            </a:r>
            <a:r>
              <a:rPr lang="zh-CN" altLang="en-US" dirty="0"/>
              <a:t>。</a:t>
            </a:r>
            <a:r>
              <a:rPr lang="en-US" altLang="zh-CN" dirty="0"/>
              <a:t>2</a:t>
            </a:r>
            <a:r>
              <a:rPr lang="zh-CN" altLang="en-US" dirty="0"/>
              <a:t>个</a:t>
            </a:r>
            <a:r>
              <a:rPr lang="en-US" altLang="zh-CN" dirty="0"/>
              <a:t>32</a:t>
            </a:r>
            <a:r>
              <a:rPr lang="zh-CN" altLang="en-US" dirty="0"/>
              <a:t>位数据寄存器</a:t>
            </a:r>
            <a:r>
              <a:rPr lang="en-US" altLang="zh-CN" u="sng" dirty="0" err="1">
                <a:solidFill>
                  <a:srgbClr val="FF0000"/>
                </a:solidFill>
              </a:rPr>
              <a:t>GPIOx_IDR</a:t>
            </a:r>
            <a:r>
              <a:rPr lang="zh-CN" altLang="en-US" dirty="0"/>
              <a:t>和</a:t>
            </a:r>
            <a:r>
              <a:rPr lang="en-US" altLang="zh-CN" u="sng" dirty="0" err="1">
                <a:solidFill>
                  <a:srgbClr val="FF0000"/>
                </a:solidFill>
              </a:rPr>
              <a:t>GPIOx_ODR</a:t>
            </a:r>
            <a:r>
              <a:rPr lang="en-US" altLang="zh-CN" u="sng" dirty="0">
                <a:solidFill>
                  <a:srgbClr val="FF0000"/>
                </a:solidFill>
              </a:rPr>
              <a:t> </a:t>
            </a:r>
            <a:r>
              <a:rPr lang="zh-CN" altLang="en-US" dirty="0"/>
              <a:t>，</a:t>
            </a:r>
            <a:r>
              <a:rPr lang="en-US" altLang="zh-CN" dirty="0"/>
              <a:t>1</a:t>
            </a:r>
            <a:r>
              <a:rPr lang="zh-CN" altLang="en-US" dirty="0"/>
              <a:t>个</a:t>
            </a:r>
            <a:r>
              <a:rPr lang="en-US" altLang="zh-CN" dirty="0"/>
              <a:t>32</a:t>
            </a:r>
            <a:r>
              <a:rPr lang="zh-CN" altLang="en-US" dirty="0"/>
              <a:t>位置位</a:t>
            </a:r>
            <a:r>
              <a:rPr lang="en-US" altLang="zh-CN" dirty="0"/>
              <a:t>/</a:t>
            </a:r>
            <a:r>
              <a:rPr lang="zh-CN" altLang="en-US" dirty="0"/>
              <a:t>复位寄存器</a:t>
            </a:r>
            <a:r>
              <a:rPr lang="en-US" altLang="zh-CN" u="sng" dirty="0" err="1">
                <a:solidFill>
                  <a:srgbClr val="FF0000"/>
                </a:solidFill>
              </a:rPr>
              <a:t>GPIOx_BSRR</a:t>
            </a:r>
            <a:r>
              <a:rPr lang="zh-CN" altLang="en-US" u="sng" dirty="0">
                <a:solidFill>
                  <a:srgbClr val="FF0000"/>
                </a:solidFill>
              </a:rPr>
              <a:t> </a:t>
            </a:r>
            <a:r>
              <a:rPr lang="zh-CN" altLang="en-US" dirty="0"/>
              <a:t>。</a:t>
            </a:r>
            <a:endParaRPr lang="en-US" altLang="zh-CN" dirty="0"/>
          </a:p>
          <a:p>
            <a:pPr marL="0" indent="0">
              <a:lnSpc>
                <a:spcPct val="150000"/>
              </a:lnSpc>
              <a:buNone/>
            </a:pPr>
            <a:r>
              <a:rPr lang="en-US" altLang="zh-CN" dirty="0"/>
              <a:t>2</a:t>
            </a:r>
            <a:r>
              <a:rPr lang="zh-CN" altLang="en-US" dirty="0"/>
              <a:t>、对于</a:t>
            </a:r>
            <a:r>
              <a:rPr lang="en-US" altLang="zh-CN" dirty="0"/>
              <a:t>STM32F407</a:t>
            </a:r>
            <a:r>
              <a:rPr lang="zh-CN" altLang="en-US" dirty="0"/>
              <a:t>，读取</a:t>
            </a:r>
            <a:r>
              <a:rPr lang="en-US" altLang="zh-CN" dirty="0"/>
              <a:t>PA0</a:t>
            </a:r>
            <a:r>
              <a:rPr lang="zh-CN" altLang="en-US" dirty="0"/>
              <a:t>引脚上的数据，可调用</a:t>
            </a:r>
            <a:r>
              <a:rPr lang="en-US" altLang="zh-CN" dirty="0"/>
              <a:t>stm32f4xx_gpio.c</a:t>
            </a:r>
            <a:r>
              <a:rPr lang="zh-CN" altLang="en-US" dirty="0"/>
              <a:t>中的</a:t>
            </a:r>
            <a:r>
              <a:rPr lang="en-US" altLang="zh-CN" u="sng" dirty="0" err="1">
                <a:solidFill>
                  <a:srgbClr val="FF0000"/>
                </a:solidFill>
              </a:rPr>
              <a:t>GPIO_ReadInputDataBit</a:t>
            </a:r>
            <a:r>
              <a:rPr lang="en-US" altLang="zh-CN" u="sng" dirty="0">
                <a:solidFill>
                  <a:srgbClr val="FF0000"/>
                </a:solidFill>
              </a:rPr>
              <a:t>(GPIOA, GPIO_Pin_0);</a:t>
            </a:r>
            <a:r>
              <a:rPr lang="zh-CN" altLang="en-US" dirty="0"/>
              <a:t>函数；置位</a:t>
            </a:r>
            <a:r>
              <a:rPr lang="en-US" altLang="zh-CN" dirty="0"/>
              <a:t>PB4</a:t>
            </a:r>
            <a:r>
              <a:rPr lang="zh-CN" altLang="en-US" dirty="0"/>
              <a:t>引脚，可调用</a:t>
            </a:r>
            <a:r>
              <a:rPr lang="zh-CN" altLang="en-US" u="sng" dirty="0"/>
              <a:t> </a:t>
            </a:r>
            <a:r>
              <a:rPr lang="en-US" altLang="zh-CN" dirty="0"/>
              <a:t>stm32f4xx_gpio.c </a:t>
            </a:r>
            <a:r>
              <a:rPr lang="zh-CN" altLang="en-US" dirty="0"/>
              <a:t>中的</a:t>
            </a:r>
            <a:r>
              <a:rPr lang="en-US" altLang="zh-CN" u="sng" dirty="0" err="1">
                <a:solidFill>
                  <a:srgbClr val="FF0000"/>
                </a:solidFill>
              </a:rPr>
              <a:t>GPIO_SetBits</a:t>
            </a:r>
            <a:r>
              <a:rPr lang="en-US" altLang="zh-CN" u="sng" dirty="0">
                <a:solidFill>
                  <a:srgbClr val="FF0000"/>
                </a:solidFill>
              </a:rPr>
              <a:t>(GPIOB, GPIO_Pin_4);</a:t>
            </a:r>
            <a:r>
              <a:rPr lang="zh-CN" altLang="en-US" dirty="0"/>
              <a:t>函数。</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9194385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a:xfrm>
            <a:off x="263352" y="1096021"/>
            <a:ext cx="11744200" cy="5040559"/>
          </a:xfrm>
        </p:spPr>
        <p:txBody>
          <a:bodyPr/>
          <a:lstStyle/>
          <a:p>
            <a:pPr marL="0" indent="0">
              <a:lnSpc>
                <a:spcPts val="3200"/>
              </a:lnSpc>
              <a:buNone/>
            </a:pPr>
            <a:r>
              <a:rPr lang="en-US" altLang="zh-CN" dirty="0"/>
              <a:t>3</a:t>
            </a:r>
            <a:r>
              <a:rPr lang="zh-CN" altLang="en-US" dirty="0"/>
              <a:t>、若在</a:t>
            </a:r>
            <a:r>
              <a:rPr lang="en-US" altLang="zh-CN" dirty="0"/>
              <a:t>STM32F407</a:t>
            </a:r>
            <a:r>
              <a:rPr lang="zh-CN" altLang="en-US" dirty="0"/>
              <a:t>开发板上有</a:t>
            </a:r>
            <a:r>
              <a:rPr lang="en-US" altLang="zh-CN" dirty="0"/>
              <a:t>4</a:t>
            </a:r>
            <a:r>
              <a:rPr lang="zh-CN" altLang="en-US" dirty="0"/>
              <a:t>个</a:t>
            </a:r>
            <a:r>
              <a:rPr lang="en-US" altLang="zh-CN" dirty="0"/>
              <a:t>LED</a:t>
            </a:r>
            <a:r>
              <a:rPr lang="zh-CN" altLang="en-US" dirty="0"/>
              <a:t>，如下图所示，若想将</a:t>
            </a:r>
            <a:r>
              <a:rPr lang="en-US" altLang="zh-CN" dirty="0"/>
              <a:t>LED2</a:t>
            </a:r>
            <a:r>
              <a:rPr lang="zh-CN" altLang="en-US" dirty="0"/>
              <a:t>和</a:t>
            </a:r>
            <a:r>
              <a:rPr lang="en-US" altLang="zh-CN" dirty="0"/>
              <a:t>LED3</a:t>
            </a:r>
            <a:r>
              <a:rPr lang="zh-CN" altLang="en-US" dirty="0"/>
              <a:t>点亮但不影响其余引脚的状态。补全下列</a:t>
            </a:r>
            <a:r>
              <a:rPr lang="en-US" altLang="zh-CN" dirty="0"/>
              <a:t>C</a:t>
            </a:r>
            <a:r>
              <a:rPr lang="zh-CN" altLang="en-US" dirty="0"/>
              <a:t>语言语句。</a:t>
            </a:r>
            <a:endParaRPr lang="en-US" altLang="zh-CN" dirty="0"/>
          </a:p>
          <a:p>
            <a:pPr marL="0" indent="0">
              <a:lnSpc>
                <a:spcPts val="3200"/>
              </a:lnSpc>
              <a:buNone/>
            </a:pPr>
            <a:r>
              <a:rPr lang="zh-CN" altLang="en-US" dirty="0"/>
              <a:t>则应首先开启</a:t>
            </a:r>
            <a:r>
              <a:rPr lang="en-US" altLang="zh-CN" dirty="0"/>
              <a:t>Port D</a:t>
            </a:r>
            <a:r>
              <a:rPr lang="zh-CN" altLang="en-US" dirty="0"/>
              <a:t>端口时钟，即</a:t>
            </a:r>
            <a:r>
              <a:rPr lang="en-US" altLang="zh-CN" dirty="0"/>
              <a:t>RCC-&gt;AHB1ENR</a:t>
            </a:r>
            <a:r>
              <a:rPr lang="en-US" altLang="zh-CN" u="sng" dirty="0">
                <a:solidFill>
                  <a:srgbClr val="FF0000"/>
                </a:solidFill>
              </a:rPr>
              <a:t>   |= (1&lt;&lt;3) </a:t>
            </a:r>
            <a:r>
              <a:rPr lang="zh-CN" altLang="en-US" dirty="0"/>
              <a:t>。</a:t>
            </a:r>
            <a:endParaRPr lang="en-US" altLang="zh-CN" dirty="0"/>
          </a:p>
          <a:p>
            <a:pPr marL="0" indent="0">
              <a:lnSpc>
                <a:spcPts val="3200"/>
              </a:lnSpc>
              <a:buNone/>
            </a:pPr>
            <a:r>
              <a:rPr lang="en-US" altLang="zh-CN" dirty="0"/>
              <a:t>PD9</a:t>
            </a:r>
            <a:r>
              <a:rPr lang="zh-CN" altLang="en-US" dirty="0"/>
              <a:t>和</a:t>
            </a:r>
            <a:r>
              <a:rPr lang="en-US" altLang="zh-CN" dirty="0"/>
              <a:t>PD10</a:t>
            </a:r>
            <a:r>
              <a:rPr lang="zh-CN" altLang="en-US" dirty="0"/>
              <a:t>应设置为</a:t>
            </a:r>
            <a:r>
              <a:rPr lang="zh-CN" altLang="en-US" u="sng" dirty="0">
                <a:solidFill>
                  <a:srgbClr val="FF0000"/>
                </a:solidFill>
              </a:rPr>
              <a:t>  输出 </a:t>
            </a:r>
            <a:r>
              <a:rPr lang="zh-CN" altLang="en-US" dirty="0"/>
              <a:t>模式，即</a:t>
            </a:r>
            <a:r>
              <a:rPr lang="en-US" altLang="zh-CN" dirty="0"/>
              <a:t>GPIOD-&gt;MODER</a:t>
            </a:r>
            <a:r>
              <a:rPr lang="en-US" altLang="zh-CN" u="sng" dirty="0">
                <a:solidFill>
                  <a:srgbClr val="FF0000"/>
                </a:solidFill>
              </a:rPr>
              <a:t>  |= 0x140000   </a:t>
            </a:r>
            <a:r>
              <a:rPr lang="zh-CN" altLang="en-US" dirty="0"/>
              <a:t>。</a:t>
            </a:r>
            <a:endParaRPr lang="en-US" altLang="zh-CN" dirty="0"/>
          </a:p>
          <a:p>
            <a:pPr marL="0" indent="0">
              <a:lnSpc>
                <a:spcPts val="3200"/>
              </a:lnSpc>
              <a:buNone/>
            </a:pPr>
            <a:r>
              <a:rPr lang="en-US" altLang="zh-CN" dirty="0"/>
              <a:t>PD9</a:t>
            </a:r>
            <a:r>
              <a:rPr lang="zh-CN" altLang="en-US" dirty="0"/>
              <a:t>和</a:t>
            </a:r>
            <a:r>
              <a:rPr lang="en-US" altLang="zh-CN" dirty="0"/>
              <a:t>PD10</a:t>
            </a:r>
            <a:r>
              <a:rPr lang="zh-CN" altLang="en-US" dirty="0"/>
              <a:t>应为</a:t>
            </a:r>
            <a:r>
              <a:rPr lang="zh-CN" altLang="en-US" u="sng" dirty="0"/>
              <a:t>   </a:t>
            </a:r>
            <a:r>
              <a:rPr lang="zh-CN" altLang="en-US" u="sng" dirty="0">
                <a:solidFill>
                  <a:srgbClr val="FF0000"/>
                </a:solidFill>
              </a:rPr>
              <a:t>低</a:t>
            </a:r>
            <a:r>
              <a:rPr lang="zh-CN" altLang="en-US" u="sng" dirty="0"/>
              <a:t>   </a:t>
            </a:r>
            <a:r>
              <a:rPr lang="en-US" altLang="zh-CN" dirty="0"/>
              <a:t>(</a:t>
            </a:r>
            <a:r>
              <a:rPr lang="zh-CN" altLang="en-US" dirty="0"/>
              <a:t>低</a:t>
            </a:r>
            <a:r>
              <a:rPr lang="en-US" altLang="zh-CN" dirty="0"/>
              <a:t>/</a:t>
            </a:r>
            <a:r>
              <a:rPr lang="zh-CN" altLang="en-US" dirty="0"/>
              <a:t>高</a:t>
            </a:r>
            <a:r>
              <a:rPr lang="en-US" altLang="zh-CN" dirty="0"/>
              <a:t>)</a:t>
            </a:r>
            <a:r>
              <a:rPr lang="zh-CN" altLang="en-US" dirty="0"/>
              <a:t>电平，即</a:t>
            </a:r>
            <a:r>
              <a:rPr lang="en-US" altLang="zh-CN" dirty="0"/>
              <a:t>GPIOD-&gt;ODR</a:t>
            </a:r>
            <a:r>
              <a:rPr lang="en-US" altLang="zh-CN" u="sng" dirty="0">
                <a:solidFill>
                  <a:srgbClr val="FF0000"/>
                </a:solidFill>
              </a:rPr>
              <a:t>   &amp;= ~(0x0600) </a:t>
            </a:r>
            <a:r>
              <a:rPr lang="zh-CN" altLang="en-US" dirty="0"/>
              <a:t>。</a:t>
            </a:r>
            <a:endParaRPr lang="en-US" altLang="zh-CN" dirty="0"/>
          </a:p>
          <a:p>
            <a:pPr marL="0" indent="0">
              <a:lnSpc>
                <a:spcPct val="150000"/>
              </a:lnSpc>
              <a:buNone/>
            </a:pPr>
            <a:endParaRPr lang="zh-CN" altLang="en-US"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9" name="图片 8">
            <a:extLst>
              <a:ext uri="{FF2B5EF4-FFF2-40B4-BE49-F238E27FC236}">
                <a16:creationId xmlns:a16="http://schemas.microsoft.com/office/drawing/2014/main" id="{C334E421-BE25-4198-A552-E0C1CA0BAAE4}"/>
              </a:ext>
            </a:extLst>
          </p:cNvPr>
          <p:cNvPicPr>
            <a:picLocks noChangeAspect="1"/>
          </p:cNvPicPr>
          <p:nvPr/>
        </p:nvPicPr>
        <p:blipFill>
          <a:blip r:embed="rId3"/>
          <a:stretch>
            <a:fillRect/>
          </a:stretch>
        </p:blipFill>
        <p:spPr>
          <a:xfrm>
            <a:off x="3791744" y="3540988"/>
            <a:ext cx="4039910" cy="2786762"/>
          </a:xfrm>
          <a:prstGeom prst="rect">
            <a:avLst/>
          </a:prstGeom>
        </p:spPr>
      </p:pic>
    </p:spTree>
    <p:extLst>
      <p:ext uri="{BB962C8B-B14F-4D97-AF65-F5344CB8AC3E}">
        <p14:creationId xmlns:p14="http://schemas.microsoft.com/office/powerpoint/2010/main" val="288340195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4</a:t>
            </a:r>
            <a:r>
              <a:rPr lang="zh-CN" altLang="en-US" dirty="0"/>
              <a:t>、利用这两个宏定义</a:t>
            </a:r>
            <a:r>
              <a:rPr lang="en-US" altLang="zh-CN" dirty="0">
                <a:solidFill>
                  <a:srgbClr val="9E9E3F"/>
                </a:solidFill>
              </a:rPr>
              <a:t>#define </a:t>
            </a:r>
            <a:r>
              <a:rPr lang="en-US" altLang="zh-CN" dirty="0"/>
              <a:t>H4_MASK </a:t>
            </a:r>
            <a:r>
              <a:rPr lang="en-US" altLang="zh-CN" dirty="0">
                <a:solidFill>
                  <a:srgbClr val="00747C"/>
                </a:solidFill>
              </a:rPr>
              <a:t>0b11110000</a:t>
            </a:r>
          </a:p>
          <a:p>
            <a:pPr marL="0" indent="0">
              <a:lnSpc>
                <a:spcPct val="150000"/>
              </a:lnSpc>
              <a:buNone/>
            </a:pPr>
            <a:r>
              <a:rPr lang="en-US" altLang="zh-CN" dirty="0"/>
              <a:t>			      </a:t>
            </a:r>
            <a:r>
              <a:rPr lang="en-US" altLang="zh-CN" dirty="0">
                <a:solidFill>
                  <a:srgbClr val="9E9E3F"/>
                </a:solidFill>
              </a:rPr>
              <a:t>#define </a:t>
            </a:r>
            <a:r>
              <a:rPr lang="en-US" altLang="zh-CN" dirty="0"/>
              <a:t>L4_MASK  </a:t>
            </a:r>
            <a:r>
              <a:rPr lang="en-US" altLang="zh-CN" dirty="0">
                <a:solidFill>
                  <a:srgbClr val="007A84"/>
                </a:solidFill>
              </a:rPr>
              <a:t>0b00001111</a:t>
            </a:r>
          </a:p>
          <a:p>
            <a:pPr marL="0" indent="0">
              <a:lnSpc>
                <a:spcPct val="150000"/>
              </a:lnSpc>
              <a:buNone/>
            </a:pPr>
            <a:r>
              <a:rPr lang="zh-CN" altLang="en-US" dirty="0"/>
              <a:t>补全下列</a:t>
            </a:r>
            <a:r>
              <a:rPr lang="en-US" altLang="zh-CN" dirty="0"/>
              <a:t>C</a:t>
            </a:r>
            <a:r>
              <a:rPr lang="zh-CN" altLang="en-US" dirty="0"/>
              <a:t>语言代码，将</a:t>
            </a:r>
            <a:r>
              <a:rPr lang="en-US" altLang="zh-CN" dirty="0"/>
              <a:t>temp</a:t>
            </a:r>
            <a:r>
              <a:rPr lang="zh-CN" altLang="en-US" dirty="0"/>
              <a:t>变量的高四位和低四位取出并赋给</a:t>
            </a:r>
            <a:r>
              <a:rPr lang="en-US" altLang="zh-CN" dirty="0" err="1"/>
              <a:t>temp_l</a:t>
            </a:r>
            <a:r>
              <a:rPr lang="zh-CN" altLang="en-US" dirty="0"/>
              <a:t>和</a:t>
            </a:r>
            <a:r>
              <a:rPr lang="en-US" altLang="zh-CN" dirty="0" err="1"/>
              <a:t>temp_h</a:t>
            </a:r>
            <a:r>
              <a:rPr lang="zh-CN" altLang="en-US" dirty="0"/>
              <a:t>，即</a:t>
            </a:r>
            <a:r>
              <a:rPr lang="en-US" altLang="zh-CN" dirty="0" err="1"/>
              <a:t>temp_l</a:t>
            </a:r>
            <a:r>
              <a:rPr lang="en-US" altLang="zh-CN" dirty="0"/>
              <a:t>=0x04, </a:t>
            </a:r>
            <a:r>
              <a:rPr lang="en-US" altLang="zh-CN" dirty="0" err="1"/>
              <a:t>temp_h</a:t>
            </a:r>
            <a:r>
              <a:rPr lang="en-US" altLang="zh-CN" dirty="0"/>
              <a:t>=0x03</a:t>
            </a:r>
            <a:r>
              <a:rPr lang="zh-CN" altLang="en-US" dirty="0"/>
              <a:t>。</a:t>
            </a:r>
            <a:endParaRPr lang="en-US" altLang="zh-CN" dirty="0"/>
          </a:p>
          <a:p>
            <a:pPr marL="0" indent="0">
              <a:lnSpc>
                <a:spcPct val="150000"/>
              </a:lnSpc>
              <a:buNone/>
            </a:pPr>
            <a:r>
              <a:rPr lang="en-US" altLang="zh-CN" dirty="0">
                <a:solidFill>
                  <a:srgbClr val="250FFF"/>
                </a:solidFill>
              </a:rPr>
              <a:t>unsigned char </a:t>
            </a:r>
            <a:r>
              <a:rPr lang="en-US" altLang="zh-CN" dirty="0"/>
              <a:t>temp = 0x34;</a:t>
            </a:r>
          </a:p>
          <a:p>
            <a:pPr marL="0" indent="0">
              <a:lnSpc>
                <a:spcPct val="150000"/>
              </a:lnSpc>
              <a:buNone/>
            </a:pPr>
            <a:r>
              <a:rPr lang="en-US" altLang="zh-CN" dirty="0">
                <a:solidFill>
                  <a:srgbClr val="250FFF"/>
                </a:solidFill>
              </a:rPr>
              <a:t>unsigned char </a:t>
            </a:r>
            <a:r>
              <a:rPr lang="en-US" altLang="zh-CN" dirty="0" err="1"/>
              <a:t>temp_l</a:t>
            </a:r>
            <a:r>
              <a:rPr lang="en-US" altLang="zh-CN" dirty="0"/>
              <a:t> =</a:t>
            </a:r>
            <a:r>
              <a:rPr lang="en-US" altLang="zh-CN" u="sng" dirty="0">
                <a:solidFill>
                  <a:srgbClr val="FF0000"/>
                </a:solidFill>
              </a:rPr>
              <a:t>     temp &amp; L4_MASK            </a:t>
            </a:r>
            <a:r>
              <a:rPr lang="en-US" altLang="zh-CN" dirty="0">
                <a:solidFill>
                  <a:srgbClr val="FF0000"/>
                </a:solidFill>
              </a:rPr>
              <a:t>;</a:t>
            </a:r>
          </a:p>
          <a:p>
            <a:pPr marL="0" indent="0">
              <a:lnSpc>
                <a:spcPct val="150000"/>
              </a:lnSpc>
              <a:buNone/>
            </a:pPr>
            <a:r>
              <a:rPr lang="en-US" altLang="zh-CN" dirty="0">
                <a:solidFill>
                  <a:srgbClr val="250FFF"/>
                </a:solidFill>
              </a:rPr>
              <a:t>unsigned char </a:t>
            </a:r>
            <a:r>
              <a:rPr lang="en-US" altLang="zh-CN" dirty="0" err="1"/>
              <a:t>temp_h</a:t>
            </a:r>
            <a:r>
              <a:rPr lang="en-US" altLang="zh-CN" dirty="0"/>
              <a:t> =</a:t>
            </a:r>
            <a:r>
              <a:rPr lang="en-US" altLang="zh-CN" u="sng" dirty="0">
                <a:solidFill>
                  <a:srgbClr val="FF0000"/>
                </a:solidFill>
              </a:rPr>
              <a:t>   (temp &amp; H4_MASK) &gt;&gt; 4 </a:t>
            </a:r>
            <a:r>
              <a:rPr lang="en-US" altLang="zh-CN" dirty="0">
                <a:solidFill>
                  <a:srgbClr val="FF0000"/>
                </a:solidFill>
              </a:rPr>
              <a:t>;</a:t>
            </a:r>
          </a:p>
          <a:p>
            <a:pPr marL="0" indent="0">
              <a:lnSpc>
                <a:spcPct val="150000"/>
              </a:lnSpc>
              <a:buNone/>
            </a:pPr>
            <a:endParaRPr lang="en-US" altLang="zh-CN" dirty="0"/>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3820838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ts val="4000"/>
              </a:lnSpc>
              <a:buNone/>
            </a:pPr>
            <a:r>
              <a:rPr lang="en-US" altLang="zh-CN" dirty="0"/>
              <a:t>1</a:t>
            </a:r>
            <a:r>
              <a:rPr lang="zh-CN" altLang="en-US" dirty="0"/>
              <a:t>、</a:t>
            </a:r>
            <a:r>
              <a:rPr lang="en-US" altLang="zh-CN" dirty="0"/>
              <a:t>BSRRL</a:t>
            </a:r>
            <a:r>
              <a:rPr lang="zh-CN" altLang="en-US" dirty="0"/>
              <a:t>通过写入某个位</a:t>
            </a:r>
            <a:r>
              <a:rPr lang="en-US" altLang="zh-CN" dirty="0"/>
              <a:t>1</a:t>
            </a:r>
            <a:r>
              <a:rPr lang="zh-CN" altLang="en-US" dirty="0"/>
              <a:t>使对应引脚置</a:t>
            </a:r>
            <a:r>
              <a:rPr lang="en-US" altLang="zh-CN" dirty="0"/>
              <a:t>0</a:t>
            </a:r>
            <a:r>
              <a:rPr lang="zh-CN" altLang="en-US" dirty="0"/>
              <a:t>，</a:t>
            </a:r>
            <a:r>
              <a:rPr lang="en-US" altLang="zh-CN" dirty="0"/>
              <a:t> BSRRH</a:t>
            </a:r>
            <a:r>
              <a:rPr lang="zh-CN" altLang="en-US" dirty="0"/>
              <a:t>通过写入某个位</a:t>
            </a:r>
            <a:r>
              <a:rPr lang="en-US" altLang="zh-CN" dirty="0"/>
              <a:t>1</a:t>
            </a:r>
            <a:r>
              <a:rPr lang="zh-CN" altLang="en-US" dirty="0"/>
              <a:t>使对应引脚置</a:t>
            </a:r>
            <a:r>
              <a:rPr lang="en-US" altLang="zh-CN" dirty="0"/>
              <a:t>1</a:t>
            </a:r>
            <a:r>
              <a:rPr lang="zh-CN" altLang="en-US" dirty="0"/>
              <a:t>。</a:t>
            </a:r>
            <a:r>
              <a:rPr lang="en-US" altLang="zh-CN" b="1" dirty="0">
                <a:solidFill>
                  <a:srgbClr val="FF0000"/>
                </a:solidFill>
              </a:rPr>
              <a:t> × </a:t>
            </a:r>
            <a:r>
              <a:rPr lang="en-US" altLang="zh-CN" sz="2200" i="1" dirty="0">
                <a:solidFill>
                  <a:srgbClr val="FF0000"/>
                </a:solidFill>
              </a:rPr>
              <a:t>BSRRL</a:t>
            </a:r>
            <a:r>
              <a:rPr lang="zh-CN" altLang="en-US" sz="2200" i="1" dirty="0">
                <a:solidFill>
                  <a:srgbClr val="FF0000"/>
                </a:solidFill>
              </a:rPr>
              <a:t>通过写入某个位</a:t>
            </a:r>
            <a:r>
              <a:rPr lang="en-US" altLang="zh-CN" sz="2200" i="1" dirty="0">
                <a:solidFill>
                  <a:srgbClr val="FF0000"/>
                </a:solidFill>
              </a:rPr>
              <a:t>1</a:t>
            </a:r>
            <a:r>
              <a:rPr lang="zh-CN" altLang="en-US" sz="2200" i="1" dirty="0">
                <a:solidFill>
                  <a:srgbClr val="FF0000"/>
                </a:solidFill>
              </a:rPr>
              <a:t>使对应引脚置</a:t>
            </a:r>
            <a:r>
              <a:rPr lang="en-US" altLang="zh-CN" sz="2200" i="1" dirty="0">
                <a:solidFill>
                  <a:srgbClr val="FF0000"/>
                </a:solidFill>
              </a:rPr>
              <a:t>1</a:t>
            </a:r>
            <a:r>
              <a:rPr lang="zh-CN" altLang="en-US" sz="2200" i="1" dirty="0">
                <a:solidFill>
                  <a:srgbClr val="FF0000"/>
                </a:solidFill>
              </a:rPr>
              <a:t>， </a:t>
            </a:r>
            <a:r>
              <a:rPr lang="en-US" altLang="zh-CN" sz="2200" i="1" dirty="0">
                <a:solidFill>
                  <a:srgbClr val="FF0000"/>
                </a:solidFill>
              </a:rPr>
              <a:t>BSRRH</a:t>
            </a:r>
            <a:r>
              <a:rPr lang="zh-CN" altLang="en-US" sz="2200" i="1" dirty="0">
                <a:solidFill>
                  <a:srgbClr val="FF0000"/>
                </a:solidFill>
              </a:rPr>
              <a:t>通过写入某个位</a:t>
            </a:r>
            <a:r>
              <a:rPr lang="en-US" altLang="zh-CN" sz="2200" i="1" dirty="0">
                <a:solidFill>
                  <a:srgbClr val="FF0000"/>
                </a:solidFill>
              </a:rPr>
              <a:t>1</a:t>
            </a:r>
            <a:r>
              <a:rPr lang="zh-CN" altLang="en-US" sz="2200" i="1" dirty="0">
                <a:solidFill>
                  <a:srgbClr val="FF0000"/>
                </a:solidFill>
              </a:rPr>
              <a:t>使对应引脚置</a:t>
            </a:r>
            <a:r>
              <a:rPr lang="en-US" altLang="zh-CN" sz="2200" i="1" dirty="0">
                <a:solidFill>
                  <a:srgbClr val="FF0000"/>
                </a:solidFill>
              </a:rPr>
              <a:t>0</a:t>
            </a:r>
            <a:r>
              <a:rPr lang="zh-CN" altLang="en-US" dirty="0">
                <a:solidFill>
                  <a:srgbClr val="FF0000"/>
                </a:solidFill>
              </a:rPr>
              <a:t>。</a:t>
            </a:r>
            <a:endParaRPr lang="en-US" altLang="zh-CN" dirty="0">
              <a:solidFill>
                <a:srgbClr val="FF0000"/>
              </a:solidFill>
            </a:endParaRPr>
          </a:p>
          <a:p>
            <a:pPr marL="0" indent="0">
              <a:lnSpc>
                <a:spcPts val="4000"/>
              </a:lnSpc>
              <a:buNone/>
            </a:pPr>
            <a:r>
              <a:rPr lang="en-US" altLang="zh-CN" dirty="0"/>
              <a:t>2</a:t>
            </a:r>
            <a:r>
              <a:rPr lang="zh-CN" altLang="en-US" dirty="0"/>
              <a:t>、</a:t>
            </a:r>
            <a:r>
              <a:rPr lang="en-US" altLang="zh-CN" dirty="0"/>
              <a:t>STM32F4</a:t>
            </a:r>
            <a:r>
              <a:rPr lang="zh-CN" altLang="en-US" dirty="0"/>
              <a:t>的</a:t>
            </a:r>
            <a:r>
              <a:rPr lang="en-US" altLang="zh-CN" dirty="0"/>
              <a:t>CRL</a:t>
            </a:r>
            <a:r>
              <a:rPr lang="zh-CN" altLang="en-US" dirty="0"/>
              <a:t>和</a:t>
            </a:r>
            <a:r>
              <a:rPr lang="en-US" altLang="zh-CN" dirty="0"/>
              <a:t>CRH</a:t>
            </a:r>
            <a:r>
              <a:rPr lang="zh-CN" altLang="en-US" dirty="0"/>
              <a:t>寄存器可控制每个</a:t>
            </a:r>
            <a:r>
              <a:rPr lang="en-US" altLang="zh-CN" dirty="0"/>
              <a:t>IO</a:t>
            </a:r>
            <a:r>
              <a:rPr lang="zh-CN" altLang="en-US" dirty="0"/>
              <a:t>工作在输入还是输出模式。</a:t>
            </a:r>
            <a:r>
              <a:rPr lang="en-US" altLang="zh-CN" b="1" dirty="0">
                <a:solidFill>
                  <a:srgbClr val="FF0000"/>
                </a:solidFill>
              </a:rPr>
              <a:t> ×</a:t>
            </a:r>
            <a:r>
              <a:rPr lang="en-US" altLang="zh-CN" dirty="0">
                <a:solidFill>
                  <a:srgbClr val="FF0000"/>
                </a:solidFill>
              </a:rPr>
              <a:t> </a:t>
            </a:r>
            <a:r>
              <a:rPr lang="en-US" altLang="zh-CN" sz="2200" i="1" dirty="0">
                <a:solidFill>
                  <a:srgbClr val="FF0000"/>
                </a:solidFill>
              </a:rPr>
              <a:t>STM32F4</a:t>
            </a:r>
            <a:r>
              <a:rPr lang="zh-CN" altLang="en-US" sz="2200" i="1" dirty="0">
                <a:solidFill>
                  <a:srgbClr val="FF0000"/>
                </a:solidFill>
              </a:rPr>
              <a:t>没有</a:t>
            </a:r>
            <a:r>
              <a:rPr lang="en-US" altLang="zh-CN" sz="2200" i="1" dirty="0">
                <a:solidFill>
                  <a:srgbClr val="FF0000"/>
                </a:solidFill>
              </a:rPr>
              <a:t>CRL</a:t>
            </a:r>
            <a:r>
              <a:rPr lang="zh-CN" altLang="en-US" sz="2200" i="1" dirty="0">
                <a:solidFill>
                  <a:srgbClr val="FF0000"/>
                </a:solidFill>
              </a:rPr>
              <a:t>和</a:t>
            </a:r>
            <a:r>
              <a:rPr lang="en-US" altLang="zh-CN" sz="2200" i="1" dirty="0">
                <a:solidFill>
                  <a:srgbClr val="FF0000"/>
                </a:solidFill>
              </a:rPr>
              <a:t>CRH</a:t>
            </a:r>
            <a:r>
              <a:rPr lang="zh-CN" altLang="en-US" sz="2200" i="1" dirty="0">
                <a:solidFill>
                  <a:srgbClr val="FF0000"/>
                </a:solidFill>
              </a:rPr>
              <a:t>寄存器，使用</a:t>
            </a:r>
            <a:r>
              <a:rPr lang="en-US" altLang="zh-CN" sz="2200" i="1" dirty="0">
                <a:solidFill>
                  <a:srgbClr val="FF0000"/>
                </a:solidFill>
              </a:rPr>
              <a:t>MODER</a:t>
            </a:r>
            <a:r>
              <a:rPr lang="zh-CN" altLang="en-US" sz="2200" i="1" dirty="0">
                <a:solidFill>
                  <a:srgbClr val="FF0000"/>
                </a:solidFill>
              </a:rPr>
              <a:t>控制每个</a:t>
            </a:r>
            <a:r>
              <a:rPr lang="en-US" altLang="zh-CN" sz="2200" i="1" dirty="0">
                <a:solidFill>
                  <a:srgbClr val="FF0000"/>
                </a:solidFill>
              </a:rPr>
              <a:t>IO</a:t>
            </a:r>
            <a:r>
              <a:rPr lang="zh-CN" altLang="en-US" sz="2200" i="1" dirty="0">
                <a:solidFill>
                  <a:srgbClr val="FF0000"/>
                </a:solidFill>
              </a:rPr>
              <a:t>工作在输入还是输出模式</a:t>
            </a:r>
            <a:endParaRPr lang="en-US" altLang="zh-CN" sz="2200" i="1" dirty="0">
              <a:solidFill>
                <a:srgbClr val="FF0000"/>
              </a:solidFill>
            </a:endParaRPr>
          </a:p>
          <a:p>
            <a:pPr marL="0" indent="0">
              <a:lnSpc>
                <a:spcPts val="4000"/>
              </a:lnSpc>
              <a:buNone/>
            </a:pPr>
            <a:r>
              <a:rPr lang="en-US" altLang="zh-CN" dirty="0"/>
              <a:t>3</a:t>
            </a:r>
            <a:r>
              <a:rPr lang="zh-CN" altLang="en-US" dirty="0"/>
              <a:t>、 </a:t>
            </a:r>
            <a:r>
              <a:rPr lang="en-US" altLang="zh-CN" dirty="0"/>
              <a:t>.h</a:t>
            </a:r>
            <a:r>
              <a:rPr lang="zh-CN" altLang="en-US" dirty="0"/>
              <a:t>头文件包含库的引用、宏定义、全局函数声明。</a:t>
            </a:r>
            <a:r>
              <a:rPr lang="zh-CN" altLang="en-US" b="1" dirty="0">
                <a:solidFill>
                  <a:srgbClr val="FF0000"/>
                </a:solidFill>
              </a:rPr>
              <a:t> √</a:t>
            </a:r>
            <a:endParaRPr lang="en-US" altLang="zh-CN" dirty="0"/>
          </a:p>
          <a:p>
            <a:pPr marL="0" indent="0">
              <a:lnSpc>
                <a:spcPts val="4000"/>
              </a:lnSpc>
              <a:buNone/>
            </a:pPr>
            <a:r>
              <a:rPr lang="en-US" altLang="zh-CN" dirty="0"/>
              <a:t>4</a:t>
            </a:r>
            <a:r>
              <a:rPr lang="zh-CN" altLang="en-US" dirty="0"/>
              <a:t>、 </a:t>
            </a:r>
            <a:r>
              <a:rPr lang="en-US" altLang="zh-CN" dirty="0"/>
              <a:t>.c</a:t>
            </a:r>
            <a:r>
              <a:rPr lang="zh-CN" altLang="en-US" dirty="0"/>
              <a:t>源文件包括头文件的引用、程序的实现体。</a:t>
            </a:r>
            <a:r>
              <a:rPr lang="zh-CN" altLang="en-US" b="1" dirty="0">
                <a:solidFill>
                  <a:srgbClr val="FF0000"/>
                </a:solidFill>
              </a:rPr>
              <a:t> √</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859737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问答题答案</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lnSpc>
                <a:spcPct val="100000"/>
              </a:lnSpc>
              <a:buNone/>
            </a:pPr>
            <a:r>
              <a:rPr lang="en-US" altLang="zh-CN" dirty="0"/>
              <a:t>1</a:t>
            </a:r>
            <a:r>
              <a:rPr lang="zh-CN" altLang="en-US" dirty="0"/>
              <a:t>、对于</a:t>
            </a:r>
            <a:r>
              <a:rPr lang="en-US" altLang="zh-CN" dirty="0"/>
              <a:t>STM32F407</a:t>
            </a:r>
            <a:r>
              <a:rPr lang="zh-CN" altLang="en-US" dirty="0"/>
              <a:t>， </a:t>
            </a:r>
            <a:r>
              <a:rPr lang="en-US" altLang="zh-CN" dirty="0" err="1"/>
              <a:t>GPIOx_MODER</a:t>
            </a:r>
            <a:r>
              <a:rPr lang="zh-CN" altLang="en-US" dirty="0"/>
              <a:t>，</a:t>
            </a:r>
            <a:r>
              <a:rPr lang="en-US" altLang="zh-CN" dirty="0" err="1"/>
              <a:t>GPIOx_OSPEEDR</a:t>
            </a:r>
            <a:r>
              <a:rPr lang="zh-CN" altLang="en-US" dirty="0"/>
              <a:t>和</a:t>
            </a:r>
            <a:r>
              <a:rPr lang="en-US" altLang="zh-CN" dirty="0"/>
              <a:t>IDR</a:t>
            </a:r>
            <a:r>
              <a:rPr lang="zh-CN" altLang="en-US" dirty="0"/>
              <a:t>和</a:t>
            </a:r>
            <a:r>
              <a:rPr lang="en-US" altLang="zh-CN" dirty="0"/>
              <a:t>ODR</a:t>
            </a:r>
            <a:r>
              <a:rPr lang="zh-CN" altLang="en-US" dirty="0"/>
              <a:t>都是</a:t>
            </a:r>
            <a:r>
              <a:rPr lang="en-US" altLang="zh-CN" dirty="0"/>
              <a:t>32</a:t>
            </a:r>
            <a:r>
              <a:rPr lang="zh-CN" altLang="en-US" dirty="0"/>
              <a:t>位寄存器，但是只能控制</a:t>
            </a:r>
            <a:r>
              <a:rPr lang="en-US" altLang="zh-CN" dirty="0"/>
              <a:t>IO</a:t>
            </a:r>
            <a:r>
              <a:rPr lang="zh-CN" altLang="en-US" dirty="0"/>
              <a:t>的</a:t>
            </a:r>
            <a:r>
              <a:rPr lang="en-US" altLang="zh-CN" dirty="0"/>
              <a:t>16</a:t>
            </a:r>
            <a:r>
              <a:rPr lang="zh-CN" altLang="en-US" dirty="0"/>
              <a:t>位脚？（可查阅</a:t>
            </a:r>
            <a:r>
              <a:rPr lang="en-US" altLang="zh-CN" dirty="0"/>
              <a:t>STM32F407</a:t>
            </a:r>
            <a:r>
              <a:rPr lang="zh-CN" altLang="en-US" dirty="0"/>
              <a:t>寄存器手册）</a:t>
            </a:r>
            <a:endParaRPr lang="en-US" altLang="zh-CN" dirty="0"/>
          </a:p>
          <a:p>
            <a:pPr marL="0" indent="0">
              <a:lnSpc>
                <a:spcPct val="100000"/>
              </a:lnSpc>
              <a:buNone/>
            </a:pPr>
            <a:r>
              <a:rPr lang="zh-CN" altLang="en-US" dirty="0"/>
              <a:t>        因为</a:t>
            </a:r>
            <a:r>
              <a:rPr lang="en-US" altLang="zh-CN" dirty="0" err="1"/>
              <a:t>GPIOx_MODER</a:t>
            </a:r>
            <a:r>
              <a:rPr lang="zh-CN" altLang="en-US" dirty="0"/>
              <a:t>和</a:t>
            </a:r>
            <a:r>
              <a:rPr lang="en-US" altLang="zh-CN" dirty="0" err="1"/>
              <a:t>GPIOx_OSPEEDR</a:t>
            </a:r>
            <a:r>
              <a:rPr lang="zh-CN" altLang="en-US" dirty="0"/>
              <a:t>寄存器配置每个</a:t>
            </a:r>
            <a:r>
              <a:rPr lang="en-US" altLang="zh-CN" dirty="0"/>
              <a:t>IO</a:t>
            </a:r>
            <a:r>
              <a:rPr lang="zh-CN" altLang="en-US" dirty="0"/>
              <a:t>状态需要</a:t>
            </a:r>
            <a:r>
              <a:rPr lang="en-US" altLang="zh-CN" dirty="0"/>
              <a:t>2bit</a:t>
            </a:r>
            <a:r>
              <a:rPr lang="zh-CN" altLang="en-US" dirty="0"/>
              <a:t>，</a:t>
            </a:r>
            <a:r>
              <a:rPr lang="en-US" altLang="zh-CN" dirty="0"/>
              <a:t>32</a:t>
            </a:r>
            <a:r>
              <a:rPr lang="zh-CN" altLang="en-US" dirty="0"/>
              <a:t>位就配置</a:t>
            </a:r>
            <a:r>
              <a:rPr lang="en-US" altLang="zh-CN" dirty="0"/>
              <a:t>16</a:t>
            </a:r>
            <a:r>
              <a:rPr lang="zh-CN" altLang="en-US" dirty="0"/>
              <a:t>个</a:t>
            </a:r>
            <a:r>
              <a:rPr lang="en-US" altLang="zh-CN" dirty="0"/>
              <a:t>IO</a:t>
            </a:r>
            <a:r>
              <a:rPr lang="zh-CN" altLang="en-US" dirty="0"/>
              <a:t>口。而</a:t>
            </a:r>
            <a:r>
              <a:rPr lang="en-US" altLang="zh-CN" dirty="0" err="1"/>
              <a:t>GPIOx_IDR</a:t>
            </a:r>
            <a:r>
              <a:rPr lang="zh-CN" altLang="en-US" dirty="0"/>
              <a:t>和</a:t>
            </a:r>
            <a:r>
              <a:rPr lang="en-US" altLang="zh-CN" dirty="0" err="1"/>
              <a:t>GPIOx_ODR</a:t>
            </a:r>
            <a:r>
              <a:rPr lang="zh-CN" altLang="en-US" dirty="0"/>
              <a:t>寄存器是将高</a:t>
            </a:r>
            <a:r>
              <a:rPr lang="en-US" altLang="zh-CN" dirty="0"/>
              <a:t>16</a:t>
            </a:r>
            <a:r>
              <a:rPr lang="zh-CN" altLang="en-US" dirty="0"/>
              <a:t>位保留为</a:t>
            </a:r>
            <a:r>
              <a:rPr lang="en-US" altLang="zh-CN" dirty="0"/>
              <a:t>0</a:t>
            </a:r>
            <a:r>
              <a:rPr lang="zh-CN" altLang="en-US" dirty="0"/>
              <a:t>，只使用低</a:t>
            </a:r>
            <a:r>
              <a:rPr lang="en-US" altLang="zh-CN" dirty="0"/>
              <a:t>16</a:t>
            </a:r>
            <a:r>
              <a:rPr lang="zh-CN" altLang="en-US" dirty="0"/>
              <a:t>位，每个</a:t>
            </a:r>
            <a:r>
              <a:rPr lang="en-US" altLang="zh-CN" dirty="0"/>
              <a:t>IO</a:t>
            </a:r>
            <a:r>
              <a:rPr lang="zh-CN" altLang="en-US" dirty="0"/>
              <a:t>读</a:t>
            </a:r>
            <a:r>
              <a:rPr lang="en-US" altLang="zh-CN" dirty="0"/>
              <a:t>/</a:t>
            </a:r>
            <a:r>
              <a:rPr lang="zh-CN" altLang="en-US" dirty="0"/>
              <a:t>写操作只需</a:t>
            </a:r>
            <a:r>
              <a:rPr lang="en-US" altLang="zh-CN" dirty="0"/>
              <a:t>1bit</a:t>
            </a:r>
            <a:r>
              <a:rPr lang="zh-CN" altLang="en-US" dirty="0"/>
              <a:t>，所以这两个</a:t>
            </a:r>
            <a:r>
              <a:rPr lang="en-US" altLang="zh-CN" dirty="0"/>
              <a:t>32</a:t>
            </a:r>
            <a:r>
              <a:rPr lang="zh-CN" altLang="en-US" dirty="0"/>
              <a:t>位寄存器控制</a:t>
            </a:r>
            <a:r>
              <a:rPr lang="en-US" altLang="zh-CN" dirty="0"/>
              <a:t>/</a:t>
            </a:r>
            <a:r>
              <a:rPr lang="zh-CN" altLang="en-US" dirty="0"/>
              <a:t>读取</a:t>
            </a:r>
            <a:r>
              <a:rPr lang="en-US" altLang="zh-CN" dirty="0"/>
              <a:t>16</a:t>
            </a:r>
            <a:r>
              <a:rPr lang="zh-CN" altLang="en-US" dirty="0"/>
              <a:t>位</a:t>
            </a:r>
            <a:r>
              <a:rPr lang="en-US" altLang="zh-CN" dirty="0"/>
              <a:t>IO</a:t>
            </a:r>
            <a:r>
              <a:rPr lang="zh-CN" altLang="en-US" dirty="0"/>
              <a:t>口</a:t>
            </a:r>
          </a:p>
          <a:p>
            <a:pPr marL="0" indent="0">
              <a:lnSpc>
                <a:spcPct val="10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49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38852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lnSpc>
                <a:spcPct val="150000"/>
              </a:lnSpc>
              <a:buNone/>
            </a:pPr>
            <a:r>
              <a:rPr lang="en-US" altLang="zh-CN" dirty="0"/>
              <a:t>1. </a:t>
            </a:r>
            <a:r>
              <a:rPr lang="zh-CN" altLang="en-US" dirty="0"/>
              <a:t>逻辑</a:t>
            </a:r>
            <a:r>
              <a:rPr lang="en-US" altLang="zh-CN" dirty="0"/>
              <a:t>0</a:t>
            </a:r>
            <a:r>
              <a:rPr lang="zh-CN" altLang="en-US" dirty="0"/>
              <a:t>是电源的 </a:t>
            </a:r>
            <a:r>
              <a:rPr lang="zh-CN" altLang="en-US" u="sng" dirty="0"/>
              <a:t>              </a:t>
            </a:r>
            <a:r>
              <a:rPr lang="zh-CN" altLang="en-US" dirty="0"/>
              <a:t>倍，逻辑</a:t>
            </a:r>
            <a:r>
              <a:rPr lang="en-US" altLang="zh-CN" dirty="0"/>
              <a:t>1</a:t>
            </a:r>
            <a:r>
              <a:rPr lang="zh-CN" altLang="en-US" dirty="0"/>
              <a:t>是电源的 </a:t>
            </a:r>
            <a:r>
              <a:rPr lang="zh-CN" altLang="en-US" u="sng" dirty="0"/>
              <a:t>              </a:t>
            </a:r>
            <a:r>
              <a:rPr lang="zh-CN" altLang="en-US" dirty="0"/>
              <a:t>倍。</a:t>
            </a:r>
            <a:endParaRPr lang="en-US" altLang="zh-CN" dirty="0"/>
          </a:p>
          <a:p>
            <a:pPr marL="0" indent="0">
              <a:lnSpc>
                <a:spcPct val="150000"/>
              </a:lnSpc>
              <a:buNone/>
            </a:pPr>
            <a:r>
              <a:rPr lang="en-US" altLang="zh-CN" dirty="0"/>
              <a:t>2. </a:t>
            </a:r>
            <a:r>
              <a:rPr lang="zh-CN" altLang="en-US" dirty="0"/>
              <a:t>目前主流</a:t>
            </a:r>
            <a:r>
              <a:rPr lang="en-US" altLang="zh-CN" dirty="0"/>
              <a:t>32</a:t>
            </a:r>
            <a:r>
              <a:rPr lang="zh-CN" altLang="en-US" dirty="0"/>
              <a:t>位嵌入式处理器有</a:t>
            </a:r>
            <a:r>
              <a:rPr lang="zh-CN" altLang="en-US" u="sng" dirty="0"/>
              <a:t>              </a:t>
            </a:r>
            <a:r>
              <a:rPr lang="zh-CN" altLang="en-US" dirty="0"/>
              <a:t>和</a:t>
            </a:r>
            <a:r>
              <a:rPr lang="zh-CN" altLang="en-US" u="sng" dirty="0"/>
              <a:t>                </a:t>
            </a:r>
            <a:r>
              <a:rPr lang="zh-CN" altLang="en-US" dirty="0"/>
              <a:t>等。</a:t>
            </a:r>
            <a:endParaRPr lang="en-US" altLang="zh-CN" dirty="0"/>
          </a:p>
          <a:p>
            <a:pPr marL="0" indent="0">
              <a:lnSpc>
                <a:spcPct val="150000"/>
              </a:lnSpc>
              <a:buNone/>
            </a:pPr>
            <a:r>
              <a:rPr lang="en-US" altLang="zh-CN" dirty="0"/>
              <a:t>3. </a:t>
            </a:r>
            <a:r>
              <a:rPr lang="zh-CN" altLang="en-US" dirty="0"/>
              <a:t>本门课程使用的微控制器是</a:t>
            </a:r>
            <a:r>
              <a:rPr lang="zh-CN" altLang="en-US" u="sng" dirty="0"/>
              <a:t>              </a:t>
            </a:r>
            <a:r>
              <a:rPr lang="zh-CN" altLang="en-US" dirty="0"/>
              <a:t>厂商的。</a:t>
            </a:r>
            <a:endParaRPr lang="en-US" altLang="zh-CN" dirty="0"/>
          </a:p>
          <a:p>
            <a:pPr marL="0" indent="0">
              <a:lnSpc>
                <a:spcPct val="150000"/>
              </a:lnSpc>
              <a:buNone/>
            </a:pPr>
            <a:r>
              <a:rPr lang="en-US" altLang="zh-CN" dirty="0"/>
              <a:t>4. STM32F103</a:t>
            </a:r>
            <a:r>
              <a:rPr lang="zh-CN" altLang="en-US" dirty="0"/>
              <a:t>是</a:t>
            </a:r>
            <a:r>
              <a:rPr lang="zh-CN" altLang="en-US" u="sng" dirty="0"/>
              <a:t>                </a:t>
            </a:r>
            <a:r>
              <a:rPr lang="zh-CN" altLang="en-US" dirty="0"/>
              <a:t>内核，</a:t>
            </a:r>
            <a:r>
              <a:rPr lang="en-US" altLang="zh-CN" dirty="0"/>
              <a:t>CPU</a:t>
            </a:r>
            <a:r>
              <a:rPr lang="zh-CN" altLang="en-US" dirty="0"/>
              <a:t>主频</a:t>
            </a:r>
            <a:r>
              <a:rPr lang="zh-CN" altLang="en-US" u="sng" dirty="0"/>
              <a:t>              </a:t>
            </a:r>
            <a:r>
              <a:rPr lang="en-US" altLang="zh-CN" dirty="0"/>
              <a:t>MHz</a:t>
            </a:r>
            <a:r>
              <a:rPr lang="zh-CN" altLang="en-US" dirty="0"/>
              <a:t>；</a:t>
            </a:r>
            <a:endParaRPr lang="en-US" altLang="zh-CN" dirty="0"/>
          </a:p>
          <a:p>
            <a:pPr marL="0" indent="0">
              <a:lnSpc>
                <a:spcPct val="150000"/>
              </a:lnSpc>
              <a:buNone/>
            </a:pPr>
            <a:r>
              <a:rPr lang="en-US" altLang="zh-CN" dirty="0"/>
              <a:t>      STM32F407</a:t>
            </a:r>
            <a:r>
              <a:rPr lang="zh-CN" altLang="en-US" dirty="0"/>
              <a:t>是</a:t>
            </a:r>
            <a:r>
              <a:rPr lang="zh-CN" altLang="en-US" u="sng" dirty="0"/>
              <a:t>                </a:t>
            </a:r>
            <a:r>
              <a:rPr lang="zh-CN" altLang="en-US" dirty="0"/>
              <a:t>内核，</a:t>
            </a:r>
            <a:r>
              <a:rPr lang="en-US" altLang="zh-CN" dirty="0"/>
              <a:t>CPU</a:t>
            </a:r>
            <a:r>
              <a:rPr lang="zh-CN" altLang="en-US" dirty="0"/>
              <a:t>主频</a:t>
            </a:r>
            <a:r>
              <a:rPr lang="zh-CN" altLang="en-US" u="sng" dirty="0"/>
              <a:t>              </a:t>
            </a:r>
            <a:r>
              <a:rPr lang="en-US" altLang="zh-CN" dirty="0"/>
              <a:t>MHz</a:t>
            </a:r>
            <a:r>
              <a:rPr lang="zh-CN" altLang="en-US" dirty="0"/>
              <a:t>；</a:t>
            </a:r>
            <a:endParaRPr lang="en-US" altLang="zh-CN" dirty="0"/>
          </a:p>
          <a:p>
            <a:pPr marL="0" indent="0">
              <a:lnSpc>
                <a:spcPct val="150000"/>
              </a:lnSpc>
              <a:buNone/>
            </a:pPr>
            <a:r>
              <a:rPr lang="en-US" altLang="zh-CN" dirty="0"/>
              <a:t>5. STM32MP</a:t>
            </a:r>
            <a:r>
              <a:rPr lang="zh-CN" altLang="en-US" dirty="0"/>
              <a:t>系列微处理器集成了</a:t>
            </a:r>
            <a:r>
              <a:rPr lang="zh-CN" altLang="en-US" u="sng" dirty="0"/>
              <a:t>                </a:t>
            </a:r>
            <a:r>
              <a:rPr lang="zh-CN" altLang="en-US" dirty="0"/>
              <a:t>和</a:t>
            </a:r>
            <a:r>
              <a:rPr lang="zh-CN" altLang="en-US" u="sng" dirty="0"/>
              <a:t>                </a:t>
            </a:r>
            <a:r>
              <a:rPr lang="zh-CN" altLang="en-US" dirty="0"/>
              <a:t>两种内核。</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fld id="{FCF2BB6F-A83A-4C95-B30E-4BA0ECE4D46E}" type="slidenum">
              <a:rPr lang="zh-CN" altLang="en-US" smtClean="0"/>
              <a:pPr/>
              <a:t>5</a:t>
            </a:fld>
            <a:endParaRPr lang="zh-CN" altLang="en-US"/>
          </a:p>
        </p:txBody>
      </p:sp>
    </p:spTree>
    <p:extLst>
      <p:ext uri="{BB962C8B-B14F-4D97-AF65-F5344CB8AC3E}">
        <p14:creationId xmlns:p14="http://schemas.microsoft.com/office/powerpoint/2010/main" val="7237158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思考</a:t>
            </a:r>
            <a:r>
              <a:rPr lang="en-US" altLang="zh-CN" dirty="0"/>
              <a:t>/</a:t>
            </a:r>
            <a:r>
              <a:rPr lang="zh-CN" altLang="en-US" dirty="0"/>
              <a:t>问答题答案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normAutofit lnSpcReduction="10000"/>
          </a:bodyPr>
          <a:lstStyle/>
          <a:p>
            <a:pPr marL="0" indent="0">
              <a:lnSpc>
                <a:spcPct val="100000"/>
              </a:lnSpc>
              <a:buNone/>
            </a:pPr>
            <a:r>
              <a:rPr lang="en-US" altLang="zh-CN" dirty="0"/>
              <a:t>2</a:t>
            </a:r>
            <a:r>
              <a:rPr lang="zh-CN" altLang="en-US" dirty="0"/>
              <a:t>、根据下方按键</a:t>
            </a:r>
            <a:r>
              <a:rPr lang="en-US" altLang="zh-CN" dirty="0"/>
              <a:t>B1</a:t>
            </a:r>
            <a:r>
              <a:rPr lang="zh-CN" altLang="en-US" dirty="0"/>
              <a:t>的原理图分析按键按下前后</a:t>
            </a:r>
            <a:r>
              <a:rPr lang="en-US" altLang="zh-CN" dirty="0"/>
              <a:t>PB0</a:t>
            </a:r>
            <a:r>
              <a:rPr lang="zh-CN" altLang="en-US" dirty="0"/>
              <a:t>处电平变化，并说明如何进行软件消抖。 </a:t>
            </a:r>
            <a:endParaRPr lang="en-US" altLang="zh-CN" dirty="0"/>
          </a:p>
          <a:p>
            <a:pPr marL="0" indent="0">
              <a:lnSpc>
                <a:spcPct val="100000"/>
              </a:lnSpc>
              <a:buNone/>
            </a:pPr>
            <a:endParaRPr lang="en-US" altLang="zh-CN" dirty="0"/>
          </a:p>
          <a:p>
            <a:pPr marL="0" indent="0">
              <a:lnSpc>
                <a:spcPct val="100000"/>
              </a:lnSpc>
              <a:buNone/>
            </a:pPr>
            <a:endParaRPr lang="en-US" altLang="zh-CN" dirty="0"/>
          </a:p>
          <a:p>
            <a:pPr marL="0" indent="0">
              <a:lnSpc>
                <a:spcPct val="100000"/>
              </a:lnSpc>
              <a:buNone/>
            </a:pPr>
            <a:endParaRPr lang="en-US" altLang="zh-CN" dirty="0"/>
          </a:p>
          <a:p>
            <a:pPr marL="0" indent="0">
              <a:lnSpc>
                <a:spcPct val="100000"/>
              </a:lnSpc>
              <a:buNone/>
            </a:pPr>
            <a:endParaRPr lang="en-US" altLang="zh-CN" dirty="0"/>
          </a:p>
          <a:p>
            <a:pPr marL="0" indent="0">
              <a:lnSpc>
                <a:spcPct val="100000"/>
              </a:lnSpc>
              <a:buNone/>
            </a:pPr>
            <a:r>
              <a:rPr lang="en-US" altLang="zh-CN" dirty="0"/>
              <a:t>	</a:t>
            </a:r>
            <a:r>
              <a:rPr lang="zh-CN" altLang="en-US" dirty="0"/>
              <a:t>按键</a:t>
            </a:r>
            <a:r>
              <a:rPr lang="en-US" altLang="zh-CN" dirty="0"/>
              <a:t>B1</a:t>
            </a:r>
            <a:r>
              <a:rPr lang="zh-CN" altLang="en-US" dirty="0"/>
              <a:t>接上拉电阻至</a:t>
            </a:r>
            <a:r>
              <a:rPr lang="en-US" altLang="zh-CN" dirty="0"/>
              <a:t>VDD</a:t>
            </a:r>
            <a:r>
              <a:rPr lang="zh-CN" altLang="en-US" dirty="0"/>
              <a:t>，未被按下时</a:t>
            </a:r>
            <a:r>
              <a:rPr lang="en-US" altLang="zh-CN" dirty="0"/>
              <a:t>PB0</a:t>
            </a:r>
            <a:r>
              <a:rPr lang="zh-CN" altLang="en-US" dirty="0"/>
              <a:t>为高电平，按下后</a:t>
            </a:r>
            <a:r>
              <a:rPr lang="en-US" altLang="zh-CN" dirty="0"/>
              <a:t>PB0</a:t>
            </a:r>
            <a:r>
              <a:rPr lang="zh-CN" altLang="en-US" dirty="0"/>
              <a:t>为低电平。</a:t>
            </a:r>
            <a:endParaRPr lang="en-US" altLang="zh-CN" dirty="0"/>
          </a:p>
          <a:p>
            <a:pPr marL="0" indent="0">
              <a:lnSpc>
                <a:spcPct val="100000"/>
              </a:lnSpc>
              <a:buNone/>
            </a:pPr>
            <a:r>
              <a:rPr lang="zh-CN" altLang="en-US" dirty="0"/>
              <a:t>     先读取</a:t>
            </a:r>
            <a:r>
              <a:rPr lang="en-US" altLang="zh-CN" dirty="0"/>
              <a:t>PB0</a:t>
            </a:r>
            <a:r>
              <a:rPr lang="zh-CN" altLang="en-US" dirty="0"/>
              <a:t>的状态，中间延迟</a:t>
            </a:r>
            <a:r>
              <a:rPr lang="en-US" altLang="zh-CN" dirty="0"/>
              <a:t>10ms</a:t>
            </a:r>
            <a:r>
              <a:rPr lang="zh-CN" altLang="en-US" dirty="0"/>
              <a:t>，再次读取</a:t>
            </a:r>
            <a:r>
              <a:rPr lang="en-US" altLang="zh-CN" dirty="0"/>
              <a:t>PB0</a:t>
            </a:r>
            <a:r>
              <a:rPr lang="zh-CN" altLang="en-US" dirty="0"/>
              <a:t>的状态，若两次都为低电平则可判断按键被按下。</a:t>
            </a:r>
            <a:endParaRPr lang="en-US" altLang="zh-CN"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9" name="图片 8">
            <a:extLst>
              <a:ext uri="{FF2B5EF4-FFF2-40B4-BE49-F238E27FC236}">
                <a16:creationId xmlns:a16="http://schemas.microsoft.com/office/drawing/2014/main" id="{3C0359B8-56BF-5DC8-432A-EE937854F0BE}"/>
              </a:ext>
            </a:extLst>
          </p:cNvPr>
          <p:cNvPicPr>
            <a:picLocks noChangeAspect="1"/>
          </p:cNvPicPr>
          <p:nvPr/>
        </p:nvPicPr>
        <p:blipFill>
          <a:blip r:embed="rId2"/>
          <a:stretch>
            <a:fillRect/>
          </a:stretch>
        </p:blipFill>
        <p:spPr>
          <a:xfrm>
            <a:off x="2438796" y="2060848"/>
            <a:ext cx="5688632" cy="1664227"/>
          </a:xfrm>
          <a:prstGeom prst="rect">
            <a:avLst/>
          </a:prstGeom>
        </p:spPr>
      </p:pic>
    </p:spTree>
    <p:extLst>
      <p:ext uri="{BB962C8B-B14F-4D97-AF65-F5344CB8AC3E}">
        <p14:creationId xmlns:p14="http://schemas.microsoft.com/office/powerpoint/2010/main" val="3538018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分析题答案</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normAutofit/>
          </a:bodyPr>
          <a:lstStyle/>
          <a:p>
            <a:pPr marL="0" indent="0">
              <a:buNone/>
            </a:pPr>
            <a:r>
              <a:rPr lang="en-US" altLang="zh-CN" dirty="0"/>
              <a:t>1</a:t>
            </a:r>
            <a:r>
              <a:rPr lang="zh-CN" altLang="en-US" dirty="0"/>
              <a:t>、请指出以下延迟函数存在的问题。</a:t>
            </a:r>
            <a:endParaRPr lang="en-US" altLang="zh-CN" dirty="0"/>
          </a:p>
          <a:p>
            <a:pPr marL="0" indent="0">
              <a:buNone/>
            </a:pPr>
            <a:endParaRPr lang="en-US" altLang="zh-CN" dirty="0"/>
          </a:p>
          <a:p>
            <a:pPr marL="0" indent="0">
              <a:buNone/>
            </a:pPr>
            <a:r>
              <a:rPr lang="en-US" altLang="zh-CN" dirty="0"/>
              <a:t>                                                     </a:t>
            </a:r>
          </a:p>
          <a:p>
            <a:pPr marL="0" indent="0">
              <a:buNone/>
            </a:pPr>
            <a:r>
              <a:rPr lang="en-US" altLang="zh-CN" dirty="0"/>
              <a:t>                                                                 for(</a:t>
            </a:r>
            <a:r>
              <a:rPr lang="en-US" altLang="zh-CN" dirty="0" err="1"/>
              <a:t>i</a:t>
            </a:r>
            <a:r>
              <a:rPr lang="en-US" altLang="zh-CN" dirty="0"/>
              <a:t>=0</a:t>
            </a:r>
            <a:r>
              <a:rPr lang="en-US" altLang="zh-CN" dirty="0">
                <a:solidFill>
                  <a:srgbClr val="FF0000"/>
                </a:solidFill>
              </a:rPr>
              <a:t>;</a:t>
            </a:r>
            <a:r>
              <a:rPr lang="en-US" altLang="zh-CN" dirty="0"/>
              <a:t>i&lt;10</a:t>
            </a:r>
            <a:r>
              <a:rPr lang="en-US" altLang="zh-CN" dirty="0">
                <a:solidFill>
                  <a:srgbClr val="FF0000"/>
                </a:solidFill>
              </a:rPr>
              <a:t>;</a:t>
            </a:r>
            <a:r>
              <a:rPr lang="en-US" altLang="zh-CN" dirty="0"/>
              <a:t>i++)</a:t>
            </a:r>
          </a:p>
          <a:p>
            <a:pPr marL="0" indent="0">
              <a:buNone/>
            </a:pPr>
            <a:r>
              <a:rPr lang="en-US" altLang="zh-CN" dirty="0"/>
              <a:t>                                                                       for(j=0</a:t>
            </a:r>
            <a:r>
              <a:rPr lang="en-US" altLang="zh-CN" dirty="0">
                <a:solidFill>
                  <a:srgbClr val="FF0000"/>
                </a:solidFill>
              </a:rPr>
              <a:t>;</a:t>
            </a:r>
            <a:r>
              <a:rPr lang="en-US" altLang="zh-CN" dirty="0"/>
              <a:t>j&lt;60000</a:t>
            </a:r>
            <a:r>
              <a:rPr lang="en-US" altLang="zh-CN" dirty="0">
                <a:solidFill>
                  <a:srgbClr val="FF0000"/>
                </a:solidFill>
              </a:rPr>
              <a:t>;</a:t>
            </a:r>
            <a:r>
              <a:rPr lang="en-US" altLang="zh-CN" dirty="0"/>
              <a:t>j++);</a:t>
            </a:r>
          </a:p>
          <a:p>
            <a:pPr marL="0" indent="0">
              <a:buNone/>
            </a:pPr>
            <a:endParaRPr lang="en-US" altLang="zh-CN" dirty="0"/>
          </a:p>
          <a:p>
            <a:pPr marL="0" indent="0">
              <a:buNone/>
            </a:pPr>
            <a:endParaRPr lang="en-US" altLang="zh-CN" dirty="0"/>
          </a:p>
          <a:p>
            <a:pPr marL="0" indent="0">
              <a:buNone/>
            </a:pPr>
            <a:r>
              <a:rPr lang="en-US" altLang="zh-CN" dirty="0"/>
              <a:t>	</a:t>
            </a:r>
            <a:r>
              <a:rPr lang="zh-CN" altLang="en-US" dirty="0"/>
              <a:t>①</a:t>
            </a:r>
            <a:r>
              <a:rPr lang="en-US" altLang="zh-CN" dirty="0"/>
              <a:t>for</a:t>
            </a:r>
            <a:r>
              <a:rPr lang="zh-CN" altLang="en-US" dirty="0"/>
              <a:t>循环括号内的逗号应该改为分号“ </a:t>
            </a:r>
            <a:r>
              <a:rPr lang="en-US" altLang="zh-CN" dirty="0"/>
              <a:t>; </a:t>
            </a:r>
            <a:r>
              <a:rPr lang="zh-CN" altLang="en-US" dirty="0"/>
              <a:t>”。</a:t>
            </a:r>
            <a:endParaRPr lang="en-US" altLang="zh-CN" dirty="0"/>
          </a:p>
          <a:p>
            <a:pPr marL="0" indent="0">
              <a:buNone/>
            </a:pPr>
            <a:r>
              <a:rPr lang="zh-CN" altLang="en-US" dirty="0"/>
              <a:t>        ②由于</a:t>
            </a:r>
            <a:r>
              <a:rPr lang="en-US" altLang="zh-CN" dirty="0"/>
              <a:t>j</a:t>
            </a:r>
            <a:r>
              <a:rPr lang="zh-CN" altLang="en-US" dirty="0"/>
              <a:t>为</a:t>
            </a:r>
            <a:r>
              <a:rPr lang="en-US" altLang="zh-CN" dirty="0"/>
              <a:t>8</a:t>
            </a:r>
            <a:r>
              <a:rPr lang="zh-CN" altLang="en-US" dirty="0"/>
              <a:t>位无符号整型，最大只能到</a:t>
            </a:r>
            <a:r>
              <a:rPr lang="en-US" altLang="zh-CN" dirty="0"/>
              <a:t>255</a:t>
            </a:r>
            <a:r>
              <a:rPr lang="zh-CN" altLang="en-US" dirty="0"/>
              <a:t>，所以该</a:t>
            </a:r>
            <a:r>
              <a:rPr lang="en-US" altLang="zh-CN" dirty="0"/>
              <a:t>delay</a:t>
            </a:r>
            <a:r>
              <a:rPr lang="zh-CN" altLang="en-US" dirty="0"/>
              <a:t>函数不能实现其预期的功能。</a:t>
            </a:r>
            <a:endParaRPr lang="en-US" altLang="zh-CN" dirty="0"/>
          </a:p>
          <a:p>
            <a:pPr marL="0" indent="0">
              <a:buNone/>
            </a:pPr>
            <a:endParaRPr lang="zh-CN" altLang="en-US" dirty="0"/>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18" name="图片 17">
            <a:extLst>
              <a:ext uri="{FF2B5EF4-FFF2-40B4-BE49-F238E27FC236}">
                <a16:creationId xmlns:a16="http://schemas.microsoft.com/office/drawing/2014/main" id="{DDCF8857-4168-0FA7-4375-10B9FF3CEF4D}"/>
              </a:ext>
            </a:extLst>
          </p:cNvPr>
          <p:cNvPicPr>
            <a:picLocks noChangeAspect="1"/>
          </p:cNvPicPr>
          <p:nvPr/>
        </p:nvPicPr>
        <p:blipFill rotWithShape="1">
          <a:blip r:embed="rId3"/>
          <a:srcRect l="1995" t="872"/>
          <a:stretch/>
        </p:blipFill>
        <p:spPr>
          <a:xfrm>
            <a:off x="911424" y="1772816"/>
            <a:ext cx="5513784" cy="2472080"/>
          </a:xfrm>
          <a:prstGeom prst="rect">
            <a:avLst/>
          </a:prstGeom>
        </p:spPr>
      </p:pic>
    </p:spTree>
    <p:extLst>
      <p:ext uri="{BB962C8B-B14F-4D97-AF65-F5344CB8AC3E}">
        <p14:creationId xmlns:p14="http://schemas.microsoft.com/office/powerpoint/2010/main" val="10407342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设计题答案</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1</a:t>
            </a:r>
            <a:r>
              <a:rPr lang="zh-CN" altLang="en-US" dirty="0"/>
              <a:t>、补全三处代码，实现按键四灯全灭；按下</a:t>
            </a:r>
            <a:r>
              <a:rPr lang="en-US" altLang="zh-CN" dirty="0"/>
              <a:t>K1</a:t>
            </a:r>
            <a:r>
              <a:rPr lang="zh-CN" altLang="en-US" dirty="0"/>
              <a:t>，</a:t>
            </a:r>
            <a:r>
              <a:rPr lang="en-US" altLang="zh-CN" dirty="0"/>
              <a:t>LED1</a:t>
            </a:r>
            <a:r>
              <a:rPr lang="zh-CN" altLang="en-US" dirty="0"/>
              <a:t>亮；同时按下</a:t>
            </a:r>
            <a:r>
              <a:rPr lang="en-US" altLang="zh-CN" dirty="0"/>
              <a:t>K1</a:t>
            </a:r>
            <a:r>
              <a:rPr lang="zh-CN" altLang="en-US" dirty="0"/>
              <a:t>和</a:t>
            </a:r>
            <a:r>
              <a:rPr lang="en-US" altLang="zh-CN" dirty="0"/>
              <a:t>K2</a:t>
            </a:r>
            <a:r>
              <a:rPr lang="zh-CN" altLang="en-US" dirty="0"/>
              <a:t>，四灯流水的效果。已知相关定义和函数如下：</a:t>
            </a:r>
            <a:endParaRPr lang="en-US" altLang="zh-CN" dirty="0"/>
          </a:p>
          <a:p>
            <a:pPr marL="0" indent="0">
              <a:buNone/>
            </a:pPr>
            <a:endParaRPr lang="zh-CN" altLang="en-US" dirty="0"/>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7" name="图片 6">
            <a:extLst>
              <a:ext uri="{FF2B5EF4-FFF2-40B4-BE49-F238E27FC236}">
                <a16:creationId xmlns:a16="http://schemas.microsoft.com/office/drawing/2014/main" id="{08A4F4CC-84D2-0A2D-926C-48D7CF7981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4" y="2187769"/>
            <a:ext cx="2576670" cy="2666936"/>
          </a:xfrm>
          <a:prstGeom prst="rect">
            <a:avLst/>
          </a:prstGeom>
        </p:spPr>
      </p:pic>
      <p:pic>
        <p:nvPicPr>
          <p:cNvPr id="20" name="图片 19">
            <a:extLst>
              <a:ext uri="{FF2B5EF4-FFF2-40B4-BE49-F238E27FC236}">
                <a16:creationId xmlns:a16="http://schemas.microsoft.com/office/drawing/2014/main" id="{20F82358-411B-8A4B-4A52-05D49BE353E2}"/>
              </a:ext>
            </a:extLst>
          </p:cNvPr>
          <p:cNvPicPr>
            <a:picLocks noChangeAspect="1"/>
          </p:cNvPicPr>
          <p:nvPr/>
        </p:nvPicPr>
        <p:blipFill>
          <a:blip r:embed="rId4"/>
          <a:stretch>
            <a:fillRect/>
          </a:stretch>
        </p:blipFill>
        <p:spPr>
          <a:xfrm>
            <a:off x="5712722" y="2269560"/>
            <a:ext cx="6182869" cy="743574"/>
          </a:xfrm>
          <a:prstGeom prst="rect">
            <a:avLst/>
          </a:prstGeom>
        </p:spPr>
      </p:pic>
      <p:pic>
        <p:nvPicPr>
          <p:cNvPr id="22" name="图片 21">
            <a:extLst>
              <a:ext uri="{FF2B5EF4-FFF2-40B4-BE49-F238E27FC236}">
                <a16:creationId xmlns:a16="http://schemas.microsoft.com/office/drawing/2014/main" id="{EF761BE5-93FD-0A1F-9CFB-3CDF7A32E5A8}"/>
              </a:ext>
            </a:extLst>
          </p:cNvPr>
          <p:cNvPicPr>
            <a:picLocks noChangeAspect="1"/>
          </p:cNvPicPr>
          <p:nvPr/>
        </p:nvPicPr>
        <p:blipFill>
          <a:blip r:embed="rId5"/>
          <a:stretch>
            <a:fillRect/>
          </a:stretch>
        </p:blipFill>
        <p:spPr>
          <a:xfrm>
            <a:off x="3016642" y="2236379"/>
            <a:ext cx="2443336" cy="2569715"/>
          </a:xfrm>
          <a:prstGeom prst="rect">
            <a:avLst/>
          </a:prstGeom>
        </p:spPr>
      </p:pic>
      <p:pic>
        <p:nvPicPr>
          <p:cNvPr id="24" name="图片 23">
            <a:extLst>
              <a:ext uri="{FF2B5EF4-FFF2-40B4-BE49-F238E27FC236}">
                <a16:creationId xmlns:a16="http://schemas.microsoft.com/office/drawing/2014/main" id="{F65553EA-1121-770E-CBD9-7258B0CE9C4E}"/>
              </a:ext>
            </a:extLst>
          </p:cNvPr>
          <p:cNvPicPr>
            <a:picLocks noChangeAspect="1"/>
          </p:cNvPicPr>
          <p:nvPr/>
        </p:nvPicPr>
        <p:blipFill>
          <a:blip r:embed="rId6"/>
          <a:stretch>
            <a:fillRect/>
          </a:stretch>
        </p:blipFill>
        <p:spPr>
          <a:xfrm>
            <a:off x="5773809" y="3078746"/>
            <a:ext cx="5919912" cy="999465"/>
          </a:xfrm>
          <a:prstGeom prst="rect">
            <a:avLst/>
          </a:prstGeom>
        </p:spPr>
      </p:pic>
      <p:pic>
        <p:nvPicPr>
          <p:cNvPr id="8" name="图片 7">
            <a:extLst>
              <a:ext uri="{FF2B5EF4-FFF2-40B4-BE49-F238E27FC236}">
                <a16:creationId xmlns:a16="http://schemas.microsoft.com/office/drawing/2014/main" id="{42619E96-8F5E-4DC0-DB54-5C05EA982F26}"/>
              </a:ext>
            </a:extLst>
          </p:cNvPr>
          <p:cNvPicPr>
            <a:picLocks noChangeAspect="1"/>
          </p:cNvPicPr>
          <p:nvPr/>
        </p:nvPicPr>
        <p:blipFill>
          <a:blip r:embed="rId7"/>
          <a:stretch>
            <a:fillRect/>
          </a:stretch>
        </p:blipFill>
        <p:spPr>
          <a:xfrm>
            <a:off x="2269210" y="4996026"/>
            <a:ext cx="8496944" cy="1699389"/>
          </a:xfrm>
          <a:prstGeom prst="rect">
            <a:avLst/>
          </a:prstGeom>
        </p:spPr>
      </p:pic>
    </p:spTree>
    <p:extLst>
      <p:ext uri="{BB962C8B-B14F-4D97-AF65-F5344CB8AC3E}">
        <p14:creationId xmlns:p14="http://schemas.microsoft.com/office/powerpoint/2010/main" val="2481170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设计题答案</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1.</a:t>
            </a:r>
            <a:r>
              <a:rPr lang="zh-CN" altLang="en-US" dirty="0"/>
              <a:t>补全键值函数</a:t>
            </a: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内容占位符 9">
            <a:extLst>
              <a:ext uri="{FF2B5EF4-FFF2-40B4-BE49-F238E27FC236}">
                <a16:creationId xmlns:a16="http://schemas.microsoft.com/office/drawing/2014/main" id="{15E3370E-479C-4C85-E3D0-51FFDE04F2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5480" y="1683531"/>
            <a:ext cx="8928992" cy="4874281"/>
          </a:xfrm>
          <a:prstGeom prst="rect">
            <a:avLst/>
          </a:prstGeom>
        </p:spPr>
      </p:pic>
    </p:spTree>
    <p:extLst>
      <p:ext uri="{BB962C8B-B14F-4D97-AF65-F5344CB8AC3E}">
        <p14:creationId xmlns:p14="http://schemas.microsoft.com/office/powerpoint/2010/main" val="969740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设计题答案</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2" name="内容占位符 11">
            <a:extLst>
              <a:ext uri="{FF2B5EF4-FFF2-40B4-BE49-F238E27FC236}">
                <a16:creationId xmlns:a16="http://schemas.microsoft.com/office/drawing/2014/main" id="{E9616D58-2A86-FEF8-9CEA-4E15824F2BE1}"/>
              </a:ext>
            </a:extLst>
          </p:cNvPr>
          <p:cNvSpPr>
            <a:spLocks noGrp="1"/>
          </p:cNvSpPr>
          <p:nvPr>
            <p:ph idx="1"/>
          </p:nvPr>
        </p:nvSpPr>
        <p:spPr/>
        <p:txBody>
          <a:bodyPr/>
          <a:lstStyle/>
          <a:p>
            <a:pPr marL="0" indent="0">
              <a:buNone/>
            </a:pPr>
            <a:r>
              <a:rPr lang="en-US" altLang="zh-CN" dirty="0"/>
              <a:t> 2.</a:t>
            </a:r>
            <a:r>
              <a:rPr lang="zh-CN" altLang="en-US" dirty="0"/>
              <a:t>补全</a:t>
            </a:r>
            <a:r>
              <a:rPr lang="en-US" altLang="zh-CN" dirty="0"/>
              <a:t>if</a:t>
            </a:r>
            <a:r>
              <a:rPr lang="zh-CN" altLang="en-US" dirty="0"/>
              <a:t>条件语句</a:t>
            </a:r>
            <a:r>
              <a:rPr lang="en-US" altLang="zh-CN" dirty="0"/>
              <a:t>                                                        </a:t>
            </a:r>
            <a:r>
              <a:rPr lang="zh-CN" altLang="en-US" dirty="0"/>
              <a:t>            </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en-US" altLang="zh-CN" dirty="0"/>
              <a:t>										</a:t>
            </a:r>
            <a:r>
              <a:rPr lang="zh-CN" altLang="en-US" dirty="0"/>
              <a:t>代码接下页</a:t>
            </a: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pic>
        <p:nvPicPr>
          <p:cNvPr id="3" name="图片 2">
            <a:extLst>
              <a:ext uri="{FF2B5EF4-FFF2-40B4-BE49-F238E27FC236}">
                <a16:creationId xmlns:a16="http://schemas.microsoft.com/office/drawing/2014/main" id="{489DB50E-2424-1F1E-3EE2-9D0BE630AD55}"/>
              </a:ext>
            </a:extLst>
          </p:cNvPr>
          <p:cNvPicPr>
            <a:picLocks noChangeAspect="1"/>
          </p:cNvPicPr>
          <p:nvPr/>
        </p:nvPicPr>
        <p:blipFill rotWithShape="1">
          <a:blip r:embed="rId3"/>
          <a:srcRect t="809" r="-20"/>
          <a:stretch/>
        </p:blipFill>
        <p:spPr>
          <a:xfrm>
            <a:off x="2242680" y="1681450"/>
            <a:ext cx="6552079" cy="4674900"/>
          </a:xfrm>
          <a:prstGeom prst="rect">
            <a:avLst/>
          </a:prstGeom>
        </p:spPr>
      </p:pic>
    </p:spTree>
    <p:extLst>
      <p:ext uri="{BB962C8B-B14F-4D97-AF65-F5344CB8AC3E}">
        <p14:creationId xmlns:p14="http://schemas.microsoft.com/office/powerpoint/2010/main" val="28985225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设计题答案</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13" name="内容占位符 2">
            <a:extLst>
              <a:ext uri="{FF2B5EF4-FFF2-40B4-BE49-F238E27FC236}">
                <a16:creationId xmlns:a16="http://schemas.microsoft.com/office/drawing/2014/main" id="{C0595321-653A-70CB-A511-AE6EA54C63BD}"/>
              </a:ext>
            </a:extLst>
          </p:cNvPr>
          <p:cNvSpPr txBox="1">
            <a:spLocks/>
          </p:cNvSpPr>
          <p:nvPr/>
        </p:nvSpPr>
        <p:spPr>
          <a:xfrm>
            <a:off x="263352" y="1196752"/>
            <a:ext cx="11744200" cy="50405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Wingdings" panose="05000000000000000000" pitchFamily="2" charset="2"/>
              <a:buChar char="u"/>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Clr>
                <a:schemeClr val="accent2"/>
              </a:buClr>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
                <a:srgbClr val="ED7D31"/>
              </a:buClr>
              <a:buSzTx/>
              <a:buFont typeface="Wingdings" panose="05000000000000000000" pitchFamily="2" charset="2"/>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补全流水灯代码</a:t>
            </a:r>
          </a:p>
        </p:txBody>
      </p:sp>
      <p:pic>
        <p:nvPicPr>
          <p:cNvPr id="7" name="图片 6">
            <a:extLst>
              <a:ext uri="{FF2B5EF4-FFF2-40B4-BE49-F238E27FC236}">
                <a16:creationId xmlns:a16="http://schemas.microsoft.com/office/drawing/2014/main" id="{8CE4A83D-5FF3-3C33-AE74-F1746764B1C5}"/>
              </a:ext>
            </a:extLst>
          </p:cNvPr>
          <p:cNvPicPr>
            <a:picLocks noChangeAspect="1"/>
          </p:cNvPicPr>
          <p:nvPr/>
        </p:nvPicPr>
        <p:blipFill>
          <a:blip r:embed="rId3"/>
          <a:stretch>
            <a:fillRect/>
          </a:stretch>
        </p:blipFill>
        <p:spPr>
          <a:xfrm>
            <a:off x="3666813" y="1182623"/>
            <a:ext cx="5553231" cy="5498339"/>
          </a:xfrm>
          <a:prstGeom prst="rect">
            <a:avLst/>
          </a:prstGeom>
        </p:spPr>
      </p:pic>
    </p:spTree>
    <p:extLst>
      <p:ext uri="{BB962C8B-B14F-4D97-AF65-F5344CB8AC3E}">
        <p14:creationId xmlns:p14="http://schemas.microsoft.com/office/powerpoint/2010/main" val="4811769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80927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p:cNvSpPr>
            <a:spLocks noGrp="1"/>
          </p:cNvSpPr>
          <p:nvPr>
            <p:ph idx="4294967295"/>
          </p:nvPr>
        </p:nvSpPr>
        <p:spPr>
          <a:xfrm>
            <a:off x="3431704" y="2492896"/>
            <a:ext cx="6120680" cy="3456384"/>
          </a:xfrm>
        </p:spPr>
        <p:txBody>
          <a:bodyPr>
            <a:normAutofit/>
          </a:bodyPr>
          <a:lstStyle/>
          <a:p>
            <a:pPr algn="l">
              <a:lnSpc>
                <a:spcPct val="110000"/>
              </a:lnSpc>
            </a:pPr>
            <a:r>
              <a:rPr lang="zh-CN" altLang="en-US" dirty="0">
                <a:solidFill>
                  <a:srgbClr val="C00000"/>
                </a:solidFill>
              </a:rPr>
              <a:t>❀ </a:t>
            </a:r>
            <a:r>
              <a:rPr lang="zh-CN" altLang="en-US" dirty="0"/>
              <a:t>第</a:t>
            </a:r>
            <a:r>
              <a:rPr lang="en-US" altLang="zh-CN" dirty="0"/>
              <a:t>4</a:t>
            </a:r>
            <a:r>
              <a:rPr lang="zh-CN" altLang="en-US" dirty="0"/>
              <a:t>章  </a:t>
            </a:r>
            <a:r>
              <a:rPr lang="en-US" altLang="zh-CN" dirty="0" err="1"/>
              <a:t>STM32</a:t>
            </a:r>
            <a:r>
              <a:rPr lang="zh-CN" altLang="en-US" dirty="0" err="1"/>
              <a:t>外设进阶</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9391695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1</a:t>
            </a:r>
            <a:r>
              <a:rPr lang="zh-CN" altLang="en-US"/>
              <a:t>、以下关于外部中断的叙述，正确的是（）</a:t>
            </a:r>
          </a:p>
          <a:p>
            <a:pPr marL="0" indent="0" fontAlgn="auto">
              <a:lnSpc>
                <a:spcPct val="150000"/>
              </a:lnSpc>
              <a:buNone/>
            </a:pPr>
            <a:r>
              <a:rPr lang="en-US" altLang="zh-CN"/>
              <a:t>A</a:t>
            </a:r>
            <a:r>
              <a:rPr lang="zh-CN" altLang="en-US"/>
              <a:t>、</a:t>
            </a:r>
            <a:r>
              <a:rPr lang="en-US" altLang="zh-CN"/>
              <a:t>PA1</a:t>
            </a:r>
            <a:r>
              <a:rPr lang="zh-CN" altLang="en-US"/>
              <a:t>、</a:t>
            </a:r>
            <a:r>
              <a:rPr lang="en-US" altLang="zh-CN"/>
              <a:t>PB1</a:t>
            </a:r>
            <a:r>
              <a:rPr lang="zh-CN" altLang="en-US"/>
              <a:t>和</a:t>
            </a:r>
            <a:r>
              <a:rPr lang="en-US" altLang="zh-CN"/>
              <a:t>PC1</a:t>
            </a:r>
            <a:r>
              <a:rPr lang="zh-CN" altLang="en-US"/>
              <a:t>共用一条中断线</a:t>
            </a:r>
          </a:p>
          <a:p>
            <a:pPr marL="0" indent="0" fontAlgn="auto">
              <a:lnSpc>
                <a:spcPct val="150000"/>
              </a:lnSpc>
              <a:buNone/>
            </a:pPr>
            <a:r>
              <a:rPr lang="en-US" altLang="zh-CN"/>
              <a:t>B</a:t>
            </a:r>
            <a:r>
              <a:rPr lang="zh-CN" altLang="en-US"/>
              <a:t>、外部中断可设置边沿触发和电平触发</a:t>
            </a:r>
          </a:p>
          <a:p>
            <a:pPr marL="0" indent="0" fontAlgn="auto">
              <a:lnSpc>
                <a:spcPct val="150000"/>
              </a:lnSpc>
              <a:buNone/>
            </a:pPr>
            <a:r>
              <a:rPr lang="en-US" altLang="zh-CN"/>
              <a:t>C</a:t>
            </a:r>
            <a:r>
              <a:rPr lang="zh-CN" altLang="en-US"/>
              <a:t>、每条中断线都有自己的服务子程</a:t>
            </a:r>
          </a:p>
          <a:p>
            <a:pPr marL="0" indent="0" fontAlgn="auto">
              <a:lnSpc>
                <a:spcPct val="150000"/>
              </a:lnSpc>
              <a:buNone/>
            </a:pPr>
            <a:r>
              <a:rPr lang="en-US" altLang="zh-CN"/>
              <a:t>D</a:t>
            </a:r>
            <a:r>
              <a:rPr lang="zh-CN" altLang="en-US"/>
              <a:t>、使用外部中断前需要配置</a:t>
            </a:r>
            <a:r>
              <a:rPr lang="en-US" altLang="zh-CN"/>
              <a:t>NVIC</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02952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2</a:t>
            </a:r>
            <a:r>
              <a:rPr lang="zh-CN" altLang="en-US"/>
              <a:t>、以下关于定时器的叙述，正确的是（）</a:t>
            </a:r>
          </a:p>
          <a:p>
            <a:pPr marL="0" indent="0" fontAlgn="auto">
              <a:lnSpc>
                <a:spcPct val="150000"/>
              </a:lnSpc>
              <a:buNone/>
            </a:pPr>
            <a:r>
              <a:rPr lang="en-US" altLang="zh-CN"/>
              <a:t>A</a:t>
            </a:r>
            <a:r>
              <a:rPr lang="zh-CN" altLang="en-US"/>
              <a:t>、定时器可以正向或反向计数</a:t>
            </a:r>
          </a:p>
          <a:p>
            <a:pPr marL="0" indent="0" fontAlgn="auto">
              <a:lnSpc>
                <a:spcPct val="150000"/>
              </a:lnSpc>
              <a:buNone/>
            </a:pPr>
            <a:r>
              <a:rPr lang="en-US" altLang="zh-CN"/>
              <a:t>B</a:t>
            </a:r>
            <a:r>
              <a:rPr lang="zh-CN" altLang="en-US"/>
              <a:t>、无论以何种方式计数，计数值一定会经过</a:t>
            </a:r>
            <a:r>
              <a:rPr lang="en-US" altLang="zh-CN"/>
              <a:t>0</a:t>
            </a:r>
          </a:p>
          <a:p>
            <a:pPr marL="0" indent="0" fontAlgn="auto">
              <a:lnSpc>
                <a:spcPct val="150000"/>
              </a:lnSpc>
              <a:buNone/>
            </a:pPr>
            <a:r>
              <a:rPr lang="en-US" altLang="zh-CN"/>
              <a:t>C</a:t>
            </a:r>
            <a:r>
              <a:rPr lang="zh-CN" altLang="en-US"/>
              <a:t>、定时器仅能使用外部时钟</a:t>
            </a:r>
          </a:p>
          <a:p>
            <a:pPr marL="0" indent="0" fontAlgn="auto">
              <a:lnSpc>
                <a:spcPct val="150000"/>
              </a:lnSpc>
              <a:buNone/>
            </a:pPr>
            <a:r>
              <a:rPr lang="en-US" altLang="zh-CN"/>
              <a:t>D</a:t>
            </a:r>
            <a:r>
              <a:rPr lang="zh-CN" altLang="en-US"/>
              <a:t>、</a:t>
            </a:r>
            <a:r>
              <a:rPr lang="zh-CN" altLang="en-US">
                <a:sym typeface="+mn-ea"/>
              </a:rPr>
              <a:t>输入捕获可以测量输入脉冲的占空比和频率</a:t>
            </a:r>
            <a:endParaRPr lang="zh-CN" altLang="en-US"/>
          </a:p>
          <a:p>
            <a:pPr marL="0" indent="0" fontAlgn="auto">
              <a:lnSpc>
                <a:spcPct val="150000"/>
              </a:lnSpc>
              <a:buNone/>
            </a:pP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59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083001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buNone/>
            </a:pPr>
            <a:r>
              <a:rPr lang="en-US" altLang="zh-CN" dirty="0"/>
              <a:t>1. </a:t>
            </a:r>
            <a:r>
              <a:rPr lang="zh-CN" altLang="en-US" dirty="0"/>
              <a:t>组合逻辑电路的输出不是只取决于当前输入值，还取决于上一状态的输出值。</a:t>
            </a:r>
            <a:endParaRPr lang="en-US" altLang="zh-CN" dirty="0"/>
          </a:p>
          <a:p>
            <a:pPr marL="0" indent="0">
              <a:buNone/>
            </a:pPr>
            <a:r>
              <a:rPr lang="en-US" altLang="zh-CN" dirty="0"/>
              <a:t>2. </a:t>
            </a:r>
            <a:r>
              <a:rPr lang="zh-CN" altLang="en-US" dirty="0"/>
              <a:t>我们在</a:t>
            </a:r>
            <a:r>
              <a:rPr lang="en-US" altLang="zh-CN" dirty="0"/>
              <a:t>C</a:t>
            </a:r>
            <a:r>
              <a:rPr lang="zh-CN" altLang="en-US" dirty="0"/>
              <a:t>语言编程中，可以使用</a:t>
            </a:r>
            <a:r>
              <a:rPr lang="en-US" altLang="zh-CN" dirty="0"/>
              <a:t>Add</a:t>
            </a:r>
            <a:r>
              <a:rPr lang="zh-CN" altLang="en-US" dirty="0"/>
              <a:t>，</a:t>
            </a:r>
            <a:r>
              <a:rPr lang="en-US" altLang="zh-CN" dirty="0"/>
              <a:t>Sub</a:t>
            </a:r>
            <a:r>
              <a:rPr lang="zh-CN" altLang="en-US" dirty="0"/>
              <a:t>这些助记符。</a:t>
            </a:r>
            <a:endParaRPr lang="en-US" altLang="zh-CN" dirty="0"/>
          </a:p>
          <a:p>
            <a:pPr marL="0" indent="0">
              <a:buNone/>
            </a:pPr>
            <a:r>
              <a:rPr lang="en-US" altLang="zh-CN" dirty="0"/>
              <a:t>3. </a:t>
            </a:r>
            <a:r>
              <a:rPr lang="zh-CN" altLang="en-US" dirty="0"/>
              <a:t>中央处理器简称</a:t>
            </a:r>
            <a:r>
              <a:rPr lang="en-US" altLang="zh-CN" dirty="0"/>
              <a:t>CPU</a:t>
            </a:r>
            <a:r>
              <a:rPr lang="zh-CN" altLang="en-US" dirty="0"/>
              <a:t>是计算机系统的运算和控制核心。</a:t>
            </a:r>
            <a:endParaRPr lang="en-US" altLang="zh-CN" dirty="0"/>
          </a:p>
          <a:p>
            <a:pPr marL="0" indent="0">
              <a:buNone/>
            </a:pPr>
            <a:r>
              <a:rPr lang="en-US" altLang="zh-CN" dirty="0"/>
              <a:t>4. </a:t>
            </a:r>
            <a:r>
              <a:rPr lang="zh-CN" altLang="en-US" dirty="0"/>
              <a:t>微控制单元</a:t>
            </a:r>
            <a:r>
              <a:rPr lang="en-US" altLang="zh-CN" dirty="0"/>
              <a:t>MCU</a:t>
            </a:r>
            <a:r>
              <a:rPr lang="zh-CN" altLang="en-US" dirty="0"/>
              <a:t>是一个完整的计算机系统，在单个芯片上包含了处理器，存储器和所有外设</a:t>
            </a:r>
            <a:r>
              <a:rPr lang="en-US" altLang="zh-CN" dirty="0"/>
              <a:t>IO</a:t>
            </a:r>
            <a:r>
              <a:rPr lang="zh-CN" altLang="en-US" dirty="0"/>
              <a:t>模块。</a:t>
            </a:r>
            <a:endParaRPr lang="en-US" altLang="zh-CN" dirty="0"/>
          </a:p>
          <a:p>
            <a:pPr marL="0" indent="0">
              <a:buNone/>
            </a:pPr>
            <a:r>
              <a:rPr lang="en-US" altLang="zh-CN" dirty="0"/>
              <a:t>5. </a:t>
            </a:r>
            <a:r>
              <a:rPr lang="zh-CN" altLang="en-US" dirty="0"/>
              <a:t>有限个基本的晶体管可以组成逻辑运算单元乃至完整</a:t>
            </a:r>
            <a:r>
              <a:rPr lang="en-US" altLang="zh-CN" dirty="0"/>
              <a:t>CPU</a:t>
            </a:r>
            <a:r>
              <a:rPr lang="zh-CN" altLang="en-US" dirty="0"/>
              <a:t>，例如早期的</a:t>
            </a:r>
            <a:r>
              <a:rPr lang="en-US" altLang="zh-CN" dirty="0"/>
              <a:t>Intel 4004</a:t>
            </a:r>
            <a:r>
              <a:rPr lang="zh-CN" altLang="en-US" dirty="0"/>
              <a:t>就由</a:t>
            </a:r>
            <a:r>
              <a:rPr lang="en-US" altLang="zh-CN" dirty="0"/>
              <a:t>2000</a:t>
            </a:r>
            <a:r>
              <a:rPr lang="zh-CN" altLang="en-US" dirty="0"/>
              <a:t>多个晶体管组成。</a:t>
            </a:r>
            <a:endParaRPr lang="en-US" altLang="zh-CN" dirty="0"/>
          </a:p>
          <a:p>
            <a:pPr marL="0" indent="0">
              <a:buNone/>
            </a:pPr>
            <a:r>
              <a:rPr lang="en-US" altLang="zh-CN" dirty="0"/>
              <a:t>6. </a:t>
            </a:r>
            <a:r>
              <a:rPr lang="zh-CN" altLang="en-US" dirty="0"/>
              <a:t>嵌入式系统除了自完备性外，就是要低成本，成本越低越好。</a:t>
            </a:r>
            <a:endParaRPr lang="en-US" altLang="zh-CN" dirty="0"/>
          </a:p>
          <a:p>
            <a:pPr marL="0" indent="0">
              <a:buNone/>
            </a:pPr>
            <a:r>
              <a:rPr lang="en-US" altLang="zh-CN" dirty="0"/>
              <a:t>7.</a:t>
            </a:r>
            <a:r>
              <a:rPr lang="zh-CN" altLang="en-US" dirty="0"/>
              <a:t> </a:t>
            </a:r>
            <a:r>
              <a:rPr lang="en-US" altLang="zh-CN" dirty="0"/>
              <a:t>ARM</a:t>
            </a:r>
            <a:r>
              <a:rPr lang="zh-CN" altLang="en-US" dirty="0"/>
              <a:t>公司后来不仅自己生产和制作芯片，而且出售</a:t>
            </a:r>
            <a:r>
              <a:rPr lang="en-US" altLang="zh-CN" dirty="0"/>
              <a:t>IP</a:t>
            </a:r>
            <a:r>
              <a:rPr lang="zh-CN" altLang="en-US" dirty="0"/>
              <a:t>知识产权。</a:t>
            </a:r>
          </a:p>
          <a:p>
            <a:endParaRPr lang="zh-CN" altLang="en-US"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fld id="{FCF2BB6F-A83A-4C95-B30E-4BA0ECE4D46E}" type="slidenum">
              <a:rPr lang="zh-CN" altLang="en-US" smtClean="0"/>
              <a:pPr/>
              <a:t>6</a:t>
            </a:fld>
            <a:endParaRPr lang="zh-CN" altLang="en-US"/>
          </a:p>
        </p:txBody>
      </p:sp>
    </p:spTree>
    <p:extLst>
      <p:ext uri="{BB962C8B-B14F-4D97-AF65-F5344CB8AC3E}">
        <p14:creationId xmlns:p14="http://schemas.microsoft.com/office/powerpoint/2010/main" val="316356948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3</a:t>
            </a:r>
            <a:r>
              <a:rPr lang="zh-CN" altLang="en-US"/>
              <a:t>、以下关于</a:t>
            </a:r>
            <a:r>
              <a:rPr lang="en-US" altLang="zh-CN"/>
              <a:t>NVIC</a:t>
            </a:r>
            <a:r>
              <a:rPr lang="zh-CN" altLang="en-US"/>
              <a:t>的叙述，正确的是（）</a:t>
            </a:r>
          </a:p>
          <a:p>
            <a:pPr marL="0" indent="0" fontAlgn="auto">
              <a:lnSpc>
                <a:spcPct val="150000"/>
              </a:lnSpc>
              <a:buNone/>
            </a:pPr>
            <a:r>
              <a:rPr lang="en-US" altLang="zh-CN"/>
              <a:t>A</a:t>
            </a:r>
            <a:r>
              <a:rPr lang="zh-CN" altLang="en-US"/>
              <a:t>、所有中断都受到</a:t>
            </a:r>
            <a:r>
              <a:rPr lang="en-US" altLang="zh-CN"/>
              <a:t>NVIC</a:t>
            </a:r>
            <a:r>
              <a:rPr lang="zh-CN" altLang="en-US"/>
              <a:t>的控制</a:t>
            </a:r>
          </a:p>
          <a:p>
            <a:pPr marL="0" indent="0" fontAlgn="auto">
              <a:lnSpc>
                <a:spcPct val="150000"/>
              </a:lnSpc>
              <a:buNone/>
            </a:pPr>
            <a:r>
              <a:rPr lang="en-US" altLang="zh-CN"/>
              <a:t>B</a:t>
            </a:r>
            <a:r>
              <a:rPr lang="zh-CN" altLang="en-US"/>
              <a:t>、当两个中断事件同时发生时，先比较响应优先级，如果相同，则按照抢占优先级高低来决定执行顺序</a:t>
            </a:r>
          </a:p>
          <a:p>
            <a:pPr marL="0" indent="0" fontAlgn="auto">
              <a:lnSpc>
                <a:spcPct val="150000"/>
              </a:lnSpc>
              <a:buNone/>
            </a:pPr>
            <a:r>
              <a:rPr lang="en-US" altLang="zh-CN"/>
              <a:t>C</a:t>
            </a:r>
            <a:r>
              <a:rPr lang="zh-CN" altLang="en-US"/>
              <a:t>、主优先级和子优先级各有</a:t>
            </a:r>
            <a:r>
              <a:rPr lang="en-US" altLang="zh-CN"/>
              <a:t>16</a:t>
            </a:r>
            <a:r>
              <a:rPr lang="zh-CN" altLang="en-US"/>
              <a:t>级可选</a:t>
            </a:r>
          </a:p>
          <a:p>
            <a:pPr marL="0" indent="0" fontAlgn="auto">
              <a:lnSpc>
                <a:spcPct val="150000"/>
              </a:lnSpc>
              <a:buNone/>
            </a:pPr>
            <a:r>
              <a:rPr lang="en-US" altLang="zh-CN"/>
              <a:t>D</a:t>
            </a:r>
            <a:r>
              <a:rPr lang="zh-CN" altLang="en-US"/>
              <a:t>、数值越大，则优先级越高</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08204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3" name="内容占位符 2"/>
          <p:cNvSpPr>
            <a:spLocks noGrp="1"/>
          </p:cNvSpPr>
          <p:nvPr>
            <p:ph idx="1"/>
          </p:nvPr>
        </p:nvSpPr>
        <p:spPr/>
        <p:txBody>
          <a:bodyPr/>
          <a:lstStyle/>
          <a:p>
            <a:pPr marL="0" indent="0">
              <a:buNone/>
            </a:pPr>
            <a:r>
              <a:rPr lang="en-US" altLang="zh-CN" dirty="0"/>
              <a:t>1</a:t>
            </a:r>
            <a:r>
              <a:rPr lang="zh-CN" altLang="en-US" dirty="0"/>
              <a:t>、</a:t>
            </a:r>
            <a:r>
              <a:rPr lang="en-US" altLang="zh-CN" dirty="0"/>
              <a:t>16</a:t>
            </a:r>
            <a:r>
              <a:rPr lang="zh-CN" altLang="en-US" dirty="0"/>
              <a:t>位定时器的计数范围是</a:t>
            </a:r>
            <a:r>
              <a:rPr lang="en-US" altLang="zh-CN" dirty="0"/>
              <a:t>___________</a:t>
            </a:r>
            <a:r>
              <a:rPr lang="zh-CN" altLang="en-US" dirty="0"/>
              <a:t>。</a:t>
            </a:r>
          </a:p>
          <a:p>
            <a:pPr marL="0" indent="0">
              <a:buNone/>
            </a:pPr>
            <a:endParaRPr lang="zh-CN" altLang="en-US" dirty="0"/>
          </a:p>
          <a:p>
            <a:pPr marL="0" indent="0">
              <a:buNone/>
            </a:pPr>
            <a:r>
              <a:rPr lang="en-US" altLang="zh-CN" dirty="0"/>
              <a:t>2</a:t>
            </a:r>
            <a:r>
              <a:rPr lang="zh-CN" altLang="en-US" dirty="0"/>
              <a:t>、</a:t>
            </a:r>
            <a:r>
              <a:rPr lang="en-US" altLang="zh-CN" dirty="0"/>
              <a:t>NVIC</a:t>
            </a:r>
            <a:r>
              <a:rPr lang="zh-CN" altLang="en-US" dirty="0"/>
              <a:t>优先级控制寄存器共有</a:t>
            </a:r>
            <a:r>
              <a:rPr lang="en-US" altLang="zh-CN" dirty="0"/>
              <a:t>____</a:t>
            </a:r>
            <a:r>
              <a:rPr lang="zh-CN" altLang="en-US"/>
              <a:t>位。</a:t>
            </a:r>
            <a:endParaRPr lang="zh-CN" altLang="en-US" dirty="0"/>
          </a:p>
          <a:p>
            <a:pPr marL="0" indent="0">
              <a:buNone/>
            </a:pPr>
            <a:endParaRPr lang="zh-CN" altLang="en-US" dirty="0"/>
          </a:p>
          <a:p>
            <a:pPr marL="0" indent="0">
              <a:buNone/>
            </a:pPr>
            <a:r>
              <a:rPr lang="en-US" altLang="zh-CN" dirty="0"/>
              <a:t>3</a:t>
            </a:r>
            <a:r>
              <a:rPr lang="zh-CN" altLang="en-US" dirty="0"/>
              <a:t>、</a:t>
            </a:r>
            <a:r>
              <a:rPr lang="en-US" altLang="zh-CN" dirty="0"/>
              <a:t>NVIC</a:t>
            </a:r>
            <a:r>
              <a:rPr lang="zh-CN" altLang="en-US" dirty="0"/>
              <a:t>的主优先级和子优先级，又可分别称为</a:t>
            </a:r>
            <a:r>
              <a:rPr lang="en-US" altLang="zh-CN" dirty="0"/>
              <a:t>_____</a:t>
            </a:r>
            <a:r>
              <a:rPr lang="zh-CN" altLang="en-US" dirty="0"/>
              <a:t>优先级和</a:t>
            </a:r>
            <a:r>
              <a:rPr lang="en-US" altLang="zh-CN" dirty="0"/>
              <a:t>_____</a:t>
            </a:r>
            <a:r>
              <a:rPr lang="zh-CN" altLang="en-US" dirty="0"/>
              <a:t>优先级。</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85156163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判断题</a:t>
            </a:r>
          </a:p>
        </p:txBody>
      </p:sp>
      <p:sp>
        <p:nvSpPr>
          <p:cNvPr id="3" name="内容占位符 2"/>
          <p:cNvSpPr>
            <a:spLocks noGrp="1"/>
          </p:cNvSpPr>
          <p:nvPr>
            <p:ph idx="1"/>
          </p:nvPr>
        </p:nvSpPr>
        <p:spPr/>
        <p:txBody>
          <a:bodyPr/>
          <a:lstStyle/>
          <a:p>
            <a:pPr marL="0" indent="0">
              <a:buNone/>
            </a:pPr>
            <a:r>
              <a:rPr lang="en-US" altLang="zh-CN"/>
              <a:t>1</a:t>
            </a:r>
            <a:r>
              <a:rPr lang="zh-CN" altLang="en-US"/>
              <a:t>、外部中断线共</a:t>
            </a:r>
            <a:r>
              <a:rPr lang="en-US" altLang="zh-CN"/>
              <a:t>19</a:t>
            </a:r>
            <a:r>
              <a:rPr lang="zh-CN" altLang="en-US"/>
              <a:t>条，皆可供</a:t>
            </a:r>
            <a:r>
              <a:rPr lang="en-US" altLang="zh-CN"/>
              <a:t>GPIO</a:t>
            </a:r>
            <a:r>
              <a:rPr lang="zh-CN" altLang="en-US"/>
              <a:t>使用。（）</a:t>
            </a:r>
          </a:p>
          <a:p>
            <a:pPr marL="0" indent="0">
              <a:buNone/>
            </a:pPr>
            <a:endParaRPr lang="zh-CN" altLang="en-US"/>
          </a:p>
          <a:p>
            <a:pPr marL="0" indent="0">
              <a:buNone/>
            </a:pPr>
            <a:r>
              <a:rPr lang="en-US" altLang="zh-CN"/>
              <a:t>2</a:t>
            </a:r>
            <a:r>
              <a:rPr lang="zh-CN" altLang="en-US"/>
              <a:t>、定时器在不开中断的情况下也能使用。（）</a:t>
            </a:r>
          </a:p>
          <a:p>
            <a:pPr marL="0" indent="0">
              <a:buNone/>
            </a:pPr>
            <a:endParaRPr lang="zh-CN" altLang="en-US"/>
          </a:p>
          <a:p>
            <a:pPr marL="0" indent="0">
              <a:buNone/>
            </a:pPr>
            <a:r>
              <a:rPr lang="en-US" altLang="zh-CN"/>
              <a:t>3</a:t>
            </a:r>
            <a:r>
              <a:rPr lang="zh-CN" altLang="en-US"/>
              <a:t>、</a:t>
            </a:r>
            <a:r>
              <a:rPr lang="en-US" altLang="zh-CN"/>
              <a:t>GPIO</a:t>
            </a:r>
            <a:r>
              <a:rPr lang="zh-CN" altLang="en-US"/>
              <a:t>必须要开启外部中断才能正常使用。（）</a:t>
            </a:r>
          </a:p>
          <a:p>
            <a:pPr marL="0" indent="0">
              <a:buNone/>
            </a:pPr>
            <a:endParaRPr lang="zh-CN" altLang="en-US"/>
          </a:p>
          <a:p>
            <a:pPr marL="0" indent="0">
              <a:buNone/>
            </a:pPr>
            <a:r>
              <a:rPr lang="en-US" altLang="zh-CN"/>
              <a:t>4</a:t>
            </a:r>
            <a:r>
              <a:rPr lang="zh-CN" altLang="en-US"/>
              <a:t>、中断服务子程与一般函数的写法没区别，编译器会根据名称自动识别出中断函数。（）</a:t>
            </a:r>
          </a:p>
          <a:p>
            <a:pPr marL="0" indent="0">
              <a:buNone/>
            </a:pPr>
            <a:endParaRPr lang="zh-CN" altLang="en-US"/>
          </a:p>
          <a:p>
            <a:pPr marL="0" indent="0">
              <a:buNone/>
            </a:pPr>
            <a:r>
              <a:rPr lang="en-US" altLang="zh-CN"/>
              <a:t>5</a:t>
            </a:r>
            <a:r>
              <a:rPr lang="zh-CN" altLang="en-US"/>
              <a:t>、中断服务函数可以取自定义函数名。（）</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43244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p:cNvSpPr>
            <a:spLocks noGrp="1"/>
          </p:cNvSpPr>
          <p:nvPr>
            <p:ph idx="1"/>
          </p:nvPr>
        </p:nvSpPr>
        <p:spPr/>
        <p:txBody>
          <a:bodyPr/>
          <a:lstStyle/>
          <a:p>
            <a:pPr marL="0" indent="0">
              <a:buNone/>
            </a:pPr>
            <a:r>
              <a:rPr lang="en-US" altLang="zh-CN"/>
              <a:t>1</a:t>
            </a:r>
            <a:r>
              <a:rPr lang="zh-CN" altLang="en-US"/>
              <a:t>、课堂</a:t>
            </a:r>
            <a:r>
              <a:rPr lang="en-US" altLang="zh-CN"/>
              <a:t>PPT</a:t>
            </a:r>
            <a:r>
              <a:rPr lang="zh-CN" altLang="en-US"/>
              <a:t>中对按键的处理使用了外部中断，但同时还在中断函数里使用了延时。对此，有同学作出了一些思考。</a:t>
            </a:r>
          </a:p>
          <a:p>
            <a:pPr marL="0" indent="0">
              <a:buNone/>
            </a:pPr>
            <a:endParaRPr lang="zh-CN" altLang="en-US"/>
          </a:p>
          <a:p>
            <a:pPr marL="0" indent="0">
              <a:buNone/>
            </a:pPr>
            <a:r>
              <a:rPr lang="zh-CN" altLang="en-US"/>
              <a:t>①同学</a:t>
            </a:r>
            <a:r>
              <a:rPr lang="en-US" altLang="zh-CN"/>
              <a:t>A</a:t>
            </a:r>
            <a:r>
              <a:rPr lang="zh-CN" altLang="en-US"/>
              <a:t>：我们要求中断函数执行的时间一定要短，在中断里加上延时，不会使执行时间加长，影响其它功能工作么？</a:t>
            </a:r>
          </a:p>
          <a:p>
            <a:pPr marL="0" indent="0">
              <a:buNone/>
            </a:pPr>
            <a:endParaRPr lang="zh-CN" altLang="en-US"/>
          </a:p>
          <a:p>
            <a:pPr marL="0" indent="0">
              <a:buNone/>
            </a:pPr>
            <a:r>
              <a:rPr lang="zh-CN" altLang="en-US"/>
              <a:t>②同学</a:t>
            </a:r>
            <a:r>
              <a:rPr lang="en-US" altLang="zh-CN"/>
              <a:t>B</a:t>
            </a:r>
            <a:r>
              <a:rPr lang="zh-CN" altLang="en-US"/>
              <a:t>：把定时器设置为每</a:t>
            </a:r>
            <a:r>
              <a:rPr lang="en-US" altLang="zh-CN"/>
              <a:t>20ms</a:t>
            </a:r>
            <a:r>
              <a:rPr lang="zh-CN" altLang="en-US"/>
              <a:t>进一次中断，在中断函数里不加延时直接识别按键，是否也能实现功能？是否比外部中断法更好？</a:t>
            </a:r>
          </a:p>
          <a:p>
            <a:pPr marL="0" indent="0">
              <a:buNone/>
            </a:pPr>
            <a:endParaRPr lang="zh-CN" altLang="en-US"/>
          </a:p>
          <a:p>
            <a:pPr marL="0" indent="0">
              <a:buNone/>
            </a:pPr>
            <a:r>
              <a:rPr lang="zh-CN" altLang="en-US"/>
              <a:t>请对以上同学的思考进行评价，并给出你的理由。</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7353201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p:cNvSpPr>
            <a:spLocks noGrp="1"/>
          </p:cNvSpPr>
          <p:nvPr>
            <p:ph idx="1"/>
          </p:nvPr>
        </p:nvSpPr>
        <p:spPr/>
        <p:txBody>
          <a:bodyPr>
            <a:normAutofit lnSpcReduction="10000"/>
          </a:bodyPr>
          <a:lstStyle/>
          <a:p>
            <a:pPr marL="0" indent="0">
              <a:buNone/>
            </a:pPr>
            <a:r>
              <a:rPr lang="en-US" altLang="zh-CN"/>
              <a:t>2</a:t>
            </a:r>
            <a:r>
              <a:rPr lang="zh-CN" altLang="en-US"/>
              <a:t>、外部中断可用于连接按键，但用途不仅于此。闲来无事，有同学把</a:t>
            </a:r>
            <a:r>
              <a:rPr lang="en-US" altLang="zh-CN"/>
              <a:t>LED4</a:t>
            </a:r>
            <a:r>
              <a:rPr lang="zh-CN" altLang="en-US"/>
              <a:t>所在引脚接到了</a:t>
            </a:r>
            <a:r>
              <a:rPr lang="en-US" altLang="zh-CN"/>
              <a:t>EXTI_Line8</a:t>
            </a:r>
            <a:r>
              <a:rPr lang="zh-CN" altLang="en-US"/>
              <a:t>对应引脚上，并编写了一段代码如下：</a:t>
            </a:r>
          </a:p>
          <a:p>
            <a:pPr marL="0" indent="0">
              <a:buNone/>
            </a:pPr>
            <a:r>
              <a:rPr lang="zh-CN" altLang="en-US"/>
              <a:t>（外部中断为单边沿触发模式）</a:t>
            </a:r>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endParaRPr lang="zh-CN" altLang="en-US"/>
          </a:p>
          <a:p>
            <a:pPr marL="0" indent="0">
              <a:buNone/>
            </a:pPr>
            <a:r>
              <a:rPr lang="zh-CN" altLang="en-US"/>
              <a:t>该同学称，自己设计了一个定时器</a:t>
            </a:r>
            <a:r>
              <a:rPr lang="en-US" altLang="zh-CN"/>
              <a:t>8</a:t>
            </a:r>
            <a:r>
              <a:rPr lang="zh-CN" altLang="en-US"/>
              <a:t>分频器。问：这段代码能否实现分频器功能？如果能，它是</a:t>
            </a:r>
            <a:r>
              <a:rPr lang="en-US" altLang="zh-CN"/>
              <a:t>8</a:t>
            </a:r>
            <a:r>
              <a:rPr lang="zh-CN" altLang="en-US"/>
              <a:t>分频器么？如果想用这个分频后的</a:t>
            </a:r>
            <a:r>
              <a:rPr lang="en-US" altLang="zh-CN"/>
              <a:t>“</a:t>
            </a:r>
            <a:r>
              <a:rPr lang="zh-CN" altLang="en-US"/>
              <a:t>新定时器</a:t>
            </a:r>
            <a:r>
              <a:rPr lang="en-US" altLang="zh-CN"/>
              <a:t>”</a:t>
            </a:r>
            <a:r>
              <a:rPr lang="zh-CN" altLang="en-US"/>
              <a:t>计时，要在什么地方添加代码来使用它？</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7" name="图片 6" descr="3"/>
          <p:cNvPicPr>
            <a:picLocks noChangeAspect="1"/>
          </p:cNvPicPr>
          <p:nvPr/>
        </p:nvPicPr>
        <p:blipFill>
          <a:blip r:embed="rId3"/>
          <a:stretch>
            <a:fillRect/>
          </a:stretch>
        </p:blipFill>
        <p:spPr>
          <a:xfrm>
            <a:off x="407035" y="2491740"/>
            <a:ext cx="4643120" cy="1923415"/>
          </a:xfrm>
          <a:prstGeom prst="rect">
            <a:avLst/>
          </a:prstGeom>
        </p:spPr>
      </p:pic>
      <p:pic>
        <p:nvPicPr>
          <p:cNvPr id="8" name="图片 7" descr="4"/>
          <p:cNvPicPr>
            <a:picLocks noChangeAspect="1"/>
          </p:cNvPicPr>
          <p:nvPr/>
        </p:nvPicPr>
        <p:blipFill>
          <a:blip r:embed="rId4"/>
          <a:stretch>
            <a:fillRect/>
          </a:stretch>
        </p:blipFill>
        <p:spPr>
          <a:xfrm>
            <a:off x="5231765" y="2419985"/>
            <a:ext cx="3981450" cy="2276475"/>
          </a:xfrm>
          <a:prstGeom prst="rect">
            <a:avLst/>
          </a:prstGeom>
        </p:spPr>
      </p:pic>
      <p:pic>
        <p:nvPicPr>
          <p:cNvPr id="9" name="图片 8" descr="5"/>
          <p:cNvPicPr>
            <a:picLocks noChangeAspect="1"/>
          </p:cNvPicPr>
          <p:nvPr/>
        </p:nvPicPr>
        <p:blipFill>
          <a:blip r:embed="rId5"/>
          <a:stretch>
            <a:fillRect/>
          </a:stretch>
        </p:blipFill>
        <p:spPr>
          <a:xfrm>
            <a:off x="9324340" y="2872740"/>
            <a:ext cx="2867660" cy="1256030"/>
          </a:xfrm>
          <a:prstGeom prst="rect">
            <a:avLst/>
          </a:prstGeom>
        </p:spPr>
      </p:pic>
    </p:spTree>
    <p:extLst>
      <p:ext uri="{BB962C8B-B14F-4D97-AF65-F5344CB8AC3E}">
        <p14:creationId xmlns:p14="http://schemas.microsoft.com/office/powerpoint/2010/main" val="4208962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分析题</a:t>
            </a:r>
          </a:p>
        </p:txBody>
      </p:sp>
      <p:sp>
        <p:nvSpPr>
          <p:cNvPr id="3" name="内容占位符 2"/>
          <p:cNvSpPr>
            <a:spLocks noGrp="1"/>
          </p:cNvSpPr>
          <p:nvPr>
            <p:ph idx="1"/>
          </p:nvPr>
        </p:nvSpPr>
        <p:spPr/>
        <p:txBody>
          <a:bodyPr/>
          <a:lstStyle/>
          <a:p>
            <a:pPr marL="0" indent="0">
              <a:buNone/>
            </a:pPr>
            <a:r>
              <a:rPr lang="en-US" altLang="zh-CN"/>
              <a:t>1</a:t>
            </a:r>
            <a:r>
              <a:rPr lang="zh-CN" altLang="en-US"/>
              <a:t>、下面一段程序，希望实现的功能是：每按一次按键，</a:t>
            </a:r>
            <a:r>
              <a:rPr lang="en-US" altLang="zh-CN"/>
              <a:t>led</a:t>
            </a:r>
            <a:r>
              <a:rPr lang="zh-CN" altLang="en-US"/>
              <a:t>状态进行翻转。现已知下面的程序无法实现目标功能。请分析程序，描述其运行现象，并修改代码，使之能实现功能。（外部中断为单边沿触发）</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8" name="图片 7" descr="1"/>
          <p:cNvPicPr>
            <a:picLocks noChangeAspect="1"/>
          </p:cNvPicPr>
          <p:nvPr/>
        </p:nvPicPr>
        <p:blipFill>
          <a:blip r:embed="rId2"/>
          <a:stretch>
            <a:fillRect/>
          </a:stretch>
        </p:blipFill>
        <p:spPr>
          <a:xfrm>
            <a:off x="407670" y="2708910"/>
            <a:ext cx="5822315" cy="2467610"/>
          </a:xfrm>
          <a:prstGeom prst="rect">
            <a:avLst/>
          </a:prstGeom>
        </p:spPr>
      </p:pic>
      <p:pic>
        <p:nvPicPr>
          <p:cNvPr id="9" name="图片 8" descr="2"/>
          <p:cNvPicPr>
            <a:picLocks noChangeAspect="1"/>
          </p:cNvPicPr>
          <p:nvPr/>
        </p:nvPicPr>
        <p:blipFill>
          <a:blip r:embed="rId3"/>
          <a:stretch>
            <a:fillRect/>
          </a:stretch>
        </p:blipFill>
        <p:spPr>
          <a:xfrm>
            <a:off x="6888480" y="2708910"/>
            <a:ext cx="4238625" cy="2927350"/>
          </a:xfrm>
          <a:prstGeom prst="rect">
            <a:avLst/>
          </a:prstGeom>
        </p:spPr>
      </p:pic>
    </p:spTree>
    <p:extLst>
      <p:ext uri="{BB962C8B-B14F-4D97-AF65-F5344CB8AC3E}">
        <p14:creationId xmlns:p14="http://schemas.microsoft.com/office/powerpoint/2010/main" val="737366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lstStyle/>
          <a:p>
            <a:r>
              <a:rPr lang="zh-CN" altLang="en-US" dirty="0"/>
              <a:t>选择题答案</a:t>
            </a:r>
          </a:p>
          <a:p>
            <a:pPr marL="0" indent="0">
              <a:buNone/>
            </a:pPr>
            <a:r>
              <a:rPr lang="en-US" altLang="zh-CN" dirty="0"/>
              <a:t>1</a:t>
            </a:r>
            <a:r>
              <a:rPr lang="zh-CN" altLang="en-US" dirty="0"/>
              <a:t>、</a:t>
            </a:r>
            <a:r>
              <a:rPr lang="en-US" altLang="zh-CN" dirty="0"/>
              <a:t>AD  2</a:t>
            </a:r>
            <a:r>
              <a:rPr lang="zh-CN" altLang="en-US" dirty="0"/>
              <a:t>、</a:t>
            </a:r>
            <a:r>
              <a:rPr lang="en-US" altLang="zh-CN" dirty="0"/>
              <a:t>ABD  3</a:t>
            </a:r>
            <a:r>
              <a:rPr lang="zh-CN" altLang="en-US" dirty="0"/>
              <a:t>、</a:t>
            </a:r>
            <a:r>
              <a:rPr lang="en-US" altLang="zh-CN" dirty="0"/>
              <a:t>A</a:t>
            </a:r>
          </a:p>
          <a:p>
            <a:pPr marL="0" indent="0">
              <a:buNone/>
            </a:pPr>
            <a:endParaRPr lang="zh-CN" altLang="en-US" dirty="0"/>
          </a:p>
          <a:p>
            <a:r>
              <a:rPr lang="zh-CN" altLang="en-US" dirty="0"/>
              <a:t>填空题答案</a:t>
            </a:r>
          </a:p>
          <a:p>
            <a:pPr marL="0" indent="0">
              <a:buNone/>
            </a:pPr>
            <a:r>
              <a:rPr lang="en-US" altLang="zh-CN" dirty="0"/>
              <a:t>1</a:t>
            </a:r>
            <a:r>
              <a:rPr lang="zh-CN" altLang="en-US" dirty="0"/>
              <a:t>、</a:t>
            </a:r>
            <a:r>
              <a:rPr lang="en-US" altLang="zh-CN" dirty="0"/>
              <a:t>0~65535   2</a:t>
            </a:r>
            <a:r>
              <a:rPr lang="zh-CN" altLang="en-US" dirty="0"/>
              <a:t>、</a:t>
            </a:r>
            <a:r>
              <a:rPr lang="en-US" altLang="zh-CN" dirty="0"/>
              <a:t>4   3</a:t>
            </a:r>
            <a:r>
              <a:rPr lang="zh-CN" altLang="en-US" dirty="0"/>
              <a:t>、抢占，响应</a:t>
            </a:r>
          </a:p>
          <a:p>
            <a:pPr marL="0" indent="0">
              <a:buNone/>
            </a:pPr>
            <a:endParaRPr lang="zh-CN" altLang="en-US" dirty="0"/>
          </a:p>
          <a:p>
            <a:r>
              <a:rPr lang="zh-CN" altLang="en-US" dirty="0"/>
              <a:t>判断题答案</a:t>
            </a:r>
          </a:p>
          <a:p>
            <a:pPr marL="0" indent="0">
              <a:buNone/>
            </a:pPr>
            <a:r>
              <a:rPr lang="zh-CN" altLang="en-US" dirty="0"/>
              <a:t>×</a:t>
            </a:r>
            <a:r>
              <a:rPr lang="en-US" altLang="zh-CN" dirty="0"/>
              <a:t> √ </a:t>
            </a:r>
            <a:r>
              <a:rPr lang="zh-CN" altLang="en-US" dirty="0"/>
              <a:t>×</a:t>
            </a:r>
            <a:r>
              <a:rPr lang="en-US" altLang="zh-CN" dirty="0"/>
              <a:t> √ </a:t>
            </a:r>
            <a:r>
              <a:rPr lang="zh-CN" altLang="en-US" dirty="0"/>
              <a:t>×</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790771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lstStyle/>
          <a:p>
            <a:r>
              <a:rPr lang="zh-CN" altLang="en-US" dirty="0"/>
              <a:t>思考</a:t>
            </a:r>
            <a:r>
              <a:rPr lang="en-US" altLang="zh-CN" dirty="0"/>
              <a:t>/</a:t>
            </a:r>
            <a:r>
              <a:rPr lang="zh-CN" altLang="en-US" dirty="0"/>
              <a:t>简答题答案</a:t>
            </a:r>
          </a:p>
          <a:p>
            <a:pPr marL="0" indent="0">
              <a:buNone/>
            </a:pPr>
            <a:r>
              <a:rPr lang="en-US" altLang="zh-CN" dirty="0"/>
              <a:t>1</a:t>
            </a:r>
            <a:r>
              <a:rPr lang="zh-CN" altLang="en-US" dirty="0"/>
              <a:t>、①按键消抖延时仅为</a:t>
            </a:r>
            <a:r>
              <a:rPr lang="en-US" altLang="zh-CN" dirty="0"/>
              <a:t>20ms</a:t>
            </a:r>
            <a:r>
              <a:rPr lang="zh-CN" altLang="en-US" dirty="0"/>
              <a:t>，即</a:t>
            </a:r>
            <a:r>
              <a:rPr lang="en-US" altLang="zh-CN" dirty="0"/>
              <a:t>0.02s</a:t>
            </a:r>
            <a:r>
              <a:rPr lang="zh-CN" altLang="en-US" dirty="0"/>
              <a:t>，时间较短。一般中断事件均可接受</a:t>
            </a:r>
            <a:r>
              <a:rPr lang="en-US" altLang="zh-CN" dirty="0"/>
              <a:t>20ms</a:t>
            </a:r>
            <a:r>
              <a:rPr lang="zh-CN" altLang="en-US" dirty="0"/>
              <a:t>的延后处理；如果其它事件确实对即时性要求高，可以将按键所在中断的优先级降低。</a:t>
            </a:r>
          </a:p>
          <a:p>
            <a:pPr marL="0" indent="0">
              <a:buNone/>
            </a:pPr>
            <a:endParaRPr lang="zh-CN" altLang="en-US" dirty="0"/>
          </a:p>
          <a:p>
            <a:pPr marL="0" indent="0">
              <a:buNone/>
            </a:pPr>
            <a:r>
              <a:rPr lang="zh-CN" altLang="en-US" dirty="0"/>
              <a:t>②该设计方法也可实现按键检测，且也能够避免抖动引起的误操作。但与外部中断法相比稍逊。原因在于：当用户不按键时，外部中断不会进入，主函数能一直不间断执行；而定时器法，无论用户是否按键，都必须每隔</a:t>
            </a:r>
            <a:r>
              <a:rPr lang="en-US" altLang="zh-CN" dirty="0"/>
              <a:t>20ms</a:t>
            </a:r>
            <a:r>
              <a:rPr lang="zh-CN" altLang="en-US" dirty="0"/>
              <a:t>进入一次中断，以确保不错过按键读取。如此会导致主函数被频繁打断。</a:t>
            </a: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66588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lstStyle/>
          <a:p>
            <a:r>
              <a:rPr lang="zh-CN" altLang="en-US" dirty="0"/>
              <a:t>思考</a:t>
            </a:r>
            <a:r>
              <a:rPr lang="en-US" altLang="zh-CN" dirty="0"/>
              <a:t>/</a:t>
            </a:r>
            <a:r>
              <a:rPr lang="zh-CN" altLang="en-US" dirty="0"/>
              <a:t>简答题答案</a:t>
            </a:r>
          </a:p>
          <a:p>
            <a:pPr marL="0" indent="0">
              <a:buNone/>
            </a:pPr>
            <a:r>
              <a:rPr lang="en-US" altLang="zh-CN" dirty="0"/>
              <a:t>2</a:t>
            </a:r>
            <a:r>
              <a:rPr lang="zh-CN" altLang="en-US" dirty="0"/>
              <a:t>、①该代码能够实现分频器功能。</a:t>
            </a:r>
          </a:p>
          <a:p>
            <a:pPr marL="0" indent="0">
              <a:buNone/>
            </a:pPr>
            <a:endParaRPr lang="zh-CN" altLang="en-US" dirty="0"/>
          </a:p>
          <a:p>
            <a:pPr marL="0" indent="0">
              <a:buNone/>
            </a:pPr>
            <a:r>
              <a:rPr lang="zh-CN" altLang="en-US" dirty="0"/>
              <a:t>②不是</a:t>
            </a:r>
            <a:r>
              <a:rPr lang="en-US" altLang="zh-CN" dirty="0"/>
              <a:t>8</a:t>
            </a:r>
            <a:r>
              <a:rPr lang="zh-CN" altLang="en-US" dirty="0"/>
              <a:t>分频器。</a:t>
            </a:r>
            <a:r>
              <a:rPr lang="en-US" altLang="zh-CN" dirty="0"/>
              <a:t>EXTI</a:t>
            </a:r>
            <a:r>
              <a:rPr lang="zh-CN" altLang="en-US" dirty="0"/>
              <a:t>设为单边沿触发模式，则</a:t>
            </a:r>
            <a:r>
              <a:rPr lang="en-US" altLang="zh-CN" dirty="0"/>
              <a:t>LED4</a:t>
            </a:r>
            <a:r>
              <a:rPr lang="zh-CN" altLang="en-US" dirty="0"/>
              <a:t>引脚翻转</a:t>
            </a:r>
            <a:r>
              <a:rPr lang="en-US" altLang="zh-CN" dirty="0"/>
              <a:t>2</a:t>
            </a:r>
            <a:r>
              <a:rPr lang="zh-CN" altLang="en-US" dirty="0"/>
              <a:t>次电平才能触发一次外部中断。因此是</a:t>
            </a:r>
            <a:r>
              <a:rPr lang="en-US" altLang="zh-CN" dirty="0"/>
              <a:t>8*2=16</a:t>
            </a:r>
            <a:r>
              <a:rPr lang="zh-CN" altLang="en-US" dirty="0"/>
              <a:t>分频器。</a:t>
            </a:r>
          </a:p>
          <a:p>
            <a:pPr marL="0" indent="0">
              <a:buNone/>
            </a:pPr>
            <a:endParaRPr lang="zh-CN" altLang="en-US" dirty="0"/>
          </a:p>
          <a:p>
            <a:pPr marL="0" indent="0">
              <a:buNone/>
            </a:pPr>
            <a:r>
              <a:rPr lang="zh-CN" altLang="en-US" dirty="0"/>
              <a:t>③在主函数</a:t>
            </a:r>
            <a:r>
              <a:rPr lang="en-US" altLang="zh-CN" dirty="0"/>
              <a:t>while</a:t>
            </a:r>
            <a:r>
              <a:rPr lang="zh-CN" altLang="en-US" dirty="0"/>
              <a:t>循环中检测</a:t>
            </a:r>
            <a:r>
              <a:rPr lang="en-US" altLang="zh-CN" dirty="0"/>
              <a:t>flag</a:t>
            </a:r>
            <a:r>
              <a:rPr lang="zh-CN" altLang="en-US" dirty="0"/>
              <a:t>变量。</a:t>
            </a:r>
            <a:r>
              <a:rPr lang="en-US" altLang="zh-CN" dirty="0"/>
              <a:t>flag</a:t>
            </a:r>
            <a:r>
              <a:rPr lang="zh-CN" altLang="en-US" dirty="0"/>
              <a:t>为</a:t>
            </a:r>
            <a:r>
              <a:rPr lang="en-US" altLang="zh-CN" dirty="0"/>
              <a:t>1</a:t>
            </a:r>
            <a:r>
              <a:rPr lang="zh-CN" altLang="en-US" dirty="0"/>
              <a:t>时，即表示</a:t>
            </a:r>
            <a:r>
              <a:rPr lang="en-US" altLang="zh-CN" dirty="0"/>
              <a:t>“</a:t>
            </a:r>
            <a:r>
              <a:rPr lang="zh-CN" altLang="en-US" dirty="0"/>
              <a:t>新定时器</a:t>
            </a:r>
            <a:r>
              <a:rPr lang="en-US" altLang="zh-CN" dirty="0"/>
              <a:t>”</a:t>
            </a:r>
            <a:r>
              <a:rPr lang="zh-CN" altLang="en-US" dirty="0"/>
              <a:t>的计时已结束。</a:t>
            </a:r>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58022501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lstStyle/>
          <a:p>
            <a:r>
              <a:rPr lang="zh-CN" altLang="en-US" dirty="0"/>
              <a:t>分析题答案</a:t>
            </a:r>
          </a:p>
          <a:p>
            <a:pPr marL="0" indent="0">
              <a:buNone/>
            </a:pPr>
            <a:r>
              <a:rPr lang="en-US" altLang="zh-CN" dirty="0"/>
              <a:t>1</a:t>
            </a:r>
            <a:r>
              <a:rPr lang="zh-CN" altLang="en-US" dirty="0"/>
              <a:t>、①现象：刚上电时，现象没有变化。用户按下第一次按键后，</a:t>
            </a:r>
            <a:r>
              <a:rPr lang="en-US" altLang="zh-CN" dirty="0"/>
              <a:t>led</a:t>
            </a:r>
            <a:r>
              <a:rPr lang="zh-CN" altLang="en-US" dirty="0"/>
              <a:t>以低亮度亮起，并一直保持，无论后续手是否抬起或重复按下按键。</a:t>
            </a:r>
          </a:p>
          <a:p>
            <a:pPr marL="0" indent="0">
              <a:buNone/>
            </a:pPr>
            <a:endParaRPr lang="zh-CN" altLang="en-US" dirty="0"/>
          </a:p>
          <a:p>
            <a:pPr marL="0" indent="0">
              <a:buNone/>
            </a:pPr>
            <a:r>
              <a:rPr lang="zh-CN" altLang="en-US" dirty="0"/>
              <a:t>②修改：</a:t>
            </a:r>
          </a:p>
          <a:p>
            <a:pPr marL="0" indent="0">
              <a:buNone/>
            </a:pPr>
            <a:r>
              <a:rPr lang="zh-CN" altLang="en-US" dirty="0"/>
              <a:t>（</a:t>
            </a:r>
            <a:r>
              <a:rPr lang="en-US" altLang="zh-CN" dirty="0"/>
              <a:t>1</a:t>
            </a:r>
            <a:r>
              <a:rPr lang="zh-CN" altLang="en-US" dirty="0"/>
              <a:t>）中断函数结尾处对标志位清零</a:t>
            </a:r>
          </a:p>
          <a:p>
            <a:pPr marL="0" indent="0">
              <a:buNone/>
            </a:pPr>
            <a:r>
              <a:rPr lang="zh-CN" altLang="en-US" dirty="0"/>
              <a:t>（</a:t>
            </a:r>
            <a:r>
              <a:rPr lang="en-US" altLang="zh-CN" dirty="0"/>
              <a:t>2</a:t>
            </a:r>
            <a:r>
              <a:rPr lang="zh-CN" altLang="en-US" dirty="0"/>
              <a:t>）在中断函数里添加</a:t>
            </a:r>
            <a:r>
              <a:rPr lang="en-US" altLang="zh-CN" dirty="0"/>
              <a:t>20ms</a:t>
            </a:r>
            <a:r>
              <a:rPr lang="zh-CN" altLang="en-US" dirty="0"/>
              <a:t>延时及按键读取操作，用于消抖</a:t>
            </a:r>
          </a:p>
          <a:p>
            <a:pPr marL="0" indent="0">
              <a:buNone/>
            </a:pPr>
            <a:r>
              <a:rPr lang="zh-CN" altLang="en-US" dirty="0"/>
              <a:t>（</a:t>
            </a:r>
            <a:r>
              <a:rPr lang="en-US" altLang="zh-CN" dirty="0"/>
              <a:t>3</a:t>
            </a:r>
            <a:r>
              <a:rPr lang="zh-CN" altLang="en-US" dirty="0"/>
              <a:t>）在主函数</a:t>
            </a:r>
            <a:r>
              <a:rPr lang="en-US" altLang="zh-CN" dirty="0"/>
              <a:t>if(flag)</a:t>
            </a:r>
            <a:r>
              <a:rPr lang="zh-CN" altLang="en-US" dirty="0"/>
              <a:t>判断语句里，对</a:t>
            </a:r>
            <a:r>
              <a:rPr lang="en-US" altLang="zh-CN" dirty="0"/>
              <a:t>flag</a:t>
            </a:r>
            <a:r>
              <a:rPr lang="zh-CN" altLang="en-US" dirty="0"/>
              <a:t>置</a:t>
            </a:r>
            <a:r>
              <a:rPr lang="en-US" altLang="zh-CN" dirty="0"/>
              <a:t>0</a:t>
            </a:r>
            <a:endParaRPr lang="zh-CN" altLang="en-US" dirty="0"/>
          </a:p>
          <a:p>
            <a:pPr marL="0" indent="0">
              <a:buNone/>
            </a:pPr>
            <a:endParaRPr lang="zh-CN" altLang="en-US" dirty="0"/>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69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06155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lstStyle/>
          <a:p>
            <a:pPr marL="0" indent="0">
              <a:buNone/>
            </a:pPr>
            <a:r>
              <a:rPr lang="en-US" altLang="zh-CN" dirty="0"/>
              <a:t>1. </a:t>
            </a:r>
            <a:r>
              <a:rPr lang="zh-CN" altLang="en-US" dirty="0"/>
              <a:t>什么是嵌入式系统？</a:t>
            </a:r>
            <a:endParaRPr lang="en-US" altLang="zh-CN" dirty="0"/>
          </a:p>
          <a:p>
            <a:pPr marL="0" indent="0">
              <a:buNone/>
            </a:pPr>
            <a:r>
              <a:rPr lang="en-US" altLang="zh-CN" dirty="0"/>
              <a:t>2. </a:t>
            </a:r>
            <a:r>
              <a:rPr lang="zh-CN" altLang="en-US" dirty="0"/>
              <a:t>嵌入式产品与普通</a:t>
            </a:r>
            <a:r>
              <a:rPr lang="en-US" altLang="zh-CN" dirty="0"/>
              <a:t>PC</a:t>
            </a:r>
            <a:r>
              <a:rPr lang="zh-CN" altLang="en-US" dirty="0"/>
              <a:t>最大的差异是？</a:t>
            </a:r>
            <a:endParaRPr lang="en-US" altLang="zh-CN" dirty="0"/>
          </a:p>
          <a:p>
            <a:pPr marL="0" indent="0">
              <a:buNone/>
            </a:pPr>
            <a:r>
              <a:rPr lang="en-US" altLang="zh-CN" dirty="0"/>
              <a:t>3. </a:t>
            </a:r>
            <a:r>
              <a:rPr lang="zh-CN" altLang="en-US" dirty="0"/>
              <a:t>概念</a:t>
            </a:r>
            <a:r>
              <a:rPr lang="en-US" altLang="zh-CN" dirty="0"/>
              <a:t>CPU</a:t>
            </a:r>
            <a:r>
              <a:rPr lang="zh-CN" altLang="en-US" dirty="0"/>
              <a:t>的形成过程</a:t>
            </a:r>
            <a:endParaRPr lang="en-US" altLang="zh-CN" dirty="0"/>
          </a:p>
          <a:p>
            <a:pPr marL="0" indent="0">
              <a:buNone/>
            </a:pPr>
            <a:r>
              <a:rPr lang="en-US" altLang="zh-CN" dirty="0"/>
              <a:t>4. </a:t>
            </a:r>
            <a:r>
              <a:rPr lang="zh-CN" altLang="en-US" dirty="0"/>
              <a:t>依据</a:t>
            </a:r>
            <a:r>
              <a:rPr lang="en-US" altLang="zh-CN" dirty="0"/>
              <a:t>STM32</a:t>
            </a:r>
            <a:r>
              <a:rPr lang="zh-CN" altLang="en-US" dirty="0"/>
              <a:t>命名规则，解释</a:t>
            </a:r>
            <a:r>
              <a:rPr lang="en-US" altLang="zh-CN" dirty="0"/>
              <a:t>STM32F407IGT6</a:t>
            </a:r>
            <a:r>
              <a:rPr lang="zh-CN" altLang="en-US" dirty="0"/>
              <a:t>型号序列的含义。</a:t>
            </a:r>
            <a:endParaRPr lang="en-US" altLang="zh-CN" dirty="0"/>
          </a:p>
          <a:p>
            <a:pPr marL="0" indent="0">
              <a:buNone/>
            </a:pPr>
            <a:r>
              <a:rPr lang="en-US" altLang="zh-CN" dirty="0"/>
              <a:t>5. </a:t>
            </a:r>
            <a:r>
              <a:rPr lang="zh-CN" altLang="en-US" dirty="0"/>
              <a:t>解释</a:t>
            </a:r>
            <a:r>
              <a:rPr lang="en-US" altLang="zh-CN" dirty="0"/>
              <a:t>ARM</a:t>
            </a:r>
            <a:r>
              <a:rPr lang="zh-CN" altLang="en-US" dirty="0"/>
              <a:t>的含义</a:t>
            </a:r>
          </a:p>
          <a:p>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fld id="{FCF2BB6F-A83A-4C95-B30E-4BA0ECE4D46E}" type="slidenum">
              <a:rPr lang="zh-CN" altLang="en-US" smtClean="0"/>
              <a:pPr/>
              <a:t>7</a:t>
            </a:fld>
            <a:endParaRPr lang="zh-CN" altLang="en-US"/>
          </a:p>
        </p:txBody>
      </p:sp>
    </p:spTree>
    <p:extLst>
      <p:ext uri="{BB962C8B-B14F-4D97-AF65-F5344CB8AC3E}">
        <p14:creationId xmlns:p14="http://schemas.microsoft.com/office/powerpoint/2010/main" val="27960974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18946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1520155"/>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3143672" y="3284984"/>
            <a:ext cx="6696744" cy="576064"/>
          </a:xfrm>
        </p:spPr>
        <p:txBody>
          <a:bodyPr>
            <a:normAutofit/>
          </a:bodyPr>
          <a:lstStyle/>
          <a:p>
            <a:pPr>
              <a:lnSpc>
                <a:spcPct val="110000"/>
              </a:lnSpc>
            </a:pPr>
            <a:r>
              <a:rPr lang="zh-CN" altLang="en-US" dirty="0">
                <a:solidFill>
                  <a:srgbClr val="C00000"/>
                </a:solidFill>
              </a:rPr>
              <a:t>❀ </a:t>
            </a:r>
            <a:r>
              <a:rPr lang="zh-CN" altLang="en-US" dirty="0"/>
              <a:t>第</a:t>
            </a:r>
            <a:r>
              <a:rPr lang="en-US" altLang="zh-CN" dirty="0"/>
              <a:t>5</a:t>
            </a:r>
            <a:r>
              <a:rPr lang="zh-CN" altLang="en-US" dirty="0"/>
              <a:t>章    通信接口与总线</a:t>
            </a:r>
            <a:r>
              <a:rPr lang="en-US" altLang="zh-CN" dirty="0"/>
              <a:t>1_UART</a:t>
            </a:r>
            <a:r>
              <a:rPr lang="zh-CN" altLang="en-US" dirty="0"/>
              <a:t>串口</a:t>
            </a: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104973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1</a:t>
            </a:r>
            <a:r>
              <a:rPr lang="zh-CN" altLang="en-US" dirty="0"/>
              <a:t>、下列叙述错误的是（）</a:t>
            </a:r>
            <a:endParaRPr lang="en-US" altLang="zh-CN" dirty="0"/>
          </a:p>
          <a:p>
            <a:pPr marL="0" indent="0">
              <a:lnSpc>
                <a:spcPct val="150000"/>
              </a:lnSpc>
              <a:buNone/>
            </a:pPr>
            <a:r>
              <a:rPr lang="en-US" altLang="zh-CN" dirty="0"/>
              <a:t>A.</a:t>
            </a:r>
            <a:r>
              <a:rPr lang="zh-CN" altLang="en-US" dirty="0"/>
              <a:t>并行通信是数据以字节</a:t>
            </a:r>
            <a:r>
              <a:rPr lang="en-US" altLang="zh-CN" dirty="0"/>
              <a:t>/</a:t>
            </a:r>
            <a:r>
              <a:rPr lang="zh-CN" altLang="en-US" dirty="0"/>
              <a:t>字为单位传送，因此数据线需求多。</a:t>
            </a:r>
            <a:endParaRPr lang="en-US" altLang="zh-CN" dirty="0"/>
          </a:p>
          <a:p>
            <a:pPr marL="0" indent="0">
              <a:lnSpc>
                <a:spcPct val="150000"/>
              </a:lnSpc>
              <a:buNone/>
            </a:pPr>
            <a:r>
              <a:rPr lang="en-US" altLang="zh-CN" dirty="0"/>
              <a:t>B.</a:t>
            </a:r>
            <a:r>
              <a:rPr lang="zh-CN" altLang="en-US" dirty="0"/>
              <a:t>点对点通信需要两个端点或两个设备的地址。</a:t>
            </a:r>
            <a:endParaRPr lang="en-US" altLang="zh-CN" dirty="0"/>
          </a:p>
          <a:p>
            <a:pPr marL="0" indent="0">
              <a:lnSpc>
                <a:spcPct val="150000"/>
              </a:lnSpc>
              <a:buNone/>
            </a:pPr>
            <a:r>
              <a:rPr lang="en-US" altLang="zh-CN" dirty="0"/>
              <a:t>C.</a:t>
            </a:r>
            <a:r>
              <a:rPr lang="zh-CN" altLang="en-US" dirty="0"/>
              <a:t>异步意味着没有共享时钟，因此 </a:t>
            </a:r>
            <a:r>
              <a:rPr lang="en-US" altLang="zh-CN" dirty="0"/>
              <a:t>UART </a:t>
            </a:r>
            <a:r>
              <a:rPr lang="zh-CN" altLang="en-US" dirty="0"/>
              <a:t>如要正常运作，必须在连接两端配置相同的波特率。</a:t>
            </a:r>
            <a:endParaRPr lang="en-US" altLang="zh-CN" dirty="0"/>
          </a:p>
          <a:p>
            <a:pPr marL="0" indent="0">
              <a:lnSpc>
                <a:spcPct val="150000"/>
              </a:lnSpc>
              <a:buNone/>
            </a:pPr>
            <a:r>
              <a:rPr lang="en-US" altLang="zh-CN" dirty="0"/>
              <a:t>D.</a:t>
            </a:r>
            <a:r>
              <a:rPr lang="zh-CN" altLang="en-US" dirty="0"/>
              <a:t> </a:t>
            </a:r>
            <a:r>
              <a:rPr lang="en-US" altLang="zh-CN" dirty="0"/>
              <a:t>UART</a:t>
            </a:r>
            <a:r>
              <a:rPr lang="zh-CN" altLang="en-US" dirty="0"/>
              <a:t>是异步串行通信，对等方式传输，通信双方不需要共享接地端。</a:t>
            </a:r>
            <a:endParaRPr lang="en-US" altLang="zh-CN" dirty="0"/>
          </a:p>
          <a:p>
            <a:pPr marL="0" indent="0">
              <a:lnSpc>
                <a:spcPct val="150000"/>
              </a:lnSpc>
              <a:buNone/>
            </a:pPr>
            <a:r>
              <a:rPr lang="en-US" altLang="zh-CN" dirty="0"/>
              <a:t>E. USART</a:t>
            </a:r>
            <a:r>
              <a:rPr lang="zh-CN" altLang="en-US" dirty="0"/>
              <a:t>是通用同步异步收发器，可配置为</a:t>
            </a:r>
            <a:r>
              <a:rPr lang="en-US" altLang="zh-CN" dirty="0"/>
              <a:t>UART</a:t>
            </a:r>
            <a:r>
              <a:rPr lang="zh-CN" altLang="en-US" dirty="0"/>
              <a:t>使用。</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27281286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2</a:t>
            </a:r>
            <a:r>
              <a:rPr lang="zh-CN" altLang="en-US" dirty="0"/>
              <a:t>、下列叙述错误的是（）</a:t>
            </a:r>
            <a:endParaRPr lang="en-US" altLang="zh-CN" dirty="0"/>
          </a:p>
          <a:p>
            <a:pPr marL="0" indent="0">
              <a:lnSpc>
                <a:spcPct val="150000"/>
              </a:lnSpc>
              <a:buNone/>
            </a:pPr>
            <a:r>
              <a:rPr lang="en-US" altLang="zh-CN" dirty="0"/>
              <a:t>A.</a:t>
            </a:r>
            <a:r>
              <a:rPr lang="zh-CN" altLang="en-US" dirty="0"/>
              <a:t> 若对数据帧</a:t>
            </a:r>
            <a:r>
              <a:rPr lang="en-US" altLang="zh-CN" dirty="0"/>
              <a:t>”1011 1001”</a:t>
            </a:r>
            <a:r>
              <a:rPr lang="zh-CN" altLang="en-US" dirty="0"/>
              <a:t>进行偶校验，则校验位为</a:t>
            </a:r>
            <a:r>
              <a:rPr lang="en-US" altLang="zh-CN" dirty="0"/>
              <a:t>1</a:t>
            </a:r>
            <a:r>
              <a:rPr lang="zh-CN" altLang="en-US" dirty="0"/>
              <a:t>。</a:t>
            </a:r>
            <a:endParaRPr lang="en-US" altLang="zh-CN" dirty="0"/>
          </a:p>
          <a:p>
            <a:pPr marL="0" indent="0">
              <a:lnSpc>
                <a:spcPct val="150000"/>
              </a:lnSpc>
              <a:buNone/>
            </a:pPr>
            <a:r>
              <a:rPr lang="en-US" altLang="zh-CN" dirty="0"/>
              <a:t>B.</a:t>
            </a:r>
            <a:r>
              <a:rPr lang="zh-CN" altLang="en-US" dirty="0"/>
              <a:t> </a:t>
            </a:r>
            <a:r>
              <a:rPr lang="en-US" altLang="zh-CN" dirty="0"/>
              <a:t>USART </a:t>
            </a:r>
            <a:r>
              <a:rPr lang="zh-CN" altLang="en-US" dirty="0"/>
              <a:t>接收期间，首先通过 </a:t>
            </a:r>
            <a:r>
              <a:rPr lang="en-US" altLang="zh-CN" dirty="0"/>
              <a:t>RX </a:t>
            </a:r>
            <a:r>
              <a:rPr lang="zh-CN" altLang="en-US" dirty="0"/>
              <a:t>引脚移入数据的最低有效位。</a:t>
            </a:r>
            <a:endParaRPr lang="en-US" altLang="zh-CN" dirty="0"/>
          </a:p>
          <a:p>
            <a:pPr marL="0" indent="0">
              <a:lnSpc>
                <a:spcPct val="150000"/>
              </a:lnSpc>
              <a:buNone/>
            </a:pPr>
            <a:r>
              <a:rPr lang="en-US" altLang="zh-CN" dirty="0"/>
              <a:t>C.UART</a:t>
            </a:r>
            <a:r>
              <a:rPr lang="zh-CN" altLang="en-US" dirty="0"/>
              <a:t>数据帧起始位起始位永远是</a:t>
            </a:r>
            <a:r>
              <a:rPr lang="en-US" altLang="zh-CN" dirty="0"/>
              <a:t>1</a:t>
            </a:r>
            <a:r>
              <a:rPr lang="zh-CN" altLang="en-US" dirty="0"/>
              <a:t>，默认</a:t>
            </a:r>
            <a:r>
              <a:rPr lang="en-US" altLang="zh-CN" dirty="0"/>
              <a:t>1</a:t>
            </a:r>
            <a:r>
              <a:rPr lang="zh-CN" altLang="en-US" dirty="0"/>
              <a:t>位停止位永远是</a:t>
            </a:r>
            <a:r>
              <a:rPr lang="en-US" altLang="zh-CN" dirty="0"/>
              <a:t>0</a:t>
            </a:r>
            <a:r>
              <a:rPr lang="zh-CN" altLang="en-US" dirty="0"/>
              <a:t> 。</a:t>
            </a:r>
            <a:endParaRPr lang="en-US" altLang="zh-CN" dirty="0"/>
          </a:p>
          <a:p>
            <a:pPr marL="0" indent="0">
              <a:lnSpc>
                <a:spcPct val="150000"/>
              </a:lnSpc>
              <a:buNone/>
            </a:pPr>
            <a:r>
              <a:rPr lang="en-US" altLang="zh-CN" dirty="0"/>
              <a:t>D.</a:t>
            </a:r>
            <a:r>
              <a:rPr lang="zh-CN" altLang="en-US" dirty="0"/>
              <a:t> </a:t>
            </a:r>
            <a:r>
              <a:rPr lang="en-US" altLang="zh-CN" dirty="0"/>
              <a:t>9600Baud</a:t>
            </a:r>
            <a:r>
              <a:rPr lang="zh-CN" altLang="en-US" dirty="0"/>
              <a:t>指的是每秒可以传输</a:t>
            </a:r>
            <a:r>
              <a:rPr lang="en-US" altLang="zh-CN" dirty="0"/>
              <a:t>9600</a:t>
            </a:r>
            <a:r>
              <a:rPr lang="zh-CN" altLang="en-US" dirty="0"/>
              <a:t>个二进制位数。</a:t>
            </a:r>
            <a:endParaRPr lang="en-US" altLang="zh-CN" dirty="0"/>
          </a:p>
          <a:p>
            <a:pPr marL="0" indent="0">
              <a:lnSpc>
                <a:spcPct val="150000"/>
              </a:lnSpc>
              <a:buNone/>
            </a:pPr>
            <a:r>
              <a:rPr lang="en-US" altLang="zh-CN" dirty="0"/>
              <a:t>E.</a:t>
            </a:r>
            <a:r>
              <a:rPr lang="zh-CN" altLang="en-US" dirty="0"/>
              <a:t>可通过编程 </a:t>
            </a:r>
            <a:r>
              <a:rPr lang="en-US" altLang="zh-CN" dirty="0"/>
              <a:t>USART_CR1</a:t>
            </a:r>
            <a:r>
              <a:rPr lang="zh-CN" altLang="en-US" dirty="0"/>
              <a:t>寄存器中的 </a:t>
            </a:r>
            <a:r>
              <a:rPr lang="en-US" altLang="zh-CN" dirty="0"/>
              <a:t>OVER8 </a:t>
            </a:r>
            <a:r>
              <a:rPr lang="zh-CN" altLang="en-US" dirty="0"/>
              <a:t>位来选择采样方法，且采样时钟可以是波特率时钟的</a:t>
            </a:r>
            <a:r>
              <a:rPr lang="en-US" altLang="zh-CN" dirty="0"/>
              <a:t>16</a:t>
            </a:r>
            <a:r>
              <a:rPr lang="zh-CN" altLang="en-US" dirty="0"/>
              <a:t>倍或</a:t>
            </a:r>
            <a:r>
              <a:rPr lang="en-US" altLang="zh-CN" dirty="0"/>
              <a:t>8</a:t>
            </a:r>
            <a:r>
              <a:rPr lang="zh-CN" altLang="en-US" dirty="0"/>
              <a:t>倍。</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73</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00919139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1</a:t>
            </a:r>
            <a:r>
              <a:rPr lang="zh-CN" altLang="en-US" dirty="0"/>
              <a:t>、偶校验数据帧</a:t>
            </a:r>
            <a:r>
              <a:rPr lang="en-US" altLang="zh-CN" dirty="0"/>
              <a:t>”1011 1001”</a:t>
            </a:r>
            <a:r>
              <a:rPr lang="zh-CN" altLang="en-US" dirty="0"/>
              <a:t>的校验位为</a:t>
            </a:r>
            <a:r>
              <a:rPr lang="en-US" altLang="zh-CN" u="sng" dirty="0"/>
              <a:t>        </a:t>
            </a:r>
            <a:r>
              <a:rPr lang="zh-CN" altLang="en-US" dirty="0"/>
              <a:t>。</a:t>
            </a:r>
            <a:endParaRPr lang="en-US" altLang="zh-CN" dirty="0"/>
          </a:p>
          <a:p>
            <a:pPr marL="0" indent="0">
              <a:lnSpc>
                <a:spcPct val="150000"/>
              </a:lnSpc>
              <a:buNone/>
            </a:pPr>
            <a:r>
              <a:rPr lang="en-US" altLang="zh-CN" dirty="0"/>
              <a:t>2</a:t>
            </a:r>
            <a:r>
              <a:rPr lang="zh-CN" altLang="en-US" dirty="0"/>
              <a:t>、如果采用</a:t>
            </a:r>
            <a:r>
              <a:rPr lang="en-US" altLang="zh-CN" dirty="0"/>
              <a:t>115200</a:t>
            </a:r>
            <a:r>
              <a:rPr lang="zh-CN" altLang="en-US" dirty="0"/>
              <a:t>，</a:t>
            </a:r>
            <a:r>
              <a:rPr lang="en-US" altLang="zh-CN" dirty="0"/>
              <a:t>9N2 </a:t>
            </a:r>
            <a:r>
              <a:rPr lang="zh-CN" altLang="en-US" dirty="0"/>
              <a:t>，则每秒可以完成</a:t>
            </a:r>
            <a:r>
              <a:rPr lang="zh-CN" altLang="en-US" u="sng" dirty="0"/>
              <a:t>            </a:t>
            </a:r>
            <a:r>
              <a:rPr lang="zh-CN" altLang="en-US" dirty="0"/>
              <a:t>字节数据量的传输。</a:t>
            </a:r>
            <a:endParaRPr lang="en-US" altLang="zh-CN" dirty="0"/>
          </a:p>
          <a:p>
            <a:pPr marL="0" indent="0">
              <a:lnSpc>
                <a:spcPct val="150000"/>
              </a:lnSpc>
              <a:buNone/>
            </a:pPr>
            <a:r>
              <a:rPr lang="en-US" altLang="zh-CN" dirty="0"/>
              <a:t>3</a:t>
            </a:r>
            <a:r>
              <a:rPr lang="zh-CN" altLang="en-US" dirty="0"/>
              <a:t>、</a:t>
            </a:r>
            <a:r>
              <a:rPr lang="en-US" altLang="zh-CN" dirty="0"/>
              <a:t>PC</a:t>
            </a:r>
            <a:r>
              <a:rPr lang="zh-CN" altLang="en-US" dirty="0"/>
              <a:t>使用</a:t>
            </a:r>
            <a:r>
              <a:rPr lang="en-US" altLang="zh-CN" dirty="0"/>
              <a:t>DB9</a:t>
            </a:r>
            <a:r>
              <a:rPr lang="zh-CN" altLang="en-US" dirty="0"/>
              <a:t>接口，通过接口芯片，需要将</a:t>
            </a:r>
            <a:r>
              <a:rPr lang="zh-CN" altLang="en-US" u="sng" dirty="0"/>
              <a:t>               </a:t>
            </a:r>
            <a:r>
              <a:rPr lang="zh-CN" altLang="en-US" dirty="0"/>
              <a:t>通信协议转化为</a:t>
            </a:r>
            <a:r>
              <a:rPr lang="en-US" altLang="zh-CN" u="sng" dirty="0"/>
              <a:t>   </a:t>
            </a:r>
          </a:p>
          <a:p>
            <a:pPr marL="0" indent="0">
              <a:lnSpc>
                <a:spcPct val="150000"/>
              </a:lnSpc>
              <a:buNone/>
            </a:pPr>
            <a:r>
              <a:rPr lang="en-US" altLang="zh-CN" u="sng" dirty="0"/>
              <a:t>            </a:t>
            </a:r>
            <a:r>
              <a:rPr lang="zh-CN" altLang="en-US" dirty="0"/>
              <a:t>通信协议，才能完成和</a:t>
            </a:r>
            <a:r>
              <a:rPr lang="en-US" altLang="zh-CN" dirty="0"/>
              <a:t>MCU</a:t>
            </a:r>
            <a:r>
              <a:rPr lang="zh-CN" altLang="en-US" dirty="0"/>
              <a:t>的通信。</a:t>
            </a:r>
            <a:endParaRPr lang="en-US" altLang="zh-CN" dirty="0"/>
          </a:p>
          <a:p>
            <a:pPr marL="0" indent="0">
              <a:lnSpc>
                <a:spcPct val="150000"/>
              </a:lnSpc>
              <a:buNone/>
            </a:pPr>
            <a:r>
              <a:rPr lang="en-US" altLang="zh-CN" dirty="0"/>
              <a:t>4</a:t>
            </a:r>
            <a:r>
              <a:rPr lang="zh-CN" altLang="en-US" dirty="0"/>
              <a:t>、系统复位时，</a:t>
            </a:r>
            <a:r>
              <a:rPr lang="en-US" altLang="zh-CN" sz="2800" dirty="0"/>
              <a:t>USART_SR</a:t>
            </a:r>
            <a:r>
              <a:rPr lang="zh-CN" altLang="en-US" sz="2800" dirty="0"/>
              <a:t>寄存器的</a:t>
            </a:r>
            <a:r>
              <a:rPr lang="en-US" altLang="zh-CN" dirty="0"/>
              <a:t>TC</a:t>
            </a:r>
            <a:r>
              <a:rPr lang="zh-CN" altLang="en-US" dirty="0"/>
              <a:t>位</a:t>
            </a:r>
            <a:r>
              <a:rPr lang="en-US" altLang="zh-CN" dirty="0"/>
              <a:t>=</a:t>
            </a:r>
            <a:r>
              <a:rPr lang="en-US" altLang="zh-CN" u="sng" dirty="0"/>
              <a:t>        </a:t>
            </a:r>
            <a:r>
              <a:rPr lang="zh-CN" altLang="en-US" dirty="0"/>
              <a:t>，所以在串口初始化函数中，</a:t>
            </a:r>
            <a:r>
              <a:rPr lang="en-US" altLang="zh-CN" sz="2800" dirty="0"/>
              <a:t>USART1-&gt;SR &amp;= ~0x0040;</a:t>
            </a:r>
            <a:r>
              <a:rPr lang="zh-CN" altLang="en-US" sz="2800" dirty="0"/>
              <a:t>语句是将</a:t>
            </a:r>
            <a:r>
              <a:rPr lang="en-US" altLang="zh-CN" sz="2800" dirty="0"/>
              <a:t>TC</a:t>
            </a:r>
            <a:r>
              <a:rPr lang="zh-CN" altLang="en-US" dirty="0"/>
              <a:t>位置</a:t>
            </a:r>
            <a:r>
              <a:rPr lang="zh-CN" altLang="en-US" u="sng" dirty="0"/>
              <a:t>       </a:t>
            </a:r>
            <a:r>
              <a:rPr lang="zh-CN" altLang="en-US" dirty="0"/>
              <a:t> ，即数据发送</a:t>
            </a:r>
            <a:endParaRPr lang="en-US" altLang="zh-CN" dirty="0"/>
          </a:p>
          <a:p>
            <a:pPr marL="0" indent="0">
              <a:lnSpc>
                <a:spcPct val="150000"/>
              </a:lnSpc>
              <a:buNone/>
            </a:pPr>
            <a:r>
              <a:rPr lang="en-US" altLang="zh-CN" u="sng" dirty="0"/>
              <a:t>                </a:t>
            </a:r>
            <a:r>
              <a:rPr lang="zh-CN" altLang="en-US" dirty="0"/>
              <a:t>（已完成</a:t>
            </a:r>
            <a:r>
              <a:rPr lang="en-US" altLang="zh-CN" dirty="0"/>
              <a:t>/</a:t>
            </a:r>
            <a:r>
              <a:rPr lang="zh-CN" altLang="en-US" dirty="0"/>
              <a:t>未完成）。</a:t>
            </a:r>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5969486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USART</a:t>
            </a:r>
            <a:r>
              <a:rPr lang="zh-CN" altLang="en-US" dirty="0"/>
              <a:t>是通用同步异步收发器，这里的同步是指允许二台通信设备同时进行资料传输。</a:t>
            </a:r>
            <a:endParaRPr lang="en-US" altLang="zh-CN" b="1" dirty="0">
              <a:solidFill>
                <a:srgbClr val="FF0000"/>
              </a:solidFill>
            </a:endParaRPr>
          </a:p>
          <a:p>
            <a:pPr marL="0" indent="0">
              <a:lnSpc>
                <a:spcPct val="150000"/>
              </a:lnSpc>
              <a:buNone/>
            </a:pPr>
            <a:r>
              <a:rPr lang="en-US" altLang="zh-CN" dirty="0"/>
              <a:t>2</a:t>
            </a:r>
            <a:r>
              <a:rPr lang="zh-CN" altLang="en-US" dirty="0"/>
              <a:t>、差分通信双方共享接地端，能获得更高速的通信。</a:t>
            </a:r>
            <a:endParaRPr lang="en-US" altLang="zh-CN" b="1" dirty="0">
              <a:solidFill>
                <a:srgbClr val="FF0000"/>
              </a:solidFill>
            </a:endParaRPr>
          </a:p>
          <a:p>
            <a:pPr marL="0" indent="0">
              <a:lnSpc>
                <a:spcPct val="150000"/>
              </a:lnSpc>
              <a:buNone/>
            </a:pPr>
            <a:r>
              <a:rPr lang="en-US" altLang="zh-CN" dirty="0"/>
              <a:t>3</a:t>
            </a:r>
            <a:r>
              <a:rPr lang="zh-CN" altLang="en-US" dirty="0"/>
              <a:t>、</a:t>
            </a:r>
            <a:r>
              <a:rPr lang="en-US" altLang="zh-CN" dirty="0"/>
              <a:t>RS-232-C</a:t>
            </a:r>
            <a:r>
              <a:rPr lang="zh-CN" altLang="en-US" dirty="0"/>
              <a:t>电平采用负逻辑，即逻辑</a:t>
            </a:r>
            <a:r>
              <a:rPr lang="en-US" altLang="zh-CN" dirty="0"/>
              <a:t>1:-3V~-25V,</a:t>
            </a:r>
            <a:r>
              <a:rPr lang="zh-CN" altLang="en-US" dirty="0"/>
              <a:t>逻辑</a:t>
            </a:r>
            <a:r>
              <a:rPr lang="en-US" altLang="zh-CN" dirty="0"/>
              <a:t>0:+3~+25V</a:t>
            </a:r>
            <a:r>
              <a:rPr lang="zh-CN" altLang="en-US" dirty="0"/>
              <a:t>。</a:t>
            </a:r>
            <a:endParaRPr lang="en-US" altLang="zh-CN" b="1" dirty="0">
              <a:solidFill>
                <a:srgbClr val="FF0000"/>
              </a:solidFill>
            </a:endParaRP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4148602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、查阅</a:t>
            </a:r>
            <a:r>
              <a:rPr lang="en-US" altLang="zh-CN" dirty="0"/>
              <a:t>STM32F407</a:t>
            </a:r>
            <a:r>
              <a:rPr lang="zh-CN" altLang="en-US" dirty="0"/>
              <a:t>寄存器手册，说明</a:t>
            </a:r>
            <a:r>
              <a:rPr lang="en-US" altLang="zh-CN" dirty="0"/>
              <a:t>USART_CR1</a:t>
            </a:r>
            <a:r>
              <a:rPr lang="zh-CN" altLang="en-US" dirty="0"/>
              <a:t>寄存器中的</a:t>
            </a:r>
            <a:r>
              <a:rPr lang="en-US" altLang="zh-CN" dirty="0"/>
              <a:t>M</a:t>
            </a:r>
            <a:r>
              <a:rPr lang="zh-CN" altLang="en-US" dirty="0"/>
              <a:t>位和</a:t>
            </a:r>
            <a:r>
              <a:rPr lang="en-US" altLang="zh-CN" dirty="0"/>
              <a:t>PCE</a:t>
            </a:r>
            <a:r>
              <a:rPr lang="zh-CN" altLang="en-US" dirty="0"/>
              <a:t>位</a:t>
            </a:r>
            <a:r>
              <a:rPr lang="en-US" altLang="zh-CN" dirty="0"/>
              <a:t>, PS</a:t>
            </a:r>
            <a:r>
              <a:rPr lang="zh-CN" altLang="en-US" dirty="0"/>
              <a:t>位的功能，回答若</a:t>
            </a:r>
            <a:r>
              <a:rPr lang="en-US" altLang="zh-CN" dirty="0"/>
              <a:t>M=1,PCE=1,PS=0</a:t>
            </a:r>
            <a:r>
              <a:rPr lang="zh-CN" altLang="en-US" dirty="0"/>
              <a:t>时</a:t>
            </a:r>
            <a:r>
              <a:rPr lang="en-US" altLang="zh-CN" dirty="0"/>
              <a:t>USART</a:t>
            </a:r>
            <a:r>
              <a:rPr lang="zh-CN" altLang="en-US" dirty="0"/>
              <a:t>的帧格式。</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5730953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994176"/>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课后习题答案</a:t>
            </a:r>
            <a:endParaRPr lang="zh-CN" altLang="en-US" sz="3200" b="0" dirty="0"/>
          </a:p>
        </p:txBody>
      </p:sp>
      <p:sp>
        <p:nvSpPr>
          <p:cNvPr id="5" name="内容占位符 2">
            <a:extLst>
              <a:ext uri="{FF2B5EF4-FFF2-40B4-BE49-F238E27FC236}">
                <a16:creationId xmlns:a16="http://schemas.microsoft.com/office/drawing/2014/main" id="{6CDDD4AB-BD2C-74E8-7F2C-9918FF82A0F6}"/>
              </a:ext>
            </a:extLst>
          </p:cNvPr>
          <p:cNvSpPr txBox="1">
            <a:spLocks/>
          </p:cNvSpPr>
          <p:nvPr/>
        </p:nvSpPr>
        <p:spPr>
          <a:xfrm>
            <a:off x="1271464" y="3356992"/>
            <a:ext cx="8928992" cy="57606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tabLst/>
              <a:defRPr/>
            </a:pPr>
            <a:r>
              <a:rPr kumimoji="0" lang="zh-CN" altLang="en-US" sz="2800" b="0" i="0" u="none" strike="noStrike" kern="1200" cap="none" spc="0" normalizeH="0" baseline="0" noProof="0">
                <a:ln>
                  <a:noFill/>
                </a:ln>
                <a:solidFill>
                  <a:srgbClr val="C00000"/>
                </a:solidFill>
                <a:effectLst/>
                <a:uLnTx/>
                <a:uFillTx/>
                <a:latin typeface="微软雅黑" panose="020B0503020204020204" pitchFamily="34" charset="-122"/>
                <a:ea typeface="微软雅黑" panose="020B0503020204020204" pitchFamily="34" charset="-122"/>
                <a:cs typeface="+mn-cs"/>
              </a:rPr>
              <a:t>❀ </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第</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5</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章         通信接口与总线</a:t>
            </a:r>
            <a:r>
              <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1_UART</a:t>
            </a:r>
            <a:r>
              <a:rPr kumimoji="0" lang="zh-CN" altLang="en-US"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rPr>
              <a:t>串口</a:t>
            </a: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altLang="zh-CN" sz="28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52719442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1</a:t>
            </a:r>
            <a:r>
              <a:rPr lang="zh-CN" altLang="en-US" dirty="0"/>
              <a:t>、下列叙述错误的是（</a:t>
            </a:r>
            <a:r>
              <a:rPr lang="en-US" altLang="zh-CN" dirty="0">
                <a:solidFill>
                  <a:srgbClr val="FF0000"/>
                </a:solidFill>
              </a:rPr>
              <a:t>BD</a:t>
            </a:r>
            <a:r>
              <a:rPr lang="zh-CN" altLang="en-US" dirty="0"/>
              <a:t>）</a:t>
            </a:r>
            <a:endParaRPr lang="en-US" altLang="zh-CN" dirty="0"/>
          </a:p>
          <a:p>
            <a:pPr marL="0" indent="0">
              <a:lnSpc>
                <a:spcPct val="150000"/>
              </a:lnSpc>
              <a:buNone/>
            </a:pPr>
            <a:r>
              <a:rPr lang="en-US" altLang="zh-CN" dirty="0"/>
              <a:t>A.</a:t>
            </a:r>
            <a:r>
              <a:rPr lang="zh-CN" altLang="en-US" dirty="0"/>
              <a:t>并行通信是数据以字节</a:t>
            </a:r>
            <a:r>
              <a:rPr lang="en-US" altLang="zh-CN" dirty="0"/>
              <a:t>/</a:t>
            </a:r>
            <a:r>
              <a:rPr lang="zh-CN" altLang="en-US" dirty="0"/>
              <a:t>字为单位传送，因此数据线需求多。</a:t>
            </a:r>
            <a:endParaRPr lang="en-US" altLang="zh-CN" dirty="0"/>
          </a:p>
          <a:p>
            <a:pPr marL="0" indent="0">
              <a:lnSpc>
                <a:spcPct val="150000"/>
              </a:lnSpc>
              <a:buNone/>
            </a:pPr>
            <a:r>
              <a:rPr lang="en-US" altLang="zh-CN" dirty="0"/>
              <a:t>B.</a:t>
            </a:r>
            <a:r>
              <a:rPr lang="zh-CN" altLang="en-US" dirty="0"/>
              <a:t>点对点通信</a:t>
            </a:r>
            <a:r>
              <a:rPr lang="zh-CN" altLang="en-US" dirty="0">
                <a:solidFill>
                  <a:srgbClr val="FF0000"/>
                </a:solidFill>
              </a:rPr>
              <a:t>需要</a:t>
            </a:r>
            <a:r>
              <a:rPr lang="zh-CN" altLang="en-US" dirty="0"/>
              <a:t>两个端点或两个设备的地址。</a:t>
            </a:r>
            <a:endParaRPr lang="en-US" altLang="zh-CN" dirty="0"/>
          </a:p>
          <a:p>
            <a:pPr marL="0" indent="0">
              <a:lnSpc>
                <a:spcPct val="150000"/>
              </a:lnSpc>
              <a:buNone/>
            </a:pPr>
            <a:r>
              <a:rPr lang="en-US" altLang="zh-CN" dirty="0"/>
              <a:t>C.</a:t>
            </a:r>
            <a:r>
              <a:rPr lang="zh-CN" altLang="en-US" dirty="0"/>
              <a:t>异步意味着没有共享时钟，因此 </a:t>
            </a:r>
            <a:r>
              <a:rPr lang="en-US" altLang="zh-CN" dirty="0"/>
              <a:t>UART </a:t>
            </a:r>
            <a:r>
              <a:rPr lang="zh-CN" altLang="en-US" dirty="0"/>
              <a:t>如要正常运作，必须在连接两端配置相同的波特率。</a:t>
            </a:r>
            <a:endParaRPr lang="en-US" altLang="zh-CN" dirty="0"/>
          </a:p>
          <a:p>
            <a:pPr marL="0" indent="0">
              <a:lnSpc>
                <a:spcPct val="150000"/>
              </a:lnSpc>
              <a:buNone/>
            </a:pPr>
            <a:r>
              <a:rPr lang="en-US" altLang="zh-CN" dirty="0"/>
              <a:t>D.</a:t>
            </a:r>
            <a:r>
              <a:rPr lang="zh-CN" altLang="en-US" dirty="0"/>
              <a:t> </a:t>
            </a:r>
            <a:r>
              <a:rPr lang="en-US" altLang="zh-CN" dirty="0"/>
              <a:t>UART</a:t>
            </a:r>
            <a:r>
              <a:rPr lang="zh-CN" altLang="en-US" dirty="0"/>
              <a:t>是异步串行通信，对等方式传输，通信双方</a:t>
            </a:r>
            <a:r>
              <a:rPr lang="zh-CN" altLang="en-US" dirty="0">
                <a:solidFill>
                  <a:srgbClr val="FF0000"/>
                </a:solidFill>
              </a:rPr>
              <a:t>不需要</a:t>
            </a:r>
            <a:r>
              <a:rPr lang="zh-CN" altLang="en-US" dirty="0"/>
              <a:t>共享接地端。</a:t>
            </a:r>
            <a:endParaRPr lang="en-US" altLang="zh-CN" dirty="0"/>
          </a:p>
          <a:p>
            <a:pPr marL="0" indent="0">
              <a:lnSpc>
                <a:spcPct val="150000"/>
              </a:lnSpc>
              <a:buNone/>
            </a:pPr>
            <a:r>
              <a:rPr lang="en-US" altLang="zh-CN" dirty="0"/>
              <a:t>E. USART</a:t>
            </a:r>
            <a:r>
              <a:rPr lang="zh-CN" altLang="en-US" dirty="0"/>
              <a:t>是通用同步异步收发器，可配置为</a:t>
            </a:r>
            <a:r>
              <a:rPr lang="en-US" altLang="zh-CN" dirty="0"/>
              <a:t>UART</a:t>
            </a:r>
            <a:r>
              <a:rPr lang="zh-CN" altLang="en-US" dirty="0"/>
              <a:t>使用。</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6222873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2</a:t>
            </a:r>
            <a:r>
              <a:rPr lang="zh-CN" altLang="en-US" dirty="0"/>
              <a:t>、下列叙述错误的是（</a:t>
            </a:r>
            <a:r>
              <a:rPr lang="en-US" altLang="zh-CN" dirty="0">
                <a:solidFill>
                  <a:srgbClr val="FF0000"/>
                </a:solidFill>
              </a:rPr>
              <a:t>C</a:t>
            </a:r>
            <a:r>
              <a:rPr lang="zh-CN" altLang="en-US" dirty="0"/>
              <a:t>）</a:t>
            </a:r>
            <a:endParaRPr lang="en-US" altLang="zh-CN" dirty="0"/>
          </a:p>
          <a:p>
            <a:pPr marL="0" indent="0">
              <a:lnSpc>
                <a:spcPct val="150000"/>
              </a:lnSpc>
              <a:buNone/>
            </a:pPr>
            <a:r>
              <a:rPr lang="en-US" altLang="zh-CN" dirty="0"/>
              <a:t>A.</a:t>
            </a:r>
            <a:r>
              <a:rPr lang="zh-CN" altLang="en-US" dirty="0"/>
              <a:t> 若对数据帧</a:t>
            </a:r>
            <a:r>
              <a:rPr lang="en-US" altLang="zh-CN" dirty="0"/>
              <a:t>”1011 1001”</a:t>
            </a:r>
            <a:r>
              <a:rPr lang="zh-CN" altLang="en-US" dirty="0"/>
              <a:t>进行偶校验，则校验位为</a:t>
            </a:r>
            <a:r>
              <a:rPr lang="en-US" altLang="zh-CN" dirty="0"/>
              <a:t>1</a:t>
            </a:r>
            <a:r>
              <a:rPr lang="zh-CN" altLang="en-US" dirty="0"/>
              <a:t>。</a:t>
            </a:r>
            <a:endParaRPr lang="en-US" altLang="zh-CN" dirty="0"/>
          </a:p>
          <a:p>
            <a:pPr marL="0" indent="0">
              <a:lnSpc>
                <a:spcPct val="150000"/>
              </a:lnSpc>
              <a:buNone/>
            </a:pPr>
            <a:r>
              <a:rPr lang="en-US" altLang="zh-CN" dirty="0"/>
              <a:t>B.</a:t>
            </a:r>
            <a:r>
              <a:rPr lang="zh-CN" altLang="en-US" dirty="0"/>
              <a:t> </a:t>
            </a:r>
            <a:r>
              <a:rPr lang="en-US" altLang="zh-CN" dirty="0"/>
              <a:t>USART </a:t>
            </a:r>
            <a:r>
              <a:rPr lang="zh-CN" altLang="en-US" dirty="0"/>
              <a:t>接收期间，首先通过 </a:t>
            </a:r>
            <a:r>
              <a:rPr lang="en-US" altLang="zh-CN" dirty="0"/>
              <a:t>RX </a:t>
            </a:r>
            <a:r>
              <a:rPr lang="zh-CN" altLang="en-US" dirty="0"/>
              <a:t>引脚移入数据的最低有效位。</a:t>
            </a:r>
            <a:endParaRPr lang="en-US" altLang="zh-CN" dirty="0"/>
          </a:p>
          <a:p>
            <a:pPr marL="0" indent="0">
              <a:lnSpc>
                <a:spcPct val="150000"/>
              </a:lnSpc>
              <a:buNone/>
            </a:pPr>
            <a:r>
              <a:rPr lang="en-US" altLang="zh-CN" dirty="0"/>
              <a:t>C.UART</a:t>
            </a:r>
            <a:r>
              <a:rPr lang="zh-CN" altLang="en-US" dirty="0"/>
              <a:t>数据帧起始位起始位永远是</a:t>
            </a:r>
            <a:r>
              <a:rPr lang="en-US" altLang="zh-CN" dirty="0">
                <a:solidFill>
                  <a:srgbClr val="FF0000"/>
                </a:solidFill>
              </a:rPr>
              <a:t>1</a:t>
            </a:r>
            <a:r>
              <a:rPr lang="zh-CN" altLang="en-US" dirty="0"/>
              <a:t>，默认</a:t>
            </a:r>
            <a:r>
              <a:rPr lang="en-US" altLang="zh-CN" dirty="0"/>
              <a:t>1</a:t>
            </a:r>
            <a:r>
              <a:rPr lang="zh-CN" altLang="en-US" dirty="0"/>
              <a:t>位停止位永远是</a:t>
            </a:r>
            <a:r>
              <a:rPr lang="en-US" altLang="zh-CN" dirty="0">
                <a:solidFill>
                  <a:srgbClr val="FF0000"/>
                </a:solidFill>
              </a:rPr>
              <a:t>0</a:t>
            </a:r>
            <a:r>
              <a:rPr lang="zh-CN" altLang="en-US" dirty="0"/>
              <a:t> 。</a:t>
            </a:r>
            <a:endParaRPr lang="en-US" altLang="zh-CN" dirty="0"/>
          </a:p>
          <a:p>
            <a:pPr marL="0" indent="0">
              <a:lnSpc>
                <a:spcPct val="150000"/>
              </a:lnSpc>
              <a:buNone/>
            </a:pPr>
            <a:r>
              <a:rPr lang="en-US" altLang="zh-CN" dirty="0"/>
              <a:t>D.</a:t>
            </a:r>
            <a:r>
              <a:rPr lang="zh-CN" altLang="en-US" dirty="0"/>
              <a:t> </a:t>
            </a:r>
            <a:r>
              <a:rPr lang="en-US" altLang="zh-CN" dirty="0"/>
              <a:t>9600</a:t>
            </a:r>
            <a:r>
              <a:rPr lang="en-US" altLang="zh-CN" dirty="0">
                <a:solidFill>
                  <a:srgbClr val="FF0000"/>
                </a:solidFill>
              </a:rPr>
              <a:t>Baud</a:t>
            </a:r>
            <a:r>
              <a:rPr lang="zh-CN" altLang="en-US" dirty="0"/>
              <a:t>指的是每秒可以传输</a:t>
            </a:r>
            <a:r>
              <a:rPr lang="en-US" altLang="zh-CN" dirty="0"/>
              <a:t>9600</a:t>
            </a:r>
            <a:r>
              <a:rPr lang="zh-CN" altLang="en-US" dirty="0"/>
              <a:t>个二进制位数。</a:t>
            </a:r>
            <a:r>
              <a:rPr lang="en-US" altLang="zh-CN" dirty="0">
                <a:solidFill>
                  <a:srgbClr val="FF0000"/>
                </a:solidFill>
              </a:rPr>
              <a:t>bit/s</a:t>
            </a:r>
          </a:p>
          <a:p>
            <a:pPr marL="0" indent="0">
              <a:lnSpc>
                <a:spcPct val="150000"/>
              </a:lnSpc>
              <a:buNone/>
            </a:pPr>
            <a:r>
              <a:rPr lang="en-US" altLang="zh-CN" dirty="0"/>
              <a:t>E.</a:t>
            </a:r>
            <a:r>
              <a:rPr lang="zh-CN" altLang="en-US" dirty="0"/>
              <a:t>可通过编程 </a:t>
            </a:r>
            <a:r>
              <a:rPr lang="en-US" altLang="zh-CN" dirty="0"/>
              <a:t>USART_CR1</a:t>
            </a:r>
            <a:r>
              <a:rPr lang="zh-CN" altLang="en-US" dirty="0"/>
              <a:t>寄存器中的 </a:t>
            </a:r>
            <a:r>
              <a:rPr lang="en-US" altLang="zh-CN" dirty="0"/>
              <a:t>OVER8 </a:t>
            </a:r>
            <a:r>
              <a:rPr lang="zh-CN" altLang="en-US" dirty="0"/>
              <a:t>位来选择采样方法，且采样时钟可以是波特率时钟的</a:t>
            </a:r>
            <a:r>
              <a:rPr lang="en-US" altLang="zh-CN" dirty="0"/>
              <a:t>16</a:t>
            </a:r>
            <a:r>
              <a:rPr lang="zh-CN" altLang="en-US" dirty="0"/>
              <a:t>倍或</a:t>
            </a:r>
            <a:r>
              <a:rPr lang="en-US" altLang="zh-CN" dirty="0"/>
              <a:t>8</a:t>
            </a:r>
            <a:r>
              <a:rPr lang="zh-CN" altLang="en-US" dirty="0"/>
              <a:t>倍。</a:t>
            </a:r>
            <a:r>
              <a:rPr lang="zh-CN" altLang="en-US" dirty="0">
                <a:solidFill>
                  <a:srgbClr val="FF0000"/>
                </a:solidFill>
              </a:rPr>
              <a:t>见寄存器手册</a:t>
            </a:r>
            <a:r>
              <a:rPr lang="en-US" altLang="zh-CN" dirty="0">
                <a:solidFill>
                  <a:srgbClr val="FF0000"/>
                </a:solidFill>
              </a:rPr>
              <a:t>30.6.4</a:t>
            </a:r>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79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882633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参考答案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lstStyle/>
          <a:p>
            <a:pPr marL="0" indent="0">
              <a:buNone/>
            </a:pPr>
            <a:r>
              <a:rPr lang="zh-CN" altLang="en-US" dirty="0">
                <a:solidFill>
                  <a:srgbClr val="FF0000"/>
                </a:solidFill>
              </a:rPr>
              <a:t>选择题答案</a:t>
            </a:r>
            <a:endParaRPr lang="en-US" altLang="zh-CN" dirty="0">
              <a:solidFill>
                <a:srgbClr val="FF0000"/>
              </a:solidFill>
            </a:endParaRPr>
          </a:p>
          <a:p>
            <a:pPr marL="0" indent="0">
              <a:buNone/>
            </a:pPr>
            <a:r>
              <a:rPr lang="en-US" altLang="zh-CN" dirty="0"/>
              <a:t>1.ACD </a:t>
            </a:r>
            <a:r>
              <a:rPr lang="zh-CN" altLang="en-US" dirty="0"/>
              <a:t>。</a:t>
            </a:r>
            <a:r>
              <a:rPr lang="zh-CN" altLang="en-US" b="0" i="0" dirty="0">
                <a:solidFill>
                  <a:srgbClr val="222222"/>
                </a:solidFill>
                <a:effectLst/>
                <a:latin typeface="arial" panose="020B0604020202020204" pitchFamily="34" charset="0"/>
              </a:rPr>
              <a:t>寄存器是操作数据的地方，用来暂存指令、数据和地址；存储器是存放数据的地方，用来存储程序和各种数据。</a:t>
            </a:r>
            <a:endParaRPr lang="en-US" altLang="zh-CN" b="0" i="0" dirty="0">
              <a:solidFill>
                <a:srgbClr val="222222"/>
              </a:solidFill>
              <a:effectLst/>
              <a:latin typeface="arial" panose="020B0604020202020204" pitchFamily="34" charset="0"/>
            </a:endParaRPr>
          </a:p>
          <a:p>
            <a:pPr marL="0" indent="0">
              <a:buNone/>
            </a:pPr>
            <a:r>
              <a:rPr lang="en-US" altLang="zh-CN" dirty="0">
                <a:solidFill>
                  <a:srgbClr val="222222"/>
                </a:solidFill>
                <a:latin typeface="arial" panose="020B0604020202020204" pitchFamily="34" charset="0"/>
              </a:rPr>
              <a:t>2.ADCDEF</a:t>
            </a:r>
          </a:p>
          <a:p>
            <a:pPr marL="0" indent="0">
              <a:buNone/>
            </a:pPr>
            <a:r>
              <a:rPr lang="en-US" altLang="zh-CN" dirty="0">
                <a:solidFill>
                  <a:srgbClr val="222222"/>
                </a:solidFill>
                <a:latin typeface="arial" panose="020B0604020202020204" pitchFamily="34" charset="0"/>
              </a:rPr>
              <a:t>3.ABCD</a:t>
            </a:r>
          </a:p>
          <a:p>
            <a:pPr marL="0" indent="0">
              <a:buNone/>
            </a:pPr>
            <a:r>
              <a:rPr lang="en-US" altLang="zh-CN" dirty="0">
                <a:solidFill>
                  <a:srgbClr val="222222"/>
                </a:solidFill>
                <a:latin typeface="arial" panose="020B0604020202020204" pitchFamily="34" charset="0"/>
              </a:rPr>
              <a:t>4.BC</a:t>
            </a:r>
          </a:p>
          <a:p>
            <a:pPr marL="0" indent="0">
              <a:buNone/>
            </a:pPr>
            <a:r>
              <a:rPr lang="en-US" altLang="zh-CN" dirty="0">
                <a:solidFill>
                  <a:srgbClr val="222222"/>
                </a:solidFill>
                <a:latin typeface="arial" panose="020B0604020202020204" pitchFamily="34" charset="0"/>
              </a:rPr>
              <a:t>5.C</a:t>
            </a:r>
          </a:p>
          <a:p>
            <a:pPr marL="0" indent="0">
              <a:buNone/>
            </a:pPr>
            <a:r>
              <a:rPr lang="en-US" altLang="zh-CN" dirty="0">
                <a:solidFill>
                  <a:srgbClr val="222222"/>
                </a:solidFill>
                <a:latin typeface="arial" panose="020B0604020202020204" pitchFamily="34" charset="0"/>
              </a:rPr>
              <a:t>6.B</a:t>
            </a:r>
            <a:endParaRPr lang="en-US" altLang="zh-CN"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fld id="{FCF2BB6F-A83A-4C95-B30E-4BA0ECE4D46E}" type="slidenum">
              <a:rPr lang="zh-CN" altLang="en-US" smtClean="0"/>
              <a:pPr/>
              <a:t>8</a:t>
            </a:fld>
            <a:endParaRPr lang="zh-CN" altLang="en-US"/>
          </a:p>
        </p:txBody>
      </p:sp>
    </p:spTree>
    <p:extLst>
      <p:ext uri="{BB962C8B-B14F-4D97-AF65-F5344CB8AC3E}">
        <p14:creationId xmlns:p14="http://schemas.microsoft.com/office/powerpoint/2010/main" val="312765684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lnSpcReduction="10000"/>
          </a:bodyPr>
          <a:lstStyle/>
          <a:p>
            <a:pPr marL="0" indent="0">
              <a:lnSpc>
                <a:spcPct val="150000"/>
              </a:lnSpc>
              <a:buNone/>
            </a:pPr>
            <a:r>
              <a:rPr lang="en-US" altLang="zh-CN" dirty="0"/>
              <a:t>1</a:t>
            </a:r>
            <a:r>
              <a:rPr lang="zh-CN" altLang="en-US" dirty="0"/>
              <a:t>、偶校验数据帧</a:t>
            </a:r>
            <a:r>
              <a:rPr lang="en-US" altLang="zh-CN" dirty="0"/>
              <a:t>”1011 1001”</a:t>
            </a:r>
            <a:r>
              <a:rPr lang="zh-CN" altLang="en-US" dirty="0"/>
              <a:t>的校验位为</a:t>
            </a:r>
            <a:r>
              <a:rPr lang="en-US" altLang="zh-CN" u="sng" dirty="0">
                <a:solidFill>
                  <a:srgbClr val="FF0000"/>
                </a:solidFill>
              </a:rPr>
              <a:t>   1    </a:t>
            </a:r>
            <a:r>
              <a:rPr lang="zh-CN" altLang="en-US" dirty="0"/>
              <a:t>。</a:t>
            </a:r>
            <a:endParaRPr lang="en-US" altLang="zh-CN" dirty="0"/>
          </a:p>
          <a:p>
            <a:pPr marL="0" indent="0">
              <a:lnSpc>
                <a:spcPct val="150000"/>
              </a:lnSpc>
              <a:buNone/>
            </a:pPr>
            <a:r>
              <a:rPr lang="en-US" altLang="zh-CN" dirty="0"/>
              <a:t>2</a:t>
            </a:r>
            <a:r>
              <a:rPr lang="zh-CN" altLang="en-US" dirty="0"/>
              <a:t>、如果采用</a:t>
            </a:r>
            <a:r>
              <a:rPr lang="en-US" altLang="zh-CN" dirty="0"/>
              <a:t>115200</a:t>
            </a:r>
            <a:r>
              <a:rPr lang="zh-CN" altLang="en-US" dirty="0"/>
              <a:t>，</a:t>
            </a:r>
            <a:r>
              <a:rPr lang="en-US" altLang="zh-CN" dirty="0"/>
              <a:t>9N2 </a:t>
            </a:r>
            <a:r>
              <a:rPr lang="zh-CN" altLang="en-US" dirty="0"/>
              <a:t>，则每秒可以完成</a:t>
            </a:r>
            <a:r>
              <a:rPr lang="zh-CN" altLang="en-US" u="sng" dirty="0">
                <a:solidFill>
                  <a:srgbClr val="FF0000"/>
                </a:solidFill>
              </a:rPr>
              <a:t>   </a:t>
            </a:r>
            <a:r>
              <a:rPr lang="en-US" altLang="zh-CN" u="sng" dirty="0">
                <a:solidFill>
                  <a:srgbClr val="FF0000"/>
                </a:solidFill>
              </a:rPr>
              <a:t>9600</a:t>
            </a:r>
            <a:r>
              <a:rPr lang="zh-CN" altLang="en-US" u="sng" dirty="0">
                <a:solidFill>
                  <a:srgbClr val="FF0000"/>
                </a:solidFill>
              </a:rPr>
              <a:t>  </a:t>
            </a:r>
            <a:r>
              <a:rPr lang="zh-CN" altLang="en-US" dirty="0"/>
              <a:t>字节数据量的传输。</a:t>
            </a:r>
            <a:endParaRPr lang="en-US" altLang="zh-CN" dirty="0"/>
          </a:p>
          <a:p>
            <a:pPr marL="0" indent="0">
              <a:lnSpc>
                <a:spcPct val="150000"/>
              </a:lnSpc>
              <a:buNone/>
            </a:pPr>
            <a:r>
              <a:rPr lang="en-US" altLang="zh-CN" dirty="0"/>
              <a:t>3</a:t>
            </a:r>
            <a:r>
              <a:rPr lang="zh-CN" altLang="en-US" dirty="0"/>
              <a:t>、</a:t>
            </a:r>
            <a:r>
              <a:rPr lang="en-US" altLang="zh-CN" dirty="0"/>
              <a:t>PC</a:t>
            </a:r>
            <a:r>
              <a:rPr lang="zh-CN" altLang="en-US" dirty="0"/>
              <a:t>使用</a:t>
            </a:r>
            <a:r>
              <a:rPr lang="en-US" altLang="zh-CN" dirty="0"/>
              <a:t>DB9</a:t>
            </a:r>
            <a:r>
              <a:rPr lang="zh-CN" altLang="en-US" dirty="0"/>
              <a:t>接口，通过接口芯片，需要将</a:t>
            </a:r>
            <a:r>
              <a:rPr lang="zh-CN" altLang="en-US" u="sng" dirty="0">
                <a:solidFill>
                  <a:srgbClr val="FF0000"/>
                </a:solidFill>
              </a:rPr>
              <a:t>  </a:t>
            </a:r>
            <a:r>
              <a:rPr lang="en-US" altLang="zh-CN" u="sng" dirty="0">
                <a:solidFill>
                  <a:srgbClr val="FF0000"/>
                </a:solidFill>
              </a:rPr>
              <a:t>RS232  </a:t>
            </a:r>
            <a:r>
              <a:rPr lang="zh-CN" altLang="en-US" dirty="0"/>
              <a:t>通信协议转化为  </a:t>
            </a:r>
            <a:endParaRPr lang="en-US" altLang="zh-CN" dirty="0"/>
          </a:p>
          <a:p>
            <a:pPr marL="0" indent="0">
              <a:lnSpc>
                <a:spcPct val="150000"/>
              </a:lnSpc>
              <a:buNone/>
            </a:pPr>
            <a:r>
              <a:rPr lang="en-US" altLang="zh-CN" u="sng" dirty="0">
                <a:solidFill>
                  <a:srgbClr val="FF0000"/>
                </a:solidFill>
              </a:rPr>
              <a:t>   TTL  </a:t>
            </a:r>
            <a:r>
              <a:rPr lang="zh-CN" altLang="en-US" dirty="0"/>
              <a:t>通信协议，才能完成和</a:t>
            </a:r>
            <a:r>
              <a:rPr lang="en-US" altLang="zh-CN" dirty="0"/>
              <a:t>MCU</a:t>
            </a:r>
            <a:r>
              <a:rPr lang="zh-CN" altLang="en-US" dirty="0"/>
              <a:t>的通信。</a:t>
            </a:r>
            <a:endParaRPr lang="en-US" altLang="zh-CN" dirty="0"/>
          </a:p>
          <a:p>
            <a:pPr marL="0" indent="0">
              <a:lnSpc>
                <a:spcPct val="150000"/>
              </a:lnSpc>
              <a:buNone/>
            </a:pPr>
            <a:r>
              <a:rPr lang="en-US" altLang="zh-CN" dirty="0"/>
              <a:t>4</a:t>
            </a:r>
            <a:r>
              <a:rPr lang="zh-CN" altLang="en-US" dirty="0"/>
              <a:t>、系统复位时，</a:t>
            </a:r>
            <a:r>
              <a:rPr lang="en-US" altLang="zh-CN" sz="2800" dirty="0"/>
              <a:t>USART_SR</a:t>
            </a:r>
            <a:r>
              <a:rPr lang="zh-CN" altLang="en-US" sz="2800" dirty="0"/>
              <a:t>寄存器的</a:t>
            </a:r>
            <a:r>
              <a:rPr lang="en-US" altLang="zh-CN" dirty="0"/>
              <a:t>TC</a:t>
            </a:r>
            <a:r>
              <a:rPr lang="zh-CN" altLang="en-US" dirty="0"/>
              <a:t>位</a:t>
            </a:r>
            <a:r>
              <a:rPr lang="en-US" altLang="zh-CN" dirty="0"/>
              <a:t>=</a:t>
            </a:r>
            <a:r>
              <a:rPr lang="en-US" altLang="zh-CN" u="sng" dirty="0">
                <a:solidFill>
                  <a:srgbClr val="FF0000"/>
                </a:solidFill>
              </a:rPr>
              <a:t>   1    </a:t>
            </a:r>
            <a:r>
              <a:rPr lang="zh-CN" altLang="en-US" dirty="0"/>
              <a:t>，所以在串口初始化函数中，</a:t>
            </a:r>
            <a:r>
              <a:rPr lang="en-US" altLang="zh-CN" sz="2800" dirty="0"/>
              <a:t>USART1-&gt;SR &amp;= ~0x0040;</a:t>
            </a:r>
            <a:r>
              <a:rPr lang="zh-CN" altLang="en-US" sz="2800" dirty="0"/>
              <a:t>语句是将</a:t>
            </a:r>
            <a:r>
              <a:rPr lang="en-US" altLang="zh-CN" sz="2800" dirty="0"/>
              <a:t>TC</a:t>
            </a:r>
            <a:r>
              <a:rPr lang="zh-CN" altLang="en-US" dirty="0"/>
              <a:t>位置</a:t>
            </a:r>
            <a:r>
              <a:rPr lang="zh-CN" altLang="en-US" u="sng" dirty="0">
                <a:solidFill>
                  <a:srgbClr val="FF0000"/>
                </a:solidFill>
              </a:rPr>
              <a:t>   </a:t>
            </a:r>
            <a:r>
              <a:rPr lang="en-US" altLang="zh-CN" u="sng" dirty="0">
                <a:solidFill>
                  <a:srgbClr val="FF0000"/>
                </a:solidFill>
              </a:rPr>
              <a:t>0</a:t>
            </a:r>
            <a:r>
              <a:rPr lang="zh-CN" altLang="en-US" u="sng" dirty="0">
                <a:solidFill>
                  <a:srgbClr val="FF0000"/>
                </a:solidFill>
              </a:rPr>
              <a:t>   </a:t>
            </a:r>
            <a:r>
              <a:rPr lang="zh-CN" altLang="en-US" dirty="0">
                <a:solidFill>
                  <a:srgbClr val="FF0000"/>
                </a:solidFill>
              </a:rPr>
              <a:t> </a:t>
            </a:r>
            <a:r>
              <a:rPr lang="zh-CN" altLang="en-US" dirty="0"/>
              <a:t>，即数据发送</a:t>
            </a:r>
            <a:endParaRPr lang="en-US" altLang="zh-CN" dirty="0"/>
          </a:p>
          <a:p>
            <a:pPr marL="0" indent="0">
              <a:lnSpc>
                <a:spcPct val="150000"/>
              </a:lnSpc>
              <a:buNone/>
            </a:pPr>
            <a:r>
              <a:rPr lang="en-US" altLang="zh-CN" u="sng" dirty="0">
                <a:solidFill>
                  <a:srgbClr val="FF0000"/>
                </a:solidFill>
              </a:rPr>
              <a:t>  </a:t>
            </a:r>
            <a:r>
              <a:rPr lang="zh-CN" altLang="en-US" u="sng" dirty="0">
                <a:solidFill>
                  <a:srgbClr val="FF0000"/>
                </a:solidFill>
              </a:rPr>
              <a:t>未完成</a:t>
            </a:r>
            <a:r>
              <a:rPr lang="en-US" altLang="zh-CN" u="sng" dirty="0">
                <a:solidFill>
                  <a:srgbClr val="FF0000"/>
                </a:solidFill>
              </a:rPr>
              <a:t>  </a:t>
            </a:r>
            <a:r>
              <a:rPr lang="zh-CN" altLang="en-US" dirty="0"/>
              <a:t>（已完成</a:t>
            </a:r>
            <a:r>
              <a:rPr lang="en-US" altLang="zh-CN" dirty="0"/>
              <a:t>/</a:t>
            </a:r>
            <a:r>
              <a:rPr lang="zh-CN" altLang="en-US" dirty="0"/>
              <a:t>未完成）。</a:t>
            </a:r>
          </a:p>
          <a:p>
            <a:pPr marL="0" indent="0">
              <a:lnSpc>
                <a:spcPct val="150000"/>
              </a:lnSpc>
              <a:buNone/>
            </a:pP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89063113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USART</a:t>
            </a:r>
            <a:r>
              <a:rPr lang="zh-CN" altLang="en-US" dirty="0"/>
              <a:t>是通用同步异步收发器，这里的同步是指允许二台通信设备同时进行资料传输。</a:t>
            </a:r>
            <a:r>
              <a:rPr lang="en-US" altLang="zh-CN" b="1" dirty="0">
                <a:solidFill>
                  <a:srgbClr val="FF0000"/>
                </a:solidFill>
              </a:rPr>
              <a:t>×</a:t>
            </a:r>
          </a:p>
          <a:p>
            <a:pPr marL="0" indent="0">
              <a:lnSpc>
                <a:spcPct val="150000"/>
              </a:lnSpc>
              <a:buNone/>
            </a:pPr>
            <a:r>
              <a:rPr lang="en-US" altLang="zh-CN" dirty="0"/>
              <a:t>2</a:t>
            </a:r>
            <a:r>
              <a:rPr lang="zh-CN" altLang="en-US" dirty="0"/>
              <a:t>、差分通信双方共享接地端，能获得更高速的通信。</a:t>
            </a:r>
            <a:r>
              <a:rPr lang="en-US" altLang="zh-CN" b="1" dirty="0">
                <a:solidFill>
                  <a:srgbClr val="FF0000"/>
                </a:solidFill>
              </a:rPr>
              <a:t>×</a:t>
            </a:r>
          </a:p>
          <a:p>
            <a:pPr marL="0" indent="0">
              <a:lnSpc>
                <a:spcPct val="150000"/>
              </a:lnSpc>
              <a:buNone/>
            </a:pPr>
            <a:r>
              <a:rPr lang="en-US" altLang="zh-CN" dirty="0"/>
              <a:t>3</a:t>
            </a:r>
            <a:r>
              <a:rPr lang="zh-CN" altLang="en-US" dirty="0"/>
              <a:t>、</a:t>
            </a:r>
            <a:r>
              <a:rPr lang="en-US" altLang="zh-CN" dirty="0"/>
              <a:t>RS-232-C</a:t>
            </a:r>
            <a:r>
              <a:rPr lang="zh-CN" altLang="en-US" dirty="0"/>
              <a:t>电平采用负逻辑，即逻辑</a:t>
            </a:r>
            <a:r>
              <a:rPr lang="en-US" altLang="zh-CN" dirty="0"/>
              <a:t>1:-3V~-25V,</a:t>
            </a:r>
            <a:r>
              <a:rPr lang="zh-CN" altLang="en-US" dirty="0"/>
              <a:t>逻辑</a:t>
            </a:r>
            <a:r>
              <a:rPr lang="en-US" altLang="zh-CN" dirty="0"/>
              <a:t>0:+3~+25V</a:t>
            </a:r>
            <a:r>
              <a:rPr lang="zh-CN" altLang="en-US" dirty="0"/>
              <a:t>。</a:t>
            </a:r>
            <a:r>
              <a:rPr lang="zh-CN" altLang="en-US" b="1" dirty="0">
                <a:solidFill>
                  <a:srgbClr val="FF0000"/>
                </a:solidFill>
              </a:rPr>
              <a:t>√</a:t>
            </a:r>
            <a:endParaRPr lang="en-US" altLang="zh-CN" b="1" dirty="0">
              <a:solidFill>
                <a:srgbClr val="FF0000"/>
              </a:solidFill>
            </a:endParaRP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11922365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00000"/>
              </a:lnSpc>
              <a:buNone/>
            </a:pPr>
            <a:r>
              <a:rPr lang="en-US" altLang="zh-CN" dirty="0"/>
              <a:t>1</a:t>
            </a:r>
            <a:r>
              <a:rPr lang="zh-CN" altLang="en-US" dirty="0"/>
              <a:t>、查阅</a:t>
            </a:r>
            <a:r>
              <a:rPr lang="en-US" altLang="zh-CN" dirty="0"/>
              <a:t>STM32F407</a:t>
            </a:r>
            <a:r>
              <a:rPr lang="zh-CN" altLang="en-US" dirty="0"/>
              <a:t>寄存器手册，说明</a:t>
            </a:r>
            <a:r>
              <a:rPr lang="en-US" altLang="zh-CN" dirty="0"/>
              <a:t>USART_CR1</a:t>
            </a:r>
            <a:r>
              <a:rPr lang="zh-CN" altLang="en-US" dirty="0"/>
              <a:t>寄存器中的</a:t>
            </a:r>
            <a:r>
              <a:rPr lang="en-US" altLang="zh-CN" dirty="0"/>
              <a:t>M</a:t>
            </a:r>
            <a:r>
              <a:rPr lang="zh-CN" altLang="en-US" dirty="0"/>
              <a:t>位和</a:t>
            </a:r>
            <a:r>
              <a:rPr lang="en-US" altLang="zh-CN" dirty="0"/>
              <a:t>PCE</a:t>
            </a:r>
            <a:r>
              <a:rPr lang="zh-CN" altLang="en-US" dirty="0"/>
              <a:t>位</a:t>
            </a:r>
            <a:r>
              <a:rPr lang="en-US" altLang="zh-CN" dirty="0"/>
              <a:t>, PS</a:t>
            </a:r>
            <a:r>
              <a:rPr lang="zh-CN" altLang="en-US" dirty="0"/>
              <a:t>位的功能，回答若</a:t>
            </a:r>
            <a:r>
              <a:rPr lang="en-US" altLang="zh-CN" dirty="0"/>
              <a:t>M=1,PCE=1,PS=0</a:t>
            </a:r>
            <a:r>
              <a:rPr lang="zh-CN" altLang="en-US" dirty="0"/>
              <a:t>时</a:t>
            </a:r>
            <a:r>
              <a:rPr lang="en-US" altLang="zh-CN" dirty="0"/>
              <a:t>USART</a:t>
            </a:r>
            <a:r>
              <a:rPr lang="zh-CN" altLang="en-US" dirty="0"/>
              <a:t>的帧格式。</a:t>
            </a:r>
            <a:endParaRPr lang="en-US" altLang="zh-CN" dirty="0"/>
          </a:p>
          <a:p>
            <a:pPr marL="0" indent="0">
              <a:lnSpc>
                <a:spcPct val="100000"/>
              </a:lnSpc>
              <a:buNone/>
            </a:pPr>
            <a:r>
              <a:rPr lang="zh-CN" altLang="en-US" dirty="0"/>
              <a:t>（</a:t>
            </a:r>
            <a:r>
              <a:rPr lang="en-US" altLang="zh-CN" dirty="0"/>
              <a:t>1</a:t>
            </a:r>
            <a:r>
              <a:rPr lang="zh-CN" altLang="en-US" dirty="0"/>
              <a:t>）</a:t>
            </a:r>
            <a:r>
              <a:rPr lang="en-US" altLang="zh-CN" dirty="0"/>
              <a:t>M</a:t>
            </a:r>
            <a:r>
              <a:rPr lang="zh-CN" altLang="en-US" dirty="0"/>
              <a:t>：决定字长（这里的字长包括数据位和可能存在的校验位）。    </a:t>
            </a:r>
            <a:endParaRPr lang="en-US" altLang="zh-CN" dirty="0"/>
          </a:p>
          <a:p>
            <a:pPr marL="0" indent="0">
              <a:lnSpc>
                <a:spcPct val="100000"/>
              </a:lnSpc>
              <a:buNone/>
            </a:pPr>
            <a:r>
              <a:rPr lang="en-US" altLang="zh-CN" dirty="0"/>
              <a:t>                M=1</a:t>
            </a:r>
            <a:r>
              <a:rPr lang="zh-CN" altLang="en-US" dirty="0"/>
              <a:t>时，字长</a:t>
            </a:r>
            <a:r>
              <a:rPr lang="en-US" altLang="zh-CN" dirty="0"/>
              <a:t>=9</a:t>
            </a:r>
            <a:r>
              <a:rPr lang="zh-CN" altLang="en-US" dirty="0"/>
              <a:t>；</a:t>
            </a:r>
            <a:r>
              <a:rPr lang="en-US" altLang="zh-CN" dirty="0"/>
              <a:t>M=0</a:t>
            </a:r>
            <a:r>
              <a:rPr lang="zh-CN" altLang="en-US" dirty="0"/>
              <a:t>时，字长</a:t>
            </a:r>
            <a:r>
              <a:rPr lang="en-US" altLang="zh-CN" dirty="0"/>
              <a:t>=8</a:t>
            </a:r>
            <a:r>
              <a:rPr lang="zh-CN" altLang="en-US" dirty="0"/>
              <a:t>。</a:t>
            </a:r>
            <a:endParaRPr lang="en-US" altLang="zh-CN" dirty="0"/>
          </a:p>
          <a:p>
            <a:pPr marL="0" indent="0">
              <a:lnSpc>
                <a:spcPct val="100000"/>
              </a:lnSpc>
              <a:buNone/>
            </a:pPr>
            <a:r>
              <a:rPr lang="en-US" altLang="zh-CN" dirty="0"/>
              <a:t>        PCE</a:t>
            </a:r>
            <a:r>
              <a:rPr lang="zh-CN" altLang="en-US" dirty="0"/>
              <a:t>：决定是否使能奇偶校验。</a:t>
            </a:r>
            <a:endParaRPr lang="en-US" altLang="zh-CN" dirty="0"/>
          </a:p>
          <a:p>
            <a:pPr marL="0" indent="0" algn="ctr">
              <a:lnSpc>
                <a:spcPct val="100000"/>
              </a:lnSpc>
              <a:buNone/>
            </a:pPr>
            <a:r>
              <a:rPr lang="en-US" altLang="zh-CN" dirty="0"/>
              <a:t>       PCE=1</a:t>
            </a:r>
            <a:r>
              <a:rPr lang="zh-CN" altLang="en-US" dirty="0"/>
              <a:t>时，使能奇偶校验；</a:t>
            </a:r>
            <a:r>
              <a:rPr lang="en-US" altLang="zh-CN" dirty="0"/>
              <a:t> PCE=1</a:t>
            </a:r>
            <a:r>
              <a:rPr lang="zh-CN" altLang="en-US" dirty="0"/>
              <a:t>时，禁止奇偶校验。</a:t>
            </a:r>
            <a:endParaRPr lang="en-US" altLang="zh-CN" dirty="0"/>
          </a:p>
          <a:p>
            <a:pPr marL="0" indent="0">
              <a:lnSpc>
                <a:spcPct val="100000"/>
              </a:lnSpc>
              <a:buNone/>
            </a:pPr>
            <a:r>
              <a:rPr lang="en-US" altLang="zh-CN" dirty="0"/>
              <a:t>        PS</a:t>
            </a:r>
            <a:r>
              <a:rPr lang="zh-CN" altLang="en-US" dirty="0"/>
              <a:t>：决定选择奇校验</a:t>
            </a:r>
            <a:r>
              <a:rPr lang="en-US" altLang="zh-CN" dirty="0"/>
              <a:t>/</a:t>
            </a:r>
            <a:r>
              <a:rPr lang="zh-CN" altLang="en-US" dirty="0"/>
              <a:t>偶校验。</a:t>
            </a:r>
            <a:endParaRPr lang="en-US" altLang="zh-CN" dirty="0"/>
          </a:p>
          <a:p>
            <a:pPr marL="0" indent="0">
              <a:lnSpc>
                <a:spcPct val="100000"/>
              </a:lnSpc>
              <a:buNone/>
            </a:pPr>
            <a:r>
              <a:rPr lang="en-US" altLang="zh-CN" dirty="0"/>
              <a:t>                 PS=0</a:t>
            </a:r>
            <a:r>
              <a:rPr lang="zh-CN" altLang="en-US" dirty="0"/>
              <a:t>时，偶校验；</a:t>
            </a:r>
            <a:r>
              <a:rPr lang="en-US" altLang="zh-CN" dirty="0"/>
              <a:t>PS=1</a:t>
            </a:r>
            <a:r>
              <a:rPr lang="zh-CN" altLang="en-US" dirty="0"/>
              <a:t>时，奇校验。</a:t>
            </a:r>
            <a:endParaRPr lang="en-US" altLang="zh-CN" dirty="0"/>
          </a:p>
          <a:p>
            <a:pPr marL="0" indent="0">
              <a:lnSpc>
                <a:spcPct val="100000"/>
              </a:lnSpc>
              <a:buNone/>
            </a:pPr>
            <a:r>
              <a:rPr lang="zh-CN" altLang="en-US" dirty="0"/>
              <a:t>（</a:t>
            </a:r>
            <a:r>
              <a:rPr lang="en-US" altLang="zh-CN" dirty="0"/>
              <a:t>2</a:t>
            </a:r>
            <a:r>
              <a:rPr lang="zh-CN" altLang="en-US" dirty="0"/>
              <a:t>）</a:t>
            </a:r>
            <a:r>
              <a:rPr lang="en-US" altLang="zh-CN" dirty="0"/>
              <a:t>1</a:t>
            </a:r>
            <a:r>
              <a:rPr lang="zh-CN" altLang="en-US" dirty="0"/>
              <a:t>位起始位</a:t>
            </a:r>
            <a:r>
              <a:rPr lang="en-US" altLang="zh-CN" dirty="0"/>
              <a:t>+8</a:t>
            </a:r>
            <a:r>
              <a:rPr lang="zh-CN" altLang="en-US" dirty="0"/>
              <a:t>位数据</a:t>
            </a:r>
            <a:r>
              <a:rPr lang="en-US" altLang="zh-CN" dirty="0"/>
              <a:t>+1</a:t>
            </a:r>
            <a:r>
              <a:rPr lang="zh-CN" altLang="en-US" dirty="0"/>
              <a:t>位校验</a:t>
            </a:r>
            <a:r>
              <a:rPr lang="en-US" altLang="zh-CN" dirty="0"/>
              <a:t>+1</a:t>
            </a:r>
            <a:r>
              <a:rPr lang="zh-CN" altLang="en-US" dirty="0"/>
              <a:t>位停止位        </a:t>
            </a:r>
            <a:r>
              <a:rPr lang="zh-CN" altLang="en-US" dirty="0">
                <a:solidFill>
                  <a:srgbClr val="FF0000"/>
                </a:solidFill>
              </a:rPr>
              <a:t>见寄存器手册</a:t>
            </a:r>
            <a:r>
              <a:rPr lang="en-US" altLang="zh-CN" dirty="0">
                <a:solidFill>
                  <a:srgbClr val="FF0000"/>
                </a:solidFill>
              </a:rPr>
              <a:t>30.6.4</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82</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27552488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15352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479376" y="1664171"/>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p:cNvSpPr>
            <a:spLocks noGrp="1"/>
          </p:cNvSpPr>
          <p:nvPr>
            <p:ph idx="4294967295"/>
          </p:nvPr>
        </p:nvSpPr>
        <p:spPr>
          <a:xfrm>
            <a:off x="3431704" y="3356992"/>
            <a:ext cx="6120680" cy="720080"/>
          </a:xfrm>
        </p:spPr>
        <p:txBody>
          <a:bodyPr>
            <a:normAutofit/>
          </a:bodyPr>
          <a:lstStyle/>
          <a:p>
            <a:pPr algn="l">
              <a:lnSpc>
                <a:spcPct val="110000"/>
              </a:lnSpc>
            </a:pPr>
            <a:r>
              <a:rPr lang="zh-CN" altLang="en-US" dirty="0">
                <a:solidFill>
                  <a:srgbClr val="C00000"/>
                </a:solidFill>
              </a:rPr>
              <a:t>❀ </a:t>
            </a:r>
            <a:r>
              <a:rPr lang="zh-CN" altLang="en-US" dirty="0"/>
              <a:t>第</a:t>
            </a:r>
            <a:r>
              <a:rPr lang="en-US" altLang="zh-CN" dirty="0"/>
              <a:t>5</a:t>
            </a:r>
            <a:r>
              <a:rPr lang="zh-CN" altLang="en-US" dirty="0"/>
              <a:t>章  通信接口与总线</a:t>
            </a:r>
            <a:r>
              <a:rPr lang="en-US" altLang="zh-CN" dirty="0"/>
              <a:t>-SPI</a:t>
            </a:r>
          </a:p>
          <a:p>
            <a:pPr algn="l">
              <a:lnSpc>
                <a:spcPct val="100000"/>
              </a:lnSpc>
            </a:pPr>
            <a:endParaRPr lang="en-US" altLang="zh-CN" dirty="0"/>
          </a:p>
          <a:p>
            <a:pPr algn="l">
              <a:lnSpc>
                <a:spcPct val="100000"/>
              </a:lnSpc>
            </a:pPr>
            <a:endParaRPr lang="en-US" altLang="zh-CN" dirty="0"/>
          </a:p>
          <a:p>
            <a:pPr algn="l">
              <a:lnSpc>
                <a:spcPct val="100000"/>
              </a:lnSpc>
            </a:pPr>
            <a:endParaRPr lang="zh-CN" altLang="en-US" dirty="0"/>
          </a:p>
        </p:txBody>
      </p:sp>
    </p:spTree>
    <p:extLst>
      <p:ext uri="{BB962C8B-B14F-4D97-AF65-F5344CB8AC3E}">
        <p14:creationId xmlns:p14="http://schemas.microsoft.com/office/powerpoint/2010/main" val="327461646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fontAlgn="auto">
              <a:lnSpc>
                <a:spcPct val="150000"/>
              </a:lnSpc>
              <a:buNone/>
            </a:pPr>
            <a:r>
              <a:rPr lang="en-US" altLang="zh-CN"/>
              <a:t>1</a:t>
            </a:r>
            <a:r>
              <a:rPr lang="zh-CN" altLang="en-US"/>
              <a:t>、以下关于</a:t>
            </a:r>
            <a:r>
              <a:rPr lang="en-US" altLang="zh-CN"/>
              <a:t>SPI</a:t>
            </a:r>
            <a:r>
              <a:rPr lang="zh-CN" altLang="en-US"/>
              <a:t>接口的叙述，正确的是（）</a:t>
            </a:r>
          </a:p>
          <a:p>
            <a:pPr marL="0" indent="0" fontAlgn="auto">
              <a:lnSpc>
                <a:spcPct val="150000"/>
              </a:lnSpc>
              <a:buNone/>
            </a:pPr>
            <a:r>
              <a:rPr lang="en-US" altLang="zh-CN"/>
              <a:t>A</a:t>
            </a:r>
            <a:r>
              <a:rPr lang="zh-CN" altLang="en-US"/>
              <a:t>、</a:t>
            </a:r>
            <a:r>
              <a:rPr lang="en-US" altLang="zh-CN"/>
              <a:t>SPI</a:t>
            </a:r>
            <a:r>
              <a:rPr lang="zh-CN" altLang="en-US"/>
              <a:t>可用</a:t>
            </a:r>
            <a:r>
              <a:rPr lang="en-US" altLang="zh-CN"/>
              <a:t>4</a:t>
            </a:r>
            <a:r>
              <a:rPr lang="zh-CN" altLang="en-US"/>
              <a:t>线模式工作，也可用</a:t>
            </a:r>
            <a:r>
              <a:rPr lang="en-US" altLang="zh-CN"/>
              <a:t>3</a:t>
            </a:r>
            <a:r>
              <a:rPr lang="zh-CN" altLang="en-US"/>
              <a:t>线模式工作</a:t>
            </a:r>
          </a:p>
          <a:p>
            <a:pPr marL="0" indent="0" fontAlgn="auto">
              <a:lnSpc>
                <a:spcPct val="150000"/>
              </a:lnSpc>
              <a:buNone/>
            </a:pPr>
            <a:r>
              <a:rPr lang="en-US" altLang="zh-CN"/>
              <a:t>B</a:t>
            </a:r>
            <a:r>
              <a:rPr lang="zh-CN" altLang="en-US"/>
              <a:t>、如果只连接一个从机，则</a:t>
            </a:r>
            <a:r>
              <a:rPr lang="en-US" altLang="zh-CN"/>
              <a:t>SS</a:t>
            </a:r>
            <a:r>
              <a:rPr lang="zh-CN" altLang="en-US"/>
              <a:t>线可省略</a:t>
            </a:r>
          </a:p>
          <a:p>
            <a:pPr marL="0" indent="0" fontAlgn="auto">
              <a:lnSpc>
                <a:spcPct val="150000"/>
              </a:lnSpc>
              <a:buNone/>
            </a:pPr>
            <a:r>
              <a:rPr lang="en-US" altLang="zh-CN"/>
              <a:t>C</a:t>
            </a:r>
            <a:r>
              <a:rPr lang="zh-CN" altLang="en-US"/>
              <a:t>、帧长度可为任意长度</a:t>
            </a:r>
          </a:p>
          <a:p>
            <a:pPr marL="0" indent="0" fontAlgn="auto">
              <a:lnSpc>
                <a:spcPct val="150000"/>
              </a:lnSpc>
              <a:buNone/>
            </a:pPr>
            <a:r>
              <a:rPr lang="en-US" altLang="zh-CN"/>
              <a:t>D</a:t>
            </a:r>
            <a:r>
              <a:rPr lang="zh-CN" altLang="en-US"/>
              <a:t>、如果</a:t>
            </a:r>
            <a:r>
              <a:rPr lang="en-US" altLang="zh-CN"/>
              <a:t>MOSI</a:t>
            </a:r>
            <a:r>
              <a:rPr lang="zh-CN" altLang="en-US"/>
              <a:t>线在传送数据，则</a:t>
            </a:r>
            <a:r>
              <a:rPr lang="en-US" altLang="zh-CN"/>
              <a:t>MISO</a:t>
            </a:r>
            <a:r>
              <a:rPr lang="zh-CN" altLang="en-US"/>
              <a:t>线一定也在传送数据</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4028675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选择题</a:t>
            </a:r>
          </a:p>
        </p:txBody>
      </p:sp>
      <p:sp>
        <p:nvSpPr>
          <p:cNvPr id="3" name="内容占位符 2"/>
          <p:cNvSpPr>
            <a:spLocks noGrp="1"/>
          </p:cNvSpPr>
          <p:nvPr>
            <p:ph idx="1"/>
          </p:nvPr>
        </p:nvSpPr>
        <p:spPr/>
        <p:txBody>
          <a:bodyPr/>
          <a:lstStyle/>
          <a:p>
            <a:pPr marL="0" indent="0">
              <a:buNone/>
            </a:pPr>
            <a:r>
              <a:rPr lang="en-US" altLang="zh-CN"/>
              <a:t>2</a:t>
            </a:r>
            <a:r>
              <a:rPr lang="zh-CN" altLang="en-US"/>
              <a:t>、设</a:t>
            </a:r>
            <a:r>
              <a:rPr lang="en-US" altLang="zh-CN"/>
              <a:t>CPHA=1</a:t>
            </a:r>
            <a:r>
              <a:rPr lang="zh-CN" altLang="en-US"/>
              <a:t>，</a:t>
            </a:r>
            <a:r>
              <a:rPr lang="en-US" altLang="zh-CN"/>
              <a:t>CPOL=0</a:t>
            </a:r>
            <a:r>
              <a:rPr lang="zh-CN" altLang="en-US"/>
              <a:t>，则以下对采样边沿绘制正确的是（）</a:t>
            </a:r>
          </a:p>
          <a:p>
            <a:pPr marL="0" indent="0">
              <a:buNone/>
            </a:pPr>
            <a:endParaRPr lang="zh-CN" altLang="en-US"/>
          </a:p>
          <a:p>
            <a:pPr marL="0" indent="0">
              <a:buNone/>
            </a:pPr>
            <a:endParaRPr lang="zh-CN" altLang="en-US"/>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7" name="图片 6" descr="SPI"/>
          <p:cNvPicPr>
            <a:picLocks noChangeAspect="1"/>
          </p:cNvPicPr>
          <p:nvPr/>
        </p:nvPicPr>
        <p:blipFill>
          <a:blip r:embed="rId3"/>
          <a:stretch>
            <a:fillRect/>
          </a:stretch>
        </p:blipFill>
        <p:spPr>
          <a:xfrm>
            <a:off x="695325" y="2132965"/>
            <a:ext cx="8987790" cy="3828415"/>
          </a:xfrm>
          <a:prstGeom prst="rect">
            <a:avLst/>
          </a:prstGeom>
        </p:spPr>
      </p:pic>
    </p:spTree>
    <p:extLst>
      <p:ext uri="{BB962C8B-B14F-4D97-AF65-F5344CB8AC3E}">
        <p14:creationId xmlns:p14="http://schemas.microsoft.com/office/powerpoint/2010/main" val="528931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填空题</a:t>
            </a:r>
          </a:p>
        </p:txBody>
      </p:sp>
      <p:sp>
        <p:nvSpPr>
          <p:cNvPr id="3" name="内容占位符 2"/>
          <p:cNvSpPr>
            <a:spLocks noGrp="1"/>
          </p:cNvSpPr>
          <p:nvPr>
            <p:ph idx="1"/>
          </p:nvPr>
        </p:nvSpPr>
        <p:spPr/>
        <p:txBody>
          <a:bodyPr/>
          <a:lstStyle/>
          <a:p>
            <a:pPr marL="0" indent="0">
              <a:buNone/>
            </a:pPr>
            <a:r>
              <a:rPr lang="en-US" altLang="zh-CN"/>
              <a:t>1</a:t>
            </a:r>
            <a:r>
              <a:rPr lang="zh-CN" altLang="en-US"/>
              <a:t>、时钟脉冲由</a:t>
            </a:r>
            <a:r>
              <a:rPr lang="en-US" altLang="zh-CN"/>
              <a:t>______</a:t>
            </a:r>
            <a:r>
              <a:rPr lang="zh-CN" altLang="en-US"/>
              <a:t>产生，</a:t>
            </a:r>
            <a:r>
              <a:rPr lang="en-US" altLang="zh-CN"/>
              <a:t>SS</a:t>
            </a:r>
            <a:r>
              <a:rPr lang="zh-CN" altLang="en-US"/>
              <a:t>信号由</a:t>
            </a:r>
            <a:r>
              <a:rPr lang="en-US" altLang="zh-CN"/>
              <a:t>______</a:t>
            </a:r>
            <a:r>
              <a:rPr lang="zh-CN" altLang="en-US"/>
              <a:t>发出。（主机</a:t>
            </a:r>
            <a:r>
              <a:rPr lang="en-US" altLang="zh-CN"/>
              <a:t>/</a:t>
            </a:r>
            <a:r>
              <a:rPr lang="zh-CN" altLang="en-US"/>
              <a:t>从机）</a:t>
            </a:r>
          </a:p>
          <a:p>
            <a:pPr marL="0" indent="0">
              <a:buNone/>
            </a:pPr>
            <a:endParaRPr lang="zh-CN" altLang="en-US"/>
          </a:p>
          <a:p>
            <a:pPr marL="0" indent="0">
              <a:buNone/>
            </a:pPr>
            <a:r>
              <a:rPr lang="en-US" altLang="zh-CN"/>
              <a:t>2</a:t>
            </a:r>
            <a:r>
              <a:rPr lang="zh-CN" altLang="en-US"/>
              <a:t>、</a:t>
            </a:r>
            <a:r>
              <a:rPr lang="en-US" altLang="zh-CN"/>
              <a:t>MOSI</a:t>
            </a:r>
            <a:r>
              <a:rPr lang="zh-CN" altLang="en-US"/>
              <a:t>是从</a:t>
            </a:r>
            <a:r>
              <a:rPr lang="en-US" altLang="zh-CN"/>
              <a:t>______</a:t>
            </a:r>
            <a:r>
              <a:rPr lang="zh-CN" altLang="en-US"/>
              <a:t>到</a:t>
            </a:r>
            <a:r>
              <a:rPr lang="en-US" altLang="zh-CN"/>
              <a:t>______</a:t>
            </a:r>
            <a:r>
              <a:rPr lang="zh-CN" altLang="en-US"/>
              <a:t>的数据线。（主机</a:t>
            </a:r>
            <a:r>
              <a:rPr lang="en-US" altLang="zh-CN"/>
              <a:t>/</a:t>
            </a:r>
            <a:r>
              <a:rPr lang="zh-CN" altLang="en-US"/>
              <a:t>从机）</a:t>
            </a:r>
          </a:p>
          <a:p>
            <a:pPr marL="0" indent="0">
              <a:buNone/>
            </a:pPr>
            <a:endParaRPr lang="zh-CN" altLang="en-US"/>
          </a:p>
          <a:p>
            <a:pPr marL="0" indent="0">
              <a:buNone/>
            </a:pPr>
            <a:r>
              <a:rPr lang="en-US" altLang="zh-CN"/>
              <a:t>3</a:t>
            </a:r>
            <a:r>
              <a:rPr lang="zh-CN" altLang="en-US"/>
              <a:t>、</a:t>
            </a:r>
            <a:r>
              <a:rPr lang="en-US" altLang="zh-CN"/>
              <a:t>SPI</a:t>
            </a:r>
            <a:r>
              <a:rPr lang="zh-CN" altLang="en-US"/>
              <a:t>通信前，双方</a:t>
            </a:r>
            <a:r>
              <a:rPr lang="en-US" altLang="zh-CN"/>
              <a:t>______</a:t>
            </a:r>
            <a:r>
              <a:rPr lang="zh-CN" altLang="en-US"/>
              <a:t>约定好一致的通信速率，</a:t>
            </a:r>
            <a:r>
              <a:rPr lang="en-US" altLang="zh-CN"/>
              <a:t>______</a:t>
            </a:r>
            <a:r>
              <a:rPr lang="zh-CN" altLang="en-US"/>
              <a:t>约定好相位和极性，</a:t>
            </a:r>
            <a:r>
              <a:rPr lang="en-US" altLang="zh-CN"/>
              <a:t>______</a:t>
            </a:r>
            <a:r>
              <a:rPr lang="zh-CN" altLang="en-US"/>
              <a:t>约定好数据帧位数，从机</a:t>
            </a:r>
            <a:r>
              <a:rPr lang="en-US" altLang="zh-CN"/>
              <a:t>______</a:t>
            </a:r>
            <a:r>
              <a:rPr lang="zh-CN" altLang="en-US"/>
              <a:t>准备好待发数据。（需要</a:t>
            </a:r>
            <a:r>
              <a:rPr lang="en-US" altLang="zh-CN"/>
              <a:t>/</a:t>
            </a:r>
            <a:r>
              <a:rPr lang="zh-CN" altLang="en-US"/>
              <a:t>不需要）</a:t>
            </a:r>
          </a:p>
          <a:p>
            <a:pPr marL="0" indent="0">
              <a:buNone/>
            </a:pPr>
            <a:endParaRPr lang="zh-CN" altLang="en-US"/>
          </a:p>
          <a:p>
            <a:pPr marL="0" indent="0">
              <a:buNone/>
            </a:pPr>
            <a:r>
              <a:rPr lang="en-US" altLang="zh-CN"/>
              <a:t>4</a:t>
            </a:r>
            <a:r>
              <a:rPr lang="zh-CN" altLang="en-US"/>
              <a:t>、</a:t>
            </a:r>
            <a:r>
              <a:rPr lang="en-US" altLang="zh-CN"/>
              <a:t>MOSI</a:t>
            </a:r>
            <a:r>
              <a:rPr lang="zh-CN" altLang="en-US"/>
              <a:t>和</a:t>
            </a:r>
            <a:r>
              <a:rPr lang="en-US" altLang="zh-CN"/>
              <a:t>MISO______</a:t>
            </a:r>
            <a:r>
              <a:rPr lang="zh-CN" altLang="en-US"/>
              <a:t>同时传送数据。（必须</a:t>
            </a:r>
            <a:r>
              <a:rPr lang="en-US" altLang="zh-CN"/>
              <a:t>/</a:t>
            </a:r>
            <a:r>
              <a:rPr lang="zh-CN" altLang="en-US"/>
              <a:t>无须）</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549376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判断题</a:t>
            </a:r>
          </a:p>
        </p:txBody>
      </p:sp>
      <p:sp>
        <p:nvSpPr>
          <p:cNvPr id="3" name="内容占位符 2"/>
          <p:cNvSpPr>
            <a:spLocks noGrp="1"/>
          </p:cNvSpPr>
          <p:nvPr>
            <p:ph idx="1"/>
          </p:nvPr>
        </p:nvSpPr>
        <p:spPr/>
        <p:txBody>
          <a:bodyPr/>
          <a:lstStyle/>
          <a:p>
            <a:pPr marL="0" indent="0">
              <a:buNone/>
            </a:pPr>
            <a:r>
              <a:rPr lang="en-US" altLang="zh-CN"/>
              <a:t>1</a:t>
            </a:r>
            <a:r>
              <a:rPr lang="zh-CN" altLang="en-US"/>
              <a:t>、</a:t>
            </a:r>
            <a:r>
              <a:rPr lang="en-US" altLang="zh-CN"/>
              <a:t>STM32</a:t>
            </a:r>
            <a:r>
              <a:rPr lang="zh-CN" altLang="en-US"/>
              <a:t>使用</a:t>
            </a:r>
            <a:r>
              <a:rPr lang="en-US" altLang="zh-CN"/>
              <a:t>SPI</a:t>
            </a:r>
            <a:r>
              <a:rPr lang="zh-CN" altLang="en-US"/>
              <a:t>通信，既可做主机也可做从机。（）</a:t>
            </a:r>
          </a:p>
          <a:p>
            <a:pPr marL="0" indent="0">
              <a:buNone/>
            </a:pPr>
            <a:endParaRPr lang="zh-CN" altLang="en-US"/>
          </a:p>
          <a:p>
            <a:pPr marL="0" indent="0">
              <a:buNone/>
            </a:pPr>
            <a:r>
              <a:rPr lang="en-US" altLang="zh-CN"/>
              <a:t>2</a:t>
            </a:r>
            <a:r>
              <a:rPr lang="zh-CN" altLang="en-US"/>
              <a:t>、</a:t>
            </a:r>
            <a:r>
              <a:rPr lang="en-US" altLang="zh-CN"/>
              <a:t>SPI</a:t>
            </a:r>
            <a:r>
              <a:rPr lang="zh-CN" altLang="en-US"/>
              <a:t>支持一主对多从，或一从对多主。（）</a:t>
            </a:r>
          </a:p>
          <a:p>
            <a:pPr marL="0" indent="0">
              <a:buNone/>
            </a:pPr>
            <a:endParaRPr lang="zh-CN" altLang="en-US"/>
          </a:p>
          <a:p>
            <a:pPr marL="0" indent="0">
              <a:buNone/>
            </a:pPr>
            <a:r>
              <a:rPr lang="en-US" altLang="zh-CN"/>
              <a:t>3</a:t>
            </a:r>
            <a:r>
              <a:rPr lang="zh-CN" altLang="en-US"/>
              <a:t>、</a:t>
            </a:r>
            <a:r>
              <a:rPr lang="en-US" altLang="zh-CN"/>
              <a:t>SPI</a:t>
            </a:r>
            <a:r>
              <a:rPr lang="zh-CN" altLang="en-US"/>
              <a:t>通信前，双方必须约定好一致的通信速率，否则数据会错乱。（）</a:t>
            </a:r>
          </a:p>
          <a:p>
            <a:pPr marL="0" indent="0">
              <a:buNone/>
            </a:pPr>
            <a:endParaRPr lang="zh-CN" altLang="en-US"/>
          </a:p>
          <a:p>
            <a:pPr marL="0" indent="0">
              <a:buNone/>
            </a:pPr>
            <a:r>
              <a:rPr lang="en-US" altLang="zh-CN"/>
              <a:t>4</a:t>
            </a:r>
            <a:r>
              <a:rPr lang="zh-CN" altLang="en-US"/>
              <a:t>、</a:t>
            </a:r>
            <a:r>
              <a:rPr lang="en-US" altLang="zh-CN"/>
              <a:t>SS</a:t>
            </a:r>
            <a:r>
              <a:rPr lang="zh-CN" altLang="en-US"/>
              <a:t>线是边沿触发模式，下降沿有效。（）</a:t>
            </a:r>
          </a:p>
          <a:p>
            <a:pPr marL="0" indent="0">
              <a:buNone/>
            </a:pPr>
            <a:endParaRPr lang="zh-CN" altLang="en-US"/>
          </a:p>
          <a:p>
            <a:pPr marL="0" indent="0">
              <a:buNone/>
            </a:pPr>
            <a:r>
              <a:rPr lang="en-US" altLang="zh-CN"/>
              <a:t>5</a:t>
            </a:r>
            <a:r>
              <a:rPr lang="zh-CN" altLang="en-US"/>
              <a:t>、时钟相位和极性，只须知道其中一个，即可完全确定采样边沿。（）</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995493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p:cNvSpPr>
            <a:spLocks noGrp="1"/>
          </p:cNvSpPr>
          <p:nvPr>
            <p:ph idx="1"/>
          </p:nvPr>
        </p:nvSpPr>
        <p:spPr/>
        <p:txBody>
          <a:bodyPr/>
          <a:lstStyle/>
          <a:p>
            <a:pPr marL="0" indent="0">
              <a:buNone/>
            </a:pPr>
            <a:r>
              <a:rPr lang="en-US" altLang="zh-CN"/>
              <a:t>1</a:t>
            </a:r>
            <a:r>
              <a:rPr lang="zh-CN" altLang="en-US"/>
              <a:t>、已知</a:t>
            </a:r>
            <a:r>
              <a:rPr lang="en-US" altLang="zh-CN"/>
              <a:t>SCK</a:t>
            </a:r>
            <a:r>
              <a:rPr lang="zh-CN" altLang="en-US"/>
              <a:t>信号波形如下，请根据以下两种不同情况，分别在图上标出对应的前</a:t>
            </a:r>
            <a:r>
              <a:rPr lang="en-US" altLang="zh-CN"/>
              <a:t>3</a:t>
            </a:r>
            <a:r>
              <a:rPr lang="zh-CN" altLang="en-US"/>
              <a:t>个采样边沿。</a:t>
            </a:r>
          </a:p>
          <a:p>
            <a:pPr marL="0" indent="0">
              <a:buNone/>
            </a:pPr>
            <a:r>
              <a:rPr lang="zh-CN" altLang="en-US"/>
              <a:t>（</a:t>
            </a:r>
            <a:r>
              <a:rPr lang="en-US" altLang="zh-CN"/>
              <a:t>1</a:t>
            </a:r>
            <a:r>
              <a:rPr lang="zh-CN" altLang="en-US"/>
              <a:t>）</a:t>
            </a:r>
            <a:r>
              <a:rPr lang="en-US" altLang="zh-CN"/>
              <a:t>CPOL=0</a:t>
            </a:r>
            <a:r>
              <a:rPr lang="zh-CN" altLang="en-US"/>
              <a:t>，</a:t>
            </a:r>
            <a:r>
              <a:rPr lang="en-US" altLang="zh-CN"/>
              <a:t>CPHA=0</a:t>
            </a:r>
          </a:p>
          <a:p>
            <a:pPr marL="0" indent="0">
              <a:buNone/>
            </a:pPr>
            <a:r>
              <a:rPr lang="zh-CN" altLang="en-US"/>
              <a:t>（</a:t>
            </a:r>
            <a:r>
              <a:rPr lang="en-US" altLang="zh-CN"/>
              <a:t>2</a:t>
            </a:r>
            <a:r>
              <a:rPr lang="zh-CN" altLang="en-US"/>
              <a:t>）</a:t>
            </a:r>
            <a:r>
              <a:rPr lang="en-US" altLang="zh-CN"/>
              <a:t>CPOL=0</a:t>
            </a:r>
            <a:r>
              <a:rPr lang="zh-CN" altLang="en-US"/>
              <a:t>，</a:t>
            </a:r>
            <a:r>
              <a:rPr lang="en-US" altLang="zh-CN"/>
              <a:t>CPHA=1</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89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8" name="图片 7" descr="无标题"/>
          <p:cNvPicPr>
            <a:picLocks noChangeAspect="1"/>
          </p:cNvPicPr>
          <p:nvPr/>
        </p:nvPicPr>
        <p:blipFill>
          <a:blip r:embed="rId3"/>
          <a:stretch>
            <a:fillRect/>
          </a:stretch>
        </p:blipFill>
        <p:spPr>
          <a:xfrm>
            <a:off x="911225" y="3068955"/>
            <a:ext cx="9918700" cy="3247390"/>
          </a:xfrm>
          <a:prstGeom prst="rect">
            <a:avLst/>
          </a:prstGeom>
        </p:spPr>
      </p:pic>
    </p:spTree>
    <p:extLst>
      <p:ext uri="{BB962C8B-B14F-4D97-AF65-F5344CB8AC3E}">
        <p14:creationId xmlns:p14="http://schemas.microsoft.com/office/powerpoint/2010/main" val="3411461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6F77E3-A153-9F02-4EE9-D8E6C3D9D2C7}"/>
              </a:ext>
            </a:extLst>
          </p:cNvPr>
          <p:cNvSpPr>
            <a:spLocks noGrp="1"/>
          </p:cNvSpPr>
          <p:nvPr>
            <p:ph type="title"/>
          </p:nvPr>
        </p:nvSpPr>
        <p:spPr/>
        <p:txBody>
          <a:bodyPr/>
          <a:lstStyle/>
          <a:p>
            <a:r>
              <a:rPr lang="zh-CN" altLang="en-US" dirty="0"/>
              <a:t>参考答案</a:t>
            </a:r>
          </a:p>
        </p:txBody>
      </p:sp>
      <p:sp>
        <p:nvSpPr>
          <p:cNvPr id="3" name="内容占位符 2">
            <a:extLst>
              <a:ext uri="{FF2B5EF4-FFF2-40B4-BE49-F238E27FC236}">
                <a16:creationId xmlns:a16="http://schemas.microsoft.com/office/drawing/2014/main" id="{9A7E9C62-43A2-3A46-D19A-528CA1AA1790}"/>
              </a:ext>
            </a:extLst>
          </p:cNvPr>
          <p:cNvSpPr>
            <a:spLocks noGrp="1"/>
          </p:cNvSpPr>
          <p:nvPr>
            <p:ph idx="1"/>
          </p:nvPr>
        </p:nvSpPr>
        <p:spPr/>
        <p:txBody>
          <a:bodyPr/>
          <a:lstStyle/>
          <a:p>
            <a:pPr marL="0" indent="0">
              <a:buNone/>
            </a:pPr>
            <a:r>
              <a:rPr lang="zh-CN" altLang="en-US" dirty="0">
                <a:solidFill>
                  <a:srgbClr val="FF0000"/>
                </a:solidFill>
              </a:rPr>
              <a:t>填空题答案</a:t>
            </a:r>
            <a:endParaRPr lang="en-US" altLang="zh-CN" dirty="0">
              <a:solidFill>
                <a:srgbClr val="FF0000"/>
              </a:solidFill>
            </a:endParaRPr>
          </a:p>
          <a:p>
            <a:pPr marL="0" indent="0">
              <a:buNone/>
            </a:pPr>
            <a:r>
              <a:rPr lang="en-US" altLang="zh-CN" dirty="0"/>
              <a:t>1.</a:t>
            </a:r>
            <a:r>
              <a:rPr lang="zh-CN" altLang="en-US" dirty="0"/>
              <a:t> </a:t>
            </a:r>
            <a:r>
              <a:rPr lang="en-US" altLang="zh-CN" dirty="0"/>
              <a:t>0~0.3</a:t>
            </a:r>
            <a:r>
              <a:rPr lang="zh-CN" altLang="en-US" dirty="0"/>
              <a:t>，</a:t>
            </a:r>
            <a:r>
              <a:rPr lang="en-US" altLang="zh-CN" dirty="0"/>
              <a:t>0.7~1</a:t>
            </a:r>
          </a:p>
          <a:p>
            <a:pPr marL="0" indent="0">
              <a:buNone/>
            </a:pPr>
            <a:r>
              <a:rPr lang="en-US" altLang="zh-CN" dirty="0"/>
              <a:t>2. ARM</a:t>
            </a:r>
            <a:r>
              <a:rPr lang="zh-CN" altLang="en-US" dirty="0"/>
              <a:t>，</a:t>
            </a:r>
            <a:r>
              <a:rPr lang="en-US" altLang="zh-CN" dirty="0"/>
              <a:t>PowerPC</a:t>
            </a:r>
          </a:p>
          <a:p>
            <a:pPr marL="0" indent="0">
              <a:buNone/>
            </a:pPr>
            <a:r>
              <a:rPr lang="en-US" altLang="zh-CN" dirty="0"/>
              <a:t>3. ST/</a:t>
            </a:r>
            <a:r>
              <a:rPr lang="zh-CN" altLang="en-US" dirty="0"/>
              <a:t>意法半导体</a:t>
            </a:r>
            <a:endParaRPr lang="en-US" altLang="zh-CN" dirty="0"/>
          </a:p>
          <a:p>
            <a:pPr marL="0" indent="0">
              <a:buNone/>
            </a:pPr>
            <a:r>
              <a:rPr lang="en-US" altLang="zh-CN" dirty="0"/>
              <a:t>4. Cortex-M3</a:t>
            </a:r>
            <a:r>
              <a:rPr lang="zh-CN" altLang="en-US" dirty="0"/>
              <a:t>，</a:t>
            </a:r>
            <a:r>
              <a:rPr lang="en-US" altLang="zh-CN" dirty="0"/>
              <a:t>72</a:t>
            </a:r>
            <a:r>
              <a:rPr lang="zh-CN" altLang="en-US" dirty="0"/>
              <a:t>，</a:t>
            </a:r>
            <a:r>
              <a:rPr lang="en-US" altLang="zh-CN" dirty="0"/>
              <a:t>Cortex-M4</a:t>
            </a:r>
            <a:r>
              <a:rPr lang="zh-CN" altLang="en-US" dirty="0"/>
              <a:t>，</a:t>
            </a:r>
            <a:r>
              <a:rPr lang="en-US" altLang="zh-CN" dirty="0"/>
              <a:t>168</a:t>
            </a:r>
          </a:p>
          <a:p>
            <a:pPr marL="0" indent="0">
              <a:buNone/>
            </a:pPr>
            <a:r>
              <a:rPr lang="en-US" altLang="zh-CN" dirty="0"/>
              <a:t>5. Cortex-A</a:t>
            </a:r>
            <a:r>
              <a:rPr lang="zh-CN" altLang="en-US" dirty="0"/>
              <a:t>，</a:t>
            </a:r>
            <a:r>
              <a:rPr lang="en-US" altLang="zh-CN" dirty="0"/>
              <a:t>Cortex-M</a:t>
            </a:r>
          </a:p>
          <a:p>
            <a:endParaRPr lang="en-US" altLang="zh-CN" dirty="0"/>
          </a:p>
          <a:p>
            <a:endParaRPr lang="zh-CN" altLang="en-US" dirty="0"/>
          </a:p>
        </p:txBody>
      </p:sp>
      <p:sp>
        <p:nvSpPr>
          <p:cNvPr id="4" name="日期占位符 3">
            <a:extLst>
              <a:ext uri="{FF2B5EF4-FFF2-40B4-BE49-F238E27FC236}">
                <a16:creationId xmlns:a16="http://schemas.microsoft.com/office/drawing/2014/main" id="{33C19A69-D147-83B2-2F33-D616A8ACA0D2}"/>
              </a:ext>
            </a:extLst>
          </p:cNvPr>
          <p:cNvSpPr>
            <a:spLocks noGrp="1"/>
          </p:cNvSpPr>
          <p:nvPr>
            <p:ph type="dt" sz="half" idx="10"/>
          </p:nvPr>
        </p:nvSpPr>
        <p:spPr/>
        <p:txBody>
          <a:bodyPr/>
          <a:lstStyle/>
          <a:p>
            <a:r>
              <a:rPr lang="en-US" altLang="zh-CN"/>
              <a:t>2022/11</a:t>
            </a:r>
            <a:endParaRPr lang="zh-CN" altLang="en-US"/>
          </a:p>
        </p:txBody>
      </p:sp>
      <p:sp>
        <p:nvSpPr>
          <p:cNvPr id="5" name="页脚占位符 4">
            <a:extLst>
              <a:ext uri="{FF2B5EF4-FFF2-40B4-BE49-F238E27FC236}">
                <a16:creationId xmlns:a16="http://schemas.microsoft.com/office/drawing/2014/main" id="{37D10C6E-C31A-9BBE-4630-4D131E46F805}"/>
              </a:ext>
            </a:extLst>
          </p:cNvPr>
          <p:cNvSpPr>
            <a:spLocks noGrp="1"/>
          </p:cNvSpPr>
          <p:nvPr>
            <p:ph type="ftr" sz="quarter" idx="11"/>
          </p:nvPr>
        </p:nvSpPr>
        <p:spPr/>
        <p:txBody>
          <a:bodyPr/>
          <a:lstStyle/>
          <a:p>
            <a:r>
              <a:rPr lang="zh-CN" altLang="en-US"/>
              <a:t>嵌入式系统 </a:t>
            </a:r>
            <a:r>
              <a:rPr lang="en-US" altLang="zh-CN"/>
              <a:t>-  </a:t>
            </a:r>
            <a:r>
              <a:rPr lang="zh-CN" altLang="en-US"/>
              <a:t>电子科学与技术</a:t>
            </a:r>
            <a:endParaRPr lang="zh-CN" altLang="en-US" dirty="0"/>
          </a:p>
        </p:txBody>
      </p:sp>
      <p:sp>
        <p:nvSpPr>
          <p:cNvPr id="6" name="灯片编号占位符 5">
            <a:extLst>
              <a:ext uri="{FF2B5EF4-FFF2-40B4-BE49-F238E27FC236}">
                <a16:creationId xmlns:a16="http://schemas.microsoft.com/office/drawing/2014/main" id="{2134B9BC-2B1A-5090-F021-B9CC2A423C47}"/>
              </a:ext>
            </a:extLst>
          </p:cNvPr>
          <p:cNvSpPr>
            <a:spLocks noGrp="1"/>
          </p:cNvSpPr>
          <p:nvPr>
            <p:ph type="sldNum" sz="quarter" idx="12"/>
          </p:nvPr>
        </p:nvSpPr>
        <p:spPr/>
        <p:txBody>
          <a:bodyPr/>
          <a:lstStyle/>
          <a:p>
            <a:fld id="{FCF2BB6F-A83A-4C95-B30E-4BA0ECE4D46E}" type="slidenum">
              <a:rPr lang="zh-CN" altLang="en-US" smtClean="0"/>
              <a:pPr/>
              <a:t>9</a:t>
            </a:fld>
            <a:endParaRPr lang="zh-CN" altLang="en-US"/>
          </a:p>
        </p:txBody>
      </p:sp>
    </p:spTree>
    <p:extLst>
      <p:ext uri="{BB962C8B-B14F-4D97-AF65-F5344CB8AC3E}">
        <p14:creationId xmlns:p14="http://schemas.microsoft.com/office/powerpoint/2010/main" val="215312395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fontScale="92500"/>
          </a:bodyPr>
          <a:lstStyle/>
          <a:p>
            <a:r>
              <a:rPr lang="zh-CN" altLang="en-US" dirty="0"/>
              <a:t>选择题答案</a:t>
            </a:r>
          </a:p>
          <a:p>
            <a:pPr marL="0" indent="0">
              <a:buNone/>
            </a:pPr>
            <a:r>
              <a:rPr lang="en-US" altLang="zh-CN" dirty="0"/>
              <a:t>1</a:t>
            </a:r>
            <a:r>
              <a:rPr lang="zh-CN" altLang="en-US" dirty="0"/>
              <a:t>、</a:t>
            </a:r>
            <a:r>
              <a:rPr lang="en-US" altLang="zh-CN" dirty="0"/>
              <a:t>AD    2</a:t>
            </a:r>
            <a:r>
              <a:rPr lang="zh-CN" altLang="en-US" dirty="0"/>
              <a:t>、</a:t>
            </a:r>
            <a:r>
              <a:rPr lang="en-US" altLang="zh-CN" dirty="0"/>
              <a:t>C</a:t>
            </a:r>
          </a:p>
          <a:p>
            <a:pPr marL="0" indent="0">
              <a:buNone/>
            </a:pPr>
            <a:endParaRPr lang="zh-CN" altLang="en-US" dirty="0"/>
          </a:p>
          <a:p>
            <a:r>
              <a:rPr lang="zh-CN" altLang="en-US" dirty="0"/>
              <a:t>填空题答案</a:t>
            </a:r>
          </a:p>
          <a:p>
            <a:pPr marL="0" indent="0">
              <a:buNone/>
            </a:pPr>
            <a:r>
              <a:rPr lang="en-US" altLang="zh-CN" dirty="0"/>
              <a:t>1</a:t>
            </a:r>
            <a:r>
              <a:rPr lang="zh-CN" altLang="en-US" dirty="0"/>
              <a:t>、主机，主机</a:t>
            </a:r>
          </a:p>
          <a:p>
            <a:pPr marL="0" indent="0">
              <a:buNone/>
            </a:pPr>
            <a:r>
              <a:rPr lang="en-US" altLang="zh-CN" dirty="0"/>
              <a:t>2</a:t>
            </a:r>
            <a:r>
              <a:rPr lang="zh-CN" altLang="en-US" dirty="0"/>
              <a:t>、主机，从机</a:t>
            </a:r>
          </a:p>
          <a:p>
            <a:pPr marL="0" indent="0">
              <a:buNone/>
            </a:pPr>
            <a:r>
              <a:rPr lang="en-US" altLang="zh-CN" dirty="0"/>
              <a:t>3</a:t>
            </a:r>
            <a:r>
              <a:rPr lang="zh-CN" altLang="en-US" dirty="0"/>
              <a:t>、不需要，需要，需要，需要</a:t>
            </a:r>
          </a:p>
          <a:p>
            <a:pPr marL="0" indent="0">
              <a:buNone/>
            </a:pPr>
            <a:r>
              <a:rPr lang="en-US" altLang="zh-CN" dirty="0"/>
              <a:t>4</a:t>
            </a:r>
            <a:r>
              <a:rPr lang="zh-CN" altLang="en-US" dirty="0"/>
              <a:t>、必须</a:t>
            </a:r>
          </a:p>
          <a:p>
            <a:pPr marL="0" indent="0">
              <a:buNone/>
            </a:pPr>
            <a:endParaRPr lang="zh-CN" altLang="en-US" dirty="0"/>
          </a:p>
          <a:p>
            <a:r>
              <a:rPr lang="zh-CN" altLang="en-US" dirty="0"/>
              <a:t>判断题答案</a:t>
            </a:r>
          </a:p>
          <a:p>
            <a:pPr marL="0" indent="0">
              <a:buNone/>
            </a:pPr>
            <a:r>
              <a:rPr lang="en-US" altLang="zh-CN" dirty="0"/>
              <a:t>1</a:t>
            </a:r>
            <a:r>
              <a:rPr lang="zh-CN" altLang="en-US" dirty="0"/>
              <a:t>、</a:t>
            </a:r>
            <a:r>
              <a:rPr lang="en-US" altLang="zh-CN" dirty="0"/>
              <a:t>√  2</a:t>
            </a:r>
            <a:r>
              <a:rPr lang="zh-CN" altLang="en-US" dirty="0"/>
              <a:t>、</a:t>
            </a:r>
            <a:r>
              <a:rPr lang="en-US" altLang="zh-CN" dirty="0"/>
              <a:t>√   3</a:t>
            </a:r>
            <a:r>
              <a:rPr lang="zh-CN" altLang="en-US" dirty="0"/>
              <a:t>、×</a:t>
            </a:r>
            <a:r>
              <a:rPr lang="en-US" altLang="zh-CN" dirty="0"/>
              <a:t>   4</a:t>
            </a:r>
            <a:r>
              <a:rPr lang="zh-CN" altLang="en-US" dirty="0"/>
              <a:t>、×</a:t>
            </a:r>
            <a:r>
              <a:rPr lang="en-US" altLang="zh-CN" dirty="0"/>
              <a:t>   5</a:t>
            </a:r>
            <a:r>
              <a:rPr lang="zh-CN" altLang="en-US" dirty="0"/>
              <a:t>、×</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90</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91368690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参考答案</a:t>
            </a:r>
          </a:p>
        </p:txBody>
      </p:sp>
      <p:sp>
        <p:nvSpPr>
          <p:cNvPr id="3" name="内容占位符 2"/>
          <p:cNvSpPr>
            <a:spLocks noGrp="1"/>
          </p:cNvSpPr>
          <p:nvPr>
            <p:ph idx="1"/>
          </p:nvPr>
        </p:nvSpPr>
        <p:spPr/>
        <p:txBody>
          <a:bodyPr>
            <a:normAutofit/>
          </a:bodyPr>
          <a:lstStyle/>
          <a:p>
            <a:r>
              <a:rPr lang="zh-CN" altLang="en-US" dirty="0"/>
              <a:t>思考题答案</a:t>
            </a:r>
          </a:p>
          <a:p>
            <a:pPr marL="0" indent="0">
              <a:buNone/>
            </a:pPr>
            <a:r>
              <a:rPr lang="zh-CN" altLang="en-US" dirty="0"/>
              <a:t>（</a:t>
            </a:r>
            <a:r>
              <a:rPr lang="en-US" altLang="zh-CN" dirty="0"/>
              <a:t>1</a:t>
            </a:r>
            <a:r>
              <a:rPr lang="zh-CN" altLang="en-US" dirty="0"/>
              <a:t>）</a:t>
            </a:r>
            <a:r>
              <a:rPr lang="en-US" altLang="zh-CN" dirty="0"/>
              <a:t>CPOL=1——</a:t>
            </a:r>
            <a:r>
              <a:rPr lang="zh-CN" altLang="en-US" dirty="0"/>
              <a:t>空闲电平为</a:t>
            </a:r>
            <a:r>
              <a:rPr lang="en-US" altLang="zh-CN" dirty="0"/>
              <a:t>1</a:t>
            </a:r>
          </a:p>
          <a:p>
            <a:pPr marL="0" indent="0">
              <a:buNone/>
            </a:pPr>
            <a:r>
              <a:rPr lang="en-US" altLang="zh-CN" dirty="0"/>
              <a:t>	CPHA=0——</a:t>
            </a:r>
            <a:r>
              <a:rPr lang="zh-CN" altLang="en-US" dirty="0"/>
              <a:t>奇数边沿采样</a:t>
            </a:r>
          </a:p>
          <a:p>
            <a:pPr marL="0" indent="0">
              <a:buNone/>
            </a:pPr>
            <a:endParaRPr lang="zh-CN" altLang="en-US" dirty="0"/>
          </a:p>
          <a:p>
            <a:pPr marL="0" indent="0">
              <a:buNone/>
            </a:pPr>
            <a:endParaRPr lang="zh-CN" altLang="en-US" dirty="0"/>
          </a:p>
          <a:p>
            <a:pPr marL="0" indent="0">
              <a:buNone/>
            </a:pPr>
            <a:endParaRPr lang="zh-CN" altLang="en-US" dirty="0"/>
          </a:p>
          <a:p>
            <a:pPr marL="0" indent="0">
              <a:buNone/>
            </a:pPr>
            <a:r>
              <a:rPr lang="zh-CN" altLang="en-US" dirty="0"/>
              <a:t>（</a:t>
            </a:r>
            <a:r>
              <a:rPr lang="en-US" altLang="zh-CN" dirty="0"/>
              <a:t>2</a:t>
            </a:r>
            <a:r>
              <a:rPr lang="zh-CN" altLang="en-US" dirty="0"/>
              <a:t>）</a:t>
            </a:r>
            <a:r>
              <a:rPr lang="en-US" altLang="zh-CN" dirty="0"/>
              <a:t>CPOL=0——</a:t>
            </a:r>
            <a:r>
              <a:rPr lang="zh-CN" altLang="en-US" dirty="0"/>
              <a:t>空闲电平为</a:t>
            </a:r>
            <a:r>
              <a:rPr lang="en-US" altLang="zh-CN" dirty="0"/>
              <a:t>0</a:t>
            </a:r>
          </a:p>
          <a:p>
            <a:pPr marL="0" indent="0">
              <a:buNone/>
            </a:pPr>
            <a:r>
              <a:rPr lang="en-US" altLang="zh-CN" dirty="0"/>
              <a:t>	CPHA=1——</a:t>
            </a:r>
            <a:r>
              <a:rPr lang="zh-CN" altLang="en-US" dirty="0"/>
              <a:t>偶数边沿采样</a:t>
            </a:r>
          </a:p>
        </p:txBody>
      </p:sp>
      <p:sp>
        <p:nvSpPr>
          <p:cNvPr id="4" name="日期占位符 3"/>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91</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pic>
        <p:nvPicPr>
          <p:cNvPr id="8" name="图片 7" descr="无标题1"/>
          <p:cNvPicPr>
            <a:picLocks noChangeAspect="1"/>
          </p:cNvPicPr>
          <p:nvPr/>
        </p:nvPicPr>
        <p:blipFill>
          <a:blip r:embed="rId2"/>
          <a:stretch>
            <a:fillRect/>
          </a:stretch>
        </p:blipFill>
        <p:spPr>
          <a:xfrm>
            <a:off x="6600190" y="981075"/>
            <a:ext cx="4659630" cy="2757805"/>
          </a:xfrm>
          <a:prstGeom prst="rect">
            <a:avLst/>
          </a:prstGeom>
        </p:spPr>
      </p:pic>
      <p:pic>
        <p:nvPicPr>
          <p:cNvPr id="9" name="图片 8" descr="无标题2"/>
          <p:cNvPicPr>
            <a:picLocks noChangeAspect="1"/>
          </p:cNvPicPr>
          <p:nvPr/>
        </p:nvPicPr>
        <p:blipFill>
          <a:blip r:embed="rId3"/>
          <a:stretch>
            <a:fillRect/>
          </a:stretch>
        </p:blipFill>
        <p:spPr>
          <a:xfrm>
            <a:off x="6600190" y="4004945"/>
            <a:ext cx="5353050" cy="2394585"/>
          </a:xfrm>
          <a:prstGeom prst="rect">
            <a:avLst/>
          </a:prstGeom>
        </p:spPr>
      </p:pic>
    </p:spTree>
    <p:extLst>
      <p:ext uri="{BB962C8B-B14F-4D97-AF65-F5344CB8AC3E}">
        <p14:creationId xmlns:p14="http://schemas.microsoft.com/office/powerpoint/2010/main" val="427564820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07738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36B5F-20B0-BFB4-1E45-832E0DF77359}"/>
              </a:ext>
            </a:extLst>
          </p:cNvPr>
          <p:cNvSpPr>
            <a:spLocks noGrp="1"/>
          </p:cNvSpPr>
          <p:nvPr>
            <p:ph type="title" idx="4294967295"/>
          </p:nvPr>
        </p:nvSpPr>
        <p:spPr>
          <a:xfrm>
            <a:off x="479376" y="1520155"/>
            <a:ext cx="11305256" cy="1188765"/>
          </a:xfrm>
        </p:spPr>
        <p:txBody>
          <a:bodyPr>
            <a:normAutofit fontScale="90000"/>
          </a:bodyPr>
          <a:lstStyle/>
          <a:p>
            <a:pPr>
              <a:lnSpc>
                <a:spcPct val="120000"/>
              </a:lnSpc>
            </a:pPr>
            <a:r>
              <a:rPr lang="zh-CN" altLang="en-US" dirty="0"/>
              <a:t>嵌 入 式 系 统 课 程</a:t>
            </a:r>
            <a:br>
              <a:rPr lang="en-US" altLang="zh-CN" dirty="0"/>
            </a:br>
            <a:r>
              <a:rPr lang="zh-CN" altLang="en-US" dirty="0"/>
              <a:t>课后习题</a:t>
            </a:r>
            <a:endParaRPr lang="zh-CN" altLang="en-US" sz="3200" b="0" dirty="0"/>
          </a:p>
        </p:txBody>
      </p:sp>
      <p:sp>
        <p:nvSpPr>
          <p:cNvPr id="3" name="内容占位符 2">
            <a:extLst>
              <a:ext uri="{FF2B5EF4-FFF2-40B4-BE49-F238E27FC236}">
                <a16:creationId xmlns:a16="http://schemas.microsoft.com/office/drawing/2014/main" id="{037F5DD4-1F98-B55A-91B2-B5D7949FBCB0}"/>
              </a:ext>
            </a:extLst>
          </p:cNvPr>
          <p:cNvSpPr>
            <a:spLocks noGrp="1"/>
          </p:cNvSpPr>
          <p:nvPr>
            <p:ph idx="4294967295"/>
          </p:nvPr>
        </p:nvSpPr>
        <p:spPr>
          <a:xfrm>
            <a:off x="3143672" y="3284984"/>
            <a:ext cx="6696744" cy="576064"/>
          </a:xfrm>
        </p:spPr>
        <p:txBody>
          <a:bodyPr>
            <a:normAutofit/>
          </a:bodyPr>
          <a:lstStyle/>
          <a:p>
            <a:pPr>
              <a:lnSpc>
                <a:spcPct val="110000"/>
              </a:lnSpc>
            </a:pPr>
            <a:r>
              <a:rPr lang="zh-CN" altLang="en-US" dirty="0">
                <a:solidFill>
                  <a:srgbClr val="C00000"/>
                </a:solidFill>
              </a:rPr>
              <a:t>❀ </a:t>
            </a:r>
            <a:r>
              <a:rPr lang="zh-CN" altLang="en-US" dirty="0"/>
              <a:t>第</a:t>
            </a:r>
            <a:r>
              <a:rPr lang="en-US" altLang="zh-CN" dirty="0"/>
              <a:t>5</a:t>
            </a:r>
            <a:r>
              <a:rPr lang="zh-CN" altLang="en-US" dirty="0"/>
              <a:t>章  通信接口与总线</a:t>
            </a:r>
            <a:r>
              <a:rPr lang="en-US" altLang="zh-CN" dirty="0"/>
              <a:t>3_I2C</a:t>
            </a:r>
            <a:r>
              <a:rPr lang="zh-CN" altLang="en-US" dirty="0"/>
              <a:t>总线</a:t>
            </a:r>
          </a:p>
        </p:txBody>
      </p:sp>
    </p:spTree>
    <p:extLst>
      <p:ext uri="{BB962C8B-B14F-4D97-AF65-F5344CB8AC3E}">
        <p14:creationId xmlns:p14="http://schemas.microsoft.com/office/powerpoint/2010/main" val="32250381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、下列叙述错误的是（）</a:t>
            </a:r>
            <a:endParaRPr lang="en-US" altLang="zh-CN" dirty="0"/>
          </a:p>
          <a:p>
            <a:pPr marL="0" indent="0">
              <a:lnSpc>
                <a:spcPct val="150000"/>
              </a:lnSpc>
              <a:buNone/>
            </a:pPr>
            <a:r>
              <a:rPr lang="en-US" altLang="zh-CN" dirty="0"/>
              <a:t>A</a:t>
            </a:r>
            <a:r>
              <a:rPr lang="zh-CN" altLang="en-US" dirty="0"/>
              <a:t>、</a:t>
            </a:r>
            <a:r>
              <a:rPr lang="en-US" altLang="zh-CN" dirty="0"/>
              <a:t>I2C</a:t>
            </a:r>
            <a:r>
              <a:rPr lang="zh-CN" altLang="en-US" dirty="0"/>
              <a:t>是一种双向</a:t>
            </a:r>
            <a:r>
              <a:rPr lang="en-US" altLang="zh-CN" dirty="0"/>
              <a:t>2</a:t>
            </a:r>
            <a:r>
              <a:rPr lang="zh-CN" altLang="en-US" dirty="0"/>
              <a:t>线制同步串行通信。</a:t>
            </a:r>
            <a:endParaRPr lang="en-US" altLang="zh-CN" dirty="0"/>
          </a:p>
          <a:p>
            <a:pPr marL="0" indent="0">
              <a:lnSpc>
                <a:spcPct val="150000"/>
              </a:lnSpc>
              <a:buNone/>
            </a:pPr>
            <a:r>
              <a:rPr lang="en-US" altLang="zh-CN" dirty="0"/>
              <a:t>B</a:t>
            </a:r>
            <a:r>
              <a:rPr lang="zh-CN" altLang="en-US" dirty="0"/>
              <a:t>、</a:t>
            </a:r>
            <a:r>
              <a:rPr lang="en-US" altLang="zh-CN" dirty="0"/>
              <a:t>I2C</a:t>
            </a:r>
            <a:r>
              <a:rPr lang="zh-CN" altLang="en-US" dirty="0"/>
              <a:t>是摩托罗拉公司提出的两线式串行通信总线标准。</a:t>
            </a:r>
            <a:endParaRPr lang="en-US" altLang="zh-CN" dirty="0"/>
          </a:p>
          <a:p>
            <a:pPr marL="0" indent="0">
              <a:lnSpc>
                <a:spcPct val="150000"/>
              </a:lnSpc>
              <a:buNone/>
            </a:pPr>
            <a:r>
              <a:rPr lang="en-US" altLang="zh-CN" dirty="0"/>
              <a:t>C</a:t>
            </a:r>
            <a:r>
              <a:rPr lang="zh-CN" altLang="en-US" dirty="0"/>
              <a:t>、</a:t>
            </a:r>
            <a:r>
              <a:rPr lang="en-US" altLang="zh-CN" dirty="0"/>
              <a:t>I2C</a:t>
            </a:r>
            <a:r>
              <a:rPr lang="zh-CN" altLang="en-US" dirty="0"/>
              <a:t>实现的是同步全双工通信。</a:t>
            </a:r>
            <a:endParaRPr lang="en-US" altLang="zh-CN" dirty="0"/>
          </a:p>
          <a:p>
            <a:pPr marL="0" indent="0">
              <a:lnSpc>
                <a:spcPct val="150000"/>
              </a:lnSpc>
              <a:buNone/>
            </a:pPr>
            <a:r>
              <a:rPr lang="en-US" altLang="zh-CN" dirty="0"/>
              <a:t>D</a:t>
            </a:r>
            <a:r>
              <a:rPr lang="zh-CN" altLang="en-US" dirty="0"/>
              <a:t>、</a:t>
            </a:r>
            <a:r>
              <a:rPr lang="en-US" altLang="zh-CN" dirty="0"/>
              <a:t>I2C</a:t>
            </a:r>
            <a:r>
              <a:rPr lang="zh-CN" altLang="en-US" dirty="0"/>
              <a:t>总线空闲时是高电平，由于所有</a:t>
            </a:r>
            <a:r>
              <a:rPr lang="en-US" altLang="zh-CN" dirty="0"/>
              <a:t>SDA</a:t>
            </a:r>
            <a:r>
              <a:rPr lang="zh-CN" altLang="en-US" dirty="0"/>
              <a:t>和</a:t>
            </a:r>
            <a:r>
              <a:rPr lang="en-US" altLang="zh-CN" dirty="0"/>
              <a:t>SCL</a:t>
            </a:r>
            <a:r>
              <a:rPr lang="zh-CN" altLang="en-US" dirty="0"/>
              <a:t>是线与关系，所以只要有一个从机发</a:t>
            </a:r>
            <a:r>
              <a:rPr lang="en-US" altLang="zh-CN" dirty="0"/>
              <a:t>0</a:t>
            </a:r>
            <a:r>
              <a:rPr lang="zh-CN" altLang="en-US" dirty="0"/>
              <a:t>，总线就被拉下来。</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94</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231523413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选择题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2</a:t>
            </a:r>
            <a:r>
              <a:rPr lang="zh-CN" altLang="en-US" dirty="0"/>
              <a:t>、关于</a:t>
            </a:r>
            <a:r>
              <a:rPr lang="en-US" altLang="zh-CN" dirty="0"/>
              <a:t>I2C</a:t>
            </a:r>
            <a:r>
              <a:rPr lang="zh-CN" altLang="en-US" dirty="0"/>
              <a:t>协议，下列说法正确的是（）。</a:t>
            </a:r>
            <a:endParaRPr lang="en-US" altLang="zh-CN" dirty="0"/>
          </a:p>
          <a:p>
            <a:pPr marL="0" indent="0">
              <a:lnSpc>
                <a:spcPct val="150000"/>
              </a:lnSpc>
              <a:buNone/>
            </a:pPr>
            <a:r>
              <a:rPr lang="en-US" altLang="zh-CN" dirty="0"/>
              <a:t>A</a:t>
            </a:r>
            <a:r>
              <a:rPr lang="zh-CN" altLang="en-US" dirty="0"/>
              <a:t>、</a:t>
            </a:r>
            <a:r>
              <a:rPr lang="en-US" altLang="zh-CN" dirty="0"/>
              <a:t>SCL</a:t>
            </a:r>
            <a:r>
              <a:rPr lang="zh-CN" altLang="en-US" dirty="0"/>
              <a:t>高电平期间，</a:t>
            </a:r>
            <a:r>
              <a:rPr lang="en-US" altLang="zh-CN" dirty="0"/>
              <a:t>SDA</a:t>
            </a:r>
            <a:r>
              <a:rPr lang="zh-CN" altLang="en-US" dirty="0"/>
              <a:t>由高到低的跳变代表通信的起始信号。</a:t>
            </a:r>
          </a:p>
          <a:p>
            <a:pPr marL="0" indent="0">
              <a:lnSpc>
                <a:spcPct val="150000"/>
              </a:lnSpc>
              <a:buNone/>
            </a:pPr>
            <a:r>
              <a:rPr lang="en-US" altLang="zh-CN" dirty="0"/>
              <a:t>B</a:t>
            </a:r>
            <a:r>
              <a:rPr lang="zh-CN" altLang="en-US" dirty="0"/>
              <a:t>、</a:t>
            </a:r>
            <a:r>
              <a:rPr lang="en-US" altLang="zh-CN" dirty="0"/>
              <a:t>SCL</a:t>
            </a:r>
            <a:r>
              <a:rPr lang="zh-CN" altLang="en-US" dirty="0"/>
              <a:t>高电平期间，</a:t>
            </a:r>
            <a:r>
              <a:rPr lang="en-US" altLang="zh-CN" dirty="0"/>
              <a:t>SDA</a:t>
            </a:r>
            <a:r>
              <a:rPr lang="zh-CN" altLang="en-US" dirty="0"/>
              <a:t>由高到低的跳变代表通信的结束信号。</a:t>
            </a:r>
            <a:endParaRPr lang="en-US" altLang="zh-CN" dirty="0"/>
          </a:p>
          <a:p>
            <a:pPr marL="0" indent="0">
              <a:lnSpc>
                <a:spcPct val="150000"/>
              </a:lnSpc>
              <a:buNone/>
            </a:pPr>
            <a:r>
              <a:rPr lang="en-US" altLang="zh-CN" dirty="0"/>
              <a:t>C</a:t>
            </a:r>
            <a:r>
              <a:rPr lang="zh-CN" altLang="en-US" dirty="0"/>
              <a:t>、</a:t>
            </a:r>
            <a:r>
              <a:rPr lang="en-US" altLang="zh-CN" dirty="0"/>
              <a:t>I2C</a:t>
            </a:r>
            <a:r>
              <a:rPr lang="zh-CN" altLang="en-US" dirty="0"/>
              <a:t>总线上可以挂接多个器件，其中一个作为主机，其他为从机，主机靠片选信号</a:t>
            </a:r>
            <a:r>
              <a:rPr lang="en-US" altLang="zh-CN" dirty="0"/>
              <a:t>CS</a:t>
            </a:r>
            <a:r>
              <a:rPr lang="zh-CN" altLang="en-US" dirty="0"/>
              <a:t>选择与其通信的从器件。</a:t>
            </a:r>
          </a:p>
          <a:p>
            <a:pPr marL="0" indent="0">
              <a:lnSpc>
                <a:spcPct val="150000"/>
              </a:lnSpc>
              <a:buNone/>
            </a:pPr>
            <a:r>
              <a:rPr lang="en-US" altLang="zh-CN" dirty="0"/>
              <a:t>D</a:t>
            </a:r>
            <a:r>
              <a:rPr lang="zh-CN" altLang="en-US" dirty="0"/>
              <a:t>、连接在</a:t>
            </a:r>
            <a:r>
              <a:rPr lang="en-US" altLang="zh-CN" dirty="0"/>
              <a:t>I2C</a:t>
            </a:r>
            <a:r>
              <a:rPr lang="zh-CN" altLang="en-US" dirty="0"/>
              <a:t>总线上的每一个器件都有一个唯一的硬件设置的地址，通信时主机用软件寻址的方法选择与之通信的器件。</a:t>
            </a: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95</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41042489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判断题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I2C</a:t>
            </a:r>
            <a:r>
              <a:rPr lang="zh-CN" altLang="en-US" dirty="0"/>
              <a:t>总线上工作于主模式的器件可以发送和接收数据，而工作于从模式的器件只能发送不能接收数据。</a:t>
            </a:r>
            <a:endParaRPr lang="en-US" altLang="zh-CN" b="1" dirty="0">
              <a:solidFill>
                <a:srgbClr val="FF0000"/>
              </a:solidFill>
            </a:endParaRPr>
          </a:p>
          <a:p>
            <a:pPr marL="0" indent="0">
              <a:lnSpc>
                <a:spcPct val="150000"/>
              </a:lnSpc>
              <a:buNone/>
            </a:pPr>
            <a:r>
              <a:rPr lang="en-US" altLang="zh-CN" dirty="0"/>
              <a:t>2</a:t>
            </a:r>
            <a:r>
              <a:rPr lang="zh-CN" altLang="en-US" dirty="0"/>
              <a:t>、</a:t>
            </a:r>
            <a:r>
              <a:rPr lang="en-US" altLang="zh-CN" dirty="0"/>
              <a:t>I2C</a:t>
            </a:r>
            <a:r>
              <a:rPr lang="zh-CN" altLang="en-US" dirty="0"/>
              <a:t>总线采用应答式通信，主机每发送完一个字节数据都需要从机反馈一个应答信号。</a:t>
            </a:r>
            <a:endParaRPr lang="en-US" altLang="zh-CN" b="1" dirty="0">
              <a:solidFill>
                <a:srgbClr val="FF0000"/>
              </a:solidFill>
            </a:endParaRPr>
          </a:p>
          <a:p>
            <a:pPr marL="0" indent="0">
              <a:lnSpc>
                <a:spcPct val="150000"/>
              </a:lnSpc>
              <a:buNone/>
            </a:pPr>
            <a:r>
              <a:rPr lang="en-US" altLang="zh-CN" dirty="0"/>
              <a:t>3</a:t>
            </a:r>
            <a:r>
              <a:rPr lang="zh-CN" altLang="en-US" dirty="0"/>
              <a:t>、</a:t>
            </a:r>
            <a:r>
              <a:rPr lang="en-US" altLang="zh-CN" dirty="0"/>
              <a:t>SDA</a:t>
            </a:r>
            <a:r>
              <a:rPr lang="zh-CN" altLang="en-US" dirty="0"/>
              <a:t>线上的数据状态仅在</a:t>
            </a:r>
            <a:r>
              <a:rPr lang="en-US" altLang="zh-CN" dirty="0"/>
              <a:t>SCL</a:t>
            </a:r>
            <a:r>
              <a:rPr lang="zh-CN" altLang="en-US" dirty="0"/>
              <a:t>为低电平的期间才能改变，</a:t>
            </a:r>
            <a:r>
              <a:rPr lang="en-US" altLang="zh-CN" dirty="0"/>
              <a:t>SCL</a:t>
            </a:r>
            <a:r>
              <a:rPr lang="zh-CN" altLang="en-US" dirty="0"/>
              <a:t>为高电平的期间，</a:t>
            </a:r>
            <a:r>
              <a:rPr lang="en-US" altLang="zh-CN" dirty="0"/>
              <a:t>SDA</a:t>
            </a:r>
            <a:r>
              <a:rPr lang="zh-CN" altLang="en-US" dirty="0"/>
              <a:t>状态的改变被用来表示起始和停止条件。</a:t>
            </a:r>
            <a:endParaRPr lang="en-US" altLang="zh-CN" b="1" dirty="0">
              <a:solidFill>
                <a:srgbClr val="FF0000"/>
              </a:solidFill>
            </a:endParaRPr>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96</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30664568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a:t>
            </a:r>
            <a:r>
              <a:rPr lang="en-US" altLang="zh-CN" dirty="0"/>
              <a:t>Sr</a:t>
            </a:r>
            <a:r>
              <a:rPr lang="zh-CN" altLang="en-US" dirty="0"/>
              <a:t>为</a:t>
            </a:r>
            <a:r>
              <a:rPr lang="en-US" altLang="zh-CN" dirty="0"/>
              <a:t>”</a:t>
            </a:r>
            <a:r>
              <a:rPr lang="zh-CN" altLang="en-US" dirty="0"/>
              <a:t>重复起始</a:t>
            </a:r>
            <a:r>
              <a:rPr lang="en-US" altLang="zh-CN" dirty="0"/>
              <a:t>”</a:t>
            </a:r>
            <a:r>
              <a:rPr lang="zh-CN" altLang="en-US" dirty="0"/>
              <a:t>位，在切换数据收发方向时，不需要给出</a:t>
            </a:r>
            <a:r>
              <a:rPr lang="zh-CN" altLang="en-US" u="sng" dirty="0"/>
              <a:t>              </a:t>
            </a:r>
            <a:r>
              <a:rPr lang="en-US" altLang="zh-CN" dirty="0"/>
              <a:t>,</a:t>
            </a:r>
          </a:p>
          <a:p>
            <a:pPr marL="0" indent="0">
              <a:lnSpc>
                <a:spcPct val="150000"/>
              </a:lnSpc>
              <a:buNone/>
            </a:pPr>
            <a:r>
              <a:rPr lang="zh-CN" altLang="en-US" dirty="0"/>
              <a:t>直接再产生一次</a:t>
            </a:r>
            <a:r>
              <a:rPr lang="zh-CN" altLang="en-US" u="sng" dirty="0"/>
              <a:t>              </a:t>
            </a:r>
            <a:r>
              <a:rPr lang="zh-CN" altLang="en-US" dirty="0"/>
              <a:t>。</a:t>
            </a:r>
            <a:endParaRPr lang="en-US" altLang="zh-CN" dirty="0"/>
          </a:p>
          <a:p>
            <a:pPr marL="0" indent="0">
              <a:lnSpc>
                <a:spcPct val="150000"/>
              </a:lnSpc>
              <a:buNone/>
            </a:pPr>
            <a:r>
              <a:rPr lang="en-US" altLang="zh-CN" dirty="0"/>
              <a:t>2</a:t>
            </a:r>
            <a:r>
              <a:rPr lang="zh-CN" altLang="en-US" dirty="0"/>
              <a:t>、对于应答信号，</a:t>
            </a:r>
            <a:r>
              <a:rPr lang="en-US" altLang="zh-CN" dirty="0"/>
              <a:t>ACK= </a:t>
            </a:r>
            <a:r>
              <a:rPr lang="en-US" altLang="zh-CN" u="sng" dirty="0"/>
              <a:t>        </a:t>
            </a:r>
            <a:r>
              <a:rPr lang="zh-CN" altLang="en-US" dirty="0"/>
              <a:t>（</a:t>
            </a:r>
            <a:r>
              <a:rPr lang="en-US" altLang="zh-CN" dirty="0"/>
              <a:t>0/1</a:t>
            </a:r>
            <a:r>
              <a:rPr lang="zh-CN" altLang="en-US" dirty="0"/>
              <a:t>）时为有效应答位，说明从机已经成功接收到该字节，否则说明接受不成功。</a:t>
            </a:r>
            <a:endParaRPr lang="en-US" altLang="zh-CN"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97</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305982105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填空题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a:xfrm>
            <a:off x="263352" y="1196753"/>
            <a:ext cx="11744200" cy="4752528"/>
          </a:xfrm>
        </p:spPr>
        <p:txBody>
          <a:bodyPr>
            <a:normAutofit fontScale="77500" lnSpcReduction="20000"/>
          </a:bodyPr>
          <a:lstStyle/>
          <a:p>
            <a:pPr marL="0" indent="0">
              <a:lnSpc>
                <a:spcPct val="150000"/>
              </a:lnSpc>
              <a:buNone/>
            </a:pPr>
            <a:r>
              <a:rPr lang="en-US" altLang="zh-CN" dirty="0"/>
              <a:t>3</a:t>
            </a:r>
            <a:r>
              <a:rPr lang="zh-CN" altLang="en-US" dirty="0"/>
              <a:t>、</a:t>
            </a:r>
            <a:r>
              <a:rPr lang="en-US" altLang="zh-CN" dirty="0"/>
              <a:t>I2C</a:t>
            </a:r>
            <a:r>
              <a:rPr lang="zh-CN" altLang="en-US" dirty="0"/>
              <a:t>主机向设备的寄存器写通讯过程</a:t>
            </a:r>
            <a:r>
              <a:rPr lang="en-US" altLang="zh-CN" dirty="0"/>
              <a:t>:    </a:t>
            </a:r>
          </a:p>
          <a:p>
            <a:pPr marL="0" indent="0">
              <a:lnSpc>
                <a:spcPct val="150000"/>
              </a:lnSpc>
              <a:buNone/>
            </a:pPr>
            <a:r>
              <a:rPr lang="zh-CN" altLang="en-US" dirty="0"/>
              <a:t>①首先主机发送一个</a:t>
            </a:r>
            <a:r>
              <a:rPr lang="en-US" altLang="zh-CN" dirty="0"/>
              <a:t>START</a:t>
            </a:r>
            <a:r>
              <a:rPr lang="zh-CN" altLang="en-US" dirty="0"/>
              <a:t>信号，在</a:t>
            </a:r>
            <a:r>
              <a:rPr lang="en-US" altLang="zh-CN" dirty="0"/>
              <a:t>SCL</a:t>
            </a:r>
            <a:r>
              <a:rPr lang="en-US" altLang="zh-CN" u="sng" dirty="0"/>
              <a:t>      </a:t>
            </a:r>
            <a:r>
              <a:rPr lang="zh-CN" altLang="en-US" dirty="0"/>
              <a:t>电平时，</a:t>
            </a:r>
            <a:r>
              <a:rPr lang="en-US" altLang="zh-CN" dirty="0"/>
              <a:t>SDA</a:t>
            </a:r>
            <a:r>
              <a:rPr lang="zh-CN" altLang="en-US" dirty="0"/>
              <a:t>由</a:t>
            </a:r>
            <a:r>
              <a:rPr lang="zh-CN" altLang="en-US" u="sng" dirty="0"/>
              <a:t>      </a:t>
            </a:r>
            <a:r>
              <a:rPr lang="zh-CN" altLang="en-US" dirty="0"/>
              <a:t>到</a:t>
            </a:r>
            <a:r>
              <a:rPr lang="zh-CN" altLang="en-US" u="sng" dirty="0"/>
              <a:t>       </a:t>
            </a:r>
            <a:r>
              <a:rPr lang="zh-CN" altLang="en-US" dirty="0"/>
              <a:t>跳变；（高</a:t>
            </a:r>
            <a:r>
              <a:rPr lang="en-US" altLang="zh-CN" dirty="0"/>
              <a:t>/</a:t>
            </a:r>
            <a:r>
              <a:rPr lang="zh-CN" altLang="en-US" dirty="0"/>
              <a:t>低</a:t>
            </a:r>
            <a:r>
              <a:rPr lang="en-US" altLang="zh-CN" dirty="0"/>
              <a:t>)</a:t>
            </a:r>
          </a:p>
          <a:p>
            <a:pPr marL="0" indent="0">
              <a:lnSpc>
                <a:spcPct val="150000"/>
              </a:lnSpc>
              <a:buNone/>
            </a:pPr>
            <a:r>
              <a:rPr lang="zh-CN" altLang="en-US" dirty="0"/>
              <a:t>②主机发送一个地址字节，包括</a:t>
            </a:r>
            <a:r>
              <a:rPr lang="en-US" altLang="zh-CN" dirty="0"/>
              <a:t>7</a:t>
            </a:r>
            <a:r>
              <a:rPr lang="zh-CN" altLang="en-US" dirty="0"/>
              <a:t>位地址码和一位写操控</a:t>
            </a:r>
            <a:r>
              <a:rPr lang="en-US" altLang="zh-CN" dirty="0"/>
              <a:t>W=</a:t>
            </a:r>
            <a:r>
              <a:rPr lang="en-US" altLang="zh-CN" u="sng" dirty="0"/>
              <a:t>      </a:t>
            </a:r>
            <a:r>
              <a:rPr lang="zh-CN" altLang="en-US" dirty="0"/>
              <a:t>；相应地址的从机发送一个应答信号</a:t>
            </a:r>
            <a:r>
              <a:rPr lang="en-US" altLang="zh-CN" dirty="0"/>
              <a:t>ACK =</a:t>
            </a:r>
            <a:r>
              <a:rPr lang="en-US" altLang="zh-CN" u="sng" dirty="0"/>
              <a:t>      </a:t>
            </a:r>
            <a:r>
              <a:rPr lang="zh-CN" altLang="en-US" dirty="0"/>
              <a:t>； （</a:t>
            </a:r>
            <a:r>
              <a:rPr lang="en-US" altLang="zh-CN" dirty="0"/>
              <a:t>0/1</a:t>
            </a:r>
            <a:r>
              <a:rPr lang="zh-CN" altLang="en-US" dirty="0"/>
              <a:t>）</a:t>
            </a:r>
            <a:endParaRPr lang="en-US" altLang="zh-CN" dirty="0"/>
          </a:p>
          <a:p>
            <a:pPr marL="0" indent="0">
              <a:lnSpc>
                <a:spcPct val="150000"/>
              </a:lnSpc>
              <a:buNone/>
            </a:pPr>
            <a:r>
              <a:rPr lang="zh-CN" altLang="en-US" dirty="0"/>
              <a:t>③ 主机收到</a:t>
            </a:r>
            <a:r>
              <a:rPr lang="en-US" altLang="zh-CN" dirty="0"/>
              <a:t>ACK</a:t>
            </a:r>
            <a:r>
              <a:rPr lang="zh-CN" altLang="en-US" dirty="0"/>
              <a:t>后开始发送寄存器的地址，</a:t>
            </a:r>
            <a:r>
              <a:rPr lang="en-US" altLang="zh-CN" dirty="0"/>
              <a:t>MSB</a:t>
            </a:r>
            <a:r>
              <a:rPr lang="zh-CN" altLang="en-US" dirty="0"/>
              <a:t>在先，</a:t>
            </a:r>
            <a:r>
              <a:rPr lang="en-US" altLang="zh-CN" dirty="0"/>
              <a:t>LSB</a:t>
            </a:r>
            <a:r>
              <a:rPr lang="zh-CN" altLang="en-US" dirty="0"/>
              <a:t>在后； 从机发送应答信号 </a:t>
            </a:r>
            <a:r>
              <a:rPr lang="en-US" altLang="zh-CN" dirty="0"/>
              <a:t>ACK</a:t>
            </a:r>
            <a:r>
              <a:rPr lang="zh-CN" altLang="en-US" dirty="0"/>
              <a:t>；</a:t>
            </a:r>
            <a:endParaRPr lang="en-US" altLang="zh-CN" dirty="0"/>
          </a:p>
          <a:p>
            <a:pPr marL="0" indent="0">
              <a:lnSpc>
                <a:spcPct val="150000"/>
              </a:lnSpc>
              <a:buNone/>
            </a:pPr>
            <a:r>
              <a:rPr lang="zh-CN" altLang="en-US" dirty="0"/>
              <a:t>④主机收到</a:t>
            </a:r>
            <a:r>
              <a:rPr lang="en-US" altLang="zh-CN" dirty="0"/>
              <a:t>ACK</a:t>
            </a:r>
            <a:r>
              <a:rPr lang="zh-CN" altLang="en-US" dirty="0"/>
              <a:t>后开始发送第一个数据字节，</a:t>
            </a:r>
            <a:r>
              <a:rPr lang="en-US" altLang="zh-CN" dirty="0"/>
              <a:t>MSB</a:t>
            </a:r>
            <a:r>
              <a:rPr lang="zh-CN" altLang="en-US" dirty="0"/>
              <a:t>在先，</a:t>
            </a:r>
            <a:r>
              <a:rPr lang="en-US" altLang="zh-CN" dirty="0"/>
              <a:t>LSB</a:t>
            </a:r>
            <a:r>
              <a:rPr lang="zh-CN" altLang="en-US" dirty="0"/>
              <a:t>在后；从机收到数据字节后，发送一个</a:t>
            </a:r>
            <a:r>
              <a:rPr lang="en-US" altLang="zh-CN" dirty="0"/>
              <a:t>ACK =</a:t>
            </a:r>
            <a:r>
              <a:rPr lang="en-US" altLang="zh-CN" u="sng" dirty="0"/>
              <a:t>      </a:t>
            </a:r>
            <a:r>
              <a:rPr lang="zh-CN" altLang="en-US" dirty="0"/>
              <a:t>表示继续传送数据，发送</a:t>
            </a:r>
            <a:r>
              <a:rPr lang="en-US" altLang="zh-CN" dirty="0"/>
              <a:t>NACK=</a:t>
            </a:r>
            <a:r>
              <a:rPr lang="en-US" altLang="zh-CN" u="sng" dirty="0"/>
              <a:t>     </a:t>
            </a:r>
            <a:r>
              <a:rPr lang="zh-CN" altLang="en-US" dirty="0"/>
              <a:t>表示传送数据结束； （</a:t>
            </a:r>
            <a:r>
              <a:rPr lang="en-US" altLang="zh-CN" dirty="0"/>
              <a:t>0/1</a:t>
            </a:r>
            <a:r>
              <a:rPr lang="zh-CN" altLang="en-US" dirty="0"/>
              <a:t>）</a:t>
            </a:r>
            <a:endParaRPr lang="en-US" altLang="zh-CN" dirty="0"/>
          </a:p>
          <a:p>
            <a:pPr marL="0" indent="0">
              <a:lnSpc>
                <a:spcPct val="150000"/>
              </a:lnSpc>
              <a:buNone/>
            </a:pPr>
            <a:r>
              <a:rPr lang="zh-CN" altLang="en-US" dirty="0"/>
              <a:t>⑤主机发送完全部数据后，发送一个停止信号</a:t>
            </a:r>
            <a:r>
              <a:rPr lang="en-US" altLang="zh-CN" dirty="0"/>
              <a:t>STOP</a:t>
            </a:r>
            <a:r>
              <a:rPr lang="zh-CN" altLang="en-US" dirty="0"/>
              <a:t>，在</a:t>
            </a:r>
            <a:r>
              <a:rPr lang="en-US" altLang="zh-CN" dirty="0"/>
              <a:t>SCL</a:t>
            </a:r>
            <a:r>
              <a:rPr lang="en-US" altLang="zh-CN" u="sng" dirty="0"/>
              <a:t>      </a:t>
            </a:r>
            <a:r>
              <a:rPr lang="zh-CN" altLang="en-US" dirty="0"/>
              <a:t>电平时，</a:t>
            </a:r>
            <a:r>
              <a:rPr lang="en-US" altLang="zh-CN" dirty="0"/>
              <a:t>SDA</a:t>
            </a:r>
            <a:r>
              <a:rPr lang="zh-CN" altLang="en-US" dirty="0"/>
              <a:t>由</a:t>
            </a:r>
            <a:r>
              <a:rPr lang="zh-CN" altLang="en-US" u="sng" dirty="0"/>
              <a:t>     </a:t>
            </a:r>
            <a:r>
              <a:rPr lang="zh-CN" altLang="en-US" dirty="0"/>
              <a:t>到</a:t>
            </a:r>
            <a:r>
              <a:rPr lang="zh-CN" altLang="en-US" u="sng" dirty="0"/>
              <a:t>     </a:t>
            </a:r>
            <a:r>
              <a:rPr lang="zh-CN" altLang="en-US" dirty="0"/>
              <a:t>跳变，结束整个通讯并且释放总线； （高</a:t>
            </a:r>
            <a:r>
              <a:rPr lang="en-US" altLang="zh-CN" dirty="0"/>
              <a:t>/</a:t>
            </a:r>
            <a:r>
              <a:rPr lang="zh-CN" altLang="en-US" dirty="0"/>
              <a:t>低</a:t>
            </a:r>
            <a:r>
              <a:rPr lang="en-US" altLang="zh-CN" dirty="0"/>
              <a:t>)</a:t>
            </a:r>
            <a:endParaRPr lang="zh-CN" altLang="en-US"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98</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165889109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AA6607-F453-DB46-BD23-67BC7CF80748}"/>
              </a:ext>
            </a:extLst>
          </p:cNvPr>
          <p:cNvSpPr>
            <a:spLocks noGrp="1"/>
          </p:cNvSpPr>
          <p:nvPr>
            <p:ph type="title"/>
          </p:nvPr>
        </p:nvSpPr>
        <p:spPr/>
        <p:txBody>
          <a:bodyPr/>
          <a:lstStyle/>
          <a:p>
            <a:r>
              <a:rPr lang="zh-CN" altLang="en-US" dirty="0"/>
              <a:t>思考</a:t>
            </a:r>
            <a:r>
              <a:rPr lang="en-US" altLang="zh-CN" dirty="0"/>
              <a:t>/</a:t>
            </a:r>
            <a:r>
              <a:rPr lang="zh-CN" altLang="en-US" dirty="0"/>
              <a:t>问答题</a:t>
            </a:r>
          </a:p>
        </p:txBody>
      </p:sp>
      <p:sp>
        <p:nvSpPr>
          <p:cNvPr id="3" name="内容占位符 2">
            <a:extLst>
              <a:ext uri="{FF2B5EF4-FFF2-40B4-BE49-F238E27FC236}">
                <a16:creationId xmlns:a16="http://schemas.microsoft.com/office/drawing/2014/main" id="{FEDC0C2A-05B5-0677-AF36-EAA838314D54}"/>
              </a:ext>
            </a:extLst>
          </p:cNvPr>
          <p:cNvSpPr>
            <a:spLocks noGrp="1"/>
          </p:cNvSpPr>
          <p:nvPr>
            <p:ph idx="1"/>
          </p:nvPr>
        </p:nvSpPr>
        <p:spPr/>
        <p:txBody>
          <a:bodyPr>
            <a:normAutofit/>
          </a:bodyPr>
          <a:lstStyle/>
          <a:p>
            <a:pPr marL="0" indent="0">
              <a:lnSpc>
                <a:spcPct val="150000"/>
              </a:lnSpc>
              <a:buNone/>
            </a:pPr>
            <a:r>
              <a:rPr lang="en-US" altLang="zh-CN" dirty="0"/>
              <a:t>1</a:t>
            </a:r>
            <a:r>
              <a:rPr lang="zh-CN" altLang="en-US" dirty="0"/>
              <a:t>、与 </a:t>
            </a:r>
            <a:r>
              <a:rPr lang="en-US" altLang="zh-CN" dirty="0"/>
              <a:t>SPI </a:t>
            </a:r>
            <a:r>
              <a:rPr lang="zh-CN" altLang="en-US" dirty="0"/>
              <a:t>通信相比，</a:t>
            </a:r>
            <a:r>
              <a:rPr lang="en-US" altLang="zh-CN" dirty="0"/>
              <a:t>I2C </a:t>
            </a:r>
            <a:r>
              <a:rPr lang="zh-CN" altLang="en-US" dirty="0"/>
              <a:t>通信有什么特点？</a:t>
            </a:r>
            <a:endParaRPr lang="en-US" altLang="zh-CN" dirty="0"/>
          </a:p>
          <a:p>
            <a:pPr marL="0" indent="0">
              <a:lnSpc>
                <a:spcPct val="150000"/>
              </a:lnSpc>
              <a:buNone/>
            </a:pPr>
            <a:r>
              <a:rPr lang="en-US" altLang="zh-CN" dirty="0"/>
              <a:t>2</a:t>
            </a:r>
            <a:r>
              <a:rPr lang="zh-CN" altLang="en-US" dirty="0"/>
              <a:t>、</a:t>
            </a:r>
            <a:r>
              <a:rPr lang="en-US" altLang="zh-CN" dirty="0"/>
              <a:t>I2C</a:t>
            </a:r>
            <a:r>
              <a:rPr lang="zh-CN" altLang="en-US" dirty="0"/>
              <a:t>总线可以挂载多少个器件呢？</a:t>
            </a:r>
            <a:endParaRPr lang="en-US" altLang="zh-CN" dirty="0"/>
          </a:p>
          <a:p>
            <a:pPr marL="0" indent="0">
              <a:lnSpc>
                <a:spcPct val="150000"/>
              </a:lnSpc>
              <a:buNone/>
            </a:pPr>
            <a:r>
              <a:rPr lang="en-US" altLang="zh-CN" dirty="0"/>
              <a:t>3</a:t>
            </a:r>
            <a:r>
              <a:rPr lang="zh-CN" altLang="en-US" dirty="0"/>
              <a:t>、由填空第</a:t>
            </a:r>
            <a:r>
              <a:rPr lang="en-US" altLang="zh-CN" dirty="0"/>
              <a:t>3</a:t>
            </a:r>
            <a:r>
              <a:rPr lang="zh-CN" altLang="en-US" dirty="0"/>
              <a:t>题，写出</a:t>
            </a:r>
            <a:r>
              <a:rPr lang="en-US" altLang="zh-CN" dirty="0"/>
              <a:t>I2C</a:t>
            </a:r>
            <a:r>
              <a:rPr lang="zh-CN" altLang="en-US" dirty="0"/>
              <a:t>主机向设备的寄存器读通讯过程</a:t>
            </a:r>
            <a:endParaRPr lang="en-US" altLang="zh-CN" dirty="0"/>
          </a:p>
          <a:p>
            <a:pPr marL="0" indent="0">
              <a:lnSpc>
                <a:spcPct val="150000"/>
              </a:lnSpc>
              <a:buNone/>
            </a:pPr>
            <a:endParaRPr lang="zh-CN" altLang="en-US" dirty="0"/>
          </a:p>
        </p:txBody>
      </p:sp>
      <p:sp>
        <p:nvSpPr>
          <p:cNvPr id="4" name="日期占位符 3">
            <a:extLst>
              <a:ext uri="{FF2B5EF4-FFF2-40B4-BE49-F238E27FC236}">
                <a16:creationId xmlns:a16="http://schemas.microsoft.com/office/drawing/2014/main" id="{F2D05DF9-A92D-B609-5451-B255F32AD90F}"/>
              </a:ext>
            </a:extLst>
          </p:cNvPr>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2022/11</a:t>
            </a:r>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5" name="页脚占位符 4">
            <a:extLst>
              <a:ext uri="{FF2B5EF4-FFF2-40B4-BE49-F238E27FC236}">
                <a16:creationId xmlns:a16="http://schemas.microsoft.com/office/drawing/2014/main" id="{CEA257A1-D8C2-6513-0C4B-D73404283F9C}"/>
              </a:ext>
            </a:extLst>
          </p:cNvPr>
          <p:cNvSpPr>
            <a:spLocks noGrp="1"/>
          </p:cNvSpPr>
          <p:nvPr>
            <p:ph type="ftr" sz="quarter" idx="11"/>
          </p:nvPr>
        </p:nvSpPr>
        <p:spPr/>
        <p:txBody>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嵌入式系统 </a:t>
            </a:r>
            <a:r>
              <a:rPr kumimoji="0" lang="en-US" altLang="zh-CN"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  </a:t>
            </a:r>
            <a:r>
              <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rPr>
              <a:t>电子科学与技术</a:t>
            </a:r>
            <a:endParaRPr kumimoji="0" lang="zh-CN" altLang="en-US" sz="1400" b="0" i="0" u="none" strike="noStrike" kern="1200" cap="none" spc="0" normalizeH="0" baseline="0" noProof="0" dirty="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
        <p:nvSpPr>
          <p:cNvPr id="6" name="灯片编号占位符 5">
            <a:extLst>
              <a:ext uri="{FF2B5EF4-FFF2-40B4-BE49-F238E27FC236}">
                <a16:creationId xmlns:a16="http://schemas.microsoft.com/office/drawing/2014/main" id="{1C9850FF-615C-8431-8BCD-6CE0BA467E7E}"/>
              </a:ext>
            </a:extLst>
          </p:cNvPr>
          <p:cNvSpPr>
            <a:spLocks noGrp="1"/>
          </p:cNvSpPr>
          <p:nvPr>
            <p:ph type="sldNum" sz="quarter" idx="12"/>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CF2BB6F-A83A-4C95-B30E-4BA0ECE4D46E}" type="slidenum">
              <a:rPr kumimoji="0" lang="zh-CN" altLang="en-US" sz="1400" b="0" i="0" u="none" strike="noStrike" kern="1200" cap="none" spc="0" normalizeH="0" baseline="0" noProof="0" smtClean="0">
                <a:ln>
                  <a:noFill/>
                </a:ln>
                <a:solidFill>
                  <a:prstClr val="black">
                    <a:tint val="75000"/>
                  </a:prstClr>
                </a:solidFill>
                <a:effectLst/>
                <a:uLnTx/>
                <a:uFillTx/>
                <a:latin typeface="Arial" panose="020B060402020202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99</a:t>
            </a:fld>
            <a:endParaRPr kumimoji="0" lang="zh-CN" altLang="en-US" sz="1400" b="0" i="0" u="none" strike="noStrike" kern="1200" cap="none" spc="0" normalizeH="0" baseline="0" noProof="0">
              <a:ln>
                <a:noFill/>
              </a:ln>
              <a:solidFill>
                <a:prstClr val="black">
                  <a:tint val="75000"/>
                </a:prstClr>
              </a:solidFill>
              <a:effectLst/>
              <a:uLnTx/>
              <a:uFillTx/>
              <a:latin typeface="Arial" panose="020B0604020202020204" pitchFamily="34" charset="0"/>
              <a:ea typeface="宋体" panose="02010600030101010101" pitchFamily="2" charset="-122"/>
              <a:cs typeface="+mn-cs"/>
            </a:endParaRPr>
          </a:p>
        </p:txBody>
      </p:sp>
    </p:spTree>
    <p:extLst>
      <p:ext uri="{BB962C8B-B14F-4D97-AF65-F5344CB8AC3E}">
        <p14:creationId xmlns:p14="http://schemas.microsoft.com/office/powerpoint/2010/main" val="700363522"/>
      </p:ext>
    </p:extLst>
  </p:cSld>
  <p:clrMapOvr>
    <a:masterClrMapping/>
  </p:clrMapOvr>
</p:sld>
</file>

<file path=ppt/theme/theme1.xml><?xml version="1.0" encoding="utf-8"?>
<a:theme xmlns:a="http://schemas.openxmlformats.org/drawingml/2006/main" name="1_封面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章节">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封面封底">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章节">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CDESIGNL</Template>
  <TotalTime>31860</TotalTime>
  <Words>9145</Words>
  <Application>Microsoft Office PowerPoint</Application>
  <PresentationFormat>宽屏</PresentationFormat>
  <Paragraphs>1060</Paragraphs>
  <Slides>119</Slides>
  <Notes>94</Notes>
  <HiddenSlides>0</HiddenSlides>
  <MMClips>0</MMClips>
  <ScaleCrop>false</ScaleCrop>
  <HeadingPairs>
    <vt:vector size="6" baseType="variant">
      <vt:variant>
        <vt:lpstr>已用的字体</vt:lpstr>
      </vt:variant>
      <vt:variant>
        <vt:i4>11</vt:i4>
      </vt:variant>
      <vt:variant>
        <vt:lpstr>主题</vt:lpstr>
      </vt:variant>
      <vt:variant>
        <vt:i4>6</vt:i4>
      </vt:variant>
      <vt:variant>
        <vt:lpstr>幻灯片标题</vt:lpstr>
      </vt:variant>
      <vt:variant>
        <vt:i4>119</vt:i4>
      </vt:variant>
    </vt:vector>
  </HeadingPairs>
  <TitlesOfParts>
    <vt:vector size="136" baseType="lpstr">
      <vt:lpstr>-apple-system</vt:lpstr>
      <vt:lpstr>宋体</vt:lpstr>
      <vt:lpstr>微软雅黑</vt:lpstr>
      <vt:lpstr>等线</vt:lpstr>
      <vt:lpstr>等线 Light</vt:lpstr>
      <vt:lpstr>Arial</vt:lpstr>
      <vt:lpstr>Arial</vt:lpstr>
      <vt:lpstr>Arial Black</vt:lpstr>
      <vt:lpstr>Times New Roman</vt:lpstr>
      <vt:lpstr>Verdana</vt:lpstr>
      <vt:lpstr>Wingdings</vt:lpstr>
      <vt:lpstr>1_封面封底</vt:lpstr>
      <vt:lpstr>章节</vt:lpstr>
      <vt:lpstr>自定义设计方案</vt:lpstr>
      <vt:lpstr>2_封面封底</vt:lpstr>
      <vt:lpstr>1_章节</vt:lpstr>
      <vt:lpstr>1_自定义设计方案</vt:lpstr>
      <vt:lpstr>PowerPoint 演示文稿</vt:lpstr>
      <vt:lpstr>嵌 入 式 系 统 课 程 课后习题</vt:lpstr>
      <vt:lpstr>选择题</vt:lpstr>
      <vt:lpstr>选择题</vt:lpstr>
      <vt:lpstr>填空题</vt:lpstr>
      <vt:lpstr>判断题</vt:lpstr>
      <vt:lpstr>思考/问答题</vt:lpstr>
      <vt:lpstr>参考答案</vt:lpstr>
      <vt:lpstr>参考答案</vt:lpstr>
      <vt:lpstr>参考答案</vt:lpstr>
      <vt:lpstr>参考答案</vt:lpstr>
      <vt:lpstr>参考答案</vt:lpstr>
      <vt:lpstr>PowerPoint 演示文稿</vt:lpstr>
      <vt:lpstr>嵌 入 式 系 统 课 程 课后习题</vt:lpstr>
      <vt:lpstr>选择题</vt:lpstr>
      <vt:lpstr>选择题</vt:lpstr>
      <vt:lpstr>选择题</vt:lpstr>
      <vt:lpstr>选择题</vt:lpstr>
      <vt:lpstr>选择题</vt:lpstr>
      <vt:lpstr>填空题</vt:lpstr>
      <vt:lpstr>填空题</vt:lpstr>
      <vt:lpstr>判断题</vt:lpstr>
      <vt:lpstr>思考/问答题</vt:lpstr>
      <vt:lpstr>参考答案</vt:lpstr>
      <vt:lpstr>参考答案</vt:lpstr>
      <vt:lpstr>PowerPoint 演示文稿</vt:lpstr>
      <vt:lpstr>嵌 入 式 系 统 课 程 课后习题</vt:lpstr>
      <vt:lpstr>选择题</vt:lpstr>
      <vt:lpstr>选择题</vt:lpstr>
      <vt:lpstr>选择题</vt:lpstr>
      <vt:lpstr>填空题</vt:lpstr>
      <vt:lpstr>填空题</vt:lpstr>
      <vt:lpstr>填空题</vt:lpstr>
      <vt:lpstr>判断题</vt:lpstr>
      <vt:lpstr>思考/问答题</vt:lpstr>
      <vt:lpstr>分析题</vt:lpstr>
      <vt:lpstr>设计题</vt:lpstr>
      <vt:lpstr>设计题</vt:lpstr>
      <vt:lpstr>设计题</vt:lpstr>
      <vt:lpstr>设计题</vt:lpstr>
      <vt:lpstr>嵌 入 式 系 统 课 程 课后习题答案</vt:lpstr>
      <vt:lpstr>选择题答案</vt:lpstr>
      <vt:lpstr>选择题答案</vt:lpstr>
      <vt:lpstr>选择题答案</vt:lpstr>
      <vt:lpstr>填空题答案</vt:lpstr>
      <vt:lpstr>填空题答案</vt:lpstr>
      <vt:lpstr>填空题答案</vt:lpstr>
      <vt:lpstr>判断题答案</vt:lpstr>
      <vt:lpstr>思考/问答题答案</vt:lpstr>
      <vt:lpstr>思考/问答题答案</vt:lpstr>
      <vt:lpstr>分析题答案</vt:lpstr>
      <vt:lpstr>设计题答案</vt:lpstr>
      <vt:lpstr>设计题答案</vt:lpstr>
      <vt:lpstr>设计题答案</vt:lpstr>
      <vt:lpstr>设计题答案</vt:lpstr>
      <vt:lpstr>PowerPoint 演示文稿</vt:lpstr>
      <vt:lpstr>嵌 入 式 系 统 课 程 课后习题</vt:lpstr>
      <vt:lpstr>选择题</vt:lpstr>
      <vt:lpstr>选择题</vt:lpstr>
      <vt:lpstr>选择题</vt:lpstr>
      <vt:lpstr>填空题</vt:lpstr>
      <vt:lpstr>判断题</vt:lpstr>
      <vt:lpstr>思考/问答题</vt:lpstr>
      <vt:lpstr>思考/问答题</vt:lpstr>
      <vt:lpstr>分析题</vt:lpstr>
      <vt:lpstr>参考答案</vt:lpstr>
      <vt:lpstr>参考答案</vt:lpstr>
      <vt:lpstr>参考答案</vt:lpstr>
      <vt:lpstr>参考答案</vt:lpstr>
      <vt:lpstr>PowerPoint 演示文稿</vt:lpstr>
      <vt:lpstr>嵌 入 式 系 统 课 程 课后习题</vt:lpstr>
      <vt:lpstr>选择题</vt:lpstr>
      <vt:lpstr>选择题</vt:lpstr>
      <vt:lpstr>填空题</vt:lpstr>
      <vt:lpstr>判断题</vt:lpstr>
      <vt:lpstr>思考/问答题</vt:lpstr>
      <vt:lpstr>嵌 入 式 系 统 课 程 课后习题答案</vt:lpstr>
      <vt:lpstr>选择题</vt:lpstr>
      <vt:lpstr>选择题</vt:lpstr>
      <vt:lpstr>填空题</vt:lpstr>
      <vt:lpstr>判断题</vt:lpstr>
      <vt:lpstr>思考/问答题</vt:lpstr>
      <vt:lpstr>PowerPoint 演示文稿</vt:lpstr>
      <vt:lpstr>嵌 入 式 系 统 课 程 课后习题</vt:lpstr>
      <vt:lpstr>选择题</vt:lpstr>
      <vt:lpstr>选择题</vt:lpstr>
      <vt:lpstr>填空题</vt:lpstr>
      <vt:lpstr>判断题</vt:lpstr>
      <vt:lpstr>思考/问答题</vt:lpstr>
      <vt:lpstr>参考答案</vt:lpstr>
      <vt:lpstr>参考答案</vt:lpstr>
      <vt:lpstr>PowerPoint 演示文稿</vt:lpstr>
      <vt:lpstr>嵌 入 式 系 统 课 程 课后习题</vt:lpstr>
      <vt:lpstr>选择题</vt:lpstr>
      <vt:lpstr>选择题</vt:lpstr>
      <vt:lpstr>判断题</vt:lpstr>
      <vt:lpstr>填空题</vt:lpstr>
      <vt:lpstr>填空题</vt:lpstr>
      <vt:lpstr>思考/问答题</vt:lpstr>
      <vt:lpstr>嵌 入 式 系 统 课 程 课后习题答案</vt:lpstr>
      <vt:lpstr>选择题</vt:lpstr>
      <vt:lpstr>选择题</vt:lpstr>
      <vt:lpstr>判断题</vt:lpstr>
      <vt:lpstr>填空题</vt:lpstr>
      <vt:lpstr>填空题</vt:lpstr>
      <vt:lpstr>思考/问答题</vt:lpstr>
      <vt:lpstr>思考/问答题</vt:lpstr>
      <vt:lpstr>思考/问答题</vt:lpstr>
      <vt:lpstr>思考/问答题</vt:lpstr>
      <vt:lpstr>选择题</vt:lpstr>
      <vt:lpstr>PowerPoint 演示文稿</vt:lpstr>
      <vt:lpstr>嵌 入 式 系 统 课 程 课后习题</vt:lpstr>
      <vt:lpstr>选择题</vt:lpstr>
      <vt:lpstr>选择题</vt:lpstr>
      <vt:lpstr>填空题</vt:lpstr>
      <vt:lpstr>判断题</vt:lpstr>
      <vt:lpstr>思考/问答题</vt:lpstr>
      <vt:lpstr>参考答案</vt:lpstr>
      <vt:lpstr>参考答案</vt:lpstr>
    </vt:vector>
  </TitlesOfParts>
  <Company>yanshan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ljh</dc:creator>
  <cp:lastModifiedBy>博松 田</cp:lastModifiedBy>
  <cp:revision>3603</cp:revision>
  <dcterms:created xsi:type="dcterms:W3CDTF">2007-09-03T07:59:49Z</dcterms:created>
  <dcterms:modified xsi:type="dcterms:W3CDTF">2023-11-18T14:01:52Z</dcterms:modified>
</cp:coreProperties>
</file>