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0" r:id="rId2"/>
    <p:sldMasterId id="2147483652" r:id="rId3"/>
    <p:sldMasterId id="2147483664" r:id="rId4"/>
  </p:sldMasterIdLst>
  <p:notesMasterIdLst>
    <p:notesMasterId r:id="rId18"/>
  </p:notesMasterIdLst>
  <p:handoutMasterIdLst>
    <p:handoutMasterId r:id="rId19"/>
  </p:handoutMasterIdLst>
  <p:sldIdLst>
    <p:sldId id="786" r:id="rId5"/>
    <p:sldId id="787" r:id="rId6"/>
    <p:sldId id="949" r:id="rId7"/>
    <p:sldId id="956" r:id="rId8"/>
    <p:sldId id="957" r:id="rId9"/>
    <p:sldId id="965" r:id="rId10"/>
    <p:sldId id="966" r:id="rId11"/>
    <p:sldId id="948" r:id="rId12"/>
    <p:sldId id="964" r:id="rId13"/>
    <p:sldId id="951" r:id="rId14"/>
    <p:sldId id="950" r:id="rId15"/>
    <p:sldId id="954" r:id="rId16"/>
    <p:sldId id="968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119"/>
    <a:srgbClr val="FF0000"/>
    <a:srgbClr val="CFFDCE"/>
    <a:srgbClr val="B345BC"/>
    <a:srgbClr val="FDF797"/>
    <a:srgbClr val="4472C4"/>
    <a:srgbClr val="3366FF"/>
    <a:srgbClr val="FFFFFF"/>
    <a:srgbClr val="CFCCA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49B17-BF2C-4C7C-BC59-8A7C7825050C}" v="3" dt="2023-11-18T13:55:02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7" autoAdjust="0"/>
    <p:restoredTop sz="86375" autoAdjust="0"/>
  </p:normalViewPr>
  <p:slideViewPr>
    <p:cSldViewPr>
      <p:cViewPr varScale="1">
        <p:scale>
          <a:sx n="71" d="100"/>
          <a:sy n="71" d="100"/>
        </p:scale>
        <p:origin x="78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1690"/>
    </p:cViewPr>
  </p:sorterViewPr>
  <p:notesViewPr>
    <p:cSldViewPr>
      <p:cViewPr varScale="1">
        <p:scale>
          <a:sx n="57" d="100"/>
          <a:sy n="57" d="100"/>
        </p:scale>
        <p:origin x="2499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博松 田" userId="125b061fdf7522c5" providerId="LiveId" clId="{56749B17-BF2C-4C7C-BC59-8A7C7825050C}"/>
    <pc:docChg chg="modSld">
      <pc:chgData name="博松 田" userId="125b061fdf7522c5" providerId="LiveId" clId="{56749B17-BF2C-4C7C-BC59-8A7C7825050C}" dt="2023-11-18T13:55:02.272" v="1" actId="27636"/>
      <pc:docMkLst>
        <pc:docMk/>
      </pc:docMkLst>
      <pc:sldChg chg="modSp">
        <pc:chgData name="博松 田" userId="125b061fdf7522c5" providerId="LiveId" clId="{56749B17-BF2C-4C7C-BC59-8A7C7825050C}" dt="2023-11-18T13:55:02.272" v="1" actId="27636"/>
        <pc:sldMkLst>
          <pc:docMk/>
          <pc:sldMk cId="0" sldId="948"/>
        </pc:sldMkLst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48"/>
            <ac:spMk id="2" creationId="{00000000-0000-0000-0000-000000000000}"/>
          </ac:spMkLst>
        </pc:spChg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48"/>
            <ac:spMk id="3" creationId="{00000000-0000-0000-0000-000000000000}"/>
          </ac:spMkLst>
        </pc:spChg>
      </pc:sldChg>
      <pc:sldChg chg="modSp">
        <pc:chgData name="博松 田" userId="125b061fdf7522c5" providerId="LiveId" clId="{56749B17-BF2C-4C7C-BC59-8A7C7825050C}" dt="2023-11-18T13:55:02.272" v="1" actId="27636"/>
        <pc:sldMkLst>
          <pc:docMk/>
          <pc:sldMk cId="0" sldId="949"/>
        </pc:sldMkLst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49"/>
            <ac:spMk id="2" creationId="{00000000-0000-0000-0000-000000000000}"/>
          </ac:spMkLst>
        </pc:spChg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49"/>
            <ac:spMk id="3" creationId="{00000000-0000-0000-0000-000000000000}"/>
          </ac:spMkLst>
        </pc:spChg>
      </pc:sldChg>
      <pc:sldChg chg="modSp">
        <pc:chgData name="博松 田" userId="125b061fdf7522c5" providerId="LiveId" clId="{56749B17-BF2C-4C7C-BC59-8A7C7825050C}" dt="2023-11-18T13:55:02.272" v="1" actId="27636"/>
        <pc:sldMkLst>
          <pc:docMk/>
          <pc:sldMk cId="0" sldId="950"/>
        </pc:sldMkLst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50"/>
            <ac:spMk id="2" creationId="{00000000-0000-0000-0000-000000000000}"/>
          </ac:spMkLst>
        </pc:spChg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50"/>
            <ac:spMk id="3" creationId="{00000000-0000-0000-0000-000000000000}"/>
          </ac:spMkLst>
        </pc:spChg>
      </pc:sldChg>
      <pc:sldChg chg="modSp">
        <pc:chgData name="博松 田" userId="125b061fdf7522c5" providerId="LiveId" clId="{56749B17-BF2C-4C7C-BC59-8A7C7825050C}" dt="2023-11-18T13:55:02.272" v="1" actId="27636"/>
        <pc:sldMkLst>
          <pc:docMk/>
          <pc:sldMk cId="0" sldId="951"/>
        </pc:sldMkLst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51"/>
            <ac:spMk id="2" creationId="{00000000-0000-0000-0000-000000000000}"/>
          </ac:spMkLst>
        </pc:spChg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51"/>
            <ac:spMk id="3" creationId="{00000000-0000-0000-0000-000000000000}"/>
          </ac:spMkLst>
        </pc:spChg>
      </pc:sldChg>
      <pc:sldChg chg="modSp">
        <pc:chgData name="博松 田" userId="125b061fdf7522c5" providerId="LiveId" clId="{56749B17-BF2C-4C7C-BC59-8A7C7825050C}" dt="2023-11-18T13:55:02.272" v="1" actId="27636"/>
        <pc:sldMkLst>
          <pc:docMk/>
          <pc:sldMk cId="0" sldId="954"/>
        </pc:sldMkLst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54"/>
            <ac:spMk id="2" creationId="{00000000-0000-0000-0000-000000000000}"/>
          </ac:spMkLst>
        </pc:spChg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54"/>
            <ac:spMk id="3" creationId="{00000000-0000-0000-0000-000000000000}"/>
          </ac:spMkLst>
        </pc:spChg>
      </pc:sldChg>
      <pc:sldChg chg="modSp">
        <pc:chgData name="博松 田" userId="125b061fdf7522c5" providerId="LiveId" clId="{56749B17-BF2C-4C7C-BC59-8A7C7825050C}" dt="2023-11-18T13:55:02.272" v="1" actId="27636"/>
        <pc:sldMkLst>
          <pc:docMk/>
          <pc:sldMk cId="0" sldId="956"/>
        </pc:sldMkLst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56"/>
            <ac:spMk id="2" creationId="{00000000-0000-0000-0000-000000000000}"/>
          </ac:spMkLst>
        </pc:spChg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56"/>
            <ac:spMk id="3" creationId="{00000000-0000-0000-0000-000000000000}"/>
          </ac:spMkLst>
        </pc:spChg>
      </pc:sldChg>
      <pc:sldChg chg="modSp">
        <pc:chgData name="博松 田" userId="125b061fdf7522c5" providerId="LiveId" clId="{56749B17-BF2C-4C7C-BC59-8A7C7825050C}" dt="2023-11-18T13:55:02.272" v="1" actId="27636"/>
        <pc:sldMkLst>
          <pc:docMk/>
          <pc:sldMk cId="0" sldId="957"/>
        </pc:sldMkLst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57"/>
            <ac:spMk id="2" creationId="{00000000-0000-0000-0000-000000000000}"/>
          </ac:spMkLst>
        </pc:spChg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57"/>
            <ac:spMk id="3" creationId="{00000000-0000-0000-0000-000000000000}"/>
          </ac:spMkLst>
        </pc:spChg>
      </pc:sldChg>
      <pc:sldChg chg="modSp">
        <pc:chgData name="博松 田" userId="125b061fdf7522c5" providerId="LiveId" clId="{56749B17-BF2C-4C7C-BC59-8A7C7825050C}" dt="2023-11-18T13:55:02.272" v="1" actId="27636"/>
        <pc:sldMkLst>
          <pc:docMk/>
          <pc:sldMk cId="0" sldId="964"/>
        </pc:sldMkLst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64"/>
            <ac:spMk id="2" creationId="{00000000-0000-0000-0000-000000000000}"/>
          </ac:spMkLst>
        </pc:spChg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64"/>
            <ac:spMk id="3" creationId="{00000000-0000-0000-0000-000000000000}"/>
          </ac:spMkLst>
        </pc:spChg>
      </pc:sldChg>
      <pc:sldChg chg="modSp">
        <pc:chgData name="博松 田" userId="125b061fdf7522c5" providerId="LiveId" clId="{56749B17-BF2C-4C7C-BC59-8A7C7825050C}" dt="2023-11-18T13:55:02.272" v="1" actId="27636"/>
        <pc:sldMkLst>
          <pc:docMk/>
          <pc:sldMk cId="0" sldId="965"/>
        </pc:sldMkLst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65"/>
            <ac:spMk id="2" creationId="{00000000-0000-0000-0000-000000000000}"/>
          </ac:spMkLst>
        </pc:spChg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65"/>
            <ac:spMk id="3" creationId="{00000000-0000-0000-0000-000000000000}"/>
          </ac:spMkLst>
        </pc:spChg>
      </pc:sldChg>
      <pc:sldChg chg="modSp">
        <pc:chgData name="博松 田" userId="125b061fdf7522c5" providerId="LiveId" clId="{56749B17-BF2C-4C7C-BC59-8A7C7825050C}" dt="2023-11-18T13:55:02.272" v="1" actId="27636"/>
        <pc:sldMkLst>
          <pc:docMk/>
          <pc:sldMk cId="0" sldId="966"/>
        </pc:sldMkLst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66"/>
            <ac:spMk id="2" creationId="{00000000-0000-0000-0000-000000000000}"/>
          </ac:spMkLst>
        </pc:spChg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66"/>
            <ac:spMk id="3" creationId="{00000000-0000-0000-0000-000000000000}"/>
          </ac:spMkLst>
        </pc:spChg>
      </pc:sldChg>
      <pc:sldChg chg="modSp">
        <pc:chgData name="博松 田" userId="125b061fdf7522c5" providerId="LiveId" clId="{56749B17-BF2C-4C7C-BC59-8A7C7825050C}" dt="2023-11-18T13:55:02.272" v="1" actId="27636"/>
        <pc:sldMkLst>
          <pc:docMk/>
          <pc:sldMk cId="0" sldId="968"/>
        </pc:sldMkLst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68"/>
            <ac:spMk id="2" creationId="{00000000-0000-0000-0000-000000000000}"/>
          </ac:spMkLst>
        </pc:spChg>
        <pc:spChg chg="mod">
          <ac:chgData name="博松 田" userId="125b061fdf7522c5" providerId="LiveId" clId="{56749B17-BF2C-4C7C-BC59-8A7C7825050C}" dt="2023-11-18T13:55:02.272" v="1" actId="27636"/>
          <ac:spMkLst>
            <pc:docMk/>
            <pc:sldMk cId="0" sldId="96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76DDCB-D743-40C3-AE4A-0CB7461FE9E8}" type="datetime1">
              <a:rPr lang="zh-CN" altLang="en-US"/>
              <a:t>2023/11/18</a:t>
            </a:fld>
            <a:endParaRPr lang="en-US" altLang="zh-CN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ED0B5819-B51E-4395-92A9-256618DEDAF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DCDF2D-411D-445D-AB8D-673F8242D1F3}" type="datetime1">
              <a:rPr lang="zh-CN" altLang="en-US"/>
              <a:t>2023/11/18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F3223F-9A02-40A6-873B-9D9A9485154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7104112" y="2428726"/>
            <a:ext cx="42484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Embedded System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信息学院 光电子系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0" y="18281"/>
            <a:ext cx="3791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电子科学与技术专业课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79376" y="1160115"/>
            <a:ext cx="11305256" cy="118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标题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79376" y="2492895"/>
            <a:ext cx="11305256" cy="368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x.1</a:t>
            </a:r>
            <a:r>
              <a:rPr lang="zh-CN" altLang="en-US" dirty="0"/>
              <a:t> 小节</a:t>
            </a:r>
            <a:endParaRPr lang="en-US" altLang="zh-CN" dirty="0"/>
          </a:p>
          <a:p>
            <a:pPr lvl="0"/>
            <a:r>
              <a:rPr lang="en-US" altLang="zh-CN" dirty="0"/>
              <a:t>x.2</a:t>
            </a:r>
            <a:r>
              <a:rPr lang="zh-CN" altLang="en-US" dirty="0"/>
              <a:t> 小节</a:t>
            </a: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ltGray">
          <a:xfrm>
            <a:off x="0" y="5"/>
            <a:ext cx="12192000" cy="620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" name="Picture 2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58853" y="71438"/>
            <a:ext cx="744659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24"/>
          <p:cNvSpPr>
            <a:spLocks noChangeArrowheads="1" noChangeShapeType="1" noTextEdit="1"/>
          </p:cNvSpPr>
          <p:nvPr userDrawn="1"/>
        </p:nvSpPr>
        <p:spPr bwMode="auto">
          <a:xfrm>
            <a:off x="2021325" y="115887"/>
            <a:ext cx="9163243" cy="5048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normalizeH="1" dirty="0">
                <a:ln w="12700">
                  <a:solidFill>
                    <a:schemeClr val="tx1"/>
                  </a:solidFill>
                  <a:rou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 panose="02020603050405020304"/>
                <a:cs typeface="Times New Roman" panose="02020603050405020304"/>
              </a:rPr>
              <a:t>嵌入式系统</a:t>
            </a:r>
            <a:r>
              <a:rPr lang="en-US" altLang="zh-CN" sz="2000" kern="10" normalizeH="1" dirty="0">
                <a:ln w="12700">
                  <a:solidFill>
                    <a:schemeClr val="tx1"/>
                  </a:solidFill>
                  <a:rou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 panose="02020603050405020304"/>
                <a:cs typeface="Times New Roman" panose="02020603050405020304"/>
              </a:rPr>
              <a:t>(EMBEDDED SYSTEM)</a:t>
            </a:r>
            <a:endParaRPr lang="zh-CN" altLang="en-US" sz="2000" kern="10" normalizeH="1" dirty="0">
              <a:ln w="12700">
                <a:solidFill>
                  <a:schemeClr val="tx1"/>
                </a:solidFill>
                <a:round/>
              </a:ln>
              <a:solidFill>
                <a:schemeClr val="bg1">
                  <a:alpha val="50195"/>
                </a:scheme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 userDrawn="1"/>
        </p:nvSpPr>
        <p:spPr bwMode="gray">
          <a:xfrm>
            <a:off x="0" y="692154"/>
            <a:ext cx="12192000" cy="2885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Cortex-M3</a:t>
            </a:r>
            <a:r>
              <a:rPr lang="zh-CN" altLang="en-US" dirty="0"/>
              <a:t>架构基于冯</a:t>
            </a:r>
            <a:r>
              <a:rPr lang="en-US" altLang="zh-CN" dirty="0"/>
              <a:t>·</a:t>
            </a:r>
            <a:r>
              <a:rPr lang="zh-CN" altLang="en-US" dirty="0"/>
              <a:t>诺依曼架构体系。（）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STM32</a:t>
            </a:r>
            <a:r>
              <a:rPr lang="zh-CN" altLang="en-US" dirty="0"/>
              <a:t>的堆栈结构位于寄存器中。（）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、锁相环</a:t>
            </a:r>
            <a:r>
              <a:rPr lang="en-US" altLang="zh-CN" dirty="0"/>
              <a:t>PLL</a:t>
            </a:r>
            <a:r>
              <a:rPr lang="zh-CN" altLang="en-US" dirty="0"/>
              <a:t>既能提高时钟频率，也能降低时钟频率。（）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STM32</a:t>
            </a:r>
            <a:r>
              <a:rPr lang="zh-CN" altLang="en-US" dirty="0"/>
              <a:t>处理器基于</a:t>
            </a:r>
            <a:r>
              <a:rPr lang="en-US" altLang="zh-CN" dirty="0"/>
              <a:t>ARM</a:t>
            </a:r>
            <a:r>
              <a:rPr lang="zh-CN" altLang="en-US" dirty="0"/>
              <a:t>公司的</a:t>
            </a:r>
            <a:r>
              <a:rPr lang="en-US" altLang="zh-CN" dirty="0"/>
              <a:t>IP</a:t>
            </a:r>
            <a:r>
              <a:rPr lang="zh-CN" altLang="en-US" dirty="0"/>
              <a:t>核开发。（）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、优先级屏蔽寄存器</a:t>
            </a:r>
            <a:r>
              <a:rPr lang="en-US" altLang="zh-CN" dirty="0"/>
              <a:t> PRIMASK </a:t>
            </a:r>
            <a:r>
              <a:rPr lang="zh-CN" altLang="en-US" dirty="0"/>
              <a:t>中可配置各中断的优先级。（）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轮询式处理事件，和中断处理事件相比，有何优点，有何缺点？请各列举不少于两条。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选择题答案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   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AC   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   4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    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ABCD</a:t>
            </a:r>
            <a:endParaRPr lang="zh-CN" altLang="en-US" dirty="0"/>
          </a:p>
          <a:p>
            <a:r>
              <a:rPr lang="zh-CN" altLang="en-US" dirty="0"/>
              <a:t>填空题答案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Program Counter;</a:t>
            </a:r>
            <a:r>
              <a:rPr lang="zh-CN" altLang="en-US" dirty="0"/>
              <a:t>存储下一条指令所在地址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Handle;Thread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、高；短；高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、小；快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、操作数；运算；标志位；运算结果</a:t>
            </a:r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、全局中断控制；专用中断控制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判断题答案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×</a:t>
            </a:r>
            <a:r>
              <a:rPr lang="en-US" altLang="zh-CN" dirty="0">
                <a:sym typeface="+mn-ea"/>
              </a:rPr>
              <a:t>   </a:t>
            </a:r>
            <a:r>
              <a:rPr lang="zh-CN" altLang="en-US" dirty="0">
                <a:sym typeface="+mn-ea"/>
              </a:rPr>
              <a:t>×</a:t>
            </a:r>
            <a:r>
              <a:rPr lang="en-US" altLang="zh-CN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×</a:t>
            </a:r>
            <a:r>
              <a:rPr lang="en-US" altLang="zh-CN" dirty="0">
                <a:sym typeface="+mn-ea"/>
              </a:rPr>
              <a:t>    √    </a:t>
            </a:r>
            <a:r>
              <a:rPr lang="zh-CN" altLang="en-US" dirty="0">
                <a:sym typeface="+mn-ea"/>
              </a:rPr>
              <a:t>×</a:t>
            </a:r>
            <a:endParaRPr lang="zh-CN" altLang="en-US" dirty="0"/>
          </a:p>
          <a:p>
            <a:r>
              <a:rPr lang="zh-CN" altLang="en-US" dirty="0"/>
              <a:t>思考题答案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优点：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、轮询式可处理事件的数量无上限，而中断数量是有限的。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、按顺序依次执行，无须考虑各事件发生优先级问题，开发复杂度低。</a:t>
            </a:r>
          </a:p>
          <a:p>
            <a:pPr marL="0" indent="0">
              <a:buNone/>
            </a:pPr>
            <a:r>
              <a:rPr lang="zh-CN" altLang="en-US" dirty="0"/>
              <a:t>缺点：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、实时性不足，可能错过重要事件。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、优先级低于中断，可能在执行过程中被打断。对时序要求严格的事件处理可能因为中途打断而失败。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79376" y="994176"/>
            <a:ext cx="11305256" cy="118876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嵌 入 式 系 统 课 程</a:t>
            </a:r>
            <a:br>
              <a:rPr lang="en-US" altLang="zh-CN" dirty="0"/>
            </a:br>
            <a:r>
              <a:rPr lang="zh-CN" altLang="en-US" dirty="0"/>
              <a:t>课后习题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431704" y="2492896"/>
            <a:ext cx="6120680" cy="345638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 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 err="1"/>
              <a:t>MCU</a:t>
            </a:r>
            <a:r>
              <a:rPr lang="zh-CN" altLang="en-US" dirty="0" err="1"/>
              <a:t>硬件基础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、微控制器</a:t>
            </a:r>
            <a:r>
              <a:rPr lang="en-US" altLang="zh-CN" dirty="0"/>
              <a:t>CPU</a:t>
            </a:r>
            <a:r>
              <a:rPr lang="zh-CN" altLang="en-US" dirty="0"/>
              <a:t>不包含哪个部分：（）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A</a:t>
            </a:r>
            <a:r>
              <a:rPr lang="zh-CN" altLang="en-US" dirty="0"/>
              <a:t>、运算逻辑单元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、控制单元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C</a:t>
            </a:r>
            <a:r>
              <a:rPr lang="zh-CN" altLang="en-US" dirty="0"/>
              <a:t>、存储管理单元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D</a:t>
            </a:r>
            <a:r>
              <a:rPr lang="zh-CN" altLang="en-US" dirty="0"/>
              <a:t>、寄存器组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、关于中断向量表的叙述，存在错误的是：（）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A</a:t>
            </a:r>
            <a:r>
              <a:rPr lang="zh-CN" altLang="en-US" dirty="0"/>
              <a:t>、表中内容是永远固定的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、复位后有默认起始位置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C</a:t>
            </a:r>
            <a:r>
              <a:rPr lang="zh-CN" altLang="en-US" dirty="0"/>
              <a:t>、存储空间可连续也可离散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D</a:t>
            </a:r>
            <a:r>
              <a:rPr lang="zh-CN" altLang="en-US" dirty="0"/>
              <a:t>、每个中断，在向量表中都有对应的表项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PC</a:t>
            </a:r>
            <a:r>
              <a:rPr lang="zh-CN" altLang="en-US" dirty="0"/>
              <a:t>中存储的内容是（）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A</a:t>
            </a:r>
            <a:r>
              <a:rPr lang="zh-CN" altLang="en-US" dirty="0"/>
              <a:t>、当前指令的地址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、下一条指令的地址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C</a:t>
            </a:r>
            <a:r>
              <a:rPr lang="zh-CN" altLang="en-US" dirty="0"/>
              <a:t>、当前指令的内容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D</a:t>
            </a:r>
            <a:r>
              <a:rPr lang="zh-CN" altLang="en-US" dirty="0"/>
              <a:t>、下一条指令的内容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、以下关于中断系统的叙述，正确的是（）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A</a:t>
            </a:r>
            <a:r>
              <a:rPr lang="zh-CN" altLang="en-US" dirty="0"/>
              <a:t>、多中断同时出现时，高优先级的先得到响应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STM32</a:t>
            </a:r>
            <a:r>
              <a:rPr lang="zh-CN" altLang="en-US" dirty="0"/>
              <a:t>是</a:t>
            </a:r>
            <a:r>
              <a:rPr lang="en-US" altLang="zh-CN" dirty="0"/>
              <a:t>32</a:t>
            </a:r>
            <a:r>
              <a:rPr lang="zh-CN" altLang="en-US" dirty="0"/>
              <a:t>位单片机，可设置</a:t>
            </a:r>
            <a:r>
              <a:rPr lang="en-US" altLang="zh-CN" dirty="0"/>
              <a:t>32</a:t>
            </a:r>
            <a:r>
              <a:rPr lang="zh-CN" altLang="en-US" dirty="0"/>
              <a:t>位抢占优先级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C</a:t>
            </a:r>
            <a:r>
              <a:rPr lang="zh-CN" altLang="en-US" dirty="0"/>
              <a:t>、所有中断都支持设置优先级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D</a:t>
            </a:r>
            <a:r>
              <a:rPr lang="zh-CN" altLang="en-US" dirty="0"/>
              <a:t>、相同优先级的中断，根据其在中断向量表中的排序依次响应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5</a:t>
            </a:r>
            <a:r>
              <a:rPr lang="zh-CN" altLang="en-US" dirty="0"/>
              <a:t>、以下关于</a:t>
            </a:r>
            <a:r>
              <a:rPr lang="en-US" altLang="zh-CN" dirty="0"/>
              <a:t>STM32</a:t>
            </a:r>
            <a:r>
              <a:rPr lang="zh-CN" altLang="en-US" dirty="0"/>
              <a:t>时钟系统的叙述，正确的是（）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STM32</a:t>
            </a:r>
            <a:r>
              <a:rPr lang="zh-CN" altLang="en-US" dirty="0"/>
              <a:t>可选用外部晶振或内部晶振作为时钟源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、不同外设可以选用不同的晶振源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STM32</a:t>
            </a:r>
            <a:r>
              <a:rPr lang="zh-CN" altLang="en-US" dirty="0"/>
              <a:t>时钟树根部，有多个时钟输入口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D</a:t>
            </a:r>
            <a:r>
              <a:rPr lang="zh-CN" altLang="en-US" dirty="0"/>
              <a:t>、外设的时钟频率不可以高于系统时钟频率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PC</a:t>
            </a:r>
            <a:r>
              <a:rPr lang="zh-CN" altLang="en-US" dirty="0"/>
              <a:t>是</a:t>
            </a:r>
            <a:r>
              <a:rPr lang="en-US" altLang="zh-CN" dirty="0"/>
              <a:t>__</a:t>
            </a:r>
            <a:r>
              <a:rPr lang="zh-CN" altLang="en-US" dirty="0"/>
              <a:t>的缩写，其作用是</a:t>
            </a:r>
            <a:r>
              <a:rPr lang="en-US" altLang="zh-CN" dirty="0"/>
              <a:t>__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trike="sngStrike" dirty="0"/>
              <a:t>2</a:t>
            </a:r>
            <a:r>
              <a:rPr lang="zh-CN" altLang="en-US" strike="sngStrike" dirty="0"/>
              <a:t>、</a:t>
            </a:r>
            <a:r>
              <a:rPr lang="en-US" altLang="zh-CN" strike="sngStrike" dirty="0"/>
              <a:t>Cortex-M</a:t>
            </a:r>
            <a:r>
              <a:rPr lang="zh-CN" altLang="en-US" strike="sngStrike" dirty="0"/>
              <a:t>架构的</a:t>
            </a:r>
            <a:r>
              <a:rPr lang="en-US" altLang="zh-CN" strike="sngStrike" dirty="0"/>
              <a:t>CPU</a:t>
            </a:r>
            <a:r>
              <a:rPr lang="zh-CN" altLang="en-US" strike="sngStrike" dirty="0"/>
              <a:t>工作状态有</a:t>
            </a:r>
            <a:r>
              <a:rPr lang="en-US" altLang="zh-CN" strike="sngStrike" dirty="0"/>
              <a:t>_________</a:t>
            </a:r>
            <a:r>
              <a:rPr lang="zh-CN" altLang="en-US" strike="sngStrike" dirty="0"/>
              <a:t>模式和</a:t>
            </a:r>
            <a:r>
              <a:rPr lang="en-US" altLang="zh-CN" strike="sngStrike" dirty="0"/>
              <a:t>__________</a:t>
            </a:r>
            <a:r>
              <a:rPr lang="zh-CN" altLang="en-US" strike="sngStrike" dirty="0"/>
              <a:t>模式。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、中断程序适用于处理响应速度要求</a:t>
            </a:r>
            <a:r>
              <a:rPr lang="en-US" altLang="zh-CN" dirty="0"/>
              <a:t>_____</a:t>
            </a:r>
            <a:r>
              <a:rPr lang="zh-CN" altLang="en-US" dirty="0"/>
              <a:t>、持续时间</a:t>
            </a:r>
            <a:r>
              <a:rPr lang="en-US" altLang="zh-CN" dirty="0"/>
              <a:t>______</a:t>
            </a:r>
            <a:r>
              <a:rPr lang="zh-CN" altLang="en-US" dirty="0"/>
              <a:t>的事件，与轮询式相比，开发难度要</a:t>
            </a:r>
            <a:r>
              <a:rPr lang="en-US" altLang="zh-CN" dirty="0"/>
              <a:t>______</a:t>
            </a:r>
            <a:r>
              <a:rPr lang="zh-CN" altLang="en-US" dirty="0"/>
              <a:t>。（高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  <a:r>
              <a:rPr lang="en-US" altLang="zh-CN" dirty="0"/>
              <a:t>/</a:t>
            </a:r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短）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、与数据存储器相比，寄存器的特点是：容量</a:t>
            </a:r>
            <a:r>
              <a:rPr lang="en-US" altLang="zh-CN" dirty="0"/>
              <a:t>____</a:t>
            </a:r>
            <a:r>
              <a:rPr lang="zh-CN" altLang="en-US" dirty="0"/>
              <a:t>，访问速度</a:t>
            </a:r>
            <a:r>
              <a:rPr lang="en-US" altLang="zh-CN" dirty="0"/>
              <a:t>_____</a:t>
            </a:r>
            <a:r>
              <a:rPr lang="zh-CN" altLang="en-US" dirty="0"/>
              <a:t>。（大</a:t>
            </a:r>
            <a:r>
              <a:rPr lang="en-US" altLang="zh-CN" dirty="0"/>
              <a:t>/</a:t>
            </a:r>
            <a:r>
              <a:rPr lang="zh-CN" altLang="en-US" dirty="0"/>
              <a:t>小</a:t>
            </a:r>
            <a:r>
              <a:rPr lang="en-US" altLang="zh-CN" dirty="0"/>
              <a:t>/</a:t>
            </a:r>
            <a:r>
              <a:rPr lang="zh-CN" altLang="en-US" dirty="0"/>
              <a:t>快</a:t>
            </a:r>
            <a:r>
              <a:rPr lang="en-US" altLang="zh-CN" dirty="0"/>
              <a:t>/</a:t>
            </a:r>
            <a:r>
              <a:rPr lang="zh-CN" altLang="en-US" dirty="0"/>
              <a:t>慢）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、算术逻辑单元</a:t>
            </a:r>
            <a:r>
              <a:rPr lang="en-US" altLang="zh-CN" dirty="0"/>
              <a:t>ALU</a:t>
            </a:r>
            <a:r>
              <a:rPr lang="zh-CN" altLang="en-US" dirty="0"/>
              <a:t>的四要素是：</a:t>
            </a:r>
            <a:r>
              <a:rPr lang="en-US" altLang="zh-CN" dirty="0"/>
              <a:t>____</a:t>
            </a:r>
            <a:r>
              <a:rPr lang="zh-CN" altLang="en-US" dirty="0"/>
              <a:t>，</a:t>
            </a:r>
            <a:r>
              <a:rPr lang="en-US" altLang="zh-CN" dirty="0"/>
              <a:t>____</a:t>
            </a:r>
            <a:r>
              <a:rPr lang="zh-CN" altLang="en-US" dirty="0"/>
              <a:t>，</a:t>
            </a:r>
            <a:r>
              <a:rPr lang="en-US" altLang="zh-CN" dirty="0"/>
              <a:t>____</a:t>
            </a:r>
            <a:r>
              <a:rPr lang="zh-CN" altLang="en-US" dirty="0"/>
              <a:t>，</a:t>
            </a:r>
            <a:r>
              <a:rPr lang="en-US" altLang="zh-CN" dirty="0"/>
              <a:t>____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、中断允许控制，分为</a:t>
            </a:r>
            <a:r>
              <a:rPr lang="en-US" altLang="zh-CN" dirty="0"/>
              <a:t>__________</a:t>
            </a:r>
            <a:r>
              <a:rPr lang="zh-CN" altLang="en-US" dirty="0"/>
              <a:t>和</a:t>
            </a:r>
            <a:r>
              <a:rPr lang="en-US" altLang="zh-CN" dirty="0"/>
              <a:t>____________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封面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6</TotalTime>
  <Words>800</Words>
  <Application>Microsoft Office PowerPoint</Application>
  <PresentationFormat>宽屏</PresentationFormat>
  <Paragraphs>128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宋体</vt:lpstr>
      <vt:lpstr>微软雅黑</vt:lpstr>
      <vt:lpstr>等线</vt:lpstr>
      <vt:lpstr>等线 Light</vt:lpstr>
      <vt:lpstr>Arial</vt:lpstr>
      <vt:lpstr>Arial Black</vt:lpstr>
      <vt:lpstr>Times New Roman</vt:lpstr>
      <vt:lpstr>Verdana</vt:lpstr>
      <vt:lpstr>Wingdings</vt:lpstr>
      <vt:lpstr>1_封面封底</vt:lpstr>
      <vt:lpstr>章节</vt:lpstr>
      <vt:lpstr>自定义设计方案</vt:lpstr>
      <vt:lpstr>1_自定义设计方案</vt:lpstr>
      <vt:lpstr>PowerPoint 演示文稿</vt:lpstr>
      <vt:lpstr>嵌 入 式 系 统 课 程 课后习题</vt:lpstr>
      <vt:lpstr>选择题</vt:lpstr>
      <vt:lpstr>选择题</vt:lpstr>
      <vt:lpstr>选择题</vt:lpstr>
      <vt:lpstr>选择题</vt:lpstr>
      <vt:lpstr>选择题</vt:lpstr>
      <vt:lpstr>填空题</vt:lpstr>
      <vt:lpstr>填空题</vt:lpstr>
      <vt:lpstr>判断题</vt:lpstr>
      <vt:lpstr>思考/问答题</vt:lpstr>
      <vt:lpstr>参考答案</vt:lpstr>
      <vt:lpstr>参考答案</vt:lpstr>
    </vt:vector>
  </TitlesOfParts>
  <Company>yanshan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ljh</dc:creator>
  <cp:lastModifiedBy>博松 田</cp:lastModifiedBy>
  <cp:revision>3584</cp:revision>
  <dcterms:created xsi:type="dcterms:W3CDTF">2007-09-03T07:59:00Z</dcterms:created>
  <dcterms:modified xsi:type="dcterms:W3CDTF">2023-11-18T13:55:12Z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0177A118476F4FF992B5A8054657A99D</vt:lpwstr>
  </property>
  <property fmtid="{D5CDD505-2E9C-101B-9397-08002B2CF9AE}" pid="3" name="KSOProductBuildVer">
    <vt:lpwstr>2052-11.1.0.11372</vt:lpwstr>
  </property>
</Properties>
</file>