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5" r:id="rId1"/>
    <p:sldMasterId id="2147483705" r:id="rId2"/>
    <p:sldMasterId id="2147483728" r:id="rId3"/>
  </p:sldMasterIdLst>
  <p:notesMasterIdLst>
    <p:notesMasterId r:id="rId34"/>
  </p:notesMasterIdLst>
  <p:handoutMasterIdLst>
    <p:handoutMasterId r:id="rId35"/>
  </p:handoutMasterIdLst>
  <p:sldIdLst>
    <p:sldId id="786" r:id="rId4"/>
    <p:sldId id="787" r:id="rId5"/>
    <p:sldId id="949" r:id="rId6"/>
    <p:sldId id="960" r:id="rId7"/>
    <p:sldId id="962" r:id="rId8"/>
    <p:sldId id="948" r:id="rId9"/>
    <p:sldId id="961" r:id="rId10"/>
    <p:sldId id="963" r:id="rId11"/>
    <p:sldId id="951" r:id="rId12"/>
    <p:sldId id="950" r:id="rId13"/>
    <p:sldId id="952" r:id="rId14"/>
    <p:sldId id="988" r:id="rId15"/>
    <p:sldId id="977" r:id="rId16"/>
    <p:sldId id="978" r:id="rId17"/>
    <p:sldId id="979" r:id="rId18"/>
    <p:sldId id="975" r:id="rId19"/>
    <p:sldId id="966" r:id="rId20"/>
    <p:sldId id="967" r:id="rId21"/>
    <p:sldId id="968" r:id="rId22"/>
    <p:sldId id="969" r:id="rId23"/>
    <p:sldId id="970" r:id="rId24"/>
    <p:sldId id="971" r:id="rId25"/>
    <p:sldId id="972" r:id="rId26"/>
    <p:sldId id="973" r:id="rId27"/>
    <p:sldId id="955" r:id="rId28"/>
    <p:sldId id="974" r:id="rId29"/>
    <p:sldId id="989" r:id="rId30"/>
    <p:sldId id="985" r:id="rId31"/>
    <p:sldId id="986" r:id="rId32"/>
    <p:sldId id="987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503"/>
    <a:srgbClr val="250FFF"/>
    <a:srgbClr val="007A84"/>
    <a:srgbClr val="00747C"/>
    <a:srgbClr val="9E9E3F"/>
    <a:srgbClr val="FFFFFF"/>
    <a:srgbClr val="0A1119"/>
    <a:srgbClr val="FF0000"/>
    <a:srgbClr val="CFFDCE"/>
    <a:srgbClr val="B34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83733" autoAdjust="0"/>
  </p:normalViewPr>
  <p:slideViewPr>
    <p:cSldViewPr>
      <p:cViewPr varScale="1">
        <p:scale>
          <a:sx n="84" d="100"/>
          <a:sy n="84" d="100"/>
        </p:scale>
        <p:origin x="60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1690"/>
    </p:cViewPr>
  </p:sorterViewPr>
  <p:notesViewPr>
    <p:cSldViewPr>
      <p:cViewPr varScale="1">
        <p:scale>
          <a:sx n="57" d="100"/>
          <a:sy n="57" d="100"/>
        </p:scale>
        <p:origin x="2499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博松 田" userId="125b061fdf7522c5" providerId="LiveId" clId="{BF630F40-D11F-4B8C-95AC-8C4AD49A3F40}"/>
    <pc:docChg chg="undo custSel modSld">
      <pc:chgData name="博松 田" userId="125b061fdf7522c5" providerId="LiveId" clId="{BF630F40-D11F-4B8C-95AC-8C4AD49A3F40}" dt="2023-11-01T13:40:32.787" v="1" actId="21"/>
      <pc:docMkLst>
        <pc:docMk/>
      </pc:docMkLst>
      <pc:sldChg chg="modSp mod">
        <pc:chgData name="博松 田" userId="125b061fdf7522c5" providerId="LiveId" clId="{BF630F40-D11F-4B8C-95AC-8C4AD49A3F40}" dt="2023-11-01T13:40:32.787" v="1" actId="21"/>
        <pc:sldMkLst>
          <pc:docMk/>
          <pc:sldMk cId="2365549705" sldId="969"/>
        </pc:sldMkLst>
        <pc:spChg chg="mod">
          <ac:chgData name="博松 田" userId="125b061fdf7522c5" providerId="LiveId" clId="{BF630F40-D11F-4B8C-95AC-8C4AD49A3F40}" dt="2023-11-01T13:40:32.787" v="1" actId="21"/>
          <ac:spMkLst>
            <pc:docMk/>
            <pc:sldMk cId="2365549705" sldId="969"/>
            <ac:spMk id="3" creationId="{FEDC0C2A-05B5-0677-AF36-EAA838314D5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F6687932-0710-4C5B-87ED-BCBD0357C9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FDFEE47-1A93-462B-896E-16F40E8E08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76DDCB-D743-40C3-AE4A-0CB7461FE9E8}" type="datetime1">
              <a:rPr lang="zh-CN" altLang="en-US"/>
              <a:pPr>
                <a:defRPr/>
              </a:pPr>
              <a:t>2023/11/1</a:t>
            </a:fld>
            <a:endParaRPr lang="en-US" altLang="zh-CN"/>
          </a:p>
        </p:txBody>
      </p:sp>
      <p:sp>
        <p:nvSpPr>
          <p:cNvPr id="246788" name="Rectangle 4">
            <a:extLst>
              <a:ext uri="{FF2B5EF4-FFF2-40B4-BE49-F238E27FC236}">
                <a16:creationId xmlns:a16="http://schemas.microsoft.com/office/drawing/2014/main" id="{E4FE8E6F-A217-43BC-8820-86C41B7123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9" name="Rectangle 5">
            <a:extLst>
              <a:ext uri="{FF2B5EF4-FFF2-40B4-BE49-F238E27FC236}">
                <a16:creationId xmlns:a16="http://schemas.microsoft.com/office/drawing/2014/main" id="{2501ED6E-5AD2-441F-96D8-D32F92C439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0B5819-B51E-4395-92A9-256618DEDA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C331D76A-187B-4966-8BB1-847CEA20CE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7B708040-F68C-4397-B0FD-E5F9E773DB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EDCDF2D-411D-445D-AB8D-673F8242D1F3}" type="datetime1">
              <a:rPr lang="zh-CN" altLang="en-US"/>
              <a:pPr>
                <a:defRPr/>
              </a:pPr>
              <a:t>2023/11/1</a:t>
            </a:fld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E3042F3-4760-446D-A5AC-A47FEB4923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9493" name="Rectangle 5">
            <a:extLst>
              <a:ext uri="{FF2B5EF4-FFF2-40B4-BE49-F238E27FC236}">
                <a16:creationId xmlns:a16="http://schemas.microsoft.com/office/drawing/2014/main" id="{0A4B2845-86AB-4988-8E95-5215702D08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>
            <a:extLst>
              <a:ext uri="{FF2B5EF4-FFF2-40B4-BE49-F238E27FC236}">
                <a16:creationId xmlns:a16="http://schemas.microsoft.com/office/drawing/2014/main" id="{DFA24552-17A3-47FB-AB8F-6B6BC9272D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>
            <a:extLst>
              <a:ext uri="{FF2B5EF4-FFF2-40B4-BE49-F238E27FC236}">
                <a16:creationId xmlns:a16="http://schemas.microsoft.com/office/drawing/2014/main" id="{5F770D1E-BFB4-43A2-B5BE-5E11B3984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F3223F-9A02-40A6-873B-9D9A948515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616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612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988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030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655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649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49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ODR</a:t>
            </a:r>
            <a:r>
              <a:rPr lang="zh-CN" altLang="en-US" dirty="0"/>
              <a:t>寄存器的读操作是获取</a:t>
            </a:r>
            <a:r>
              <a:rPr lang="en-US" altLang="zh-CN" dirty="0"/>
              <a:t>IO</a:t>
            </a:r>
            <a:r>
              <a:rPr lang="zh-CN" altLang="en-US" dirty="0"/>
              <a:t>的当前输出状态，</a:t>
            </a:r>
            <a:r>
              <a:rPr lang="en-US" altLang="zh-CN" dirty="0"/>
              <a:t>IDR</a:t>
            </a:r>
            <a:r>
              <a:rPr lang="zh-CN" altLang="en-US" dirty="0"/>
              <a:t>寄存器是读取</a:t>
            </a:r>
            <a:r>
              <a:rPr lang="en-US" altLang="zh-CN" dirty="0"/>
              <a:t>IO</a:t>
            </a:r>
            <a:r>
              <a:rPr lang="zh-CN" altLang="en-US" dirty="0"/>
              <a:t>的当前外部输入值。使用</a:t>
            </a:r>
            <a:r>
              <a:rPr lang="en-US" altLang="zh-CN" dirty="0"/>
              <a:t>IDR</a:t>
            </a:r>
            <a:r>
              <a:rPr lang="zh-CN" altLang="en-US" dirty="0"/>
              <a:t>判断按键是否被按下。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PC</a:t>
            </a:r>
            <a:r>
              <a:rPr lang="zh-CN" altLang="en-US" dirty="0"/>
              <a:t>指针指向程序代码的第一条指令不是</a:t>
            </a:r>
            <a:r>
              <a:rPr lang="en-US" altLang="zh-CN" dirty="0"/>
              <a:t>main</a:t>
            </a:r>
            <a:r>
              <a:rPr lang="zh-CN" altLang="en-US" dirty="0"/>
              <a:t>，是一段代码的初始地址。</a:t>
            </a:r>
            <a:endParaRPr lang="en-US" altLang="zh-CN" dirty="0"/>
          </a:p>
          <a:p>
            <a:endParaRPr lang="en-US" altLang="zh-CN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092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759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如果枚举没有初始化，即省掉</a:t>
            </a:r>
            <a:r>
              <a:rPr lang="en-US" altLang="zh-CN" dirty="0"/>
              <a:t>"=</a:t>
            </a:r>
            <a:r>
              <a:rPr lang="zh-CN" altLang="en-US" dirty="0"/>
              <a:t>整型常数</a:t>
            </a:r>
            <a:r>
              <a:rPr lang="en-US" altLang="zh-CN" dirty="0"/>
              <a:t>"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则从第一个标识符开始，顺次赋给标识符</a:t>
            </a:r>
            <a:r>
              <a:rPr lang="en-US" altLang="zh-CN" dirty="0"/>
              <a:t>0, 1, 2, ...</a:t>
            </a:r>
            <a:r>
              <a:rPr lang="zh-CN" altLang="en-US" dirty="0"/>
              <a:t>。但当枚举中的某个成员赋值后，其后的成员按依次加</a:t>
            </a:r>
            <a:r>
              <a:rPr lang="en-US" altLang="zh-CN" dirty="0"/>
              <a:t>1</a:t>
            </a:r>
            <a:r>
              <a:rPr lang="zh-CN" altLang="en-US" dirty="0"/>
              <a:t>的规则确定其值。</a:t>
            </a:r>
            <a:endParaRPr lang="en-US" altLang="zh-CN" dirty="0"/>
          </a:p>
          <a:p>
            <a:endParaRPr lang="en-US" altLang="zh-CN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731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77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636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386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115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1200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6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011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098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624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181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609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80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32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33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75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82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94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1200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885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7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90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CA96C-B1A2-CF56-C6F4-FF5F0E88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8563D-9A7F-3855-ACA1-FB6707EC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E7AA3-33F1-CC9B-4FD4-20CC3480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3EC3D-9414-81B4-C1DE-616D1B0F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C1C8B-B1E7-9DF6-CE80-D4CC2732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9DEBC-1509-693E-EFAE-43DBFB4D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9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C721D-8730-5FEC-D129-CD5E4792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2CC3BB-E245-FA7D-1066-4AE35115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58540D-1054-9D82-EF80-F8DC1C794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82FE5-4E2D-7DC9-7853-FE7C560C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E41EA-7E68-9B4E-939F-B751F5DD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089AF-2AEB-A2B3-B1B7-0D54A5F4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5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A32DE-1FFF-43B3-F4E9-A5DEFAF9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4E291A-DB25-7BAB-C875-33621E0B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124F6-E470-E66B-B4DA-F8CF56A7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C8CD3-602F-BB2A-C1B3-4A6F89C3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1B806-DF0E-2667-AEEA-B7C72F98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24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63F5E-C64C-F854-F51A-AE1477644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8C97A-AA85-7579-7089-2B847F0B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32A0E-2C9C-FA4F-F6D1-480CED16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1BA1F-E298-564F-10AE-0BC060E5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D5157-141C-61D9-A805-9EF536D9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9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4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98E04-9B1B-8A33-1BB5-6F9CD162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27D0DF-81F5-4ADA-CF17-2714C9624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55CD6-F6CD-38DC-836A-2DB82AA6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B0D7E-C140-DB21-8DEA-B4F5F3FD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8CC5B-B23C-7A6F-9EBD-BA4456B9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1663-EA75-55CF-92D6-9EFD9815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AC6CA-A063-DFA6-F9E2-14DADABDB9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02E5B-1EA1-B6DB-193D-4AE2B51D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7885-0AA6-02B7-6867-0D9571C3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D00E5-92D8-81BA-8C7B-94E66A8D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E99A7-B20B-7FE3-F237-7A69B9A2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88CE7-5A17-4EDC-F22A-3D8FF7A3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BFCF4-5E1F-8E2F-0048-09EAA5E7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77756-55FD-E027-B456-32A3E844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9A6A9-192A-B09E-84D0-8FA2EAAD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2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14FB5-D454-80D5-9687-23428CD5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10D36-16C0-8DFA-6A74-2169E72CE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CC14D-63F7-77EE-AD19-8DE8974F3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43C9C-25E3-6DB4-7695-3F5775A2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9C151-C75B-9565-52B7-F3395A45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1C8C7-7BBD-4613-58C4-68961D5E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3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DE9D0-A5D4-7C34-C73C-6670853B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54716-EB35-D7C5-E0EB-5C40E372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4FD70-AEBA-B2FB-6F4F-F46A90FD4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65F85A-36B5-8A6D-41AB-6F9280197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0CC6E9-44C4-9D93-8AB7-4E199FCE9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74EE7-FEF2-1F31-29AA-3AC8007C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17BE1-30A1-3C41-D651-AF98DDA1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6877A-D576-006F-D1CB-8E70B7F9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3B93C-D69E-09D8-C41D-7DCC1FB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77B9E6-18BC-70D3-A64F-76E924C2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77E56-D88B-1206-F225-8D3FD5AC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98498-893C-D8DF-B814-C12D66CA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F14C16-7B13-175F-FA3B-CD038595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0C817B-7FC3-EA8F-7A10-CAC737F5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B19D8-702E-2AD4-B546-926D8CFA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7ACB66C-2750-80E5-4EE4-93827BD2D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55F0F1F-CA8C-FE26-6946-69E0179D28F5}"/>
              </a:ext>
            </a:extLst>
          </p:cNvPr>
          <p:cNvSpPr txBox="1"/>
          <p:nvPr userDrawn="1"/>
        </p:nvSpPr>
        <p:spPr>
          <a:xfrm>
            <a:off x="7104112" y="2428726"/>
            <a:ext cx="42484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嵌入式系统</a:t>
            </a:r>
            <a:b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latin typeface="Arial Black" panose="020B0A04020102020204" pitchFamily="34" charset="0"/>
                <a:ea typeface="微软雅黑" panose="020B0503020204020204" pitchFamily="34" charset="-122"/>
              </a:rPr>
              <a:t>Embedded System</a:t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信息学院 光电子系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F2475B-7E41-D459-4601-031B3C9956AF}"/>
              </a:ext>
            </a:extLst>
          </p:cNvPr>
          <p:cNvSpPr txBox="1"/>
          <p:nvPr userDrawn="1"/>
        </p:nvSpPr>
        <p:spPr>
          <a:xfrm>
            <a:off x="0" y="18281"/>
            <a:ext cx="3791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电子科学与技术专业课</a:t>
            </a:r>
          </a:p>
        </p:txBody>
      </p:sp>
    </p:spTree>
    <p:extLst>
      <p:ext uri="{BB962C8B-B14F-4D97-AF65-F5344CB8AC3E}">
        <p14:creationId xmlns:p14="http://schemas.microsoft.com/office/powerpoint/2010/main" val="6548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DD38097-F968-0866-28FD-06ABC489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160115"/>
            <a:ext cx="11305256" cy="1188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 标题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0BA8B1-7BF4-D130-2626-63C0AB36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2492895"/>
            <a:ext cx="11305256" cy="368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x.1</a:t>
            </a:r>
            <a:r>
              <a:rPr lang="zh-CN" altLang="en-US" dirty="0"/>
              <a:t> 小节</a:t>
            </a:r>
            <a:endParaRPr lang="en-US" altLang="zh-CN" dirty="0"/>
          </a:p>
          <a:p>
            <a:pPr lvl="0"/>
            <a:r>
              <a:rPr lang="en-US" altLang="zh-CN" dirty="0"/>
              <a:t>x.2</a:t>
            </a:r>
            <a:r>
              <a:rPr lang="zh-CN" altLang="en-US" dirty="0"/>
              <a:t> 小节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2FAC40F6-B6B0-9648-F8B5-B2AF65FF88B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5"/>
            <a:ext cx="12192000" cy="620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2F751026-39C9-C39A-74EE-CADCBD33C0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853" y="71438"/>
            <a:ext cx="744659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24">
            <a:extLst>
              <a:ext uri="{FF2B5EF4-FFF2-40B4-BE49-F238E27FC236}">
                <a16:creationId xmlns:a16="http://schemas.microsoft.com/office/drawing/2014/main" id="{5731591A-E5A9-1086-0465-04B1D81EBDDF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2021325" y="115887"/>
            <a:ext cx="9163243" cy="50482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normalizeH="1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嵌入式系统</a:t>
            </a:r>
            <a:r>
              <a:rPr lang="en-US" altLang="zh-CN" sz="2000" kern="10" normalizeH="1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(EMBEDDED SYSTEM)</a:t>
            </a:r>
            <a:endParaRPr lang="zh-CN" altLang="en-US" sz="2000" kern="10" normalizeH="1" dirty="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chemeClr val="bg1">
                  <a:alpha val="50195"/>
                </a:scheme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A180DF41-1848-5478-055F-9719AF7067B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0" y="692154"/>
            <a:ext cx="12192000" cy="2885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000" b="1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BF4A2E-8A31-E5CE-351B-09F95F35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79FCE-50B0-FE54-D357-6F1661F5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C39DE-BDBD-E1E8-5E10-D7780B8A8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824FC-8958-E917-A300-F99D0D7B3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ABE12-3B48-7185-091F-1D8B3285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DD46B34A-24F7-A226-8FF7-FC0660C8A75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3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75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、对于</a:t>
            </a:r>
            <a:r>
              <a:rPr lang="en-US" altLang="zh-CN" dirty="0"/>
              <a:t>STM32F407</a:t>
            </a:r>
            <a:r>
              <a:rPr lang="zh-CN" altLang="en-US" dirty="0"/>
              <a:t>， 为什么</a:t>
            </a:r>
            <a:r>
              <a:rPr lang="en-US" altLang="zh-CN" dirty="0" err="1"/>
              <a:t>GPIOx_MODER</a:t>
            </a:r>
            <a:r>
              <a:rPr lang="zh-CN" altLang="en-US" dirty="0"/>
              <a:t>，</a:t>
            </a:r>
            <a:r>
              <a:rPr lang="en-US" altLang="zh-CN" dirty="0" err="1"/>
              <a:t>GPIOx_OSPEEDR</a:t>
            </a:r>
            <a:r>
              <a:rPr lang="zh-CN" altLang="en-US" dirty="0"/>
              <a:t>和</a:t>
            </a:r>
            <a:r>
              <a:rPr lang="en-US" altLang="zh-CN" dirty="0"/>
              <a:t>IDR</a:t>
            </a:r>
            <a:r>
              <a:rPr lang="zh-CN" altLang="en-US" dirty="0"/>
              <a:t>和</a:t>
            </a:r>
            <a:r>
              <a:rPr lang="en-US" altLang="zh-CN" dirty="0"/>
              <a:t>ODR</a:t>
            </a:r>
            <a:r>
              <a:rPr lang="zh-CN" altLang="en-US" dirty="0"/>
              <a:t>都是</a:t>
            </a:r>
            <a:r>
              <a:rPr lang="en-US" altLang="zh-CN" dirty="0"/>
              <a:t>32</a:t>
            </a:r>
            <a:r>
              <a:rPr lang="zh-CN" altLang="en-US" dirty="0"/>
              <a:t>位寄存器，但是只能控制</a:t>
            </a:r>
            <a:r>
              <a:rPr lang="en-US" altLang="zh-CN" dirty="0"/>
              <a:t>IO</a:t>
            </a:r>
            <a:r>
              <a:rPr lang="zh-CN" altLang="en-US" dirty="0"/>
              <a:t>的</a:t>
            </a:r>
            <a:r>
              <a:rPr lang="en-US" altLang="zh-CN" dirty="0"/>
              <a:t>16</a:t>
            </a:r>
            <a:r>
              <a:rPr lang="zh-CN" altLang="en-US" dirty="0"/>
              <a:t>位脚？（可查阅</a:t>
            </a:r>
            <a:r>
              <a:rPr lang="en-US" altLang="zh-CN" dirty="0"/>
              <a:t>STM32F407</a:t>
            </a:r>
            <a:r>
              <a:rPr lang="zh-CN" altLang="en-US" dirty="0"/>
              <a:t>寄存器手册）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、根据下方按键</a:t>
            </a:r>
            <a:r>
              <a:rPr lang="en-US" altLang="zh-CN" dirty="0"/>
              <a:t>B1</a:t>
            </a:r>
            <a:r>
              <a:rPr lang="zh-CN" altLang="en-US" dirty="0"/>
              <a:t>的原理图分析按键按下前后</a:t>
            </a:r>
            <a:r>
              <a:rPr lang="en-US" altLang="zh-CN" dirty="0"/>
              <a:t>PB0</a:t>
            </a:r>
            <a:r>
              <a:rPr lang="zh-CN" altLang="en-US" dirty="0"/>
              <a:t>处电平变化，并说明如何进行软件消抖。</a:t>
            </a:r>
            <a:r>
              <a:rPr lang="en-US" altLang="zh-CN" dirty="0"/>
              <a:t>                                           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1FFBF2-AB1E-8643-F506-E3D60F52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3645024"/>
            <a:ext cx="6649675" cy="19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9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9616D58-2A86-FEF8-9CEA-4E15824F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、请指出以下延迟函数存在的问题。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0595321-653A-70CB-A511-AE6EA54C63BD}"/>
              </a:ext>
            </a:extLst>
          </p:cNvPr>
          <p:cNvSpPr txBox="1">
            <a:spLocks/>
          </p:cNvSpPr>
          <p:nvPr/>
        </p:nvSpPr>
        <p:spPr>
          <a:xfrm>
            <a:off x="263352" y="1196752"/>
            <a:ext cx="117442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DCF8857-4168-0FA7-4375-10B9FF3CE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5" t="872"/>
          <a:stretch/>
        </p:blipFill>
        <p:spPr>
          <a:xfrm>
            <a:off x="942256" y="1772817"/>
            <a:ext cx="5513784" cy="2472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9616D58-2A86-FEF8-9CEA-4E15824F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、补全三处代码，实现按键四灯全灭；按下</a:t>
            </a:r>
            <a:r>
              <a:rPr lang="en-US" altLang="zh-CN" dirty="0"/>
              <a:t>K1</a:t>
            </a:r>
            <a:r>
              <a:rPr lang="zh-CN" altLang="en-US" dirty="0"/>
              <a:t>，</a:t>
            </a:r>
            <a:r>
              <a:rPr lang="en-US" altLang="zh-CN" dirty="0"/>
              <a:t>LED1</a:t>
            </a:r>
            <a:r>
              <a:rPr lang="zh-CN" altLang="en-US" dirty="0"/>
              <a:t>亮；同时按下</a:t>
            </a:r>
            <a:r>
              <a:rPr lang="en-US" altLang="zh-CN" dirty="0"/>
              <a:t>K1</a:t>
            </a:r>
            <a:r>
              <a:rPr lang="zh-CN" altLang="en-US" dirty="0"/>
              <a:t>和</a:t>
            </a:r>
            <a:r>
              <a:rPr lang="en-US" altLang="zh-CN" dirty="0"/>
              <a:t>K2</a:t>
            </a:r>
            <a:r>
              <a:rPr lang="zh-CN" altLang="en-US" dirty="0"/>
              <a:t>，四灯流水的效果。已知相关定义和函数如下：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0595321-653A-70CB-A511-AE6EA54C63BD}"/>
              </a:ext>
            </a:extLst>
          </p:cNvPr>
          <p:cNvSpPr txBox="1">
            <a:spLocks/>
          </p:cNvSpPr>
          <p:nvPr/>
        </p:nvSpPr>
        <p:spPr>
          <a:xfrm>
            <a:off x="263352" y="1196752"/>
            <a:ext cx="117442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A4F4CC-84D2-0A2D-926C-48D7CF798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4" y="2187769"/>
            <a:ext cx="2576670" cy="266693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0F82358-411B-8A4B-4A52-05D49BE35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722" y="2269560"/>
            <a:ext cx="6182869" cy="74357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F761BE5-93FD-0A1F-9CFB-3CDF7A32E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642" y="2236379"/>
            <a:ext cx="2443336" cy="256971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65553EA-1121-770E-CBD9-7258B0CE9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809" y="3078746"/>
            <a:ext cx="5919912" cy="999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619E96-8F5E-4DC0-DB54-5C05EA982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9210" y="4996026"/>
            <a:ext cx="8496944" cy="16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2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9616D58-2A86-FEF8-9CEA-4E15824F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补全键值函数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0595321-653A-70CB-A511-AE6EA54C63BD}"/>
              </a:ext>
            </a:extLst>
          </p:cNvPr>
          <p:cNvSpPr txBox="1">
            <a:spLocks/>
          </p:cNvSpPr>
          <p:nvPr/>
        </p:nvSpPr>
        <p:spPr>
          <a:xfrm>
            <a:off x="263352" y="1196752"/>
            <a:ext cx="117442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DED8B29-49EF-E51E-89BF-0B591A8C1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12" y="1772816"/>
            <a:ext cx="91725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29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9616D58-2A86-FEF8-9CEA-4E15824F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2.</a:t>
            </a:r>
            <a:r>
              <a:rPr lang="zh-CN" altLang="en-US" dirty="0"/>
              <a:t>补全</a:t>
            </a:r>
            <a:r>
              <a:rPr lang="en-US" altLang="zh-CN" dirty="0"/>
              <a:t>if</a:t>
            </a:r>
            <a:r>
              <a:rPr lang="zh-CN" altLang="en-US" dirty="0"/>
              <a:t>条件语句</a:t>
            </a:r>
            <a:r>
              <a:rPr lang="en-US" altLang="zh-CN" dirty="0"/>
              <a:t>                                                        </a:t>
            </a:r>
            <a:r>
              <a:rPr lang="zh-CN" altLang="en-US" dirty="0"/>
              <a:t>        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					</a:t>
            </a:r>
            <a:r>
              <a:rPr lang="zh-CN" altLang="en-US" dirty="0"/>
              <a:t>代码接下页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0595321-653A-70CB-A511-AE6EA54C63BD}"/>
              </a:ext>
            </a:extLst>
          </p:cNvPr>
          <p:cNvSpPr txBox="1">
            <a:spLocks/>
          </p:cNvSpPr>
          <p:nvPr/>
        </p:nvSpPr>
        <p:spPr>
          <a:xfrm>
            <a:off x="263352" y="1196752"/>
            <a:ext cx="117442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BC2591-7E87-EF0C-DBD2-B810EA1B3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20" y="1674836"/>
            <a:ext cx="67818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9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0595321-653A-70CB-A511-AE6EA54C63BD}"/>
              </a:ext>
            </a:extLst>
          </p:cNvPr>
          <p:cNvSpPr txBox="1">
            <a:spLocks/>
          </p:cNvSpPr>
          <p:nvPr/>
        </p:nvSpPr>
        <p:spPr>
          <a:xfrm>
            <a:off x="263352" y="1196752"/>
            <a:ext cx="117442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3.</a:t>
            </a:r>
            <a:r>
              <a:rPr lang="zh-CN" altLang="en-US" dirty="0"/>
              <a:t>补全流水灯代码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D24C43-EADE-78AA-191E-16914B17C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688466"/>
            <a:ext cx="67818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2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6B5F-20B0-BFB4-1E45-832E0DF773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9376" y="994176"/>
            <a:ext cx="11305256" cy="118876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嵌 入 式 系 统 课 程</a:t>
            </a:r>
            <a:br>
              <a:rPr lang="en-US" altLang="zh-CN" dirty="0"/>
            </a:br>
            <a:r>
              <a:rPr lang="zh-CN" altLang="en-US" dirty="0"/>
              <a:t>课后习题答案</a:t>
            </a:r>
            <a:endParaRPr lang="zh-CN" altLang="en-US" sz="3200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F5DD4-1F98-B55A-91B2-B5D7949FBC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71464" y="3356992"/>
            <a:ext cx="8928992" cy="5760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 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   STM32</a:t>
            </a:r>
            <a:r>
              <a:rPr lang="zh-CN" altLang="en-US" dirty="0"/>
              <a:t>开发初步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58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、下列叙述错误的是（</a:t>
            </a:r>
            <a:r>
              <a:rPr lang="en-US" altLang="zh-CN" dirty="0">
                <a:solidFill>
                  <a:srgbClr val="FF0000"/>
                </a:solidFill>
              </a:rPr>
              <a:t>AE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A.IDR</a:t>
            </a:r>
            <a:r>
              <a:rPr lang="zh-CN" altLang="en-US" dirty="0"/>
              <a:t>和</a:t>
            </a:r>
            <a:r>
              <a:rPr lang="en-US" altLang="zh-CN" dirty="0"/>
              <a:t>ODR</a:t>
            </a:r>
            <a:r>
              <a:rPr lang="zh-CN" altLang="en-US" dirty="0"/>
              <a:t>寄存器都可进行读操作，都可用于判断按键是否被按下。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B.</a:t>
            </a:r>
            <a:r>
              <a:rPr lang="zh-CN" altLang="en-US" dirty="0"/>
              <a:t>控制</a:t>
            </a:r>
            <a:r>
              <a:rPr lang="en-US" altLang="zh-CN" dirty="0"/>
              <a:t>LED</a:t>
            </a:r>
            <a:r>
              <a:rPr lang="zh-CN" altLang="en-US" dirty="0"/>
              <a:t>状态点亮或熄灭，可以使用</a:t>
            </a:r>
            <a:r>
              <a:rPr lang="en-US" altLang="zh-CN" dirty="0"/>
              <a:t>ODR</a:t>
            </a:r>
            <a:r>
              <a:rPr lang="zh-CN" altLang="en-US" dirty="0"/>
              <a:t>寄存器或</a:t>
            </a:r>
            <a:r>
              <a:rPr lang="en-US" altLang="zh-CN" dirty="0"/>
              <a:t>BSRR</a:t>
            </a:r>
            <a:r>
              <a:rPr lang="zh-CN" altLang="en-US" dirty="0"/>
              <a:t>寄存器。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引脚通常还和其他外设引脚复用。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端口的每个位可以由软件分别配置成输入、输出、复用模式。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E. PC</a:t>
            </a:r>
            <a:r>
              <a:rPr lang="zh-CN" altLang="en-US" dirty="0"/>
              <a:t>指针指向程序代码的第一条指令是</a:t>
            </a:r>
            <a:r>
              <a:rPr lang="en-US" altLang="zh-CN" dirty="0"/>
              <a:t>main</a:t>
            </a:r>
            <a:r>
              <a:rPr lang="zh-CN" altLang="en-US" dirty="0"/>
              <a:t>函数。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、下列叙述错误的是（</a:t>
            </a:r>
            <a:r>
              <a:rPr lang="en-US" altLang="zh-CN" dirty="0">
                <a:solidFill>
                  <a:srgbClr val="FF0000"/>
                </a:solidFill>
              </a:rPr>
              <a:t>CD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GPIOA-GPIOI</a:t>
            </a:r>
            <a:r>
              <a:rPr lang="zh-CN" altLang="en-US" dirty="0"/>
              <a:t>的时钟都在</a:t>
            </a:r>
            <a:r>
              <a:rPr lang="en-US" altLang="zh-CN" dirty="0"/>
              <a:t>AHB1</a:t>
            </a:r>
            <a:r>
              <a:rPr lang="zh-CN" altLang="en-US" dirty="0"/>
              <a:t>总线时钟上。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端口的灌电流能力高于拉电流能力。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C.</a:t>
            </a:r>
            <a:r>
              <a:rPr lang="zh-CN" altLang="en-US" dirty="0"/>
              <a:t>按键抖动问题只能通过硬件电路解决。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 err="1"/>
              <a:t>STlink</a:t>
            </a:r>
            <a:r>
              <a:rPr lang="zh-CN" altLang="en-US" dirty="0"/>
              <a:t>只能下载程序，不能调试程序。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5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、由枚举定义可知</a:t>
            </a:r>
            <a:r>
              <a:rPr lang="en-US" altLang="zh-CN" dirty="0"/>
              <a:t>x1</a:t>
            </a:r>
            <a:r>
              <a:rPr lang="zh-CN" altLang="en-US" dirty="0"/>
              <a:t>和</a:t>
            </a:r>
            <a:r>
              <a:rPr lang="en-US" altLang="zh-CN" dirty="0"/>
              <a:t>x4</a:t>
            </a:r>
            <a:r>
              <a:rPr lang="zh-CN" altLang="en-US" dirty="0"/>
              <a:t>的值为（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A.  0</a:t>
            </a:r>
            <a:r>
              <a:rPr lang="zh-CN" altLang="en-US" dirty="0"/>
              <a:t>，</a:t>
            </a:r>
            <a:r>
              <a:rPr lang="en-US" altLang="zh-CN" dirty="0"/>
              <a:t>0		B. 0</a:t>
            </a:r>
            <a:r>
              <a:rPr lang="zh-CN" altLang="en-US" dirty="0"/>
              <a:t>，</a:t>
            </a:r>
            <a:r>
              <a:rPr lang="en-US" altLang="zh-CN" dirty="0"/>
              <a:t>51		C.  1</a:t>
            </a:r>
            <a:r>
              <a:rPr lang="zh-CN" altLang="en-US" dirty="0"/>
              <a:t>，</a:t>
            </a:r>
            <a:r>
              <a:rPr lang="en-US" altLang="zh-CN" dirty="0"/>
              <a:t>2              D. 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11DCF6-7E73-310C-7C36-8AA54922C950}"/>
              </a:ext>
            </a:extLst>
          </p:cNvPr>
          <p:cNvSpPr txBox="1"/>
          <p:nvPr/>
        </p:nvSpPr>
        <p:spPr>
          <a:xfrm>
            <a:off x="1271465" y="4749987"/>
            <a:ext cx="6336704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defTabSz="91440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25EC14-1201-4D17-478C-7C24C93D1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11424" y="1844824"/>
            <a:ext cx="2095128" cy="28747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2D4913F-F340-9A3B-F9C6-EB4AE3079550}"/>
              </a:ext>
            </a:extLst>
          </p:cNvPr>
          <p:cNvSpPr txBox="1"/>
          <p:nvPr/>
        </p:nvSpPr>
        <p:spPr>
          <a:xfrm>
            <a:off x="3400872" y="2218757"/>
            <a:ext cx="9505056" cy="2210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defTabSz="91440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988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6B5F-20B0-BFB4-1E45-832E0DF773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9376" y="994176"/>
            <a:ext cx="11305256" cy="118876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嵌 入 式 系 统 课 程</a:t>
            </a:r>
            <a:br>
              <a:rPr lang="en-US" altLang="zh-CN" dirty="0"/>
            </a:br>
            <a:r>
              <a:rPr lang="zh-CN" altLang="en-US" dirty="0"/>
              <a:t>课后习题</a:t>
            </a:r>
            <a:endParaRPr lang="zh-CN" altLang="en-US" sz="3200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F5DD4-1F98-B55A-91B2-B5D7949FBC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71464" y="3356992"/>
            <a:ext cx="8928992" cy="5760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 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   STM32</a:t>
            </a:r>
            <a:r>
              <a:rPr lang="zh-CN" altLang="en-US" dirty="0"/>
              <a:t>开发初步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136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对于</a:t>
            </a:r>
            <a:r>
              <a:rPr lang="en-US" altLang="zh-CN" dirty="0"/>
              <a:t>STM32F407</a:t>
            </a:r>
            <a:r>
              <a:rPr lang="zh-CN" altLang="en-US" dirty="0"/>
              <a:t>，每个</a:t>
            </a:r>
            <a:r>
              <a:rPr lang="en-US" altLang="zh-CN" dirty="0"/>
              <a:t>IO</a:t>
            </a:r>
            <a:r>
              <a:rPr lang="zh-CN" altLang="en-US" dirty="0"/>
              <a:t>端口有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位配置寄存器</a:t>
            </a:r>
            <a:r>
              <a:rPr lang="en-US" altLang="zh-CN" u="sng" dirty="0" err="1">
                <a:solidFill>
                  <a:srgbClr val="FF0000"/>
                </a:solidFill>
              </a:rPr>
              <a:t>GPIOx_MODER</a:t>
            </a:r>
            <a:endParaRPr lang="en-US" altLang="zh-CN" u="sng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u="sng" dirty="0">
                <a:solidFill>
                  <a:srgbClr val="FF0000"/>
                </a:solidFill>
              </a:rPr>
              <a:t>,</a:t>
            </a:r>
            <a:r>
              <a:rPr lang="en-US" altLang="zh-CN" u="sng" dirty="0" err="1">
                <a:solidFill>
                  <a:srgbClr val="FF0000"/>
                </a:solidFill>
              </a:rPr>
              <a:t>GPIOx_OTYPER</a:t>
            </a:r>
            <a:r>
              <a:rPr lang="en-US" altLang="zh-CN" u="sng" dirty="0">
                <a:solidFill>
                  <a:srgbClr val="FF0000"/>
                </a:solidFill>
              </a:rPr>
              <a:t>, </a:t>
            </a:r>
            <a:r>
              <a:rPr lang="en-US" altLang="zh-CN" u="sng" dirty="0" err="1">
                <a:solidFill>
                  <a:srgbClr val="FF0000"/>
                </a:solidFill>
              </a:rPr>
              <a:t>GPIOx_OSPEEDR</a:t>
            </a:r>
            <a:r>
              <a:rPr lang="zh-CN" altLang="en-US" u="sng" dirty="0">
                <a:solidFill>
                  <a:srgbClr val="FF0000"/>
                </a:solidFill>
              </a:rPr>
              <a:t> ，</a:t>
            </a:r>
            <a:r>
              <a:rPr lang="en-US" altLang="zh-CN" u="sng" dirty="0" err="1">
                <a:solidFill>
                  <a:srgbClr val="FF0000"/>
                </a:solidFill>
              </a:rPr>
              <a:t>GPIOx_PUPDR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。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位数据寄存器</a:t>
            </a:r>
            <a:r>
              <a:rPr lang="en-US" altLang="zh-CN" u="sng" dirty="0" err="1">
                <a:solidFill>
                  <a:srgbClr val="FF0000"/>
                </a:solidFill>
              </a:rPr>
              <a:t>GPIOx_IDR</a:t>
            </a:r>
            <a:r>
              <a:rPr lang="zh-CN" altLang="en-US" dirty="0"/>
              <a:t>和</a:t>
            </a:r>
            <a:r>
              <a:rPr lang="en-US" altLang="zh-CN" u="sng" dirty="0" err="1">
                <a:solidFill>
                  <a:srgbClr val="FF0000"/>
                </a:solidFill>
              </a:rPr>
              <a:t>GPIOx_ODR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位置位</a:t>
            </a:r>
            <a:r>
              <a:rPr lang="en-US" altLang="zh-CN" dirty="0"/>
              <a:t>/</a:t>
            </a:r>
            <a:r>
              <a:rPr lang="zh-CN" altLang="en-US" dirty="0"/>
              <a:t>复位寄存器</a:t>
            </a:r>
            <a:r>
              <a:rPr lang="en-US" altLang="zh-CN" u="sng" dirty="0" err="1">
                <a:solidFill>
                  <a:srgbClr val="FF0000"/>
                </a:solidFill>
              </a:rPr>
              <a:t>GPIOx_BSRR</a:t>
            </a:r>
            <a:r>
              <a:rPr lang="zh-CN" altLang="en-US" u="sng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、对于</a:t>
            </a:r>
            <a:r>
              <a:rPr lang="en-US" altLang="zh-CN" dirty="0"/>
              <a:t>STM32F407</a:t>
            </a:r>
            <a:r>
              <a:rPr lang="zh-CN" altLang="en-US" dirty="0"/>
              <a:t>，读取</a:t>
            </a:r>
            <a:r>
              <a:rPr lang="en-US" altLang="zh-CN" dirty="0"/>
              <a:t>PA0</a:t>
            </a:r>
            <a:r>
              <a:rPr lang="zh-CN" altLang="en-US" dirty="0"/>
              <a:t>引脚上的数据，可调用</a:t>
            </a:r>
            <a:r>
              <a:rPr lang="en-US" altLang="zh-CN" dirty="0"/>
              <a:t>stm32f4xx_gpio.c</a:t>
            </a:r>
            <a:r>
              <a:rPr lang="zh-CN" altLang="en-US" dirty="0"/>
              <a:t>中的</a:t>
            </a:r>
            <a:r>
              <a:rPr lang="en-US" altLang="zh-CN" u="sng" dirty="0" err="1">
                <a:solidFill>
                  <a:srgbClr val="FF0000"/>
                </a:solidFill>
              </a:rPr>
              <a:t>GPIO_ReadInputDataBit</a:t>
            </a:r>
            <a:r>
              <a:rPr lang="en-US" altLang="zh-CN" u="sng" dirty="0">
                <a:solidFill>
                  <a:srgbClr val="FF0000"/>
                </a:solidFill>
              </a:rPr>
              <a:t>(GPIOA, GPIO_Pin_0);</a:t>
            </a:r>
            <a:r>
              <a:rPr lang="zh-CN" altLang="en-US" dirty="0"/>
              <a:t>函数；置位</a:t>
            </a:r>
            <a:r>
              <a:rPr lang="en-US" altLang="zh-CN" dirty="0"/>
              <a:t>PB4</a:t>
            </a:r>
            <a:r>
              <a:rPr lang="zh-CN" altLang="en-US" dirty="0"/>
              <a:t>引脚，可调用</a:t>
            </a:r>
            <a:r>
              <a:rPr lang="zh-CN" altLang="en-US" u="sng" dirty="0"/>
              <a:t> </a:t>
            </a:r>
            <a:r>
              <a:rPr lang="en-US" altLang="zh-CN" dirty="0"/>
              <a:t>stm32f4xx_gpio.c </a:t>
            </a:r>
            <a:r>
              <a:rPr lang="zh-CN" altLang="en-US" dirty="0"/>
              <a:t>中的</a:t>
            </a:r>
            <a:r>
              <a:rPr lang="en-US" altLang="zh-CN" u="sng" dirty="0" err="1">
                <a:solidFill>
                  <a:srgbClr val="FF0000"/>
                </a:solidFill>
              </a:rPr>
              <a:t>GPIO_SetBits</a:t>
            </a:r>
            <a:r>
              <a:rPr lang="en-US" altLang="zh-CN" u="sng" dirty="0">
                <a:solidFill>
                  <a:srgbClr val="FF0000"/>
                </a:solidFill>
              </a:rPr>
              <a:t>(GPIOB, GPIO_Pin_4);</a:t>
            </a:r>
            <a:r>
              <a:rPr lang="zh-CN" altLang="en-US" dirty="0"/>
              <a:t>函数。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4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096021"/>
            <a:ext cx="11744200" cy="5040559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、若在</a:t>
            </a:r>
            <a:r>
              <a:rPr lang="en-US" altLang="zh-CN" dirty="0"/>
              <a:t>STM32F407</a:t>
            </a:r>
            <a:r>
              <a:rPr lang="zh-CN" altLang="en-US" dirty="0"/>
              <a:t>开发板上有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LED</a:t>
            </a:r>
            <a:r>
              <a:rPr lang="zh-CN" altLang="en-US" dirty="0"/>
              <a:t>，如下图所示，若想将</a:t>
            </a:r>
            <a:r>
              <a:rPr lang="en-US" altLang="zh-CN" dirty="0"/>
              <a:t>LED2</a:t>
            </a:r>
            <a:r>
              <a:rPr lang="zh-CN" altLang="en-US" dirty="0"/>
              <a:t>和</a:t>
            </a:r>
            <a:r>
              <a:rPr lang="en-US" altLang="zh-CN" dirty="0"/>
              <a:t>LED3</a:t>
            </a:r>
            <a:r>
              <a:rPr lang="zh-CN" altLang="en-US" dirty="0"/>
              <a:t>点亮但不影响其余引脚的状态。补全下列</a:t>
            </a:r>
            <a:r>
              <a:rPr lang="en-US" altLang="zh-CN" dirty="0"/>
              <a:t>C</a:t>
            </a:r>
            <a:r>
              <a:rPr lang="zh-CN" altLang="en-US" dirty="0"/>
              <a:t>语言语句。</a:t>
            </a:r>
            <a:endParaRPr lang="en-US" altLang="zh-CN" dirty="0"/>
          </a:p>
          <a:p>
            <a:pPr marL="0" indent="0">
              <a:lnSpc>
                <a:spcPts val="3200"/>
              </a:lnSpc>
              <a:buNone/>
            </a:pPr>
            <a:r>
              <a:rPr lang="zh-CN" altLang="en-US" dirty="0"/>
              <a:t>则应首先开启</a:t>
            </a:r>
            <a:r>
              <a:rPr lang="en-US" altLang="zh-CN" dirty="0"/>
              <a:t>Port D</a:t>
            </a:r>
            <a:r>
              <a:rPr lang="zh-CN" altLang="en-US" dirty="0"/>
              <a:t>端口时钟，即</a:t>
            </a:r>
            <a:r>
              <a:rPr lang="en-US" altLang="zh-CN" dirty="0"/>
              <a:t>RCC-&gt;AHB1ENR</a:t>
            </a:r>
            <a:r>
              <a:rPr lang="en-US" altLang="zh-CN" u="sng" dirty="0">
                <a:solidFill>
                  <a:srgbClr val="FF0000"/>
                </a:solidFill>
              </a:rPr>
              <a:t>   |= (1&lt;&lt;3)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ts val="3200"/>
              </a:lnSpc>
              <a:buNone/>
            </a:pPr>
            <a:r>
              <a:rPr lang="en-US" altLang="zh-CN" dirty="0"/>
              <a:t>PD9</a:t>
            </a:r>
            <a:r>
              <a:rPr lang="zh-CN" altLang="en-US" dirty="0"/>
              <a:t>和</a:t>
            </a:r>
            <a:r>
              <a:rPr lang="en-US" altLang="zh-CN" dirty="0"/>
              <a:t>PD10</a:t>
            </a:r>
            <a:r>
              <a:rPr lang="zh-CN" altLang="en-US" dirty="0"/>
              <a:t>应设置为</a:t>
            </a:r>
            <a:r>
              <a:rPr lang="zh-CN" altLang="en-US" u="sng" dirty="0">
                <a:solidFill>
                  <a:srgbClr val="FF0000"/>
                </a:solidFill>
              </a:rPr>
              <a:t>  输出 </a:t>
            </a:r>
            <a:r>
              <a:rPr lang="zh-CN" altLang="en-US" dirty="0"/>
              <a:t>模式，即</a:t>
            </a:r>
            <a:r>
              <a:rPr lang="en-US" altLang="zh-CN" dirty="0"/>
              <a:t>GPIOD-&gt;MODER</a:t>
            </a:r>
            <a:r>
              <a:rPr lang="en-US" altLang="zh-CN" u="sng" dirty="0">
                <a:solidFill>
                  <a:srgbClr val="FF0000"/>
                </a:solidFill>
              </a:rPr>
              <a:t>  |= 0x140000  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ts val="3200"/>
              </a:lnSpc>
              <a:buNone/>
            </a:pPr>
            <a:r>
              <a:rPr lang="en-US" altLang="zh-CN" dirty="0"/>
              <a:t>PD9</a:t>
            </a:r>
            <a:r>
              <a:rPr lang="zh-CN" altLang="en-US" dirty="0"/>
              <a:t>和</a:t>
            </a:r>
            <a:r>
              <a:rPr lang="en-US" altLang="zh-CN" dirty="0"/>
              <a:t>PD10</a:t>
            </a:r>
            <a:r>
              <a:rPr lang="zh-CN" altLang="en-US" dirty="0"/>
              <a:t>应为</a:t>
            </a:r>
            <a:r>
              <a:rPr lang="zh-CN" altLang="en-US" u="sng" dirty="0"/>
              <a:t>   </a:t>
            </a:r>
            <a:r>
              <a:rPr lang="zh-CN" altLang="en-US" u="sng" dirty="0">
                <a:solidFill>
                  <a:srgbClr val="FF0000"/>
                </a:solidFill>
              </a:rPr>
              <a:t>低</a:t>
            </a:r>
            <a:r>
              <a:rPr lang="zh-CN" altLang="en-US" u="sng" dirty="0"/>
              <a:t>   </a:t>
            </a:r>
            <a:r>
              <a:rPr lang="en-US" altLang="zh-CN" dirty="0"/>
              <a:t>(</a:t>
            </a:r>
            <a:r>
              <a:rPr lang="zh-CN" altLang="en-US" dirty="0"/>
              <a:t>低</a:t>
            </a:r>
            <a:r>
              <a:rPr lang="en-US" altLang="zh-CN" dirty="0"/>
              <a:t>/</a:t>
            </a:r>
            <a:r>
              <a:rPr lang="zh-CN" altLang="en-US" dirty="0"/>
              <a:t>高</a:t>
            </a:r>
            <a:r>
              <a:rPr lang="en-US" altLang="zh-CN" dirty="0"/>
              <a:t>)</a:t>
            </a:r>
            <a:r>
              <a:rPr lang="zh-CN" altLang="en-US" dirty="0"/>
              <a:t>电平，即</a:t>
            </a:r>
            <a:r>
              <a:rPr lang="en-US" altLang="zh-CN" dirty="0"/>
              <a:t>GPIOD-&gt;ODR</a:t>
            </a:r>
            <a:r>
              <a:rPr lang="en-US" altLang="zh-CN" u="sng" dirty="0">
                <a:solidFill>
                  <a:srgbClr val="FF0000"/>
                </a:solidFill>
              </a:rPr>
              <a:t>   &amp;= ~(0x0600)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34E421-BE25-4198-A552-E0C1CA0BA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3540988"/>
            <a:ext cx="4039910" cy="278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42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、利用这两个宏定义</a:t>
            </a:r>
            <a:r>
              <a:rPr lang="en-US" altLang="zh-CN" dirty="0">
                <a:solidFill>
                  <a:srgbClr val="9E9E3F"/>
                </a:solidFill>
              </a:rPr>
              <a:t>#define </a:t>
            </a:r>
            <a:r>
              <a:rPr lang="en-US" altLang="zh-CN" dirty="0"/>
              <a:t>H4_MASK </a:t>
            </a:r>
            <a:r>
              <a:rPr lang="en-US" altLang="zh-CN" dirty="0">
                <a:solidFill>
                  <a:srgbClr val="00747C"/>
                </a:solidFill>
              </a:rPr>
              <a:t>0b11110000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		      </a:t>
            </a:r>
            <a:r>
              <a:rPr lang="en-US" altLang="zh-CN" dirty="0">
                <a:solidFill>
                  <a:srgbClr val="9E9E3F"/>
                </a:solidFill>
              </a:rPr>
              <a:t>#define </a:t>
            </a:r>
            <a:r>
              <a:rPr lang="en-US" altLang="zh-CN" dirty="0"/>
              <a:t>L4_MASK  </a:t>
            </a:r>
            <a:r>
              <a:rPr lang="en-US" altLang="zh-CN" dirty="0">
                <a:solidFill>
                  <a:srgbClr val="007A84"/>
                </a:solidFill>
              </a:rPr>
              <a:t>0b00001111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补全下列</a:t>
            </a:r>
            <a:r>
              <a:rPr lang="en-US" altLang="zh-CN" dirty="0"/>
              <a:t>C</a:t>
            </a:r>
            <a:r>
              <a:rPr lang="zh-CN" altLang="en-US" dirty="0"/>
              <a:t>语言代码，将</a:t>
            </a:r>
            <a:r>
              <a:rPr lang="en-US" altLang="zh-CN" dirty="0"/>
              <a:t>temp</a:t>
            </a:r>
            <a:r>
              <a:rPr lang="zh-CN" altLang="en-US" dirty="0"/>
              <a:t>变量的高四位和低四位取出并赋给</a:t>
            </a:r>
            <a:r>
              <a:rPr lang="en-US" altLang="zh-CN" dirty="0" err="1"/>
              <a:t>temp_l</a:t>
            </a:r>
            <a:r>
              <a:rPr lang="zh-CN" altLang="en-US" dirty="0"/>
              <a:t>和</a:t>
            </a:r>
            <a:r>
              <a:rPr lang="en-US" altLang="zh-CN" dirty="0" err="1"/>
              <a:t>temp_h</a:t>
            </a:r>
            <a:r>
              <a:rPr lang="zh-CN" altLang="en-US" dirty="0"/>
              <a:t>，即</a:t>
            </a:r>
            <a:r>
              <a:rPr lang="en-US" altLang="zh-CN" dirty="0" err="1"/>
              <a:t>temp_l</a:t>
            </a:r>
            <a:r>
              <a:rPr lang="en-US" altLang="zh-CN" dirty="0"/>
              <a:t>=0x04, </a:t>
            </a:r>
            <a:r>
              <a:rPr lang="en-US" altLang="zh-CN" dirty="0" err="1"/>
              <a:t>temp_h</a:t>
            </a:r>
            <a:r>
              <a:rPr lang="en-US" altLang="zh-CN" dirty="0"/>
              <a:t>=0x03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50FFF"/>
                </a:solidFill>
              </a:rPr>
              <a:t>unsigned char </a:t>
            </a:r>
            <a:r>
              <a:rPr lang="en-US" altLang="zh-CN" dirty="0"/>
              <a:t>temp = 0x34;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50FFF"/>
                </a:solidFill>
              </a:rPr>
              <a:t>unsigned char </a:t>
            </a:r>
            <a:r>
              <a:rPr lang="en-US" altLang="zh-CN" dirty="0" err="1"/>
              <a:t>temp_l</a:t>
            </a:r>
            <a:r>
              <a:rPr lang="en-US" altLang="zh-CN" dirty="0"/>
              <a:t> =</a:t>
            </a:r>
            <a:r>
              <a:rPr lang="en-US" altLang="zh-CN" u="sng" dirty="0">
                <a:solidFill>
                  <a:srgbClr val="FF0000"/>
                </a:solidFill>
              </a:rPr>
              <a:t>     temp &amp; L4_MASK            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50FFF"/>
                </a:solidFill>
              </a:rPr>
              <a:t>unsigned char </a:t>
            </a:r>
            <a:r>
              <a:rPr lang="en-US" altLang="zh-CN" dirty="0" err="1"/>
              <a:t>temp_h</a:t>
            </a:r>
            <a:r>
              <a:rPr lang="en-US" altLang="zh-CN" dirty="0"/>
              <a:t> =</a:t>
            </a:r>
            <a:r>
              <a:rPr lang="en-US" altLang="zh-CN" u="sng" dirty="0">
                <a:solidFill>
                  <a:srgbClr val="FF0000"/>
                </a:solidFill>
              </a:rPr>
              <a:t>   (temp &amp; H4_MASK) &gt;&gt; 4 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2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BSRRL</a:t>
            </a:r>
            <a:r>
              <a:rPr lang="zh-CN" altLang="en-US" dirty="0"/>
              <a:t>通过写入某个位</a:t>
            </a:r>
            <a:r>
              <a:rPr lang="en-US" altLang="zh-CN" dirty="0"/>
              <a:t>1</a:t>
            </a:r>
            <a:r>
              <a:rPr lang="zh-CN" altLang="en-US" dirty="0"/>
              <a:t>使对应引脚置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 BSRRH</a:t>
            </a:r>
            <a:r>
              <a:rPr lang="zh-CN" altLang="en-US" dirty="0"/>
              <a:t>通过写入某个位</a:t>
            </a:r>
            <a:r>
              <a:rPr lang="en-US" altLang="zh-CN" dirty="0"/>
              <a:t>1</a:t>
            </a:r>
            <a:r>
              <a:rPr lang="zh-CN" altLang="en-US" dirty="0"/>
              <a:t>使对应引脚置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r>
              <a:rPr lang="en-US" altLang="zh-CN" b="1" dirty="0">
                <a:solidFill>
                  <a:srgbClr val="FF0000"/>
                </a:solidFill>
              </a:rPr>
              <a:t> × </a:t>
            </a:r>
            <a:r>
              <a:rPr lang="en-US" altLang="zh-CN" sz="2200" i="1" dirty="0">
                <a:solidFill>
                  <a:srgbClr val="FF0000"/>
                </a:solidFill>
              </a:rPr>
              <a:t>BSRRL</a:t>
            </a:r>
            <a:r>
              <a:rPr lang="zh-CN" altLang="en-US" sz="2200" i="1" dirty="0">
                <a:solidFill>
                  <a:srgbClr val="FF0000"/>
                </a:solidFill>
              </a:rPr>
              <a:t>通过写入某个位</a:t>
            </a:r>
            <a:r>
              <a:rPr lang="en-US" altLang="zh-CN" sz="2200" i="1" dirty="0">
                <a:solidFill>
                  <a:srgbClr val="FF0000"/>
                </a:solidFill>
              </a:rPr>
              <a:t>1</a:t>
            </a:r>
            <a:r>
              <a:rPr lang="zh-CN" altLang="en-US" sz="2200" i="1" dirty="0">
                <a:solidFill>
                  <a:srgbClr val="FF0000"/>
                </a:solidFill>
              </a:rPr>
              <a:t>使对应引脚置</a:t>
            </a:r>
            <a:r>
              <a:rPr lang="en-US" altLang="zh-CN" sz="2200" i="1" dirty="0">
                <a:solidFill>
                  <a:srgbClr val="FF0000"/>
                </a:solidFill>
              </a:rPr>
              <a:t>1</a:t>
            </a:r>
            <a:r>
              <a:rPr lang="zh-CN" altLang="en-US" sz="2200" i="1" dirty="0">
                <a:solidFill>
                  <a:srgbClr val="FF0000"/>
                </a:solidFill>
              </a:rPr>
              <a:t>， </a:t>
            </a:r>
            <a:r>
              <a:rPr lang="en-US" altLang="zh-CN" sz="2200" i="1" dirty="0">
                <a:solidFill>
                  <a:srgbClr val="FF0000"/>
                </a:solidFill>
              </a:rPr>
              <a:t>BSRRH</a:t>
            </a:r>
            <a:r>
              <a:rPr lang="zh-CN" altLang="en-US" sz="2200" i="1" dirty="0">
                <a:solidFill>
                  <a:srgbClr val="FF0000"/>
                </a:solidFill>
              </a:rPr>
              <a:t>通过写入某个位</a:t>
            </a:r>
            <a:r>
              <a:rPr lang="en-US" altLang="zh-CN" sz="2200" i="1" dirty="0">
                <a:solidFill>
                  <a:srgbClr val="FF0000"/>
                </a:solidFill>
              </a:rPr>
              <a:t>1</a:t>
            </a:r>
            <a:r>
              <a:rPr lang="zh-CN" altLang="en-US" sz="2200" i="1" dirty="0">
                <a:solidFill>
                  <a:srgbClr val="FF0000"/>
                </a:solidFill>
              </a:rPr>
              <a:t>使对应引脚置</a:t>
            </a:r>
            <a:r>
              <a:rPr lang="en-US" altLang="zh-CN" sz="2200" i="1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STM32F4</a:t>
            </a:r>
            <a:r>
              <a:rPr lang="zh-CN" altLang="en-US" dirty="0"/>
              <a:t>的</a:t>
            </a:r>
            <a:r>
              <a:rPr lang="en-US" altLang="zh-CN" dirty="0"/>
              <a:t>CRL</a:t>
            </a:r>
            <a:r>
              <a:rPr lang="zh-CN" altLang="en-US" dirty="0"/>
              <a:t>和</a:t>
            </a:r>
            <a:r>
              <a:rPr lang="en-US" altLang="zh-CN" dirty="0"/>
              <a:t>CRH</a:t>
            </a:r>
            <a:r>
              <a:rPr lang="zh-CN" altLang="en-US" dirty="0"/>
              <a:t>寄存器可控制每个</a:t>
            </a:r>
            <a:r>
              <a:rPr lang="en-US" altLang="zh-CN" dirty="0"/>
              <a:t>IO</a:t>
            </a:r>
            <a:r>
              <a:rPr lang="zh-CN" altLang="en-US" dirty="0"/>
              <a:t>工作在输入还是输出模式。</a:t>
            </a:r>
            <a:r>
              <a:rPr lang="en-US" altLang="zh-CN" b="1" dirty="0">
                <a:solidFill>
                  <a:srgbClr val="FF0000"/>
                </a:solidFill>
              </a:rPr>
              <a:t> ×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200" i="1" dirty="0">
                <a:solidFill>
                  <a:srgbClr val="FF0000"/>
                </a:solidFill>
              </a:rPr>
              <a:t>STM32F4</a:t>
            </a:r>
            <a:r>
              <a:rPr lang="zh-CN" altLang="en-US" sz="2200" i="1" dirty="0">
                <a:solidFill>
                  <a:srgbClr val="FF0000"/>
                </a:solidFill>
              </a:rPr>
              <a:t>没有</a:t>
            </a:r>
            <a:r>
              <a:rPr lang="en-US" altLang="zh-CN" sz="2200" i="1" dirty="0">
                <a:solidFill>
                  <a:srgbClr val="FF0000"/>
                </a:solidFill>
              </a:rPr>
              <a:t>CRL</a:t>
            </a:r>
            <a:r>
              <a:rPr lang="zh-CN" altLang="en-US" sz="2200" i="1" dirty="0">
                <a:solidFill>
                  <a:srgbClr val="FF0000"/>
                </a:solidFill>
              </a:rPr>
              <a:t>和</a:t>
            </a:r>
            <a:r>
              <a:rPr lang="en-US" altLang="zh-CN" sz="2200" i="1" dirty="0">
                <a:solidFill>
                  <a:srgbClr val="FF0000"/>
                </a:solidFill>
              </a:rPr>
              <a:t>CRH</a:t>
            </a:r>
            <a:r>
              <a:rPr lang="zh-CN" altLang="en-US" sz="2200" i="1" dirty="0">
                <a:solidFill>
                  <a:srgbClr val="FF0000"/>
                </a:solidFill>
              </a:rPr>
              <a:t>寄存器，使用</a:t>
            </a:r>
            <a:r>
              <a:rPr lang="en-US" altLang="zh-CN" sz="2200" i="1" dirty="0">
                <a:solidFill>
                  <a:srgbClr val="FF0000"/>
                </a:solidFill>
              </a:rPr>
              <a:t>MODER</a:t>
            </a:r>
            <a:r>
              <a:rPr lang="zh-CN" altLang="en-US" sz="2200" i="1" dirty="0">
                <a:solidFill>
                  <a:srgbClr val="FF0000"/>
                </a:solidFill>
              </a:rPr>
              <a:t>控制每个</a:t>
            </a:r>
            <a:r>
              <a:rPr lang="en-US" altLang="zh-CN" sz="2200" i="1" dirty="0">
                <a:solidFill>
                  <a:srgbClr val="FF0000"/>
                </a:solidFill>
              </a:rPr>
              <a:t>IO</a:t>
            </a:r>
            <a:r>
              <a:rPr lang="zh-CN" altLang="en-US" sz="2200" i="1" dirty="0">
                <a:solidFill>
                  <a:srgbClr val="FF0000"/>
                </a:solidFill>
              </a:rPr>
              <a:t>工作在输入还是输出模式</a:t>
            </a:r>
            <a:endParaRPr lang="en-US" altLang="zh-CN" sz="2200" i="1" dirty="0">
              <a:solidFill>
                <a:srgbClr val="FF0000"/>
              </a:solidFill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.h</a:t>
            </a:r>
            <a:r>
              <a:rPr lang="zh-CN" altLang="en-US" dirty="0"/>
              <a:t>头文件包含库的引用、宏定义、全局函数声明。</a:t>
            </a:r>
            <a:r>
              <a:rPr lang="zh-CN" altLang="en-US" b="1" dirty="0">
                <a:solidFill>
                  <a:srgbClr val="FF0000"/>
                </a:solidFill>
              </a:rPr>
              <a:t> √</a:t>
            </a:r>
            <a:endParaRPr lang="en-US" altLang="zh-CN" dirty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 </a:t>
            </a:r>
            <a:r>
              <a:rPr lang="en-US" altLang="zh-CN" dirty="0"/>
              <a:t>.c</a:t>
            </a:r>
            <a:r>
              <a:rPr lang="zh-CN" altLang="en-US" dirty="0"/>
              <a:t>源文件包括头文件的引用、程序的实现体。</a:t>
            </a:r>
            <a:r>
              <a:rPr lang="zh-CN" altLang="en-US" b="1" dirty="0">
                <a:solidFill>
                  <a:srgbClr val="FF0000"/>
                </a:solidFill>
              </a:rPr>
              <a:t> √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23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、对于</a:t>
            </a:r>
            <a:r>
              <a:rPr lang="en-US" altLang="zh-CN" dirty="0"/>
              <a:t>STM32F407</a:t>
            </a:r>
            <a:r>
              <a:rPr lang="zh-CN" altLang="en-US" dirty="0"/>
              <a:t>， </a:t>
            </a:r>
            <a:r>
              <a:rPr lang="en-US" altLang="zh-CN" dirty="0" err="1"/>
              <a:t>GPIOx_MODER</a:t>
            </a:r>
            <a:r>
              <a:rPr lang="zh-CN" altLang="en-US" dirty="0"/>
              <a:t>，</a:t>
            </a:r>
            <a:r>
              <a:rPr lang="en-US" altLang="zh-CN" dirty="0" err="1"/>
              <a:t>GPIOx_OSPEEDR</a:t>
            </a:r>
            <a:r>
              <a:rPr lang="zh-CN" altLang="en-US" dirty="0"/>
              <a:t>和</a:t>
            </a:r>
            <a:r>
              <a:rPr lang="en-US" altLang="zh-CN" dirty="0"/>
              <a:t>IDR</a:t>
            </a:r>
            <a:r>
              <a:rPr lang="zh-CN" altLang="en-US" dirty="0"/>
              <a:t>和</a:t>
            </a:r>
            <a:r>
              <a:rPr lang="en-US" altLang="zh-CN" dirty="0"/>
              <a:t>ODR</a:t>
            </a:r>
            <a:r>
              <a:rPr lang="zh-CN" altLang="en-US" dirty="0"/>
              <a:t>都是</a:t>
            </a:r>
            <a:r>
              <a:rPr lang="en-US" altLang="zh-CN" dirty="0"/>
              <a:t>32</a:t>
            </a:r>
            <a:r>
              <a:rPr lang="zh-CN" altLang="en-US" dirty="0"/>
              <a:t>位寄存器，但是只能控制</a:t>
            </a:r>
            <a:r>
              <a:rPr lang="en-US" altLang="zh-CN" dirty="0"/>
              <a:t>IO</a:t>
            </a:r>
            <a:r>
              <a:rPr lang="zh-CN" altLang="en-US" dirty="0"/>
              <a:t>的</a:t>
            </a:r>
            <a:r>
              <a:rPr lang="en-US" altLang="zh-CN" dirty="0"/>
              <a:t>16</a:t>
            </a:r>
            <a:r>
              <a:rPr lang="zh-CN" altLang="en-US" dirty="0"/>
              <a:t>位脚？（可查阅</a:t>
            </a:r>
            <a:r>
              <a:rPr lang="en-US" altLang="zh-CN" dirty="0"/>
              <a:t>STM32F407</a:t>
            </a:r>
            <a:r>
              <a:rPr lang="zh-CN" altLang="en-US" dirty="0"/>
              <a:t>寄存器手册）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因为</a:t>
            </a:r>
            <a:r>
              <a:rPr lang="en-US" altLang="zh-CN" dirty="0" err="1"/>
              <a:t>GPIOx_MODER</a:t>
            </a:r>
            <a:r>
              <a:rPr lang="zh-CN" altLang="en-US" dirty="0"/>
              <a:t>和</a:t>
            </a:r>
            <a:r>
              <a:rPr lang="en-US" altLang="zh-CN" dirty="0" err="1"/>
              <a:t>GPIOx_OSPEEDR</a:t>
            </a:r>
            <a:r>
              <a:rPr lang="zh-CN" altLang="en-US" dirty="0"/>
              <a:t>寄存器配置每个</a:t>
            </a:r>
            <a:r>
              <a:rPr lang="en-US" altLang="zh-CN" dirty="0"/>
              <a:t>IO</a:t>
            </a:r>
            <a:r>
              <a:rPr lang="zh-CN" altLang="en-US" dirty="0"/>
              <a:t>状态需要</a:t>
            </a:r>
            <a:r>
              <a:rPr lang="en-US" altLang="zh-CN" dirty="0"/>
              <a:t>2bit</a:t>
            </a:r>
            <a:r>
              <a:rPr lang="zh-CN" altLang="en-US" dirty="0"/>
              <a:t>，</a:t>
            </a:r>
            <a:r>
              <a:rPr lang="en-US" altLang="zh-CN" dirty="0"/>
              <a:t>32</a:t>
            </a:r>
            <a:r>
              <a:rPr lang="zh-CN" altLang="en-US" dirty="0"/>
              <a:t>位就配置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IO</a:t>
            </a:r>
            <a:r>
              <a:rPr lang="zh-CN" altLang="en-US" dirty="0"/>
              <a:t>口。而</a:t>
            </a:r>
            <a:r>
              <a:rPr lang="en-US" altLang="zh-CN" dirty="0" err="1"/>
              <a:t>GPIOx_IDR</a:t>
            </a:r>
            <a:r>
              <a:rPr lang="zh-CN" altLang="en-US" dirty="0"/>
              <a:t>和</a:t>
            </a:r>
            <a:r>
              <a:rPr lang="en-US" altLang="zh-CN" dirty="0" err="1"/>
              <a:t>GPIOx_ODR</a:t>
            </a:r>
            <a:r>
              <a:rPr lang="zh-CN" altLang="en-US" dirty="0"/>
              <a:t>寄存器是将高</a:t>
            </a:r>
            <a:r>
              <a:rPr lang="en-US" altLang="zh-CN" dirty="0"/>
              <a:t>16</a:t>
            </a:r>
            <a:r>
              <a:rPr lang="zh-CN" altLang="en-US" dirty="0"/>
              <a:t>位保留为</a:t>
            </a:r>
            <a:r>
              <a:rPr lang="en-US" altLang="zh-CN" dirty="0"/>
              <a:t>0</a:t>
            </a:r>
            <a:r>
              <a:rPr lang="zh-CN" altLang="en-US" dirty="0"/>
              <a:t>，只使用低</a:t>
            </a:r>
            <a:r>
              <a:rPr lang="en-US" altLang="zh-CN" dirty="0"/>
              <a:t>16</a:t>
            </a:r>
            <a:r>
              <a:rPr lang="zh-CN" altLang="en-US" dirty="0"/>
              <a:t>位，每个</a:t>
            </a:r>
            <a:r>
              <a:rPr lang="en-US" altLang="zh-CN" dirty="0"/>
              <a:t>IO</a:t>
            </a:r>
            <a:r>
              <a:rPr lang="zh-CN" altLang="en-US" dirty="0"/>
              <a:t>读</a:t>
            </a:r>
            <a:r>
              <a:rPr lang="en-US" altLang="zh-CN" dirty="0"/>
              <a:t>/</a:t>
            </a:r>
            <a:r>
              <a:rPr lang="zh-CN" altLang="en-US" dirty="0"/>
              <a:t>写操作只需</a:t>
            </a:r>
            <a:r>
              <a:rPr lang="en-US" altLang="zh-CN" dirty="0"/>
              <a:t>1bit</a:t>
            </a:r>
            <a:r>
              <a:rPr lang="zh-CN" altLang="en-US" dirty="0"/>
              <a:t>，所以这两个</a:t>
            </a:r>
            <a:r>
              <a:rPr lang="en-US" altLang="zh-CN" dirty="0"/>
              <a:t>32</a:t>
            </a:r>
            <a:r>
              <a:rPr lang="zh-CN" altLang="en-US" dirty="0"/>
              <a:t>位寄存器控制</a:t>
            </a:r>
            <a:r>
              <a:rPr lang="en-US" altLang="zh-CN" dirty="0"/>
              <a:t>/</a:t>
            </a:r>
            <a:r>
              <a:rPr lang="zh-CN" altLang="en-US" dirty="0"/>
              <a:t>读取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IO</a:t>
            </a:r>
            <a:r>
              <a:rPr lang="zh-CN" altLang="en-US" dirty="0"/>
              <a:t>口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42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77E3-A153-9F02-4EE9-D8E6C3D9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E9C62-43A2-3A46-D19A-528CA1AA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、根据下方按键</a:t>
            </a:r>
            <a:r>
              <a:rPr lang="en-US" altLang="zh-CN" dirty="0"/>
              <a:t>B1</a:t>
            </a:r>
            <a:r>
              <a:rPr lang="zh-CN" altLang="en-US" dirty="0"/>
              <a:t>的原理图分析按键按下前后</a:t>
            </a:r>
            <a:r>
              <a:rPr lang="en-US" altLang="zh-CN" dirty="0"/>
              <a:t>PB0</a:t>
            </a:r>
            <a:r>
              <a:rPr lang="zh-CN" altLang="en-US" dirty="0"/>
              <a:t>处电平变化，并说明如何进行软件消抖。 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按键</a:t>
            </a:r>
            <a:r>
              <a:rPr lang="en-US" altLang="zh-CN" dirty="0"/>
              <a:t>B1</a:t>
            </a:r>
            <a:r>
              <a:rPr lang="zh-CN" altLang="en-US" dirty="0"/>
              <a:t>接上拉电阻至</a:t>
            </a:r>
            <a:r>
              <a:rPr lang="en-US" altLang="zh-CN" dirty="0"/>
              <a:t>VDD</a:t>
            </a:r>
            <a:r>
              <a:rPr lang="zh-CN" altLang="en-US" dirty="0"/>
              <a:t>，未被按下时</a:t>
            </a:r>
            <a:r>
              <a:rPr lang="en-US" altLang="zh-CN" dirty="0"/>
              <a:t>PB0</a:t>
            </a:r>
            <a:r>
              <a:rPr lang="zh-CN" altLang="en-US" dirty="0"/>
              <a:t>为高电平，按下后</a:t>
            </a:r>
            <a:r>
              <a:rPr lang="en-US" altLang="zh-CN" dirty="0"/>
              <a:t>PB0</a:t>
            </a:r>
            <a:r>
              <a:rPr lang="zh-CN" altLang="en-US" dirty="0"/>
              <a:t>为低电平。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先读取</a:t>
            </a:r>
            <a:r>
              <a:rPr lang="en-US" altLang="zh-CN" dirty="0"/>
              <a:t>PB0</a:t>
            </a:r>
            <a:r>
              <a:rPr lang="zh-CN" altLang="en-US" dirty="0"/>
              <a:t>的状态，中间延迟</a:t>
            </a:r>
            <a:r>
              <a:rPr lang="en-US" altLang="zh-CN" dirty="0"/>
              <a:t>10ms</a:t>
            </a:r>
            <a:r>
              <a:rPr lang="zh-CN" altLang="en-US" dirty="0"/>
              <a:t>，再次读取</a:t>
            </a:r>
            <a:r>
              <a:rPr lang="en-US" altLang="zh-CN" dirty="0"/>
              <a:t>PB0</a:t>
            </a:r>
            <a:r>
              <a:rPr lang="zh-CN" altLang="en-US" dirty="0"/>
              <a:t>的状态，若两次都为低电平则可判断按键被按下。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19A69-D147-83B2-2F33-D616A8AC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10C6E-C31A-9BBE-4630-4D131E46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4B9BC-2B1A-5090-F021-B9CC2A42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0359B8-56BF-5DC8-432A-EE937854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96" y="2060848"/>
            <a:ext cx="5688632" cy="16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24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分析题答案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9616D58-2A86-FEF8-9CEA-4E15824F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、请指出以下延迟函数存在的问题。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for(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en-US" altLang="zh-CN" dirty="0"/>
              <a:t>i&lt;10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en-US" altLang="zh-CN" dirty="0"/>
              <a:t>i++)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  for(j=0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en-US" altLang="zh-CN" dirty="0"/>
              <a:t>j&lt;60000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en-US" altLang="zh-CN" dirty="0"/>
              <a:t>j++);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①</a:t>
            </a:r>
            <a:r>
              <a:rPr lang="en-US" altLang="zh-CN" dirty="0"/>
              <a:t>for</a:t>
            </a:r>
            <a:r>
              <a:rPr lang="zh-CN" altLang="en-US" dirty="0"/>
              <a:t>循环括号内的逗号应该改为分号“ </a:t>
            </a:r>
            <a:r>
              <a:rPr lang="en-US" altLang="zh-CN" dirty="0"/>
              <a:t>; </a:t>
            </a:r>
            <a:r>
              <a:rPr lang="zh-CN" altLang="en-US" dirty="0"/>
              <a:t>”。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②由于</a:t>
            </a:r>
            <a:r>
              <a:rPr lang="en-US" altLang="zh-CN" dirty="0"/>
              <a:t>j</a:t>
            </a:r>
            <a:r>
              <a:rPr lang="zh-CN" altLang="en-US" dirty="0"/>
              <a:t>为</a:t>
            </a:r>
            <a:r>
              <a:rPr lang="en-US" altLang="zh-CN" dirty="0"/>
              <a:t>8</a:t>
            </a:r>
            <a:r>
              <a:rPr lang="zh-CN" altLang="en-US" dirty="0"/>
              <a:t>位无符号整型，最大只能到</a:t>
            </a:r>
            <a:r>
              <a:rPr lang="en-US" altLang="zh-CN" dirty="0"/>
              <a:t>255</a:t>
            </a:r>
            <a:r>
              <a:rPr lang="zh-CN" altLang="en-US" dirty="0"/>
              <a:t>，所以该</a:t>
            </a:r>
            <a:r>
              <a:rPr lang="en-US" altLang="zh-CN" dirty="0"/>
              <a:t>delay</a:t>
            </a:r>
            <a:r>
              <a:rPr lang="zh-CN" altLang="en-US" dirty="0"/>
              <a:t>函数不能实现其预期的功能。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0595321-653A-70CB-A511-AE6EA54C63BD}"/>
              </a:ext>
            </a:extLst>
          </p:cNvPr>
          <p:cNvSpPr txBox="1">
            <a:spLocks/>
          </p:cNvSpPr>
          <p:nvPr/>
        </p:nvSpPr>
        <p:spPr>
          <a:xfrm>
            <a:off x="263352" y="1196752"/>
            <a:ext cx="117442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DCF8857-4168-0FA7-4375-10B9FF3CE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5" t="872"/>
          <a:stretch/>
        </p:blipFill>
        <p:spPr>
          <a:xfrm>
            <a:off x="911424" y="1772816"/>
            <a:ext cx="5513784" cy="24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77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设计题答案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9616D58-2A86-FEF8-9CEA-4E15824F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、补全三处代码，实现按键四灯全灭；按下</a:t>
            </a:r>
            <a:r>
              <a:rPr lang="en-US" altLang="zh-CN" dirty="0"/>
              <a:t>K1</a:t>
            </a:r>
            <a:r>
              <a:rPr lang="zh-CN" altLang="en-US" dirty="0"/>
              <a:t>，</a:t>
            </a:r>
            <a:r>
              <a:rPr lang="en-US" altLang="zh-CN" dirty="0"/>
              <a:t>LED1</a:t>
            </a:r>
            <a:r>
              <a:rPr lang="zh-CN" altLang="en-US" dirty="0"/>
              <a:t>亮；同时按下</a:t>
            </a:r>
            <a:r>
              <a:rPr lang="en-US" altLang="zh-CN" dirty="0"/>
              <a:t>K1</a:t>
            </a:r>
            <a:r>
              <a:rPr lang="zh-CN" altLang="en-US" dirty="0"/>
              <a:t>和</a:t>
            </a:r>
            <a:r>
              <a:rPr lang="en-US" altLang="zh-CN" dirty="0"/>
              <a:t>K2</a:t>
            </a:r>
            <a:r>
              <a:rPr lang="zh-CN" altLang="en-US" dirty="0"/>
              <a:t>，四灯流水的效果。已知相关定义和函数如下：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0595321-653A-70CB-A511-AE6EA54C63BD}"/>
              </a:ext>
            </a:extLst>
          </p:cNvPr>
          <p:cNvSpPr txBox="1">
            <a:spLocks/>
          </p:cNvSpPr>
          <p:nvPr/>
        </p:nvSpPr>
        <p:spPr>
          <a:xfrm>
            <a:off x="263352" y="1196752"/>
            <a:ext cx="117442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A4F4CC-84D2-0A2D-926C-48D7CF798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4" y="2187769"/>
            <a:ext cx="2576670" cy="266693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0F82358-411B-8A4B-4A52-05D49BE35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722" y="2269560"/>
            <a:ext cx="6182869" cy="74357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F761BE5-93FD-0A1F-9CFB-3CDF7A32E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642" y="2236379"/>
            <a:ext cx="2443336" cy="256971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65553EA-1121-770E-CBD9-7258B0CE9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809" y="3078746"/>
            <a:ext cx="5919912" cy="999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619E96-8F5E-4DC0-DB54-5C05EA982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9210" y="4996026"/>
            <a:ext cx="8496944" cy="16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15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设计题答案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9616D58-2A86-FEF8-9CEA-4E15824F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补全键值函数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0595321-653A-70CB-A511-AE6EA54C63BD}"/>
              </a:ext>
            </a:extLst>
          </p:cNvPr>
          <p:cNvSpPr txBox="1">
            <a:spLocks/>
          </p:cNvSpPr>
          <p:nvPr/>
        </p:nvSpPr>
        <p:spPr>
          <a:xfrm>
            <a:off x="263352" y="1196752"/>
            <a:ext cx="117442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3" name="内容占位符 9">
            <a:extLst>
              <a:ext uri="{FF2B5EF4-FFF2-40B4-BE49-F238E27FC236}">
                <a16:creationId xmlns:a16="http://schemas.microsoft.com/office/drawing/2014/main" id="{15E3370E-479C-4C85-E3D0-51FFDE04F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683531"/>
            <a:ext cx="8928992" cy="48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8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设计题答案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9616D58-2A86-FEF8-9CEA-4E15824F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2.</a:t>
            </a:r>
            <a:r>
              <a:rPr lang="zh-CN" altLang="en-US" dirty="0"/>
              <a:t>补全</a:t>
            </a:r>
            <a:r>
              <a:rPr lang="en-US" altLang="zh-CN" dirty="0"/>
              <a:t>if</a:t>
            </a:r>
            <a:r>
              <a:rPr lang="zh-CN" altLang="en-US" dirty="0"/>
              <a:t>条件语句</a:t>
            </a:r>
            <a:r>
              <a:rPr lang="en-US" altLang="zh-CN" dirty="0"/>
              <a:t>                                                        </a:t>
            </a:r>
            <a:r>
              <a:rPr lang="zh-CN" altLang="en-US" dirty="0"/>
              <a:t>        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					</a:t>
            </a:r>
            <a:r>
              <a:rPr lang="zh-CN" altLang="en-US" dirty="0"/>
              <a:t>代码接下页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0595321-653A-70CB-A511-AE6EA54C63BD}"/>
              </a:ext>
            </a:extLst>
          </p:cNvPr>
          <p:cNvSpPr txBox="1">
            <a:spLocks/>
          </p:cNvSpPr>
          <p:nvPr/>
        </p:nvSpPr>
        <p:spPr>
          <a:xfrm>
            <a:off x="263352" y="1196752"/>
            <a:ext cx="117442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9DB50E-2424-1F1E-3EE2-9D0BE630A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9" r="-20"/>
          <a:stretch/>
        </p:blipFill>
        <p:spPr>
          <a:xfrm>
            <a:off x="2242680" y="1681450"/>
            <a:ext cx="6552079" cy="46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、下列叙述错误的是（）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A.IDR</a:t>
            </a:r>
            <a:r>
              <a:rPr lang="zh-CN" altLang="en-US" dirty="0"/>
              <a:t>和</a:t>
            </a:r>
            <a:r>
              <a:rPr lang="en-US" altLang="zh-CN" dirty="0"/>
              <a:t>ODR</a:t>
            </a:r>
            <a:r>
              <a:rPr lang="zh-CN" altLang="en-US" dirty="0"/>
              <a:t>寄存器都可进行读操作，都可用于判断按键是否被按下。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B.</a:t>
            </a:r>
            <a:r>
              <a:rPr lang="zh-CN" altLang="en-US" dirty="0"/>
              <a:t>控制</a:t>
            </a:r>
            <a:r>
              <a:rPr lang="en-US" altLang="zh-CN" dirty="0"/>
              <a:t>LED</a:t>
            </a:r>
            <a:r>
              <a:rPr lang="zh-CN" altLang="en-US" dirty="0"/>
              <a:t>状态点亮或熄灭，可以使用</a:t>
            </a:r>
            <a:r>
              <a:rPr lang="en-US" altLang="zh-CN" dirty="0"/>
              <a:t>ODR</a:t>
            </a:r>
            <a:r>
              <a:rPr lang="zh-CN" altLang="en-US" dirty="0"/>
              <a:t>寄存器或</a:t>
            </a:r>
            <a:r>
              <a:rPr lang="en-US" altLang="zh-CN" dirty="0"/>
              <a:t>BSRR</a:t>
            </a:r>
            <a:r>
              <a:rPr lang="zh-CN" altLang="en-US" dirty="0"/>
              <a:t>寄存器。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引脚通常还和其他外设引脚复用。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端口的每个位可以由软件分别配置成输入、输出、复用模式。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E. PC</a:t>
            </a:r>
            <a:r>
              <a:rPr lang="zh-CN" altLang="en-US" dirty="0"/>
              <a:t>指针指向程序代码的第一条指令是</a:t>
            </a:r>
            <a:r>
              <a:rPr lang="en-US" altLang="zh-CN" dirty="0"/>
              <a:t>main</a:t>
            </a:r>
            <a:r>
              <a:rPr lang="zh-CN" altLang="en-US" dirty="0"/>
              <a:t>函数。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25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设计题答案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0595321-653A-70CB-A511-AE6EA54C63BD}"/>
              </a:ext>
            </a:extLst>
          </p:cNvPr>
          <p:cNvSpPr txBox="1">
            <a:spLocks/>
          </p:cNvSpPr>
          <p:nvPr/>
        </p:nvSpPr>
        <p:spPr>
          <a:xfrm>
            <a:off x="263352" y="1196752"/>
            <a:ext cx="117442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3.</a:t>
            </a:r>
            <a:r>
              <a:rPr lang="zh-CN" altLang="en-US" dirty="0"/>
              <a:t>补全流水灯代码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E4A83D-5FF3-3C33-AE74-F1746764B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813" y="1182623"/>
            <a:ext cx="5553231" cy="54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5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、下列叙述错误的是（）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GPIOA-GPIOI</a:t>
            </a:r>
            <a:r>
              <a:rPr lang="zh-CN" altLang="en-US" dirty="0"/>
              <a:t>的时钟都在</a:t>
            </a:r>
            <a:r>
              <a:rPr lang="en-US" altLang="zh-CN" dirty="0"/>
              <a:t>AHB1</a:t>
            </a:r>
            <a:r>
              <a:rPr lang="zh-CN" altLang="en-US" dirty="0"/>
              <a:t>总线时钟上。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  <a:r>
              <a:rPr lang="zh-CN" altLang="en-US" dirty="0"/>
              <a:t>端口的灌电流能力高于拉电流能力。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C.</a:t>
            </a:r>
            <a:r>
              <a:rPr lang="zh-CN" altLang="en-US" dirty="0"/>
              <a:t>按键抖动问题只能通过硬件电路解决。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 err="1"/>
              <a:t>STlink</a:t>
            </a:r>
            <a:r>
              <a:rPr lang="zh-CN" altLang="en-US" dirty="0"/>
              <a:t>只能下载程序，不能调试程序。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7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、由枚举定义可知</a:t>
            </a:r>
            <a:r>
              <a:rPr lang="en-US" altLang="zh-CN" dirty="0"/>
              <a:t>x1</a:t>
            </a:r>
            <a:r>
              <a:rPr lang="zh-CN" altLang="en-US" dirty="0"/>
              <a:t>和</a:t>
            </a:r>
            <a:r>
              <a:rPr lang="en-US" altLang="zh-CN" dirty="0"/>
              <a:t>x4</a:t>
            </a:r>
            <a:r>
              <a:rPr lang="zh-CN" altLang="en-US" dirty="0"/>
              <a:t>的值为（）。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A.  0</a:t>
            </a:r>
            <a:r>
              <a:rPr lang="zh-CN" altLang="en-US" dirty="0"/>
              <a:t>，</a:t>
            </a:r>
            <a:r>
              <a:rPr lang="en-US" altLang="zh-CN" dirty="0"/>
              <a:t>0		B. 0</a:t>
            </a:r>
            <a:r>
              <a:rPr lang="zh-CN" altLang="en-US" dirty="0"/>
              <a:t>，</a:t>
            </a:r>
            <a:r>
              <a:rPr lang="en-US" altLang="zh-CN" dirty="0"/>
              <a:t>51		C.  1</a:t>
            </a:r>
            <a:r>
              <a:rPr lang="zh-CN" altLang="en-US" dirty="0"/>
              <a:t>，</a:t>
            </a:r>
            <a:r>
              <a:rPr lang="en-US" altLang="zh-CN" dirty="0"/>
              <a:t>2              D. 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11DCF6-7E73-310C-7C36-8AA54922C950}"/>
              </a:ext>
            </a:extLst>
          </p:cNvPr>
          <p:cNvSpPr txBox="1"/>
          <p:nvPr/>
        </p:nvSpPr>
        <p:spPr>
          <a:xfrm>
            <a:off x="1271465" y="4749987"/>
            <a:ext cx="6336704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defTabSz="91440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25EC14-1201-4D17-478C-7C24C93D1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11424" y="1844824"/>
            <a:ext cx="2095128" cy="287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0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对于</a:t>
            </a:r>
            <a:r>
              <a:rPr lang="en-US" altLang="zh-CN" dirty="0"/>
              <a:t>STM32F407</a:t>
            </a:r>
            <a:r>
              <a:rPr lang="zh-CN" altLang="en-US" dirty="0"/>
              <a:t>，每个</a:t>
            </a:r>
            <a:r>
              <a:rPr lang="en-US" altLang="zh-CN" dirty="0"/>
              <a:t>IO</a:t>
            </a:r>
            <a:r>
              <a:rPr lang="zh-CN" altLang="en-US" dirty="0"/>
              <a:t>端口有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位配置寄存器 </a:t>
            </a:r>
            <a:r>
              <a:rPr lang="zh-CN" altLang="en-US" u="sng" dirty="0"/>
              <a:t>                    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u="sng" dirty="0"/>
              <a:t>                          </a:t>
            </a:r>
            <a:r>
              <a:rPr lang="zh-CN" altLang="en-US" dirty="0"/>
              <a:t>，</a:t>
            </a:r>
            <a:r>
              <a:rPr lang="en-US" altLang="zh-CN" u="sng" dirty="0"/>
              <a:t>                      </a:t>
            </a:r>
            <a:r>
              <a:rPr lang="zh-CN" altLang="en-US" dirty="0"/>
              <a:t>，</a:t>
            </a:r>
            <a:r>
              <a:rPr lang="zh-CN" altLang="en-US" u="sng" dirty="0"/>
              <a:t>                    </a:t>
            </a:r>
            <a:r>
              <a:rPr lang="zh-CN" altLang="en-US" dirty="0"/>
              <a:t>。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位数据寄存器</a:t>
            </a:r>
            <a:r>
              <a:rPr lang="zh-CN" altLang="en-US" u="sng" dirty="0"/>
              <a:t>                         </a:t>
            </a:r>
            <a:endParaRPr lang="en-US" altLang="zh-CN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u="sng" dirty="0"/>
              <a:t>                   </a:t>
            </a:r>
            <a:r>
              <a:rPr lang="zh-CN" altLang="en-US" dirty="0"/>
              <a:t>和</a:t>
            </a:r>
            <a:r>
              <a:rPr lang="zh-CN" altLang="en-US" u="sng" dirty="0"/>
              <a:t>                    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32</a:t>
            </a:r>
            <a:r>
              <a:rPr lang="zh-CN" altLang="en-US" dirty="0"/>
              <a:t>位置位</a:t>
            </a:r>
            <a:r>
              <a:rPr lang="en-US" altLang="zh-CN" dirty="0"/>
              <a:t>/</a:t>
            </a:r>
            <a:r>
              <a:rPr lang="zh-CN" altLang="en-US" dirty="0"/>
              <a:t>复位寄存器</a:t>
            </a:r>
            <a:r>
              <a:rPr lang="zh-CN" altLang="en-US" u="sng" dirty="0"/>
              <a:t>                     </a:t>
            </a:r>
            <a:r>
              <a:rPr lang="zh-CN" altLang="en-US" dirty="0"/>
              <a:t> 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、对于</a:t>
            </a:r>
            <a:r>
              <a:rPr lang="en-US" altLang="zh-CN" dirty="0"/>
              <a:t>STM32F407</a:t>
            </a:r>
            <a:r>
              <a:rPr lang="zh-CN" altLang="en-US" dirty="0"/>
              <a:t>，读取</a:t>
            </a:r>
            <a:r>
              <a:rPr lang="en-US" altLang="zh-CN" dirty="0"/>
              <a:t>PA0</a:t>
            </a:r>
            <a:r>
              <a:rPr lang="zh-CN" altLang="en-US" dirty="0"/>
              <a:t>引脚上的数据，可调用</a:t>
            </a:r>
            <a:r>
              <a:rPr lang="en-US" altLang="zh-CN" dirty="0"/>
              <a:t>stm32f4xx_gpio.c</a:t>
            </a:r>
            <a:r>
              <a:rPr lang="zh-CN" altLang="en-US" dirty="0"/>
              <a:t>中的</a:t>
            </a:r>
            <a:r>
              <a:rPr lang="zh-CN" altLang="en-US" u="sng" dirty="0"/>
              <a:t>                                                                  </a:t>
            </a:r>
            <a:r>
              <a:rPr lang="zh-CN" altLang="en-US" dirty="0"/>
              <a:t>函数；置位</a:t>
            </a:r>
            <a:r>
              <a:rPr lang="en-US" altLang="zh-CN" dirty="0"/>
              <a:t>PB4</a:t>
            </a:r>
            <a:r>
              <a:rPr lang="zh-CN" altLang="en-US" dirty="0"/>
              <a:t>引脚，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可调用</a:t>
            </a:r>
            <a:r>
              <a:rPr lang="zh-CN" altLang="en-US" u="sng" dirty="0"/>
              <a:t> </a:t>
            </a:r>
            <a:r>
              <a:rPr lang="en-US" altLang="zh-CN" dirty="0"/>
              <a:t>stm32f4xx_gpio.c </a:t>
            </a:r>
            <a:r>
              <a:rPr lang="zh-CN" altLang="en-US" dirty="0"/>
              <a:t>中的</a:t>
            </a:r>
            <a:r>
              <a:rPr lang="zh-CN" altLang="en-US" u="sng" dirty="0"/>
              <a:t>                                                       </a:t>
            </a:r>
            <a:r>
              <a:rPr lang="zh-CN" altLang="en-US" dirty="0"/>
              <a:t>函数。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1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096021"/>
            <a:ext cx="11744200" cy="5040559"/>
          </a:xfr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、若在</a:t>
            </a:r>
            <a:r>
              <a:rPr lang="en-US" altLang="zh-CN" dirty="0"/>
              <a:t>STM32F407</a:t>
            </a:r>
            <a:r>
              <a:rPr lang="zh-CN" altLang="en-US" dirty="0"/>
              <a:t>开发板上有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LED</a:t>
            </a:r>
            <a:r>
              <a:rPr lang="zh-CN" altLang="en-US" dirty="0"/>
              <a:t>，如下图所示，若想将</a:t>
            </a:r>
            <a:r>
              <a:rPr lang="en-US" altLang="zh-CN" dirty="0"/>
              <a:t>LED2</a:t>
            </a:r>
            <a:r>
              <a:rPr lang="zh-CN" altLang="en-US" dirty="0"/>
              <a:t>和</a:t>
            </a:r>
            <a:r>
              <a:rPr lang="en-US" altLang="zh-CN" dirty="0"/>
              <a:t>LED3</a:t>
            </a:r>
            <a:r>
              <a:rPr lang="zh-CN" altLang="en-US" dirty="0"/>
              <a:t>点亮但不影响其余引脚的状态。补全下列</a:t>
            </a:r>
            <a:r>
              <a:rPr lang="en-US" altLang="zh-CN" dirty="0"/>
              <a:t>C</a:t>
            </a:r>
            <a:r>
              <a:rPr lang="zh-CN" altLang="en-US" dirty="0"/>
              <a:t>语言语句。</a:t>
            </a:r>
            <a:endParaRPr lang="en-US" altLang="zh-CN" dirty="0"/>
          </a:p>
          <a:p>
            <a:pPr marL="0" indent="0">
              <a:lnSpc>
                <a:spcPts val="3200"/>
              </a:lnSpc>
              <a:buNone/>
            </a:pPr>
            <a:r>
              <a:rPr lang="zh-CN" altLang="en-US" dirty="0"/>
              <a:t>则应首先开启</a:t>
            </a:r>
            <a:r>
              <a:rPr lang="en-US" altLang="zh-CN" dirty="0"/>
              <a:t>Port D</a:t>
            </a:r>
            <a:r>
              <a:rPr lang="zh-CN" altLang="en-US" dirty="0"/>
              <a:t>端口时钟，即</a:t>
            </a:r>
            <a:r>
              <a:rPr lang="en-US" altLang="zh-CN" dirty="0"/>
              <a:t>RCC-&gt;AHB1ENR</a:t>
            </a:r>
            <a:r>
              <a:rPr lang="en-US" altLang="zh-CN" u="sng" dirty="0"/>
              <a:t>                 </a:t>
            </a:r>
            <a:r>
              <a:rPr lang="zh-CN" altLang="en-US" u="sng" dirty="0"/>
              <a:t>          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ts val="3200"/>
              </a:lnSpc>
              <a:buNone/>
            </a:pPr>
            <a:r>
              <a:rPr lang="en-US" altLang="zh-CN" dirty="0"/>
              <a:t>PD9</a:t>
            </a:r>
            <a:r>
              <a:rPr lang="zh-CN" altLang="en-US" dirty="0"/>
              <a:t>和</a:t>
            </a:r>
            <a:r>
              <a:rPr lang="en-US" altLang="zh-CN" dirty="0"/>
              <a:t>PD10</a:t>
            </a:r>
            <a:r>
              <a:rPr lang="zh-CN" altLang="en-US" dirty="0"/>
              <a:t>应设置为</a:t>
            </a:r>
            <a:r>
              <a:rPr lang="zh-CN" altLang="en-US" u="sng" dirty="0"/>
              <a:t>             </a:t>
            </a:r>
            <a:r>
              <a:rPr lang="zh-CN" altLang="en-US" dirty="0"/>
              <a:t>模式，即</a:t>
            </a:r>
            <a:r>
              <a:rPr lang="en-US" altLang="zh-CN" dirty="0"/>
              <a:t>GPIOD-&gt;MODER</a:t>
            </a:r>
            <a:r>
              <a:rPr lang="en-US" altLang="zh-CN" u="sng" dirty="0"/>
              <a:t>                   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ts val="3200"/>
              </a:lnSpc>
              <a:buNone/>
            </a:pPr>
            <a:r>
              <a:rPr lang="en-US" altLang="zh-CN" dirty="0"/>
              <a:t>PD9</a:t>
            </a:r>
            <a:r>
              <a:rPr lang="zh-CN" altLang="en-US" dirty="0"/>
              <a:t>和</a:t>
            </a:r>
            <a:r>
              <a:rPr lang="en-US" altLang="zh-CN" dirty="0"/>
              <a:t>PD10</a:t>
            </a:r>
            <a:r>
              <a:rPr lang="zh-CN" altLang="en-US" dirty="0"/>
              <a:t>应为</a:t>
            </a:r>
            <a:r>
              <a:rPr lang="zh-CN" altLang="en-US" u="sng" dirty="0"/>
              <a:t>         </a:t>
            </a:r>
            <a:r>
              <a:rPr lang="en-US" altLang="zh-CN" dirty="0"/>
              <a:t>(</a:t>
            </a:r>
            <a:r>
              <a:rPr lang="zh-CN" altLang="en-US" dirty="0"/>
              <a:t>低</a:t>
            </a:r>
            <a:r>
              <a:rPr lang="en-US" altLang="zh-CN" dirty="0"/>
              <a:t>/</a:t>
            </a:r>
            <a:r>
              <a:rPr lang="zh-CN" altLang="en-US" dirty="0"/>
              <a:t>高</a:t>
            </a:r>
            <a:r>
              <a:rPr lang="en-US" altLang="zh-CN" dirty="0"/>
              <a:t>)</a:t>
            </a:r>
            <a:r>
              <a:rPr lang="zh-CN" altLang="en-US" dirty="0"/>
              <a:t>电平，即</a:t>
            </a:r>
            <a:r>
              <a:rPr lang="en-US" altLang="zh-CN" dirty="0"/>
              <a:t>GPIOD-&gt;ODR</a:t>
            </a:r>
            <a:r>
              <a:rPr lang="en-US" altLang="zh-CN" u="sng" dirty="0"/>
              <a:t>                        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34E421-BE25-4198-A552-E0C1CA0BA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3540988"/>
            <a:ext cx="4039910" cy="278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4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、利用这两个宏定义</a:t>
            </a:r>
            <a:r>
              <a:rPr lang="en-US" altLang="zh-CN" dirty="0">
                <a:solidFill>
                  <a:srgbClr val="9E9E3F"/>
                </a:solidFill>
              </a:rPr>
              <a:t>#define </a:t>
            </a:r>
            <a:r>
              <a:rPr lang="en-US" altLang="zh-CN" dirty="0"/>
              <a:t>H4_MASK </a:t>
            </a:r>
            <a:r>
              <a:rPr lang="en-US" altLang="zh-CN" dirty="0">
                <a:solidFill>
                  <a:srgbClr val="00747C"/>
                </a:solidFill>
              </a:rPr>
              <a:t>0b11110000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		      </a:t>
            </a:r>
            <a:r>
              <a:rPr lang="en-US" altLang="zh-CN" dirty="0">
                <a:solidFill>
                  <a:srgbClr val="9E9E3F"/>
                </a:solidFill>
              </a:rPr>
              <a:t>#define </a:t>
            </a:r>
            <a:r>
              <a:rPr lang="en-US" altLang="zh-CN" dirty="0"/>
              <a:t>L4_MASK  </a:t>
            </a:r>
            <a:r>
              <a:rPr lang="en-US" altLang="zh-CN" dirty="0">
                <a:solidFill>
                  <a:srgbClr val="007A84"/>
                </a:solidFill>
              </a:rPr>
              <a:t>0b00001111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补全下列</a:t>
            </a:r>
            <a:r>
              <a:rPr lang="en-US" altLang="zh-CN" dirty="0"/>
              <a:t>C</a:t>
            </a:r>
            <a:r>
              <a:rPr lang="zh-CN" altLang="en-US" dirty="0"/>
              <a:t>语言代码，将</a:t>
            </a:r>
            <a:r>
              <a:rPr lang="en-US" altLang="zh-CN" dirty="0"/>
              <a:t>temp</a:t>
            </a:r>
            <a:r>
              <a:rPr lang="zh-CN" altLang="en-US" dirty="0"/>
              <a:t>变量的高四位和低四位取出并赋给</a:t>
            </a:r>
            <a:r>
              <a:rPr lang="en-US" altLang="zh-CN" dirty="0" err="1"/>
              <a:t>temp_l</a:t>
            </a:r>
            <a:r>
              <a:rPr lang="zh-CN" altLang="en-US" dirty="0"/>
              <a:t>和</a:t>
            </a:r>
            <a:r>
              <a:rPr lang="en-US" altLang="zh-CN" dirty="0" err="1"/>
              <a:t>temp_h</a:t>
            </a:r>
            <a:r>
              <a:rPr lang="zh-CN" altLang="en-US" dirty="0"/>
              <a:t>，即</a:t>
            </a:r>
            <a:r>
              <a:rPr lang="en-US" altLang="zh-CN" dirty="0" err="1"/>
              <a:t>temp_l</a:t>
            </a:r>
            <a:r>
              <a:rPr lang="en-US" altLang="zh-CN" dirty="0"/>
              <a:t>=0x04, </a:t>
            </a:r>
            <a:r>
              <a:rPr lang="en-US" altLang="zh-CN" dirty="0" err="1"/>
              <a:t>temp_h</a:t>
            </a:r>
            <a:r>
              <a:rPr lang="en-US" altLang="zh-CN" dirty="0"/>
              <a:t>=0x03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50FFF"/>
                </a:solidFill>
              </a:rPr>
              <a:t>unsigned char </a:t>
            </a:r>
            <a:r>
              <a:rPr lang="en-US" altLang="zh-CN" dirty="0"/>
              <a:t>temp = 0x34;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50FFF"/>
                </a:solidFill>
              </a:rPr>
              <a:t>unsigned char </a:t>
            </a:r>
            <a:r>
              <a:rPr lang="en-US" altLang="zh-CN" dirty="0" err="1"/>
              <a:t>temp_l</a:t>
            </a:r>
            <a:r>
              <a:rPr lang="en-US" altLang="zh-CN" dirty="0"/>
              <a:t> =</a:t>
            </a:r>
            <a:r>
              <a:rPr lang="en-US" altLang="zh-CN" u="sng" dirty="0"/>
              <a:t>                                                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50FFF"/>
                </a:solidFill>
              </a:rPr>
              <a:t>unsigned char </a:t>
            </a:r>
            <a:r>
              <a:rPr lang="en-US" altLang="zh-CN" dirty="0" err="1"/>
              <a:t>temp_h</a:t>
            </a:r>
            <a:r>
              <a:rPr lang="en-US" altLang="zh-CN" dirty="0"/>
              <a:t> =</a:t>
            </a:r>
            <a:r>
              <a:rPr lang="en-US" altLang="zh-CN" u="sng" dirty="0"/>
              <a:t>                                              </a:t>
            </a:r>
            <a:r>
              <a:rPr lang="en-US" altLang="zh-CN" dirty="0"/>
              <a:t> 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0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4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BSRRL</a:t>
            </a:r>
            <a:r>
              <a:rPr lang="zh-CN" altLang="en-US" dirty="0"/>
              <a:t>通过写入某个位</a:t>
            </a:r>
            <a:r>
              <a:rPr lang="en-US" altLang="zh-CN" dirty="0"/>
              <a:t>1</a:t>
            </a:r>
            <a:r>
              <a:rPr lang="zh-CN" altLang="en-US" dirty="0"/>
              <a:t>使对应引脚置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 BSRRH</a:t>
            </a:r>
            <a:r>
              <a:rPr lang="zh-CN" altLang="en-US" dirty="0"/>
              <a:t>通过写入某个位</a:t>
            </a:r>
            <a:r>
              <a:rPr lang="en-US" altLang="zh-CN" dirty="0"/>
              <a:t>1</a:t>
            </a:r>
            <a:r>
              <a:rPr lang="zh-CN" altLang="en-US" dirty="0"/>
              <a:t>使对应引脚置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STM32F4</a:t>
            </a:r>
            <a:r>
              <a:rPr lang="zh-CN" altLang="en-US" dirty="0"/>
              <a:t>的</a:t>
            </a:r>
            <a:r>
              <a:rPr lang="en-US" altLang="zh-CN" dirty="0"/>
              <a:t>CRL</a:t>
            </a:r>
            <a:r>
              <a:rPr lang="zh-CN" altLang="en-US" dirty="0"/>
              <a:t>和</a:t>
            </a:r>
            <a:r>
              <a:rPr lang="en-US" altLang="zh-CN" dirty="0"/>
              <a:t>CRH</a:t>
            </a:r>
            <a:r>
              <a:rPr lang="zh-CN" altLang="en-US" dirty="0"/>
              <a:t>寄存器可控制每个</a:t>
            </a:r>
            <a:r>
              <a:rPr lang="en-US" altLang="zh-CN" dirty="0"/>
              <a:t>IO</a:t>
            </a:r>
            <a:r>
              <a:rPr lang="zh-CN" altLang="en-US" dirty="0"/>
              <a:t>工作在输入还是输出模式。</a:t>
            </a:r>
            <a:endParaRPr lang="en-US" altLang="zh-CN" dirty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 </a:t>
            </a:r>
            <a:r>
              <a:rPr lang="en-US" altLang="zh-CN" dirty="0"/>
              <a:t>.h</a:t>
            </a:r>
            <a:r>
              <a:rPr lang="zh-CN" altLang="en-US" dirty="0"/>
              <a:t>头文件包含库的引用、宏定义、全局函数声明。</a:t>
            </a:r>
            <a:endParaRPr lang="en-US" altLang="zh-CN" dirty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 </a:t>
            </a:r>
            <a:r>
              <a:rPr lang="en-US" altLang="zh-CN" dirty="0"/>
              <a:t>.c</a:t>
            </a:r>
            <a:r>
              <a:rPr lang="zh-CN" altLang="en-US" dirty="0"/>
              <a:t>源文件包括头文件的引用、程序的实现体。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69486"/>
      </p:ext>
    </p:extLst>
  </p:cSld>
  <p:clrMapOvr>
    <a:masterClrMapping/>
  </p:clrMapOvr>
</p:sld>
</file>

<file path=ppt/theme/theme1.xml><?xml version="1.0" encoding="utf-8"?>
<a:theme xmlns:a="http://schemas.openxmlformats.org/drawingml/2006/main" name="1_封面封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章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32629</TotalTime>
  <Words>2113</Words>
  <Application>Microsoft Office PowerPoint</Application>
  <PresentationFormat>宽屏</PresentationFormat>
  <Paragraphs>256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宋体</vt:lpstr>
      <vt:lpstr>微软雅黑</vt:lpstr>
      <vt:lpstr>等线</vt:lpstr>
      <vt:lpstr>等线 Light</vt:lpstr>
      <vt:lpstr>Arial</vt:lpstr>
      <vt:lpstr>Arial Black</vt:lpstr>
      <vt:lpstr>Times New Roman</vt:lpstr>
      <vt:lpstr>Verdana</vt:lpstr>
      <vt:lpstr>Wingdings</vt:lpstr>
      <vt:lpstr>1_封面封底</vt:lpstr>
      <vt:lpstr>章节</vt:lpstr>
      <vt:lpstr>自定义设计方案</vt:lpstr>
      <vt:lpstr>PowerPoint 演示文稿</vt:lpstr>
      <vt:lpstr>嵌 入 式 系 统 课 程 课后习题</vt:lpstr>
      <vt:lpstr>选择题</vt:lpstr>
      <vt:lpstr>选择题</vt:lpstr>
      <vt:lpstr>选择题</vt:lpstr>
      <vt:lpstr>填空题</vt:lpstr>
      <vt:lpstr>填空题</vt:lpstr>
      <vt:lpstr>填空题</vt:lpstr>
      <vt:lpstr>判断题</vt:lpstr>
      <vt:lpstr>思考/问答题</vt:lpstr>
      <vt:lpstr>分析题</vt:lpstr>
      <vt:lpstr>设计题</vt:lpstr>
      <vt:lpstr>设计题</vt:lpstr>
      <vt:lpstr>设计题</vt:lpstr>
      <vt:lpstr>设计题</vt:lpstr>
      <vt:lpstr>嵌 入 式 系 统 课 程 课后习题答案</vt:lpstr>
      <vt:lpstr>选择题答案</vt:lpstr>
      <vt:lpstr>选择题答案</vt:lpstr>
      <vt:lpstr>选择题答案</vt:lpstr>
      <vt:lpstr>填空题答案</vt:lpstr>
      <vt:lpstr>填空题答案</vt:lpstr>
      <vt:lpstr>填空题答案</vt:lpstr>
      <vt:lpstr>判断题答案</vt:lpstr>
      <vt:lpstr>思考/问答题答案</vt:lpstr>
      <vt:lpstr>思考/问答题答案</vt:lpstr>
      <vt:lpstr>分析题答案</vt:lpstr>
      <vt:lpstr>设计题答案</vt:lpstr>
      <vt:lpstr>设计题答案</vt:lpstr>
      <vt:lpstr>设计题答案</vt:lpstr>
      <vt:lpstr>设计题答案</vt:lpstr>
    </vt:vector>
  </TitlesOfParts>
  <Company>yanshan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ljh</dc:creator>
  <cp:lastModifiedBy>博松 田</cp:lastModifiedBy>
  <cp:revision>3697</cp:revision>
  <dcterms:created xsi:type="dcterms:W3CDTF">2007-09-03T07:59:49Z</dcterms:created>
  <dcterms:modified xsi:type="dcterms:W3CDTF">2023-11-01T13:40:41Z</dcterms:modified>
</cp:coreProperties>
</file>