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50" r:id="rId2"/>
    <p:sldMasterId id="2147483652" r:id="rId3"/>
    <p:sldMasterId id="2147483664" r:id="rId4"/>
  </p:sldMasterIdLst>
  <p:notesMasterIdLst>
    <p:notesMasterId r:id="rId19"/>
  </p:notesMasterIdLst>
  <p:handoutMasterIdLst>
    <p:handoutMasterId r:id="rId20"/>
  </p:handoutMasterIdLst>
  <p:sldIdLst>
    <p:sldId id="786" r:id="rId5"/>
    <p:sldId id="787" r:id="rId6"/>
    <p:sldId id="949" r:id="rId7"/>
    <p:sldId id="957" r:id="rId8"/>
    <p:sldId id="958" r:id="rId9"/>
    <p:sldId id="948" r:id="rId10"/>
    <p:sldId id="951" r:id="rId11"/>
    <p:sldId id="950" r:id="rId12"/>
    <p:sldId id="959" r:id="rId13"/>
    <p:sldId id="952" r:id="rId14"/>
    <p:sldId id="954" r:id="rId15"/>
    <p:sldId id="960" r:id="rId16"/>
    <p:sldId id="961" r:id="rId17"/>
    <p:sldId id="962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119"/>
    <a:srgbClr val="FF0000"/>
    <a:srgbClr val="CFFDCE"/>
    <a:srgbClr val="B345BC"/>
    <a:srgbClr val="FDF797"/>
    <a:srgbClr val="4472C4"/>
    <a:srgbClr val="3366FF"/>
    <a:srgbClr val="FFFFFF"/>
    <a:srgbClr val="CFCCAB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84182" autoAdjust="0"/>
  </p:normalViewPr>
  <p:slideViewPr>
    <p:cSldViewPr>
      <p:cViewPr varScale="1">
        <p:scale>
          <a:sx n="63" d="100"/>
          <a:sy n="63" d="100"/>
        </p:scale>
        <p:origin x="852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1690"/>
    </p:cViewPr>
  </p:sorterViewPr>
  <p:notesViewPr>
    <p:cSldViewPr>
      <p:cViewPr varScale="1">
        <p:scale>
          <a:sx n="57" d="100"/>
          <a:sy n="57" d="100"/>
        </p:scale>
        <p:origin x="2499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76DDCB-D743-40C3-AE4A-0CB7461FE9E8}" type="datetime1">
              <a:rPr lang="zh-CN" altLang="en-US"/>
              <a:t>2022/12/6</a:t>
            </a:fld>
            <a:endParaRPr lang="en-US" altLang="zh-CN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ED0B5819-B51E-4395-92A9-256618DEDAF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DCDF2D-411D-445D-AB8D-673F8242D1F3}" type="datetime1">
              <a:rPr lang="zh-CN" altLang="en-US"/>
              <a:t>2022/12/6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3223F-9A02-40A6-873B-9D9A9485154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答案写这！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 userDrawn="1"/>
        </p:nvSpPr>
        <p:spPr>
          <a:xfrm>
            <a:off x="7104112" y="2428726"/>
            <a:ext cx="42484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Embedded System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信息学院 光电子系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0" y="18281"/>
            <a:ext cx="37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电子科学与技术专业课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79376" y="1160115"/>
            <a:ext cx="11305256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标题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79376" y="2492895"/>
            <a:ext cx="11305256" cy="368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x.1</a:t>
            </a:r>
            <a:r>
              <a:rPr lang="zh-CN" altLang="en-US" dirty="0"/>
              <a:t> 小节</a:t>
            </a:r>
            <a:endParaRPr lang="en-US" altLang="zh-CN" dirty="0"/>
          </a:p>
          <a:p>
            <a:pPr lvl="0"/>
            <a:r>
              <a:rPr lang="en-US" altLang="zh-CN" dirty="0"/>
              <a:t>x.2</a:t>
            </a:r>
            <a:r>
              <a:rPr lang="zh-CN" altLang="en-US" dirty="0"/>
              <a:t> 小节</a:t>
            </a: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ltGray">
          <a:xfrm>
            <a:off x="0" y="5"/>
            <a:ext cx="12192000" cy="620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" name="Picture 20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58853" y="71438"/>
            <a:ext cx="744659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24"/>
          <p:cNvSpPr>
            <a:spLocks noChangeArrowheads="1" noChangeShapeType="1" noTextEdit="1"/>
          </p:cNvSpPr>
          <p:nvPr userDrawn="1"/>
        </p:nvSpPr>
        <p:spPr bwMode="auto">
          <a:xfrm>
            <a:off x="2021325" y="115887"/>
            <a:ext cx="9163243" cy="5048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normalizeH="1" dirty="0">
                <a:ln w="12700">
                  <a:solidFill>
                    <a:schemeClr val="tx1"/>
                  </a:solidFill>
                  <a:rou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 panose="02020603050405020304"/>
                <a:cs typeface="Times New Roman" panose="02020603050405020304"/>
              </a:rPr>
              <a:t>嵌入式系统</a:t>
            </a:r>
            <a:r>
              <a:rPr lang="en-US" altLang="zh-CN" sz="2000" kern="10" normalizeH="1" dirty="0">
                <a:ln w="12700">
                  <a:solidFill>
                    <a:schemeClr val="tx1"/>
                  </a:solidFill>
                  <a:rou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 panose="02020603050405020304"/>
                <a:cs typeface="Times New Roman" panose="02020603050405020304"/>
              </a:rPr>
              <a:t>(EMBEDDED SYSTEM)</a:t>
            </a:r>
            <a:endParaRPr lang="zh-CN" altLang="en-US" sz="2000" kern="10" normalizeH="1" dirty="0">
              <a:ln w="12700">
                <a:solidFill>
                  <a:schemeClr val="tx1"/>
                </a:solidFill>
                <a:round/>
              </a:ln>
              <a:solidFill>
                <a:schemeClr val="bg1">
                  <a:alpha val="50195"/>
                </a:scheme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 userDrawn="1"/>
        </p:nvSpPr>
        <p:spPr bwMode="gray">
          <a:xfrm>
            <a:off x="0" y="692154"/>
            <a:ext cx="12192000" cy="2885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、下面一段程序，希望实现的功能是：每按一次按键，</a:t>
            </a:r>
            <a:r>
              <a:rPr lang="en-US" altLang="zh-CN"/>
              <a:t>led</a:t>
            </a:r>
            <a:r>
              <a:rPr lang="zh-CN" altLang="en-US"/>
              <a:t>状态进行翻转。现已知下面的程序无法实现目标功能。请分析程序，描述其运行现象，并修改代码，使之能实现功能。（外部中断为单边沿触发）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" y="2708910"/>
            <a:ext cx="5822315" cy="246761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2708910"/>
            <a:ext cx="4238625" cy="2927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选择题答案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AD  2</a:t>
            </a:r>
            <a:r>
              <a:rPr lang="zh-CN" altLang="en-US" dirty="0"/>
              <a:t>、</a:t>
            </a:r>
            <a:r>
              <a:rPr lang="en-US" altLang="zh-CN" dirty="0"/>
              <a:t>ABD  3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填空题答案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0~65535   2</a:t>
            </a:r>
            <a:r>
              <a:rPr lang="zh-CN" altLang="en-US" dirty="0"/>
              <a:t>、</a:t>
            </a:r>
            <a:r>
              <a:rPr lang="en-US" altLang="zh-CN" dirty="0"/>
              <a:t>4   3</a:t>
            </a:r>
            <a:r>
              <a:rPr lang="zh-CN" altLang="en-US" dirty="0"/>
              <a:t>、抢占，响应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判断题答案</a:t>
            </a:r>
          </a:p>
          <a:p>
            <a:pPr marL="0" indent="0">
              <a:buNone/>
            </a:pPr>
            <a:r>
              <a:rPr lang="zh-CN" altLang="en-US" dirty="0"/>
              <a:t>×</a:t>
            </a:r>
            <a:r>
              <a:rPr lang="en-US" altLang="zh-CN" dirty="0"/>
              <a:t> √ </a:t>
            </a:r>
            <a:r>
              <a:rPr lang="zh-CN" altLang="en-US" dirty="0"/>
              <a:t>×</a:t>
            </a:r>
            <a:r>
              <a:rPr lang="en-US" altLang="zh-CN" dirty="0"/>
              <a:t> √ </a:t>
            </a:r>
            <a:r>
              <a:rPr lang="zh-CN" altLang="en-US" dirty="0"/>
              <a:t>×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简答题答案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、①按键消抖延时仅为</a:t>
            </a:r>
            <a:r>
              <a:rPr lang="en-US" altLang="zh-CN" dirty="0"/>
              <a:t>20ms</a:t>
            </a:r>
            <a:r>
              <a:rPr lang="zh-CN" altLang="en-US" dirty="0"/>
              <a:t>，即</a:t>
            </a:r>
            <a:r>
              <a:rPr lang="en-US" altLang="zh-CN" dirty="0"/>
              <a:t>0.02s</a:t>
            </a:r>
            <a:r>
              <a:rPr lang="zh-CN" altLang="en-US" dirty="0"/>
              <a:t>，时间较短。一般中断事件均可接受</a:t>
            </a:r>
            <a:r>
              <a:rPr lang="en-US" altLang="zh-CN" dirty="0"/>
              <a:t>20ms</a:t>
            </a:r>
            <a:r>
              <a:rPr lang="zh-CN" altLang="en-US" dirty="0"/>
              <a:t>的延后处理；如果其它事件确实对即时性要求高，可以将按键所在中断的优先级降低。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②该设计方法也可实现按键检测，且也能够避免抖动引起的误操作。但与外部中断法相比稍逊。原因在于：当用户不按键时，外部中断不会进入，主函数能一直不间断执行；而定时器法，无论用户是否按键，都必须每隔</a:t>
            </a:r>
            <a:r>
              <a:rPr lang="en-US" altLang="zh-CN" dirty="0"/>
              <a:t>20ms</a:t>
            </a:r>
            <a:r>
              <a:rPr lang="zh-CN" altLang="en-US" dirty="0"/>
              <a:t>进入一次中断，以确保不错过按键读取。如此会导致主函数被频繁打断。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简答题答案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、①该代码能够实现分频器功能。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②不是</a:t>
            </a:r>
            <a:r>
              <a:rPr lang="en-US" altLang="zh-CN" dirty="0"/>
              <a:t>8</a:t>
            </a:r>
            <a:r>
              <a:rPr lang="zh-CN" altLang="en-US" dirty="0"/>
              <a:t>分频器。</a:t>
            </a:r>
            <a:r>
              <a:rPr lang="en-US" altLang="zh-CN" dirty="0"/>
              <a:t>EXTI</a:t>
            </a:r>
            <a:r>
              <a:rPr lang="zh-CN" altLang="en-US" dirty="0"/>
              <a:t>设为单边沿触发模式，则</a:t>
            </a:r>
            <a:r>
              <a:rPr lang="en-US" altLang="zh-CN" dirty="0"/>
              <a:t>LED4</a:t>
            </a:r>
            <a:r>
              <a:rPr lang="zh-CN" altLang="en-US" dirty="0"/>
              <a:t>引脚翻转</a:t>
            </a:r>
            <a:r>
              <a:rPr lang="en-US" altLang="zh-CN" dirty="0"/>
              <a:t>2</a:t>
            </a:r>
            <a:r>
              <a:rPr lang="zh-CN" altLang="en-US" dirty="0"/>
              <a:t>次电平才能触发一次外部中断。因此是</a:t>
            </a:r>
            <a:r>
              <a:rPr lang="en-US" altLang="zh-CN" dirty="0"/>
              <a:t>8*2=16</a:t>
            </a:r>
            <a:r>
              <a:rPr lang="zh-CN" altLang="en-US" dirty="0"/>
              <a:t>分频器。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③在主函数</a:t>
            </a:r>
            <a:r>
              <a:rPr lang="en-US" altLang="zh-CN" dirty="0"/>
              <a:t>while</a:t>
            </a:r>
            <a:r>
              <a:rPr lang="zh-CN" altLang="en-US" dirty="0"/>
              <a:t>循环中检测</a:t>
            </a:r>
            <a:r>
              <a:rPr lang="en-US" altLang="zh-CN" dirty="0"/>
              <a:t>flag</a:t>
            </a:r>
            <a:r>
              <a:rPr lang="zh-CN" altLang="en-US" dirty="0"/>
              <a:t>变量。</a:t>
            </a:r>
            <a:r>
              <a:rPr lang="en-US" altLang="zh-CN" dirty="0"/>
              <a:t>flag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时，即表示</a:t>
            </a:r>
            <a:r>
              <a:rPr lang="en-US" altLang="zh-CN" dirty="0"/>
              <a:t>“</a:t>
            </a:r>
            <a:r>
              <a:rPr lang="zh-CN" altLang="en-US" dirty="0"/>
              <a:t>新定时器</a:t>
            </a:r>
            <a:r>
              <a:rPr lang="en-US" altLang="zh-CN" dirty="0"/>
              <a:t>”</a:t>
            </a:r>
            <a:r>
              <a:rPr lang="zh-CN" altLang="en-US" dirty="0"/>
              <a:t>的计时已结束。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参考答案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分析题答案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、①现象：刚上电时，现象没有变化。用户按下第一次按键后，</a:t>
            </a:r>
            <a:r>
              <a:rPr lang="en-US" altLang="zh-CN" dirty="0"/>
              <a:t>led</a:t>
            </a:r>
            <a:r>
              <a:rPr lang="zh-CN" altLang="en-US" dirty="0"/>
              <a:t>以低亮度亮起，并一直保持，无论后续手是否抬起或重复按下按键。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②修改：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）中断函数结尾处对标志位清零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）在中断函数里添加</a:t>
            </a:r>
            <a:r>
              <a:rPr lang="en-US" altLang="zh-CN" dirty="0"/>
              <a:t>20ms</a:t>
            </a:r>
            <a:r>
              <a:rPr lang="zh-CN" altLang="en-US" dirty="0"/>
              <a:t>延时及按键读取操作，用于消抖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）在主函数</a:t>
            </a:r>
            <a:r>
              <a:rPr lang="en-US" altLang="zh-CN" dirty="0"/>
              <a:t>if(flag)</a:t>
            </a:r>
            <a:r>
              <a:rPr lang="zh-CN" altLang="en-US" dirty="0"/>
              <a:t>判断语句里，对</a:t>
            </a:r>
            <a:r>
              <a:rPr lang="en-US" altLang="zh-CN" dirty="0"/>
              <a:t>flag</a:t>
            </a:r>
            <a:r>
              <a:rPr lang="zh-CN" altLang="en-US" dirty="0"/>
              <a:t>置</a:t>
            </a:r>
            <a:r>
              <a:rPr lang="en-US" altLang="zh-CN" dirty="0"/>
              <a:t>0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79376" y="994176"/>
            <a:ext cx="11305256" cy="118876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嵌 入 式 系 统 课 程</a:t>
            </a:r>
            <a:br>
              <a:rPr lang="en-US" altLang="zh-CN" dirty="0"/>
            </a:br>
            <a:r>
              <a:rPr lang="zh-CN" altLang="en-US" dirty="0"/>
              <a:t>课后习题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431704" y="2492896"/>
            <a:ext cx="6120680" cy="3456384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 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 </a:t>
            </a:r>
            <a:r>
              <a:rPr lang="en-US" altLang="zh-CN" dirty="0" err="1"/>
              <a:t>STM32</a:t>
            </a:r>
            <a:r>
              <a:rPr lang="zh-CN" altLang="en-US" dirty="0" err="1"/>
              <a:t>外设进阶</a:t>
            </a:r>
            <a:endParaRPr lang="en-US" altLang="zh-CN" dirty="0"/>
          </a:p>
          <a:p>
            <a:pPr algn="l">
              <a:lnSpc>
                <a:spcPct val="100000"/>
              </a:lnSpc>
            </a:pPr>
            <a:endParaRPr lang="en-US" altLang="zh-CN" dirty="0"/>
          </a:p>
          <a:p>
            <a:pPr algn="l">
              <a:lnSpc>
                <a:spcPct val="10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、以下关于外部中断的叙述，正确的是（）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PA1</a:t>
            </a:r>
            <a:r>
              <a:rPr lang="zh-CN" altLang="en-US"/>
              <a:t>、</a:t>
            </a:r>
            <a:r>
              <a:rPr lang="en-US" altLang="zh-CN"/>
              <a:t>PB1</a:t>
            </a:r>
            <a:r>
              <a:rPr lang="zh-CN" altLang="en-US"/>
              <a:t>和</a:t>
            </a:r>
            <a:r>
              <a:rPr lang="en-US" altLang="zh-CN"/>
              <a:t>PC1</a:t>
            </a:r>
            <a:r>
              <a:rPr lang="zh-CN" altLang="en-US"/>
              <a:t>共用一条中断线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B</a:t>
            </a:r>
            <a:r>
              <a:rPr lang="zh-CN" altLang="en-US"/>
              <a:t>、外部中断可设置边沿触发和电平触发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</a:t>
            </a:r>
            <a:r>
              <a:rPr lang="zh-CN" altLang="en-US"/>
              <a:t>、每条中断线都有自己的服务子程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D</a:t>
            </a:r>
            <a:r>
              <a:rPr lang="zh-CN" altLang="en-US"/>
              <a:t>、使用外部中断前需要配置</a:t>
            </a:r>
            <a:r>
              <a:rPr lang="en-US" altLang="zh-CN"/>
              <a:t>NVIC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、以下关于定时器的叙述，正确的是（）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</a:t>
            </a:r>
            <a:r>
              <a:rPr lang="zh-CN" altLang="en-US"/>
              <a:t>、定时器可以正向或反向计数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B</a:t>
            </a:r>
            <a:r>
              <a:rPr lang="zh-CN" altLang="en-US"/>
              <a:t>、无论以何种方式计数，计数值一定会经过</a:t>
            </a:r>
            <a:r>
              <a:rPr lang="en-US" altLang="zh-CN"/>
              <a:t>0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</a:t>
            </a:r>
            <a:r>
              <a:rPr lang="zh-CN" altLang="en-US"/>
              <a:t>、定时器仅能使用外部时钟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输入捕获可以测量输入脉冲的占空比和频率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、以下关于</a:t>
            </a:r>
            <a:r>
              <a:rPr lang="en-US" altLang="zh-CN"/>
              <a:t>NVIC</a:t>
            </a:r>
            <a:r>
              <a:rPr lang="zh-CN" altLang="en-US"/>
              <a:t>的叙述，正确的是（）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A</a:t>
            </a:r>
            <a:r>
              <a:rPr lang="zh-CN" altLang="en-US"/>
              <a:t>、所有中断都受到</a:t>
            </a:r>
            <a:r>
              <a:rPr lang="en-US" altLang="zh-CN"/>
              <a:t>NVIC</a:t>
            </a:r>
            <a:r>
              <a:rPr lang="zh-CN" altLang="en-US"/>
              <a:t>的控制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B</a:t>
            </a:r>
            <a:r>
              <a:rPr lang="zh-CN" altLang="en-US"/>
              <a:t>、当两个中断事件同时发生时，先比较响应优先级，如果相同，则按照抢占优先级高低来决定执行顺序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C</a:t>
            </a:r>
            <a:r>
              <a:rPr lang="zh-CN" altLang="en-US"/>
              <a:t>、主优先级和子优先级各有</a:t>
            </a:r>
            <a:r>
              <a:rPr lang="en-US" altLang="zh-CN"/>
              <a:t>16</a:t>
            </a:r>
            <a:r>
              <a:rPr lang="zh-CN" altLang="en-US"/>
              <a:t>级可选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D</a:t>
            </a:r>
            <a:r>
              <a:rPr lang="zh-CN" altLang="en-US"/>
              <a:t>、数值越大，则优先级越高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位定时器的计数范围是</a:t>
            </a:r>
            <a:r>
              <a:rPr lang="en-US" altLang="zh-CN" dirty="0"/>
              <a:t>___________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NVIC</a:t>
            </a:r>
            <a:r>
              <a:rPr lang="zh-CN" altLang="en-US" dirty="0"/>
              <a:t>优先级控制寄存器共有</a:t>
            </a:r>
            <a:r>
              <a:rPr lang="en-US" altLang="zh-CN" dirty="0"/>
              <a:t>____</a:t>
            </a:r>
            <a:r>
              <a:rPr lang="zh-CN" altLang="en-US"/>
              <a:t>位。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NVIC</a:t>
            </a:r>
            <a:r>
              <a:rPr lang="zh-CN" altLang="en-US" dirty="0"/>
              <a:t>的主优先级和子优先级，又可分别称为</a:t>
            </a:r>
            <a:r>
              <a:rPr lang="en-US" altLang="zh-CN" dirty="0"/>
              <a:t>_____</a:t>
            </a:r>
            <a:r>
              <a:rPr lang="zh-CN" altLang="en-US" dirty="0"/>
              <a:t>优先级和</a:t>
            </a:r>
            <a:r>
              <a:rPr lang="en-US" altLang="zh-CN" dirty="0"/>
              <a:t>_____</a:t>
            </a:r>
            <a:r>
              <a:rPr lang="zh-CN" altLang="en-US" dirty="0"/>
              <a:t>优先级。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、外部中断线共</a:t>
            </a:r>
            <a:r>
              <a:rPr lang="en-US" altLang="zh-CN"/>
              <a:t>19</a:t>
            </a:r>
            <a:r>
              <a:rPr lang="zh-CN" altLang="en-US"/>
              <a:t>条，皆可供</a:t>
            </a:r>
            <a:r>
              <a:rPr lang="en-US" altLang="zh-CN"/>
              <a:t>GPIO</a:t>
            </a:r>
            <a:r>
              <a:rPr lang="zh-CN" altLang="en-US"/>
              <a:t>使用。（）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、定时器在不开中断的情况下也能使用。（）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GPIO</a:t>
            </a:r>
            <a:r>
              <a:rPr lang="zh-CN" altLang="en-US"/>
              <a:t>必须要开启外部中断才能正常使用。（）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、中断服务子程与一般函数的写法没区别，编译器会根据名称自动识别出中断函数。（）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5</a:t>
            </a:r>
            <a:r>
              <a:rPr lang="zh-CN" altLang="en-US"/>
              <a:t>、中断服务函数可以取自定义函数名。（）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、课堂</a:t>
            </a:r>
            <a:r>
              <a:rPr lang="en-US" altLang="zh-CN"/>
              <a:t>PPT</a:t>
            </a:r>
            <a:r>
              <a:rPr lang="zh-CN" altLang="en-US"/>
              <a:t>中对按键的处理使用了外部中断，但同时还在中断函数里使用了延时。对此，有同学作出了一些思考。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①同学</a:t>
            </a:r>
            <a:r>
              <a:rPr lang="en-US" altLang="zh-CN"/>
              <a:t>A</a:t>
            </a:r>
            <a:r>
              <a:rPr lang="zh-CN" altLang="en-US"/>
              <a:t>：我们要求中断函数执行的时间一定要短，在中断里加上延时，不会使执行时间加长，影响其它功能工作么？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②同学</a:t>
            </a:r>
            <a:r>
              <a:rPr lang="en-US" altLang="zh-CN"/>
              <a:t>B</a:t>
            </a:r>
            <a:r>
              <a:rPr lang="zh-CN" altLang="en-US"/>
              <a:t>：把定时器设置为每</a:t>
            </a:r>
            <a:r>
              <a:rPr lang="en-US" altLang="zh-CN"/>
              <a:t>20ms</a:t>
            </a:r>
            <a:r>
              <a:rPr lang="zh-CN" altLang="en-US"/>
              <a:t>进一次中断，在中断函数里不加延时直接识别按键，是否也能实现功能？是否比外部中断法更好？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请对以上同学的思考进行评价，并给出你的理由。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、外部中断可用于连接按键，但用途不仅于此。闲来无事，有同学把</a:t>
            </a:r>
            <a:r>
              <a:rPr lang="en-US" altLang="zh-CN"/>
              <a:t>LED4</a:t>
            </a:r>
            <a:r>
              <a:rPr lang="zh-CN" altLang="en-US"/>
              <a:t>所在引脚接到了</a:t>
            </a:r>
            <a:r>
              <a:rPr lang="en-US" altLang="zh-CN"/>
              <a:t>EXTI_Line8</a:t>
            </a:r>
            <a:r>
              <a:rPr lang="zh-CN" altLang="en-US"/>
              <a:t>对应引脚上，并编写了一段代码如下：</a:t>
            </a:r>
          </a:p>
          <a:p>
            <a:pPr marL="0" indent="0">
              <a:buNone/>
            </a:pPr>
            <a:r>
              <a:rPr lang="zh-CN" altLang="en-US"/>
              <a:t>（外部中断为单边沿触发模式）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该同学称，自己设计了一个定时器</a:t>
            </a:r>
            <a:r>
              <a:rPr lang="en-US" altLang="zh-CN"/>
              <a:t>8</a:t>
            </a:r>
            <a:r>
              <a:rPr lang="zh-CN" altLang="en-US"/>
              <a:t>分频器。问：这段代码能否实现分频器功能？如果能，它是</a:t>
            </a:r>
            <a:r>
              <a:rPr lang="en-US" altLang="zh-CN"/>
              <a:t>8</a:t>
            </a:r>
            <a:r>
              <a:rPr lang="zh-CN" altLang="en-US"/>
              <a:t>分频器么？如果想用这个分频后的</a:t>
            </a:r>
            <a:r>
              <a:rPr lang="en-US" altLang="zh-CN"/>
              <a:t>“</a:t>
            </a:r>
            <a:r>
              <a:rPr lang="zh-CN" altLang="en-US"/>
              <a:t>新定时器</a:t>
            </a:r>
            <a:r>
              <a:rPr lang="en-US" altLang="zh-CN"/>
              <a:t>”</a:t>
            </a:r>
            <a:r>
              <a:rPr lang="zh-CN" altLang="en-US"/>
              <a:t>计时，要在什么地方添加代码来使用它？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35" y="2491740"/>
            <a:ext cx="4643120" cy="1923415"/>
          </a:xfrm>
          <a:prstGeom prst="rect">
            <a:avLst/>
          </a:prstGeom>
        </p:spPr>
      </p:pic>
      <p:pic>
        <p:nvPicPr>
          <p:cNvPr id="8" name="图片 7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765" y="2419985"/>
            <a:ext cx="3981450" cy="2276475"/>
          </a:xfrm>
          <a:prstGeom prst="rect">
            <a:avLst/>
          </a:prstGeom>
        </p:spPr>
      </p:pic>
      <p:pic>
        <p:nvPicPr>
          <p:cNvPr id="9" name="图片 8" descr="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340" y="2872740"/>
            <a:ext cx="2867660" cy="1256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封面封底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</TotalTime>
  <Words>1095</Words>
  <Application>Microsoft Office PowerPoint</Application>
  <PresentationFormat>宽屏</PresentationFormat>
  <Paragraphs>135</Paragraphs>
  <Slides>14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1_封面封底</vt:lpstr>
      <vt:lpstr>章节</vt:lpstr>
      <vt:lpstr>自定义设计方案</vt:lpstr>
      <vt:lpstr>1_自定义设计方案</vt:lpstr>
      <vt:lpstr>PowerPoint 演示文稿</vt:lpstr>
      <vt:lpstr>嵌 入 式 系 统 课 程 课后习题</vt:lpstr>
      <vt:lpstr>选择题</vt:lpstr>
      <vt:lpstr>选择题</vt:lpstr>
      <vt:lpstr>选择题</vt:lpstr>
      <vt:lpstr>填空题</vt:lpstr>
      <vt:lpstr>判断题</vt:lpstr>
      <vt:lpstr>思考/问答题</vt:lpstr>
      <vt:lpstr>思考/问答题</vt:lpstr>
      <vt:lpstr>分析题</vt:lpstr>
      <vt:lpstr>参考答案</vt:lpstr>
      <vt:lpstr>参考答案</vt:lpstr>
      <vt:lpstr>参考答案</vt:lpstr>
      <vt:lpstr>参考答案</vt:lpstr>
    </vt:vector>
  </TitlesOfParts>
  <Company>yanshan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ljh</dc:creator>
  <cp:lastModifiedBy>ljh@ysu.edu.cn</cp:lastModifiedBy>
  <cp:revision>3620</cp:revision>
  <dcterms:created xsi:type="dcterms:W3CDTF">2007-09-03T07:59:00Z</dcterms:created>
  <dcterms:modified xsi:type="dcterms:W3CDTF">2022-12-06T02:42:55Z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93329E729A1745458A9FA6BA890073CA</vt:lpwstr>
  </property>
  <property fmtid="{D5CDD505-2E9C-101B-9397-08002B2CF9AE}" pid="3" name="KSOProductBuildVer">
    <vt:lpwstr>2052-11.1.0.11372</vt:lpwstr>
  </property>
</Properties>
</file>