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  <p:sldMasterId id="2147483705" r:id="rId2"/>
    <p:sldMasterId id="2147483728" r:id="rId3"/>
  </p:sldMasterIdLst>
  <p:notesMasterIdLst>
    <p:notesMasterId r:id="rId17"/>
  </p:notesMasterIdLst>
  <p:handoutMasterIdLst>
    <p:handoutMasterId r:id="rId18"/>
  </p:handoutMasterIdLst>
  <p:sldIdLst>
    <p:sldId id="786" r:id="rId4"/>
    <p:sldId id="787" r:id="rId5"/>
    <p:sldId id="992" r:id="rId6"/>
    <p:sldId id="995" r:id="rId7"/>
    <p:sldId id="948" r:id="rId8"/>
    <p:sldId id="997" r:id="rId9"/>
    <p:sldId id="996" r:id="rId10"/>
    <p:sldId id="975" r:id="rId11"/>
    <p:sldId id="989" r:id="rId12"/>
    <p:sldId id="993" r:id="rId13"/>
    <p:sldId id="994" r:id="rId14"/>
    <p:sldId id="990" r:id="rId15"/>
    <p:sldId id="991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119"/>
    <a:srgbClr val="659503"/>
    <a:srgbClr val="250FFF"/>
    <a:srgbClr val="007A84"/>
    <a:srgbClr val="00747C"/>
    <a:srgbClr val="9E9E3F"/>
    <a:srgbClr val="FFFFFF"/>
    <a:srgbClr val="FF0000"/>
    <a:srgbClr val="CFFDCE"/>
    <a:srgbClr val="B34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85732" autoAdjust="0"/>
  </p:normalViewPr>
  <p:slideViewPr>
    <p:cSldViewPr>
      <p:cViewPr varScale="1">
        <p:scale>
          <a:sx n="64" d="100"/>
          <a:sy n="64" d="100"/>
        </p:scale>
        <p:origin x="91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6687932-0710-4C5B-87ED-BCBD0357C9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DFEE47-1A93-462B-896E-16F40E8E08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pPr>
                <a:defRPr/>
              </a:pPr>
              <a:t>2023/1/15</a:t>
            </a:fld>
            <a:endParaRPr lang="en-US" altLang="zh-CN"/>
          </a:p>
        </p:txBody>
      </p:sp>
      <p:sp>
        <p:nvSpPr>
          <p:cNvPr id="246788" name="Rectangle 4">
            <a:extLst>
              <a:ext uri="{FF2B5EF4-FFF2-40B4-BE49-F238E27FC236}">
                <a16:creationId xmlns:a16="http://schemas.microsoft.com/office/drawing/2014/main" id="{E4FE8E6F-A217-43BC-8820-86C41B7123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2501ED6E-5AD2-441F-96D8-D32F92C439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C331D76A-187B-4966-8BB1-847CEA20C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7B708040-F68C-4397-B0FD-E5F9E773DB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pPr>
                <a:defRPr/>
              </a:pPr>
              <a:t>2023/1/15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3042F3-4760-446D-A5AC-A47FEB4923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0A4B2845-86AB-4988-8E95-5215702D08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DFA24552-17A3-47FB-AB8F-6B6BC9272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5F770D1E-BFB4-43A2-B5BE-5E11B3984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61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115200÷12 = 9600bytes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位起始位</a:t>
            </a:r>
            <a:r>
              <a:rPr lang="en-US" altLang="zh-CN" dirty="0">
                <a:solidFill>
                  <a:srgbClr val="FF0000"/>
                </a:solidFill>
              </a:rPr>
              <a:t>+8</a:t>
            </a:r>
            <a:r>
              <a:rPr lang="zh-CN" altLang="en-US" dirty="0">
                <a:solidFill>
                  <a:srgbClr val="FF0000"/>
                </a:solidFill>
              </a:rPr>
              <a:t>位数据位</a:t>
            </a:r>
            <a:r>
              <a:rPr lang="en-US" altLang="zh-CN" dirty="0">
                <a:solidFill>
                  <a:srgbClr val="FF0000"/>
                </a:solidFill>
              </a:rPr>
              <a:t>+1</a:t>
            </a:r>
            <a:r>
              <a:rPr lang="zh-CN" altLang="en-US" dirty="0">
                <a:solidFill>
                  <a:srgbClr val="FF0000"/>
                </a:solidFill>
              </a:rPr>
              <a:t>位偶校验</a:t>
            </a:r>
            <a:r>
              <a:rPr lang="en-US" altLang="zh-CN" dirty="0">
                <a:solidFill>
                  <a:srgbClr val="FF0000"/>
                </a:solidFill>
              </a:rPr>
              <a:t>+2</a:t>
            </a:r>
            <a:r>
              <a:rPr lang="zh-CN" altLang="en-US" dirty="0">
                <a:solidFill>
                  <a:srgbClr val="FF0000"/>
                </a:solidFill>
              </a:rPr>
              <a:t>位停止位）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78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、同步是指</a:t>
            </a:r>
            <a:r>
              <a:rPr lang="zh-CN" altLang="en-US" dirty="0"/>
              <a:t>发送端和接收端共享一个时钟信号。全双工通信允许二台设备同时进行资料传输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dirty="0"/>
              <a:t>差分通信双方不需要共享接地端，单端通信方式需要</a:t>
            </a:r>
            <a:endParaRPr lang="zh-CN" altLang="en-US" sz="1200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158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1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10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37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75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5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06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49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6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9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9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A96C-B1A2-CF56-C6F4-FF5F0E88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8563D-9A7F-3855-ACA1-FB6707EC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E7AA3-33F1-CC9B-4FD4-20CC348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3EC3D-9414-81B4-C1DE-616D1B0F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C1C8B-B1E7-9DF6-CE80-D4CC2732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9DEBC-1509-693E-EFAE-43DBFB4D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721D-8730-5FEC-D129-CD5E479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CC3BB-E245-FA7D-1066-4AE35115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8540D-1054-9D82-EF80-F8DC1C794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2FE5-4E2D-7DC9-7853-FE7C560C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E41EA-7E68-9B4E-939F-B751F5DD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89AF-2AEB-A2B3-B1B7-0D54A5F4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5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32DE-1FFF-43B3-F4E9-A5DEFAF9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E291A-DB25-7BAB-C875-33621E0B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24F6-E470-E66B-B4DA-F8CF56A7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C8CD3-602F-BB2A-C1B3-4A6F89C3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1B806-DF0E-2667-AEEA-B7C72F98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63F5E-C64C-F854-F51A-AE147764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8C97A-AA85-7579-7089-2B847F0B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2A0E-2C9C-FA4F-F6D1-480CED16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BA1F-E298-564F-10AE-0BC060E5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D5157-141C-61D9-A805-9EF536D9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9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4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8E04-9B1B-8A33-1BB5-6F9CD162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7D0DF-81F5-4ADA-CF17-2714C962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5CD6-F6CD-38DC-836A-2DB82AA6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0D7E-C140-DB21-8DEA-B4F5F3FD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8CC5B-B23C-7A6F-9EBD-BA4456B9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1663-EA75-55CF-92D6-9EFD9815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C6CA-A063-DFA6-F9E2-14DADABDB9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02E5B-1EA1-B6DB-193D-4AE2B51D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7885-0AA6-02B7-6867-0D9571C3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D00E5-92D8-81BA-8C7B-94E66A8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99A7-B20B-7FE3-F237-7A69B9A2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88CE7-5A17-4EDC-F22A-3D8FF7A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BFCF4-5E1F-8E2F-0048-09EAA5E7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77756-55FD-E027-B456-32A3E84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9A6A9-192A-B09E-84D0-8FA2EAA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FB5-D454-80D5-9687-23428CD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10D36-16C0-8DFA-6A74-2169E72CE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CC14D-63F7-77EE-AD19-8DE8974F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43C9C-25E3-6DB4-7695-3F5775A2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C151-C75B-9565-52B7-F3395A4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1C8C7-7BBD-4613-58C4-68961D5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E9D0-A5D4-7C34-C73C-6670853B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54716-EB35-D7C5-E0EB-5C40E372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4FD70-AEBA-B2FB-6F4F-F46A90FD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5F85A-36B5-8A6D-41AB-6F928019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CC6E9-44C4-9D93-8AB7-4E199FCE9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74EE7-FEF2-1F31-29AA-3AC8007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7BE1-30A1-3C41-D651-AF98DDA1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877A-D576-006F-D1CB-8E70B7F9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3B93C-D69E-09D8-C41D-7DCC1FB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7B9E6-18BC-70D3-A64F-76E924C2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77E56-D88B-1206-F225-8D3FD5AC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98498-893C-D8DF-B814-C12D66CA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14C16-7B13-175F-FA3B-CD03859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C817B-7FC3-EA8F-7A10-CAC737F5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B19D8-702E-2AD4-B546-926D8CFA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ACB66C-2750-80E5-4EE4-93827BD2D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55F0F1F-CA8C-FE26-6946-69E0179D28F5}"/>
              </a:ext>
            </a:extLst>
          </p:cNvPr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2475B-7E41-D459-4601-031B3C9956AF}"/>
              </a:ext>
            </a:extLst>
          </p:cNvPr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  <p:extLst>
      <p:ext uri="{BB962C8B-B14F-4D97-AF65-F5344CB8AC3E}">
        <p14:creationId xmlns:p14="http://schemas.microsoft.com/office/powerpoint/2010/main" val="654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DD38097-F968-0866-28FD-06ABC489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0BA8B1-7BF4-D130-2626-63C0AB36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FAC40F6-B6B0-9648-F8B5-B2AF65FF88B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2F751026-39C9-C39A-74EE-CADCBD33C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>
            <a:extLst>
              <a:ext uri="{FF2B5EF4-FFF2-40B4-BE49-F238E27FC236}">
                <a16:creationId xmlns:a16="http://schemas.microsoft.com/office/drawing/2014/main" id="{5731591A-E5A9-1086-0465-04B1D81EBDD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A180DF41-1848-5478-055F-9719AF7067B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F4A2E-8A31-E5CE-351B-09F95F35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79FCE-50B0-FE54-D357-6F1661F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C39DE-BDBD-E1E8-5E10-D7780B8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824FC-8958-E917-A300-F99D0D7B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ABE12-3B48-7185-091F-1D8B3285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DD46B34A-24F7-A226-8FF7-FC0660C8A75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3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5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、下列叙述错误的是（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A.</a:t>
            </a:r>
            <a:r>
              <a:rPr lang="zh-CN" altLang="en-US" dirty="0"/>
              <a:t> 若对数据帧</a:t>
            </a:r>
            <a:r>
              <a:rPr lang="en-US" altLang="zh-CN" dirty="0"/>
              <a:t>”1011 1001”</a:t>
            </a:r>
            <a:r>
              <a:rPr lang="zh-CN" altLang="en-US" dirty="0"/>
              <a:t>进行偶校验，则校验位为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USART </a:t>
            </a:r>
            <a:r>
              <a:rPr lang="zh-CN" altLang="en-US" dirty="0"/>
              <a:t>接收期间，首先通过 </a:t>
            </a:r>
            <a:r>
              <a:rPr lang="en-US" altLang="zh-CN" dirty="0"/>
              <a:t>RX </a:t>
            </a:r>
            <a:r>
              <a:rPr lang="zh-CN" altLang="en-US" dirty="0"/>
              <a:t>引脚移入数据的最低有效位。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C.UART</a:t>
            </a:r>
            <a:r>
              <a:rPr lang="zh-CN" altLang="en-US" dirty="0"/>
              <a:t>数据帧起始位起始位永远是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，默认</a:t>
            </a:r>
            <a:r>
              <a:rPr lang="en-US" altLang="zh-CN" dirty="0"/>
              <a:t>1</a:t>
            </a:r>
            <a:r>
              <a:rPr lang="zh-CN" altLang="en-US" dirty="0"/>
              <a:t>位停止位永远是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 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9600</a:t>
            </a:r>
            <a:r>
              <a:rPr lang="en-US" altLang="zh-CN" dirty="0">
                <a:solidFill>
                  <a:srgbClr val="FF0000"/>
                </a:solidFill>
              </a:rPr>
              <a:t>Baud</a:t>
            </a:r>
            <a:r>
              <a:rPr lang="zh-CN" altLang="en-US" dirty="0"/>
              <a:t>指的是每秒可以传输</a:t>
            </a:r>
            <a:r>
              <a:rPr lang="en-US" altLang="zh-CN" dirty="0"/>
              <a:t>9600</a:t>
            </a:r>
            <a:r>
              <a:rPr lang="zh-CN" altLang="en-US" dirty="0"/>
              <a:t>个二进制位数。</a:t>
            </a:r>
            <a:r>
              <a:rPr lang="en-US" altLang="zh-CN" dirty="0">
                <a:solidFill>
                  <a:srgbClr val="FF0000"/>
                </a:solidFill>
              </a:rPr>
              <a:t>bit/s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E.</a:t>
            </a:r>
            <a:r>
              <a:rPr lang="zh-CN" altLang="en-US" dirty="0"/>
              <a:t>可通过编程 </a:t>
            </a:r>
            <a:r>
              <a:rPr lang="en-US" altLang="zh-CN" dirty="0"/>
              <a:t>USART_CR1</a:t>
            </a:r>
            <a:r>
              <a:rPr lang="zh-CN" altLang="en-US" dirty="0"/>
              <a:t>寄存器中的 </a:t>
            </a:r>
            <a:r>
              <a:rPr lang="en-US" altLang="zh-CN" dirty="0"/>
              <a:t>OVER8 </a:t>
            </a:r>
            <a:r>
              <a:rPr lang="zh-CN" altLang="en-US" dirty="0"/>
              <a:t>位来选择采样方法，且采样时钟可以是波特率时钟的</a:t>
            </a:r>
            <a:r>
              <a:rPr lang="en-US" altLang="zh-CN" dirty="0"/>
              <a:t>16</a:t>
            </a:r>
            <a:r>
              <a:rPr lang="zh-CN" altLang="en-US" dirty="0"/>
              <a:t>倍或</a:t>
            </a:r>
            <a:r>
              <a:rPr lang="en-US" altLang="zh-CN" dirty="0"/>
              <a:t>8</a:t>
            </a:r>
            <a:r>
              <a:rPr lang="zh-CN" altLang="en-US" dirty="0"/>
              <a:t>倍。</a:t>
            </a:r>
            <a:r>
              <a:rPr lang="zh-CN" altLang="en-US" dirty="0">
                <a:solidFill>
                  <a:srgbClr val="FF0000"/>
                </a:solidFill>
              </a:rPr>
              <a:t>见寄存器手册</a:t>
            </a:r>
            <a:r>
              <a:rPr lang="en-US" altLang="zh-CN" dirty="0">
                <a:solidFill>
                  <a:srgbClr val="FF0000"/>
                </a:solidFill>
              </a:rPr>
              <a:t>30.6.4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、偶校验数据帧</a:t>
            </a:r>
            <a:r>
              <a:rPr lang="en-US" altLang="zh-CN" dirty="0"/>
              <a:t>”1011 1001”</a:t>
            </a:r>
            <a:r>
              <a:rPr lang="zh-CN" altLang="en-US" dirty="0"/>
              <a:t>的校验位为</a:t>
            </a:r>
            <a:r>
              <a:rPr lang="en-US" altLang="zh-CN" u="sng" dirty="0">
                <a:solidFill>
                  <a:srgbClr val="FF0000"/>
                </a:solidFill>
              </a:rPr>
              <a:t>   1   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、如果采用</a:t>
            </a:r>
            <a:r>
              <a:rPr lang="en-US" altLang="zh-CN" dirty="0"/>
              <a:t>115200</a:t>
            </a:r>
            <a:r>
              <a:rPr lang="zh-CN" altLang="en-US" dirty="0"/>
              <a:t>，</a:t>
            </a:r>
            <a:r>
              <a:rPr lang="en-US" altLang="zh-CN" dirty="0"/>
              <a:t>9N2 </a:t>
            </a:r>
            <a:r>
              <a:rPr lang="zh-CN" altLang="en-US" dirty="0"/>
              <a:t>，则每秒可以完成</a:t>
            </a:r>
            <a:r>
              <a:rPr lang="zh-CN" altLang="en-US" u="sng" dirty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</a:rPr>
              <a:t>9600</a:t>
            </a:r>
            <a:r>
              <a:rPr lang="zh-CN" altLang="en-US" u="sng" dirty="0">
                <a:solidFill>
                  <a:srgbClr val="FF0000"/>
                </a:solidFill>
              </a:rPr>
              <a:t>  </a:t>
            </a:r>
            <a:r>
              <a:rPr lang="zh-CN" altLang="en-US" dirty="0"/>
              <a:t>字节数据量的传输。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PC</a:t>
            </a:r>
            <a:r>
              <a:rPr lang="zh-CN" altLang="en-US" dirty="0"/>
              <a:t>使用</a:t>
            </a:r>
            <a:r>
              <a:rPr lang="en-US" altLang="zh-CN" dirty="0"/>
              <a:t>DB9</a:t>
            </a:r>
            <a:r>
              <a:rPr lang="zh-CN" altLang="en-US" dirty="0"/>
              <a:t>接口，通过接口芯片，需要将</a:t>
            </a:r>
            <a:r>
              <a:rPr lang="zh-CN" altLang="en-US" u="sng" dirty="0">
                <a:solidFill>
                  <a:srgbClr val="FF0000"/>
                </a:solidFill>
              </a:rPr>
              <a:t>  </a:t>
            </a:r>
            <a:r>
              <a:rPr lang="en-US" altLang="zh-CN" u="sng" dirty="0">
                <a:solidFill>
                  <a:srgbClr val="FF0000"/>
                </a:solidFill>
              </a:rPr>
              <a:t>RS232  </a:t>
            </a:r>
            <a:r>
              <a:rPr lang="zh-CN" altLang="en-US" dirty="0"/>
              <a:t>通信协议转化为 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u="sng" dirty="0">
                <a:solidFill>
                  <a:srgbClr val="FF0000"/>
                </a:solidFill>
              </a:rPr>
              <a:t>   TTL  </a:t>
            </a:r>
            <a:r>
              <a:rPr lang="zh-CN" altLang="en-US" dirty="0"/>
              <a:t>通信协议，才能完成和</a:t>
            </a:r>
            <a:r>
              <a:rPr lang="en-US" altLang="zh-CN" dirty="0"/>
              <a:t>MCU</a:t>
            </a:r>
            <a:r>
              <a:rPr lang="zh-CN" altLang="en-US" dirty="0"/>
              <a:t>的通信。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、系统复位时，</a:t>
            </a:r>
            <a:r>
              <a:rPr lang="en-US" altLang="zh-CN" sz="2800" dirty="0"/>
              <a:t>USART_SR</a:t>
            </a:r>
            <a:r>
              <a:rPr lang="zh-CN" altLang="en-US" sz="2800" dirty="0"/>
              <a:t>寄存器的</a:t>
            </a:r>
            <a:r>
              <a:rPr lang="en-US" altLang="zh-CN" dirty="0"/>
              <a:t>TC</a:t>
            </a:r>
            <a:r>
              <a:rPr lang="zh-CN" altLang="en-US" dirty="0"/>
              <a:t>位</a:t>
            </a:r>
            <a:r>
              <a:rPr lang="en-US" altLang="zh-CN" dirty="0"/>
              <a:t>=</a:t>
            </a:r>
            <a:r>
              <a:rPr lang="en-US" altLang="zh-CN" u="sng" dirty="0">
                <a:solidFill>
                  <a:srgbClr val="FF0000"/>
                </a:solidFill>
              </a:rPr>
              <a:t>   1    </a:t>
            </a:r>
            <a:r>
              <a:rPr lang="zh-CN" altLang="en-US" dirty="0"/>
              <a:t>，所以在串口初始化函数中，</a:t>
            </a:r>
            <a:r>
              <a:rPr lang="en-US" altLang="zh-CN" sz="2800" dirty="0"/>
              <a:t>USART1-&gt;SR &amp;= ~0x0040;</a:t>
            </a:r>
            <a:r>
              <a:rPr lang="zh-CN" altLang="en-US" sz="2800" dirty="0"/>
              <a:t>语句是将</a:t>
            </a:r>
            <a:r>
              <a:rPr lang="en-US" altLang="zh-CN" sz="2800" dirty="0"/>
              <a:t>TC</a:t>
            </a:r>
            <a:r>
              <a:rPr lang="zh-CN" altLang="en-US" dirty="0"/>
              <a:t>位置</a:t>
            </a:r>
            <a:r>
              <a:rPr lang="zh-CN" altLang="en-US" u="sng" dirty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zh-CN" altLang="en-US" u="sng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，即数据发送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u="sng" dirty="0">
                <a:solidFill>
                  <a:srgbClr val="FF0000"/>
                </a:solidFill>
              </a:rPr>
              <a:t>  </a:t>
            </a:r>
            <a:r>
              <a:rPr lang="zh-CN" altLang="en-US" u="sng" dirty="0">
                <a:solidFill>
                  <a:srgbClr val="FF0000"/>
                </a:solidFill>
              </a:rPr>
              <a:t>未完成</a:t>
            </a:r>
            <a:r>
              <a:rPr lang="en-US" altLang="zh-CN" u="sng" dirty="0">
                <a:solidFill>
                  <a:srgbClr val="FF0000"/>
                </a:solidFill>
              </a:rPr>
              <a:t>  </a:t>
            </a:r>
            <a:r>
              <a:rPr lang="zh-CN" altLang="en-US" dirty="0"/>
              <a:t>（已完成</a:t>
            </a:r>
            <a:r>
              <a:rPr lang="en-US" altLang="zh-CN" dirty="0"/>
              <a:t>/</a:t>
            </a:r>
            <a:r>
              <a:rPr lang="zh-CN" altLang="en-US" dirty="0"/>
              <a:t>未完成）。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7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USART</a:t>
            </a:r>
            <a:r>
              <a:rPr lang="zh-CN" altLang="en-US" dirty="0"/>
              <a:t>是通用同步异步收发器，这里的同步是指允许二台通信设备同时进行资料传输。</a:t>
            </a:r>
            <a:r>
              <a:rPr lang="en-US" altLang="zh-CN" b="1" dirty="0">
                <a:solidFill>
                  <a:srgbClr val="FF0000"/>
                </a:solidFill>
              </a:rPr>
              <a:t>×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、差分通信双方共享接地端，能获得更高速的通信。</a:t>
            </a:r>
            <a:r>
              <a:rPr lang="en-US" altLang="zh-CN" b="1" dirty="0">
                <a:solidFill>
                  <a:srgbClr val="FF0000"/>
                </a:solidFill>
              </a:rPr>
              <a:t>×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RS-232-C</a:t>
            </a:r>
            <a:r>
              <a:rPr lang="zh-CN" altLang="en-US" dirty="0"/>
              <a:t>电平采用负逻辑，即逻辑</a:t>
            </a:r>
            <a:r>
              <a:rPr lang="en-US" altLang="zh-CN" dirty="0"/>
              <a:t>1:-3V~-25V,</a:t>
            </a:r>
            <a:r>
              <a:rPr lang="zh-CN" altLang="en-US" dirty="0"/>
              <a:t>逻辑</a:t>
            </a:r>
            <a:r>
              <a:rPr lang="en-US" altLang="zh-CN" dirty="0"/>
              <a:t>0:+3~+25V</a:t>
            </a:r>
            <a:r>
              <a:rPr lang="zh-CN" altLang="en-US" dirty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0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、查阅</a:t>
            </a:r>
            <a:r>
              <a:rPr lang="en-US" altLang="zh-CN" dirty="0"/>
              <a:t>STM32F407</a:t>
            </a:r>
            <a:r>
              <a:rPr lang="zh-CN" altLang="en-US" dirty="0"/>
              <a:t>寄存器手册，说明</a:t>
            </a:r>
            <a:r>
              <a:rPr lang="en-US" altLang="zh-CN" dirty="0"/>
              <a:t>USART_CR1</a:t>
            </a:r>
            <a:r>
              <a:rPr lang="zh-CN" altLang="en-US" dirty="0"/>
              <a:t>寄存器中的</a:t>
            </a:r>
            <a:r>
              <a:rPr lang="en-US" altLang="zh-CN" dirty="0"/>
              <a:t>M</a:t>
            </a:r>
            <a:r>
              <a:rPr lang="zh-CN" altLang="en-US" dirty="0"/>
              <a:t>位和</a:t>
            </a:r>
            <a:r>
              <a:rPr lang="en-US" altLang="zh-CN" dirty="0"/>
              <a:t>PCE</a:t>
            </a:r>
            <a:r>
              <a:rPr lang="zh-CN" altLang="en-US" dirty="0"/>
              <a:t>位</a:t>
            </a:r>
            <a:r>
              <a:rPr lang="en-US" altLang="zh-CN" dirty="0"/>
              <a:t>, PS</a:t>
            </a:r>
            <a:r>
              <a:rPr lang="zh-CN" altLang="en-US" dirty="0"/>
              <a:t>位的功能，回答若</a:t>
            </a:r>
            <a:r>
              <a:rPr lang="en-US" altLang="zh-CN" dirty="0"/>
              <a:t>M=1,PCE=1,PS=0</a:t>
            </a:r>
            <a:r>
              <a:rPr lang="zh-CN" altLang="en-US" dirty="0"/>
              <a:t>时</a:t>
            </a:r>
            <a:r>
              <a:rPr lang="en-US" altLang="zh-CN" dirty="0"/>
              <a:t>USART</a:t>
            </a:r>
            <a:r>
              <a:rPr lang="zh-CN" altLang="en-US" dirty="0"/>
              <a:t>的帧格式。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</a:t>
            </a:r>
            <a:r>
              <a:rPr lang="zh-CN" altLang="en-US" dirty="0"/>
              <a:t>：决定字长（这里的字长包括数据位和可能存在的校验位）。    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       M=1</a:t>
            </a:r>
            <a:r>
              <a:rPr lang="zh-CN" altLang="en-US" dirty="0"/>
              <a:t>时，字长</a:t>
            </a:r>
            <a:r>
              <a:rPr lang="en-US" altLang="zh-CN" dirty="0"/>
              <a:t>=9</a:t>
            </a:r>
            <a:r>
              <a:rPr lang="zh-CN" altLang="en-US" dirty="0"/>
              <a:t>；</a:t>
            </a:r>
            <a:r>
              <a:rPr lang="en-US" altLang="zh-CN" dirty="0"/>
              <a:t>M=0</a:t>
            </a:r>
            <a:r>
              <a:rPr lang="zh-CN" altLang="en-US" dirty="0"/>
              <a:t>时，字长</a:t>
            </a:r>
            <a:r>
              <a:rPr lang="en-US" altLang="zh-CN" dirty="0"/>
              <a:t>=8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PCE</a:t>
            </a:r>
            <a:r>
              <a:rPr lang="zh-CN" altLang="en-US" dirty="0"/>
              <a:t>：决定是否使能奇偶校验。</a:t>
            </a:r>
            <a:endParaRPr lang="en-US" altLang="zh-C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/>
              <a:t>       PCE=1</a:t>
            </a:r>
            <a:r>
              <a:rPr lang="zh-CN" altLang="en-US" dirty="0"/>
              <a:t>时，使能奇偶校验；</a:t>
            </a:r>
            <a:r>
              <a:rPr lang="en-US" altLang="zh-CN" dirty="0"/>
              <a:t> PCE=1</a:t>
            </a:r>
            <a:r>
              <a:rPr lang="zh-CN" altLang="en-US" dirty="0"/>
              <a:t>时，禁止奇偶校验。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PS</a:t>
            </a:r>
            <a:r>
              <a:rPr lang="zh-CN" altLang="en-US" dirty="0"/>
              <a:t>：决定选择奇校验</a:t>
            </a:r>
            <a:r>
              <a:rPr lang="en-US" altLang="zh-CN" dirty="0"/>
              <a:t>/</a:t>
            </a:r>
            <a:r>
              <a:rPr lang="zh-CN" altLang="en-US" dirty="0"/>
              <a:t>偶校验。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        PS=0</a:t>
            </a:r>
            <a:r>
              <a:rPr lang="zh-CN" altLang="en-US" dirty="0"/>
              <a:t>时，偶校验；</a:t>
            </a:r>
            <a:r>
              <a:rPr lang="en-US" altLang="zh-CN" dirty="0"/>
              <a:t>PS=1</a:t>
            </a:r>
            <a:r>
              <a:rPr lang="zh-CN" altLang="en-US" dirty="0"/>
              <a:t>时，奇校验。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位起始位</a:t>
            </a:r>
            <a:r>
              <a:rPr lang="en-US" altLang="zh-CN" dirty="0"/>
              <a:t>+8</a:t>
            </a:r>
            <a:r>
              <a:rPr lang="zh-CN" altLang="en-US" dirty="0"/>
              <a:t>位数据</a:t>
            </a:r>
            <a:r>
              <a:rPr lang="en-US" altLang="zh-CN" dirty="0"/>
              <a:t>+1</a:t>
            </a:r>
            <a:r>
              <a:rPr lang="zh-CN" altLang="en-US" dirty="0"/>
              <a:t>位校验</a:t>
            </a:r>
            <a:r>
              <a:rPr lang="en-US" altLang="zh-CN" dirty="0"/>
              <a:t>+1</a:t>
            </a:r>
            <a:r>
              <a:rPr lang="zh-CN" altLang="en-US" dirty="0"/>
              <a:t>位停止位        </a:t>
            </a:r>
            <a:r>
              <a:rPr lang="zh-CN" altLang="en-US" dirty="0">
                <a:solidFill>
                  <a:srgbClr val="FF0000"/>
                </a:solidFill>
              </a:rPr>
              <a:t>见寄存器手册</a:t>
            </a:r>
            <a:r>
              <a:rPr lang="en-US" altLang="zh-CN" dirty="0">
                <a:solidFill>
                  <a:srgbClr val="FF0000"/>
                </a:solidFill>
              </a:rPr>
              <a:t>30.6.4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7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376" y="1520155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</a:t>
            </a:r>
            <a:endParaRPr lang="zh-CN" altLang="en-US" sz="3200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F5DD4-1F98-B55A-91B2-B5D7949FBC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43672" y="3284984"/>
            <a:ext cx="6696744" cy="5760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 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  通信接口与总线</a:t>
            </a:r>
            <a:r>
              <a:rPr lang="en-US" altLang="zh-CN" dirty="0"/>
              <a:t>1_UART</a:t>
            </a:r>
            <a:r>
              <a:rPr lang="zh-CN" altLang="en-US" dirty="0"/>
              <a:t>串口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13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、下列叙述错误的是（）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A.</a:t>
            </a:r>
            <a:r>
              <a:rPr lang="zh-CN" altLang="en-US" dirty="0"/>
              <a:t>并行通信是数据以字节</a:t>
            </a:r>
            <a:r>
              <a:rPr lang="en-US" altLang="zh-CN" dirty="0"/>
              <a:t>/</a:t>
            </a:r>
            <a:r>
              <a:rPr lang="zh-CN" altLang="en-US" dirty="0"/>
              <a:t>字为单位传送，因此数据线需求多。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B.</a:t>
            </a:r>
            <a:r>
              <a:rPr lang="zh-CN" altLang="en-US" dirty="0"/>
              <a:t>点对点通信需要两个端点或两个设备的地址。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C.</a:t>
            </a:r>
            <a:r>
              <a:rPr lang="zh-CN" altLang="en-US" dirty="0"/>
              <a:t>异步意味着没有共享时钟，因此 </a:t>
            </a:r>
            <a:r>
              <a:rPr lang="en-US" altLang="zh-CN" dirty="0"/>
              <a:t>UART </a:t>
            </a:r>
            <a:r>
              <a:rPr lang="zh-CN" altLang="en-US" dirty="0"/>
              <a:t>如要正常运作，必须在连接两端配置相同的波特率。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UART</a:t>
            </a:r>
            <a:r>
              <a:rPr lang="zh-CN" altLang="en-US" dirty="0"/>
              <a:t>是异步串行通信，对等方式传输，通信双方不需要共享接地端。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E. USART</a:t>
            </a:r>
            <a:r>
              <a:rPr lang="zh-CN" altLang="en-US" dirty="0"/>
              <a:t>是通用同步异步收发器，可配置为</a:t>
            </a:r>
            <a:r>
              <a:rPr lang="en-US" altLang="zh-CN" dirty="0"/>
              <a:t>UART</a:t>
            </a:r>
            <a:r>
              <a:rPr lang="zh-CN" altLang="en-US" dirty="0"/>
              <a:t>使用。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93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、下列叙述错误的是（）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A.</a:t>
            </a:r>
            <a:r>
              <a:rPr lang="zh-CN" altLang="en-US" dirty="0"/>
              <a:t> 若对数据帧</a:t>
            </a:r>
            <a:r>
              <a:rPr lang="en-US" altLang="zh-CN" dirty="0"/>
              <a:t>”1011 1001”</a:t>
            </a:r>
            <a:r>
              <a:rPr lang="zh-CN" altLang="en-US" dirty="0"/>
              <a:t>进行偶校验，则校验位为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USART </a:t>
            </a:r>
            <a:r>
              <a:rPr lang="zh-CN" altLang="en-US" dirty="0"/>
              <a:t>接收期间，首先通过 </a:t>
            </a:r>
            <a:r>
              <a:rPr lang="en-US" altLang="zh-CN" dirty="0"/>
              <a:t>RX </a:t>
            </a:r>
            <a:r>
              <a:rPr lang="zh-CN" altLang="en-US" dirty="0"/>
              <a:t>引脚移入数据的最低有效位。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C.UART</a:t>
            </a:r>
            <a:r>
              <a:rPr lang="zh-CN" altLang="en-US" dirty="0"/>
              <a:t>数据帧起始位起始位永远是</a:t>
            </a:r>
            <a:r>
              <a:rPr lang="en-US" altLang="zh-CN" dirty="0"/>
              <a:t>1</a:t>
            </a:r>
            <a:r>
              <a:rPr lang="zh-CN" altLang="en-US" dirty="0"/>
              <a:t>，默认</a:t>
            </a:r>
            <a:r>
              <a:rPr lang="en-US" altLang="zh-CN" dirty="0"/>
              <a:t>1</a:t>
            </a:r>
            <a:r>
              <a:rPr lang="zh-CN" altLang="en-US" dirty="0"/>
              <a:t>位停止位永远是</a:t>
            </a:r>
            <a:r>
              <a:rPr lang="en-US" altLang="zh-CN" dirty="0"/>
              <a:t>0</a:t>
            </a:r>
            <a:r>
              <a:rPr lang="zh-CN" altLang="en-US" dirty="0"/>
              <a:t> 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9600Baud</a:t>
            </a:r>
            <a:r>
              <a:rPr lang="zh-CN" altLang="en-US" dirty="0"/>
              <a:t>指的是每秒可以传输</a:t>
            </a:r>
            <a:r>
              <a:rPr lang="en-US" altLang="zh-CN" dirty="0"/>
              <a:t>9600</a:t>
            </a:r>
            <a:r>
              <a:rPr lang="zh-CN" altLang="en-US" dirty="0"/>
              <a:t>个二进制位数。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E.</a:t>
            </a:r>
            <a:r>
              <a:rPr lang="zh-CN" altLang="en-US" dirty="0"/>
              <a:t>可通过编程 </a:t>
            </a:r>
            <a:r>
              <a:rPr lang="en-US" altLang="zh-CN" dirty="0"/>
              <a:t>USART_CR1</a:t>
            </a:r>
            <a:r>
              <a:rPr lang="zh-CN" altLang="en-US" dirty="0"/>
              <a:t>寄存器中的 </a:t>
            </a:r>
            <a:r>
              <a:rPr lang="en-US" altLang="zh-CN" dirty="0"/>
              <a:t>OVER8 </a:t>
            </a:r>
            <a:r>
              <a:rPr lang="zh-CN" altLang="en-US" dirty="0"/>
              <a:t>位来选择采样方法，且采样时钟可以是波特率时钟的</a:t>
            </a:r>
            <a:r>
              <a:rPr lang="en-US" altLang="zh-CN" dirty="0"/>
              <a:t>16</a:t>
            </a:r>
            <a:r>
              <a:rPr lang="zh-CN" altLang="en-US" dirty="0"/>
              <a:t>倍或</a:t>
            </a:r>
            <a:r>
              <a:rPr lang="en-US" altLang="zh-CN" dirty="0"/>
              <a:t>8</a:t>
            </a:r>
            <a:r>
              <a:rPr lang="zh-CN" altLang="en-US" dirty="0"/>
              <a:t>倍。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54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、偶校验数据帧</a:t>
            </a:r>
            <a:r>
              <a:rPr lang="en-US" altLang="zh-CN" dirty="0"/>
              <a:t>”1011 1001”</a:t>
            </a:r>
            <a:r>
              <a:rPr lang="zh-CN" altLang="en-US" dirty="0"/>
              <a:t>的校验位为</a:t>
            </a:r>
            <a:r>
              <a:rPr lang="en-US" altLang="zh-CN" u="sng" dirty="0"/>
              <a:t>       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、如果采用</a:t>
            </a:r>
            <a:r>
              <a:rPr lang="en-US" altLang="zh-CN" dirty="0"/>
              <a:t>115200</a:t>
            </a:r>
            <a:r>
              <a:rPr lang="zh-CN" altLang="en-US" dirty="0"/>
              <a:t>，</a:t>
            </a:r>
            <a:r>
              <a:rPr lang="en-US" altLang="zh-CN" dirty="0"/>
              <a:t>9N2 </a:t>
            </a:r>
            <a:r>
              <a:rPr lang="zh-CN" altLang="en-US" dirty="0"/>
              <a:t>，则每秒可以完成</a:t>
            </a:r>
            <a:r>
              <a:rPr lang="zh-CN" altLang="en-US" u="sng" dirty="0"/>
              <a:t>            </a:t>
            </a:r>
            <a:r>
              <a:rPr lang="zh-CN" altLang="en-US" dirty="0"/>
              <a:t>字节数据量的传输。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PC</a:t>
            </a:r>
            <a:r>
              <a:rPr lang="zh-CN" altLang="en-US" dirty="0"/>
              <a:t>使用</a:t>
            </a:r>
            <a:r>
              <a:rPr lang="en-US" altLang="zh-CN" dirty="0"/>
              <a:t>DB9</a:t>
            </a:r>
            <a:r>
              <a:rPr lang="zh-CN" altLang="en-US" dirty="0"/>
              <a:t>接口，通过接口芯片，需要将</a:t>
            </a:r>
            <a:r>
              <a:rPr lang="zh-CN" altLang="en-US" u="sng" dirty="0"/>
              <a:t>               </a:t>
            </a:r>
            <a:r>
              <a:rPr lang="zh-CN" altLang="en-US" dirty="0"/>
              <a:t>通信协议转化为</a:t>
            </a:r>
            <a:r>
              <a:rPr lang="en-US" altLang="zh-CN" u="sng" dirty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u="sng" dirty="0"/>
              <a:t>            </a:t>
            </a:r>
            <a:r>
              <a:rPr lang="zh-CN" altLang="en-US" dirty="0"/>
              <a:t>通信协议，才能完成和</a:t>
            </a:r>
            <a:r>
              <a:rPr lang="en-US" altLang="zh-CN" dirty="0"/>
              <a:t>MCU</a:t>
            </a:r>
            <a:r>
              <a:rPr lang="zh-CN" altLang="en-US" dirty="0"/>
              <a:t>的通信。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、系统复位时，</a:t>
            </a:r>
            <a:r>
              <a:rPr lang="en-US" altLang="zh-CN" sz="2800" dirty="0"/>
              <a:t>USART_SR</a:t>
            </a:r>
            <a:r>
              <a:rPr lang="zh-CN" altLang="en-US" sz="2800" dirty="0"/>
              <a:t>寄存器的</a:t>
            </a:r>
            <a:r>
              <a:rPr lang="en-US" altLang="zh-CN" dirty="0"/>
              <a:t>TC</a:t>
            </a:r>
            <a:r>
              <a:rPr lang="zh-CN" altLang="en-US" dirty="0"/>
              <a:t>位</a:t>
            </a:r>
            <a:r>
              <a:rPr lang="en-US" altLang="zh-CN" dirty="0"/>
              <a:t>=</a:t>
            </a:r>
            <a:r>
              <a:rPr lang="en-US" altLang="zh-CN" u="sng" dirty="0"/>
              <a:t>        </a:t>
            </a:r>
            <a:r>
              <a:rPr lang="zh-CN" altLang="en-US" dirty="0"/>
              <a:t>，所以在串口初始化函数中，</a:t>
            </a:r>
            <a:r>
              <a:rPr lang="en-US" altLang="zh-CN" sz="2800" dirty="0"/>
              <a:t>USART1-&gt;SR &amp;= ~0x0040;</a:t>
            </a:r>
            <a:r>
              <a:rPr lang="zh-CN" altLang="en-US" sz="2800" dirty="0"/>
              <a:t>语句是将</a:t>
            </a:r>
            <a:r>
              <a:rPr lang="en-US" altLang="zh-CN" sz="2800" dirty="0"/>
              <a:t>TC</a:t>
            </a:r>
            <a:r>
              <a:rPr lang="zh-CN" altLang="en-US" dirty="0"/>
              <a:t>位置</a:t>
            </a:r>
            <a:r>
              <a:rPr lang="zh-CN" altLang="en-US" u="sng" dirty="0"/>
              <a:t>       </a:t>
            </a:r>
            <a:r>
              <a:rPr lang="zh-CN" altLang="en-US" dirty="0"/>
              <a:t> ，即数据发送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u="sng" dirty="0"/>
              <a:t>                </a:t>
            </a:r>
            <a:r>
              <a:rPr lang="zh-CN" altLang="en-US" dirty="0"/>
              <a:t>（已完成</a:t>
            </a:r>
            <a:r>
              <a:rPr lang="en-US" altLang="zh-CN" dirty="0"/>
              <a:t>/</a:t>
            </a:r>
            <a:r>
              <a:rPr lang="zh-CN" altLang="en-US" dirty="0"/>
              <a:t>未完成）。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USART</a:t>
            </a:r>
            <a:r>
              <a:rPr lang="zh-CN" altLang="en-US" dirty="0"/>
              <a:t>是通用同步异步收发器，这里的同步是指允许二台通信设备同时进行资料传输。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、差分通信双方共享接地端，能获得更高速的通信。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RS-232-C</a:t>
            </a:r>
            <a:r>
              <a:rPr lang="zh-CN" altLang="en-US" dirty="0"/>
              <a:t>电平采用负逻辑，即逻辑</a:t>
            </a:r>
            <a:r>
              <a:rPr lang="en-US" altLang="zh-CN" dirty="0"/>
              <a:t>1:-3V~-25V,</a:t>
            </a:r>
            <a:r>
              <a:rPr lang="zh-CN" altLang="en-US" dirty="0"/>
              <a:t>逻辑</a:t>
            </a:r>
            <a:r>
              <a:rPr lang="en-US" altLang="zh-CN" dirty="0"/>
              <a:t>0:+3~+25V</a:t>
            </a:r>
            <a:r>
              <a:rPr lang="zh-CN" altLang="en-US" dirty="0"/>
              <a:t>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25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、查阅</a:t>
            </a:r>
            <a:r>
              <a:rPr lang="en-US" altLang="zh-CN" dirty="0"/>
              <a:t>STM32F407</a:t>
            </a:r>
            <a:r>
              <a:rPr lang="zh-CN" altLang="en-US" dirty="0"/>
              <a:t>寄存器手册，说明</a:t>
            </a:r>
            <a:r>
              <a:rPr lang="en-US" altLang="zh-CN" dirty="0"/>
              <a:t>USART_CR1</a:t>
            </a:r>
            <a:r>
              <a:rPr lang="zh-CN" altLang="en-US" dirty="0"/>
              <a:t>寄存器中的</a:t>
            </a:r>
            <a:r>
              <a:rPr lang="en-US" altLang="zh-CN" dirty="0"/>
              <a:t>M</a:t>
            </a:r>
            <a:r>
              <a:rPr lang="zh-CN" altLang="en-US" dirty="0"/>
              <a:t>位和</a:t>
            </a:r>
            <a:r>
              <a:rPr lang="en-US" altLang="zh-CN" dirty="0"/>
              <a:t>PCE</a:t>
            </a:r>
            <a:r>
              <a:rPr lang="zh-CN" altLang="en-US" dirty="0"/>
              <a:t>位</a:t>
            </a:r>
            <a:r>
              <a:rPr lang="en-US" altLang="zh-CN" dirty="0"/>
              <a:t>, PS</a:t>
            </a:r>
            <a:r>
              <a:rPr lang="zh-CN" altLang="en-US" dirty="0"/>
              <a:t>位的功能，回答若</a:t>
            </a:r>
            <a:r>
              <a:rPr lang="en-US" altLang="zh-CN" dirty="0"/>
              <a:t>M=1,PCE=1,PS=0</a:t>
            </a:r>
            <a:r>
              <a:rPr lang="zh-CN" altLang="en-US" dirty="0"/>
              <a:t>时</a:t>
            </a:r>
            <a:r>
              <a:rPr lang="en-US" altLang="zh-CN" dirty="0"/>
              <a:t>USART</a:t>
            </a:r>
            <a:r>
              <a:rPr lang="zh-CN" altLang="en-US" dirty="0"/>
              <a:t>的帧格式。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89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376" y="994176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课后习题答案</a:t>
            </a:r>
            <a:endParaRPr lang="zh-CN" altLang="en-US" sz="3200" b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CDDD4AB-BD2C-74E8-7F2C-9918FF82A0F6}"/>
              </a:ext>
            </a:extLst>
          </p:cNvPr>
          <p:cNvSpPr txBox="1">
            <a:spLocks/>
          </p:cNvSpPr>
          <p:nvPr/>
        </p:nvSpPr>
        <p:spPr>
          <a:xfrm>
            <a:off x="1271464" y="3356992"/>
            <a:ext cx="8928992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</a:rPr>
              <a:t>❀ 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       通信接口与总线</a:t>
            </a:r>
            <a:r>
              <a:rPr lang="en-US" altLang="zh-CN"/>
              <a:t>1_UART</a:t>
            </a:r>
            <a:r>
              <a:rPr lang="zh-CN" altLang="en-US"/>
              <a:t>串口</a:t>
            </a:r>
            <a:endParaRPr lang="en-US" altLang="zh-CN"/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endParaRPr lang="en-US" altLang="zh-CN"/>
          </a:p>
          <a:p>
            <a:pPr algn="l" fontAlgn="auto">
              <a:lnSpc>
                <a:spcPct val="100000"/>
              </a:lnSpc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8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、下列叙述错误的是（</a:t>
            </a:r>
            <a:r>
              <a:rPr lang="en-US" altLang="zh-CN" dirty="0">
                <a:solidFill>
                  <a:srgbClr val="FF0000"/>
                </a:solidFill>
              </a:rPr>
              <a:t>BD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A.</a:t>
            </a:r>
            <a:r>
              <a:rPr lang="zh-CN" altLang="en-US" dirty="0"/>
              <a:t>并行通信是数据以字节</a:t>
            </a:r>
            <a:r>
              <a:rPr lang="en-US" altLang="zh-CN" dirty="0"/>
              <a:t>/</a:t>
            </a:r>
            <a:r>
              <a:rPr lang="zh-CN" altLang="en-US" dirty="0"/>
              <a:t>字为单位传送，因此数据线需求多。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B.</a:t>
            </a:r>
            <a:r>
              <a:rPr lang="zh-CN" altLang="en-US" dirty="0"/>
              <a:t>点对点通信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zh-CN" altLang="en-US" dirty="0"/>
              <a:t>两个端点或两个设备的地址。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C.</a:t>
            </a:r>
            <a:r>
              <a:rPr lang="zh-CN" altLang="en-US" dirty="0"/>
              <a:t>异步意味着没有共享时钟，因此 </a:t>
            </a:r>
            <a:r>
              <a:rPr lang="en-US" altLang="zh-CN" dirty="0"/>
              <a:t>UART </a:t>
            </a:r>
            <a:r>
              <a:rPr lang="zh-CN" altLang="en-US" dirty="0"/>
              <a:t>如要正常运作，必须在连接两端配置相同的波特率。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UART</a:t>
            </a:r>
            <a:r>
              <a:rPr lang="zh-CN" altLang="en-US" dirty="0"/>
              <a:t>是异步串行通信，对等方式传输，通信双方</a:t>
            </a:r>
            <a:r>
              <a:rPr lang="zh-CN" altLang="en-US" dirty="0">
                <a:solidFill>
                  <a:srgbClr val="FF0000"/>
                </a:solidFill>
              </a:rPr>
              <a:t>不需要</a:t>
            </a:r>
            <a:r>
              <a:rPr lang="zh-CN" altLang="en-US" dirty="0"/>
              <a:t>共享接地端。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E. USART</a:t>
            </a:r>
            <a:r>
              <a:rPr lang="zh-CN" altLang="en-US" dirty="0"/>
              <a:t>是通用同步异步收发器，可配置为</a:t>
            </a:r>
            <a:r>
              <a:rPr lang="en-US" altLang="zh-CN" dirty="0"/>
              <a:t>UART</a:t>
            </a:r>
            <a:r>
              <a:rPr lang="zh-CN" altLang="en-US" dirty="0"/>
              <a:t>使用。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543188"/>
      </p:ext>
    </p:extLst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33595</TotalTime>
  <Words>1205</Words>
  <Application>Microsoft Office PowerPoint</Application>
  <PresentationFormat>宽屏</PresentationFormat>
  <Paragraphs>110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PowerPoint 演示文稿</vt:lpstr>
      <vt:lpstr>嵌 入 式 系 统 课 程 课后习题</vt:lpstr>
      <vt:lpstr>选择题</vt:lpstr>
      <vt:lpstr>选择题</vt:lpstr>
      <vt:lpstr>填空题</vt:lpstr>
      <vt:lpstr>判断题</vt:lpstr>
      <vt:lpstr>思考/问答题</vt:lpstr>
      <vt:lpstr>嵌 入 式 系 统 课 程 课后习题答案</vt:lpstr>
      <vt:lpstr>选择题</vt:lpstr>
      <vt:lpstr>选择题</vt:lpstr>
      <vt:lpstr>填空题</vt:lpstr>
      <vt:lpstr>判断题</vt:lpstr>
      <vt:lpstr>思考/问答题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ljh@ysu.edu.cn</cp:lastModifiedBy>
  <cp:revision>3748</cp:revision>
  <dcterms:created xsi:type="dcterms:W3CDTF">2007-09-03T07:59:49Z</dcterms:created>
  <dcterms:modified xsi:type="dcterms:W3CDTF">2023-01-15T13:10:32Z</dcterms:modified>
</cp:coreProperties>
</file>