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50" r:id="rId2"/>
    <p:sldMasterId id="2147483652" r:id="rId3"/>
    <p:sldMasterId id="2147483664" r:id="rId4"/>
  </p:sldMasterIdLst>
  <p:notesMasterIdLst>
    <p:notesMasterId r:id="rId14"/>
  </p:notesMasterIdLst>
  <p:handoutMasterIdLst>
    <p:handoutMasterId r:id="rId15"/>
  </p:handoutMasterIdLst>
  <p:sldIdLst>
    <p:sldId id="786" r:id="rId5"/>
    <p:sldId id="787" r:id="rId6"/>
    <p:sldId id="949" r:id="rId7"/>
    <p:sldId id="957" r:id="rId8"/>
    <p:sldId id="948" r:id="rId9"/>
    <p:sldId id="951" r:id="rId10"/>
    <p:sldId id="950" r:id="rId11"/>
    <p:sldId id="954" r:id="rId12"/>
    <p:sldId id="958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119"/>
    <a:srgbClr val="FF0000"/>
    <a:srgbClr val="CFFDCE"/>
    <a:srgbClr val="B345BC"/>
    <a:srgbClr val="FDF797"/>
    <a:srgbClr val="4472C4"/>
    <a:srgbClr val="3366FF"/>
    <a:srgbClr val="FFFFFF"/>
    <a:srgbClr val="CFCCA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9" autoAdjust="0"/>
    <p:restoredTop sz="84182" autoAdjust="0"/>
  </p:normalViewPr>
  <p:slideViewPr>
    <p:cSldViewPr>
      <p:cViewPr varScale="1">
        <p:scale>
          <a:sx n="63" d="100"/>
          <a:sy n="63" d="100"/>
        </p:scale>
        <p:origin x="852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1690"/>
    </p:cViewPr>
  </p:sorterViewPr>
  <p:notesViewPr>
    <p:cSldViewPr>
      <p:cViewPr varScale="1">
        <p:scale>
          <a:sx n="57" d="100"/>
          <a:sy n="57" d="100"/>
        </p:scale>
        <p:origin x="2499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76DDCB-D743-40C3-AE4A-0CB7461FE9E8}" type="datetime1">
              <a:rPr lang="zh-CN" altLang="en-US"/>
              <a:t>2022/11/24</a:t>
            </a:fld>
            <a:endParaRPr lang="en-US" altLang="zh-CN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ED0B5819-B51E-4395-92A9-256618DEDAFA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EDCDF2D-411D-445D-AB8D-673F8242D1F3}" type="datetime1">
              <a:rPr lang="zh-CN" altLang="en-US"/>
              <a:t>2022/11/24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9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5F3223F-9A02-40A6-873B-9D9A9485154F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920" y="116632"/>
            <a:ext cx="10515600" cy="759619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63352" y="1196752"/>
            <a:ext cx="11744200" cy="5040559"/>
          </a:xfrm>
        </p:spPr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3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920" y="116632"/>
            <a:ext cx="10515600" cy="759619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63352" y="1196752"/>
            <a:ext cx="11744200" cy="5040559"/>
          </a:xfrm>
        </p:spPr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3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7104112" y="2428726"/>
            <a:ext cx="424847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嵌入式系统</a:t>
            </a:r>
            <a:b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latin typeface="Arial Black" panose="020B0A04020102020204" pitchFamily="34" charset="0"/>
                <a:ea typeface="微软雅黑" panose="020B0503020204020204" pitchFamily="34" charset="-122"/>
              </a:rPr>
              <a:t>Embedded System</a:t>
            </a:r>
            <a:b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信息学院 光电子系</a:t>
            </a: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0" y="18281"/>
            <a:ext cx="3791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电子科学与技术专业课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79376" y="1160115"/>
            <a:ext cx="11305256" cy="1188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 标题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79376" y="2492895"/>
            <a:ext cx="11305256" cy="368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x.1</a:t>
            </a:r>
            <a:r>
              <a:rPr lang="zh-CN" altLang="en-US" dirty="0"/>
              <a:t> 小节</a:t>
            </a:r>
            <a:endParaRPr lang="en-US" altLang="zh-CN" dirty="0"/>
          </a:p>
          <a:p>
            <a:pPr lvl="0"/>
            <a:r>
              <a:rPr lang="en-US" altLang="zh-CN" dirty="0"/>
              <a:t>x.2</a:t>
            </a:r>
            <a:r>
              <a:rPr lang="zh-CN" altLang="en-US" dirty="0"/>
              <a:t> 小节</a:t>
            </a: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ltGray">
          <a:xfrm>
            <a:off x="0" y="5"/>
            <a:ext cx="12192000" cy="620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" name="Picture 20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58853" y="71438"/>
            <a:ext cx="744659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WordArt 24"/>
          <p:cNvSpPr>
            <a:spLocks noChangeArrowheads="1" noChangeShapeType="1" noTextEdit="1"/>
          </p:cNvSpPr>
          <p:nvPr userDrawn="1"/>
        </p:nvSpPr>
        <p:spPr bwMode="auto">
          <a:xfrm>
            <a:off x="2021325" y="115887"/>
            <a:ext cx="9163243" cy="50482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2000" kern="10" normalizeH="1" dirty="0">
                <a:ln w="12700">
                  <a:solidFill>
                    <a:schemeClr val="tx1"/>
                  </a:solidFill>
                  <a:rou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 panose="02020603050405020304"/>
                <a:cs typeface="Times New Roman" panose="02020603050405020304"/>
              </a:rPr>
              <a:t>嵌入式系统</a:t>
            </a:r>
            <a:r>
              <a:rPr lang="en-US" altLang="zh-CN" sz="2000" kern="10" normalizeH="1" dirty="0">
                <a:ln w="12700">
                  <a:solidFill>
                    <a:schemeClr val="tx1"/>
                  </a:solidFill>
                  <a:rou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 panose="02020603050405020304"/>
                <a:cs typeface="Times New Roman" panose="02020603050405020304"/>
              </a:rPr>
              <a:t>(EMBEDDED SYSTEM)</a:t>
            </a:r>
            <a:endParaRPr lang="zh-CN" altLang="en-US" sz="2000" kern="10" normalizeH="1" dirty="0">
              <a:ln w="12700">
                <a:solidFill>
                  <a:schemeClr val="tx1"/>
                </a:solidFill>
                <a:round/>
              </a:ln>
              <a:solidFill>
                <a:schemeClr val="bg1">
                  <a:alpha val="50195"/>
                </a:scheme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 userDrawn="1"/>
        </p:nvSpPr>
        <p:spPr bwMode="gray">
          <a:xfrm>
            <a:off x="0" y="692154"/>
            <a:ext cx="12192000" cy="28857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4000" b="1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2022/11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Box 16"/>
          <p:cNvSpPr txBox="1">
            <a:spLocks noChangeArrowheads="1"/>
          </p:cNvSpPr>
          <p:nvPr userDrawn="1"/>
        </p:nvSpPr>
        <p:spPr bwMode="gray">
          <a:xfrm>
            <a:off x="0" y="0"/>
            <a:ext cx="12192000" cy="980728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 dirty="0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2022/11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Box 16"/>
          <p:cNvSpPr txBox="1">
            <a:spLocks noChangeArrowheads="1"/>
          </p:cNvSpPr>
          <p:nvPr userDrawn="1"/>
        </p:nvSpPr>
        <p:spPr bwMode="gray">
          <a:xfrm>
            <a:off x="0" y="0"/>
            <a:ext cx="12192000" cy="980728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 dirty="0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79376" y="1664171"/>
            <a:ext cx="11305256" cy="118876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嵌 入 式 系 统 课 程</a:t>
            </a:r>
            <a:br>
              <a:rPr lang="en-US" altLang="zh-CN" dirty="0"/>
            </a:br>
            <a:r>
              <a:rPr lang="zh-CN" altLang="en-US" dirty="0"/>
              <a:t>课后习题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431704" y="3356992"/>
            <a:ext cx="6120680" cy="720080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❀ 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通信接口与总线</a:t>
            </a:r>
            <a:r>
              <a:rPr lang="en-US" altLang="zh-CN" dirty="0"/>
              <a:t>-SPI</a:t>
            </a:r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</a:t>
            </a:r>
            <a:r>
              <a:rPr lang="zh-CN" altLang="en-US"/>
              <a:t>、以下关于</a:t>
            </a:r>
            <a:r>
              <a:rPr lang="en-US" altLang="zh-CN"/>
              <a:t>SPI</a:t>
            </a:r>
            <a:r>
              <a:rPr lang="zh-CN" altLang="en-US"/>
              <a:t>接口的叙述，正确的是（）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SPI</a:t>
            </a:r>
            <a:r>
              <a:rPr lang="zh-CN" altLang="en-US"/>
              <a:t>可用</a:t>
            </a:r>
            <a:r>
              <a:rPr lang="en-US" altLang="zh-CN"/>
              <a:t>4</a:t>
            </a:r>
            <a:r>
              <a:rPr lang="zh-CN" altLang="en-US"/>
              <a:t>线模式工作，也可用</a:t>
            </a:r>
            <a:r>
              <a:rPr lang="en-US" altLang="zh-CN"/>
              <a:t>3</a:t>
            </a:r>
            <a:r>
              <a:rPr lang="zh-CN" altLang="en-US"/>
              <a:t>线模式工作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B</a:t>
            </a:r>
            <a:r>
              <a:rPr lang="zh-CN" altLang="en-US"/>
              <a:t>、如果只连接一个从机，则</a:t>
            </a:r>
            <a:r>
              <a:rPr lang="en-US" altLang="zh-CN"/>
              <a:t>SS</a:t>
            </a:r>
            <a:r>
              <a:rPr lang="zh-CN" altLang="en-US"/>
              <a:t>线可省略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C</a:t>
            </a:r>
            <a:r>
              <a:rPr lang="zh-CN" altLang="en-US"/>
              <a:t>、帧长度可为任意长度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D</a:t>
            </a:r>
            <a:r>
              <a:rPr lang="zh-CN" altLang="en-US"/>
              <a:t>、如果</a:t>
            </a:r>
            <a:r>
              <a:rPr lang="en-US" altLang="zh-CN"/>
              <a:t>MOSI</a:t>
            </a:r>
            <a:r>
              <a:rPr lang="zh-CN" altLang="en-US"/>
              <a:t>线在传送数据，则</a:t>
            </a:r>
            <a:r>
              <a:rPr lang="en-US" altLang="zh-CN"/>
              <a:t>MISO</a:t>
            </a:r>
            <a:r>
              <a:rPr lang="zh-CN" altLang="en-US"/>
              <a:t>线一定也在传送数据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、设</a:t>
            </a:r>
            <a:r>
              <a:rPr lang="en-US" altLang="zh-CN"/>
              <a:t>CPHA=1</a:t>
            </a:r>
            <a:r>
              <a:rPr lang="zh-CN" altLang="en-US"/>
              <a:t>，</a:t>
            </a:r>
            <a:r>
              <a:rPr lang="en-US" altLang="zh-CN"/>
              <a:t>CPOL=0</a:t>
            </a:r>
            <a:r>
              <a:rPr lang="zh-CN" altLang="en-US"/>
              <a:t>，则以下对采样边沿绘制正确的是（）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图片 6" descr="SP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132965"/>
            <a:ext cx="8987790" cy="3828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填空题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、时钟脉冲由</a:t>
            </a:r>
            <a:r>
              <a:rPr lang="en-US" altLang="zh-CN"/>
              <a:t>______</a:t>
            </a:r>
            <a:r>
              <a:rPr lang="zh-CN" altLang="en-US"/>
              <a:t>产生，</a:t>
            </a:r>
            <a:r>
              <a:rPr lang="en-US" altLang="zh-CN"/>
              <a:t>SS</a:t>
            </a:r>
            <a:r>
              <a:rPr lang="zh-CN" altLang="en-US"/>
              <a:t>信号由</a:t>
            </a:r>
            <a:r>
              <a:rPr lang="en-US" altLang="zh-CN"/>
              <a:t>______</a:t>
            </a:r>
            <a:r>
              <a:rPr lang="zh-CN" altLang="en-US"/>
              <a:t>发出。（主机</a:t>
            </a:r>
            <a:r>
              <a:rPr lang="en-US" altLang="zh-CN"/>
              <a:t>/</a:t>
            </a:r>
            <a:r>
              <a:rPr lang="zh-CN" altLang="en-US"/>
              <a:t>从机）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MOSI</a:t>
            </a:r>
            <a:r>
              <a:rPr lang="zh-CN" altLang="en-US"/>
              <a:t>是从</a:t>
            </a:r>
            <a:r>
              <a:rPr lang="en-US" altLang="zh-CN"/>
              <a:t>______</a:t>
            </a:r>
            <a:r>
              <a:rPr lang="zh-CN" altLang="en-US"/>
              <a:t>到</a:t>
            </a:r>
            <a:r>
              <a:rPr lang="en-US" altLang="zh-CN"/>
              <a:t>______</a:t>
            </a:r>
            <a:r>
              <a:rPr lang="zh-CN" altLang="en-US"/>
              <a:t>的数据线。（主机</a:t>
            </a:r>
            <a:r>
              <a:rPr lang="en-US" altLang="zh-CN"/>
              <a:t>/</a:t>
            </a:r>
            <a:r>
              <a:rPr lang="zh-CN" altLang="en-US"/>
              <a:t>从机）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SPI</a:t>
            </a:r>
            <a:r>
              <a:rPr lang="zh-CN" altLang="en-US"/>
              <a:t>通信前，双方</a:t>
            </a:r>
            <a:r>
              <a:rPr lang="en-US" altLang="zh-CN"/>
              <a:t>______</a:t>
            </a:r>
            <a:r>
              <a:rPr lang="zh-CN" altLang="en-US"/>
              <a:t>约定好一致的通信速率，</a:t>
            </a:r>
            <a:r>
              <a:rPr lang="en-US" altLang="zh-CN"/>
              <a:t>______</a:t>
            </a:r>
            <a:r>
              <a:rPr lang="zh-CN" altLang="en-US"/>
              <a:t>约定好相位和极性，</a:t>
            </a:r>
            <a:r>
              <a:rPr lang="en-US" altLang="zh-CN"/>
              <a:t>______</a:t>
            </a:r>
            <a:r>
              <a:rPr lang="zh-CN" altLang="en-US"/>
              <a:t>约定好数据帧位数，从机</a:t>
            </a:r>
            <a:r>
              <a:rPr lang="en-US" altLang="zh-CN"/>
              <a:t>______</a:t>
            </a:r>
            <a:r>
              <a:rPr lang="zh-CN" altLang="en-US"/>
              <a:t>准备好待发数据。（需要</a:t>
            </a:r>
            <a:r>
              <a:rPr lang="en-US" altLang="zh-CN"/>
              <a:t>/</a:t>
            </a:r>
            <a:r>
              <a:rPr lang="zh-CN" altLang="en-US"/>
              <a:t>不需要）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MOSI</a:t>
            </a:r>
            <a:r>
              <a:rPr lang="zh-CN" altLang="en-US"/>
              <a:t>和</a:t>
            </a:r>
            <a:r>
              <a:rPr lang="en-US" altLang="zh-CN"/>
              <a:t>MISO______</a:t>
            </a:r>
            <a:r>
              <a:rPr lang="zh-CN" altLang="en-US"/>
              <a:t>同时传送数据。（必须</a:t>
            </a:r>
            <a:r>
              <a:rPr lang="en-US" altLang="zh-CN"/>
              <a:t>/</a:t>
            </a:r>
            <a:r>
              <a:rPr lang="zh-CN" altLang="en-US"/>
              <a:t>无须）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STM32</a:t>
            </a:r>
            <a:r>
              <a:rPr lang="zh-CN" altLang="en-US"/>
              <a:t>使用</a:t>
            </a:r>
            <a:r>
              <a:rPr lang="en-US" altLang="zh-CN"/>
              <a:t>SPI</a:t>
            </a:r>
            <a:r>
              <a:rPr lang="zh-CN" altLang="en-US"/>
              <a:t>通信，既可做主机也可做从机。（）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SPI</a:t>
            </a:r>
            <a:r>
              <a:rPr lang="zh-CN" altLang="en-US"/>
              <a:t>支持一主对多从，或一从对多主。（）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SPI</a:t>
            </a:r>
            <a:r>
              <a:rPr lang="zh-CN" altLang="en-US"/>
              <a:t>通信前，双方必须约定好一致的通信速率，否则数据会错乱。（）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SS</a:t>
            </a:r>
            <a:r>
              <a:rPr lang="zh-CN" altLang="en-US"/>
              <a:t>线是边沿触发模式，下降沿有效。（）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5</a:t>
            </a:r>
            <a:r>
              <a:rPr lang="zh-CN" altLang="en-US"/>
              <a:t>、时钟相位和极性，只须知道其中一个，即可完全确定采样边沿。（）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/</a:t>
            </a:r>
            <a:r>
              <a:rPr lang="zh-CN" altLang="en-US" dirty="0"/>
              <a:t>问答题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、已知</a:t>
            </a:r>
            <a:r>
              <a:rPr lang="en-US" altLang="zh-CN"/>
              <a:t>SCK</a:t>
            </a:r>
            <a:r>
              <a:rPr lang="zh-CN" altLang="en-US"/>
              <a:t>信号波形如下，请根据以下两种不同情况，分别在图上标出对应的前</a:t>
            </a:r>
            <a:r>
              <a:rPr lang="en-US" altLang="zh-CN"/>
              <a:t>3</a:t>
            </a:r>
            <a:r>
              <a:rPr lang="zh-CN" altLang="en-US"/>
              <a:t>个采样边沿。</a:t>
            </a:r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CPOL=0</a:t>
            </a:r>
            <a:r>
              <a:rPr lang="zh-CN" altLang="en-US"/>
              <a:t>，</a:t>
            </a:r>
            <a:r>
              <a:rPr lang="en-US" altLang="zh-CN"/>
              <a:t>CPHA=0</a:t>
            </a:r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CPOL=0</a:t>
            </a:r>
            <a:r>
              <a:rPr lang="zh-CN" altLang="en-US"/>
              <a:t>，</a:t>
            </a:r>
            <a:r>
              <a:rPr lang="en-US" altLang="zh-CN"/>
              <a:t>CPHA=1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3068955"/>
            <a:ext cx="9918700" cy="32473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选择题答案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AD    2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填空题答案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、主机，主机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、主机，从机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、不需要，需要，需要，需要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、必须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判断题答案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√  2</a:t>
            </a:r>
            <a:r>
              <a:rPr lang="zh-CN" altLang="en-US" dirty="0"/>
              <a:t>、</a:t>
            </a:r>
            <a:r>
              <a:rPr lang="en-US" altLang="zh-CN" dirty="0"/>
              <a:t>√   3</a:t>
            </a:r>
            <a:r>
              <a:rPr lang="zh-CN" altLang="en-US" dirty="0"/>
              <a:t>、×</a:t>
            </a:r>
            <a:r>
              <a:rPr lang="en-US" altLang="zh-CN" dirty="0"/>
              <a:t>   4</a:t>
            </a:r>
            <a:r>
              <a:rPr lang="zh-CN" altLang="en-US" dirty="0"/>
              <a:t>、×</a:t>
            </a:r>
            <a:r>
              <a:rPr lang="en-US" altLang="zh-CN" dirty="0"/>
              <a:t>   5</a:t>
            </a:r>
            <a:r>
              <a:rPr lang="zh-CN" altLang="en-US" dirty="0"/>
              <a:t>、×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思考题答案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CPOL=1——</a:t>
            </a:r>
            <a:r>
              <a:rPr lang="zh-CN" altLang="en-US" dirty="0"/>
              <a:t>空闲电平为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	CPHA=0——</a:t>
            </a:r>
            <a:r>
              <a:rPr lang="zh-CN" altLang="en-US" dirty="0"/>
              <a:t>奇数边沿采样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CPOL=0——</a:t>
            </a:r>
            <a:r>
              <a:rPr lang="zh-CN" altLang="en-US" dirty="0"/>
              <a:t>空闲电平为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-US" altLang="zh-CN" dirty="0"/>
              <a:t>	CPHA=1——</a:t>
            </a:r>
            <a:r>
              <a:rPr lang="zh-CN" altLang="en-US" dirty="0"/>
              <a:t>偶数边沿采样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图片 7" descr="无标题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190" y="981075"/>
            <a:ext cx="4659630" cy="2757805"/>
          </a:xfrm>
          <a:prstGeom prst="rect">
            <a:avLst/>
          </a:prstGeom>
        </p:spPr>
      </p:pic>
      <p:pic>
        <p:nvPicPr>
          <p:cNvPr id="9" name="图片 8" descr="无标题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90" y="4004945"/>
            <a:ext cx="5353050" cy="23945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封面封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章节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1</TotalTime>
  <Words>538</Words>
  <Application>Microsoft Office PowerPoint</Application>
  <PresentationFormat>宽屏</PresentationFormat>
  <Paragraphs>86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等线</vt:lpstr>
      <vt:lpstr>等线 Light</vt:lpstr>
      <vt:lpstr>宋体</vt:lpstr>
      <vt:lpstr>微软雅黑</vt:lpstr>
      <vt:lpstr>Arial</vt:lpstr>
      <vt:lpstr>Arial Black</vt:lpstr>
      <vt:lpstr>Times New Roman</vt:lpstr>
      <vt:lpstr>Verdana</vt:lpstr>
      <vt:lpstr>Wingdings</vt:lpstr>
      <vt:lpstr>1_封面封底</vt:lpstr>
      <vt:lpstr>章节</vt:lpstr>
      <vt:lpstr>自定义设计方案</vt:lpstr>
      <vt:lpstr>1_自定义设计方案</vt:lpstr>
      <vt:lpstr>PowerPoint 演示文稿</vt:lpstr>
      <vt:lpstr>嵌 入 式 系 统 课 程 课后习题</vt:lpstr>
      <vt:lpstr>选择题</vt:lpstr>
      <vt:lpstr>选择题</vt:lpstr>
      <vt:lpstr>填空题</vt:lpstr>
      <vt:lpstr>判断题</vt:lpstr>
      <vt:lpstr>思考/问答题</vt:lpstr>
      <vt:lpstr>参考答案</vt:lpstr>
      <vt:lpstr>参考答案</vt:lpstr>
    </vt:vector>
  </TitlesOfParts>
  <Company>yanshan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ljh</dc:creator>
  <cp:lastModifiedBy>ljh@ysu.edu.cn</cp:lastModifiedBy>
  <cp:revision>3567</cp:revision>
  <dcterms:created xsi:type="dcterms:W3CDTF">2007-09-03T07:59:00Z</dcterms:created>
  <dcterms:modified xsi:type="dcterms:W3CDTF">2022-11-24T06:24:33Z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303BFF24FEEE4DD081DF3E0B5A1153EF</vt:lpwstr>
  </property>
  <property fmtid="{D5CDD505-2E9C-101B-9397-08002B2CF9AE}" pid="3" name="KSOProductBuildVer">
    <vt:lpwstr>2052-11.1.0.11372</vt:lpwstr>
  </property>
</Properties>
</file>