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5" r:id="rId1"/>
    <p:sldMasterId id="2147483705" r:id="rId2"/>
    <p:sldMasterId id="2147483728" r:id="rId3"/>
  </p:sldMasterIdLst>
  <p:notesMasterIdLst>
    <p:notesMasterId r:id="rId22"/>
  </p:notesMasterIdLst>
  <p:handoutMasterIdLst>
    <p:handoutMasterId r:id="rId23"/>
  </p:handoutMasterIdLst>
  <p:sldIdLst>
    <p:sldId id="786" r:id="rId4"/>
    <p:sldId id="787" r:id="rId5"/>
    <p:sldId id="998" r:id="rId6"/>
    <p:sldId id="1000" r:id="rId7"/>
    <p:sldId id="1001" r:id="rId8"/>
    <p:sldId id="1004" r:id="rId9"/>
    <p:sldId id="1005" r:id="rId10"/>
    <p:sldId id="1003" r:id="rId11"/>
    <p:sldId id="975" r:id="rId12"/>
    <p:sldId id="999" r:id="rId13"/>
    <p:sldId id="992" r:id="rId14"/>
    <p:sldId id="997" r:id="rId15"/>
    <p:sldId id="948" r:id="rId16"/>
    <p:sldId id="1006" r:id="rId17"/>
    <p:sldId id="996" r:id="rId18"/>
    <p:sldId id="1002" r:id="rId19"/>
    <p:sldId id="1008" r:id="rId20"/>
    <p:sldId id="1007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119"/>
    <a:srgbClr val="659503"/>
    <a:srgbClr val="250FFF"/>
    <a:srgbClr val="007A84"/>
    <a:srgbClr val="00747C"/>
    <a:srgbClr val="9E9E3F"/>
    <a:srgbClr val="FFFFFF"/>
    <a:srgbClr val="FF0000"/>
    <a:srgbClr val="CFFDCE"/>
    <a:srgbClr val="B345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85732" autoAdjust="0"/>
  </p:normalViewPr>
  <p:slideViewPr>
    <p:cSldViewPr>
      <p:cViewPr varScale="1">
        <p:scale>
          <a:sx n="64" d="100"/>
          <a:sy n="64" d="100"/>
        </p:scale>
        <p:origin x="91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1690"/>
    </p:cViewPr>
  </p:sorterViewPr>
  <p:notesViewPr>
    <p:cSldViewPr>
      <p:cViewPr varScale="1">
        <p:scale>
          <a:sx n="57" d="100"/>
          <a:sy n="57" d="100"/>
        </p:scale>
        <p:origin x="2499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F6687932-0710-4C5B-87ED-BCBD0357C9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FDFEE47-1A93-462B-896E-16F40E8E08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76DDCB-D743-40C3-AE4A-0CB7461FE9E8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246788" name="Rectangle 4">
            <a:extLst>
              <a:ext uri="{FF2B5EF4-FFF2-40B4-BE49-F238E27FC236}">
                <a16:creationId xmlns:a16="http://schemas.microsoft.com/office/drawing/2014/main" id="{E4FE8E6F-A217-43BC-8820-86C41B7123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9" name="Rectangle 5">
            <a:extLst>
              <a:ext uri="{FF2B5EF4-FFF2-40B4-BE49-F238E27FC236}">
                <a16:creationId xmlns:a16="http://schemas.microsoft.com/office/drawing/2014/main" id="{2501ED6E-5AD2-441F-96D8-D32F92C439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D0B5819-B51E-4395-92A9-256618DEDA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C331D76A-187B-4966-8BB1-847CEA20CE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7B708040-F68C-4397-B0FD-E5F9E773DB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EDCDF2D-411D-445D-AB8D-673F8242D1F3}" type="datetime1">
              <a:rPr lang="zh-CN" altLang="en-US"/>
              <a:pPr>
                <a:defRPr/>
              </a:pPr>
              <a:t>2022/12/13</a:t>
            </a:fld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E3042F3-4760-446D-A5AC-A47FEB4923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9493" name="Rectangle 5">
            <a:extLst>
              <a:ext uri="{FF2B5EF4-FFF2-40B4-BE49-F238E27FC236}">
                <a16:creationId xmlns:a16="http://schemas.microsoft.com/office/drawing/2014/main" id="{0A4B2845-86AB-4988-8E95-5215702D08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>
            <a:extLst>
              <a:ext uri="{FF2B5EF4-FFF2-40B4-BE49-F238E27FC236}">
                <a16:creationId xmlns:a16="http://schemas.microsoft.com/office/drawing/2014/main" id="{DFA24552-17A3-47FB-AB8F-6B6BC9272D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>
            <a:extLst>
              <a:ext uri="{FF2B5EF4-FFF2-40B4-BE49-F238E27FC236}">
                <a16:creationId xmlns:a16="http://schemas.microsoft.com/office/drawing/2014/main" id="{5F770D1E-BFB4-43A2-B5BE-5E11B3984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F3223F-9A02-40A6-873B-9D9A948515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6616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556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主器件和从器件都可以工作于接收和发送状态。</a:t>
            </a:r>
            <a:endParaRPr lang="zh-CN" altLang="en-US" sz="1200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456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753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7037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911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364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8036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621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294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047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546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38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F3223F-9A02-40A6-873B-9D9A9485154F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0757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1543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497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solidFill>
                <a:srgbClr val="222222"/>
              </a:solidFill>
              <a:latin typeface="+mj-ea"/>
              <a:ea typeface="+mj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F3223F-9A02-40A6-873B-9D9A9485154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157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90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CA96C-B1A2-CF56-C6F4-FF5F0E88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8563D-9A7F-3855-ACA1-FB6707EC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E7AA3-33F1-CC9B-4FD4-20CC3480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3EC3D-9414-81B4-C1DE-616D1B0F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C1C8B-B1E7-9DF6-CE80-D4CC2732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9DEBC-1509-693E-EFAE-43DBFB4D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C721D-8730-5FEC-D129-CD5E4792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2CC3BB-E245-FA7D-1066-4AE35115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58540D-1054-9D82-EF80-F8DC1C794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82FE5-4E2D-7DC9-7853-FE7C560C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E41EA-7E68-9B4E-939F-B751F5DD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089AF-2AEB-A2B3-B1B7-0D54A5F4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5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A32DE-1FFF-43B3-F4E9-A5DEFAF9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E291A-DB25-7BAB-C875-33621E0B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124F6-E470-E66B-B4DA-F8CF56A7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C8CD3-602F-BB2A-C1B3-4A6F89C3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1B806-DF0E-2667-AEEA-B7C72F98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24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63F5E-C64C-F854-F51A-AE1477644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8C97A-AA85-7579-7089-2B847F0B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32A0E-2C9C-FA4F-F6D1-480CED16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1BA1F-E298-564F-10AE-0BC060E5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D5157-141C-61D9-A805-9EF536D9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9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4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98E04-9B1B-8A33-1BB5-6F9CD162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27D0DF-81F5-4ADA-CF17-2714C9624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55CD6-F6CD-38DC-836A-2DB82AA6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0D7E-C140-DB21-8DEA-B4F5F3FD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8CC5B-B23C-7A6F-9EBD-BA4456B9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1663-EA75-55CF-92D6-9EFD9815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AC6CA-A063-DFA6-F9E2-14DADABDB9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02E5B-1EA1-B6DB-193D-4AE2B51D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7885-0AA6-02B7-6867-0D9571C3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D00E5-92D8-81BA-8C7B-94E66A8D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E99A7-B20B-7FE3-F237-7A69B9A2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88CE7-5A17-4EDC-F22A-3D8FF7A3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BFCF4-5E1F-8E2F-0048-09EAA5E7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77756-55FD-E027-B456-32A3E844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9A6A9-192A-B09E-84D0-8FA2EAAD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14FB5-D454-80D5-9687-23428CD5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10D36-16C0-8DFA-6A74-2169E72CE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CC14D-63F7-77EE-AD19-8DE8974F3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43C9C-25E3-6DB4-7695-3F5775A2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C151-C75B-9565-52B7-F3395A45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1C8C7-7BBD-4613-58C4-68961D5E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3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DE9D0-A5D4-7C34-C73C-6670853B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54716-EB35-D7C5-E0EB-5C40E372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4FD70-AEBA-B2FB-6F4F-F46A90FD4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5F85A-36B5-8A6D-41AB-6F9280197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CC6E9-44C4-9D93-8AB7-4E199FCE9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74EE7-FEF2-1F31-29AA-3AC8007C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17BE1-30A1-3C41-D651-AF98DDA1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6877A-D576-006F-D1CB-8E70B7F9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3B93C-D69E-09D8-C41D-7DCC1FB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7B9E6-18BC-70D3-A64F-76E924C2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77E56-D88B-1206-F225-8D3FD5AC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98498-893C-D8DF-B814-C12D66CA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F14C16-7B13-175F-FA3B-CD038595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C817B-7FC3-EA8F-7A10-CAC737F5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B19D8-702E-2AD4-B546-926D8CFA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7ACB66C-2750-80E5-4EE4-93827BD2D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55F0F1F-CA8C-FE26-6946-69E0179D28F5}"/>
              </a:ext>
            </a:extLst>
          </p:cNvPr>
          <p:cNvSpPr txBox="1"/>
          <p:nvPr userDrawn="1"/>
        </p:nvSpPr>
        <p:spPr>
          <a:xfrm>
            <a:off x="7104112" y="2428726"/>
            <a:ext cx="42484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</a:t>
            </a: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latin typeface="Arial Black" panose="020B0A04020102020204" pitchFamily="34" charset="0"/>
                <a:ea typeface="微软雅黑" panose="020B0503020204020204" pitchFamily="34" charset="-122"/>
              </a:rPr>
              <a:t>Embedded System</a:t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信息学院 光电子系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F2475B-7E41-D459-4601-031B3C9956AF}"/>
              </a:ext>
            </a:extLst>
          </p:cNvPr>
          <p:cNvSpPr txBox="1"/>
          <p:nvPr userDrawn="1"/>
        </p:nvSpPr>
        <p:spPr>
          <a:xfrm>
            <a:off x="0" y="18281"/>
            <a:ext cx="3791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电子科学与技术专业课</a:t>
            </a:r>
          </a:p>
        </p:txBody>
      </p:sp>
    </p:spTree>
    <p:extLst>
      <p:ext uri="{BB962C8B-B14F-4D97-AF65-F5344CB8AC3E}">
        <p14:creationId xmlns:p14="http://schemas.microsoft.com/office/powerpoint/2010/main" val="6548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DD38097-F968-0866-28FD-06ABC489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160115"/>
            <a:ext cx="11305256" cy="118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 标题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0BA8B1-7BF4-D130-2626-63C0AB36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2492895"/>
            <a:ext cx="11305256" cy="368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x.1</a:t>
            </a:r>
            <a:r>
              <a:rPr lang="zh-CN" altLang="en-US" dirty="0"/>
              <a:t> 小节</a:t>
            </a:r>
            <a:endParaRPr lang="en-US" altLang="zh-CN" dirty="0"/>
          </a:p>
          <a:p>
            <a:pPr lvl="0"/>
            <a:r>
              <a:rPr lang="en-US" altLang="zh-CN" dirty="0"/>
              <a:t>x.2</a:t>
            </a:r>
            <a:r>
              <a:rPr lang="zh-CN" altLang="en-US" dirty="0"/>
              <a:t> 小节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2FAC40F6-B6B0-9648-F8B5-B2AF65FF88B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5"/>
            <a:ext cx="12192000" cy="620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2F751026-39C9-C39A-74EE-CADCBD33C0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853" y="71438"/>
            <a:ext cx="744659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24">
            <a:extLst>
              <a:ext uri="{FF2B5EF4-FFF2-40B4-BE49-F238E27FC236}">
                <a16:creationId xmlns:a16="http://schemas.microsoft.com/office/drawing/2014/main" id="{5731591A-E5A9-1086-0465-04B1D81EBDDF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2021325" y="115887"/>
            <a:ext cx="9163243" cy="5048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嵌入式系统</a:t>
            </a:r>
            <a:r>
              <a:rPr lang="en-US" altLang="zh-CN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(EMBEDDED SYSTEM)</a:t>
            </a:r>
            <a:endParaRPr lang="zh-CN" altLang="en-US" sz="2000" kern="10" normalizeH="1" dirty="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>
                  <a:alpha val="50195"/>
                </a:scheme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A180DF41-1848-5478-055F-9719AF7067B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692154"/>
            <a:ext cx="12192000" cy="2885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000" b="1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BF4A2E-8A31-E5CE-351B-09F95F35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79FCE-50B0-FE54-D357-6F1661F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C39DE-BDBD-E1E8-5E10-D7780B8A8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824FC-8958-E917-A300-F99D0D7B3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ABE12-3B48-7185-091F-1D8B3285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DD46B34A-24F7-A226-8FF7-FC0660C8A75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3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5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、下列叙述错误的是（</a:t>
            </a:r>
            <a:r>
              <a:rPr lang="en-US" altLang="zh-CN" dirty="0">
                <a:solidFill>
                  <a:srgbClr val="FF0000"/>
                </a:solidFill>
              </a:rPr>
              <a:t>BC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是一种双向</a:t>
            </a:r>
            <a:r>
              <a:rPr lang="en-US" altLang="zh-CN" dirty="0"/>
              <a:t>2</a:t>
            </a:r>
            <a:r>
              <a:rPr lang="zh-CN" altLang="en-US" dirty="0"/>
              <a:t>线制同步串行通信。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摩托罗拉</a:t>
            </a:r>
            <a:r>
              <a:rPr lang="zh-CN" altLang="en-US" dirty="0"/>
              <a:t>公司提出的两线式串行通信总线标准。</a:t>
            </a:r>
            <a:r>
              <a:rPr lang="zh-CN" altLang="en-US" dirty="0">
                <a:solidFill>
                  <a:srgbClr val="FF0000"/>
                </a:solidFill>
              </a:rPr>
              <a:t>飞利浦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实现的是同步</a:t>
            </a:r>
            <a:r>
              <a:rPr lang="zh-CN" altLang="en-US" dirty="0">
                <a:solidFill>
                  <a:srgbClr val="FF0000"/>
                </a:solidFill>
              </a:rPr>
              <a:t>全双工</a:t>
            </a:r>
            <a:r>
              <a:rPr lang="zh-CN" altLang="en-US" dirty="0"/>
              <a:t>通信。</a:t>
            </a:r>
            <a:r>
              <a:rPr lang="en-US" altLang="zh-CN" sz="2800" dirty="0">
                <a:solidFill>
                  <a:srgbClr val="FF0000"/>
                </a:solidFill>
              </a:rPr>
              <a:t>IC</a:t>
            </a:r>
            <a:r>
              <a:rPr lang="zh-CN" altLang="en-US" sz="2800" dirty="0">
                <a:solidFill>
                  <a:srgbClr val="FF0000"/>
                </a:solidFill>
              </a:rPr>
              <a:t>是半双工，同一时间只可以单向通信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总线空闲时是高电平，由于所有</a:t>
            </a:r>
            <a:r>
              <a:rPr lang="en-US" altLang="zh-CN" dirty="0"/>
              <a:t>SDA</a:t>
            </a:r>
            <a:r>
              <a:rPr lang="zh-CN" altLang="en-US" dirty="0"/>
              <a:t>和</a:t>
            </a:r>
            <a:r>
              <a:rPr lang="en-US" altLang="zh-CN" dirty="0"/>
              <a:t>SCL</a:t>
            </a:r>
            <a:r>
              <a:rPr lang="zh-CN" altLang="en-US" dirty="0"/>
              <a:t>是线与关系，所以只要有一个从机发</a:t>
            </a:r>
            <a:r>
              <a:rPr lang="en-US" altLang="zh-CN" dirty="0"/>
              <a:t>0</a:t>
            </a:r>
            <a:r>
              <a:rPr lang="zh-CN" altLang="en-US" dirty="0"/>
              <a:t>，总线就被拉下来。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808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、关于</a:t>
            </a:r>
            <a:r>
              <a:rPr lang="en-US" altLang="zh-CN" dirty="0"/>
              <a:t>I2C</a:t>
            </a:r>
            <a:r>
              <a:rPr lang="zh-CN" altLang="en-US" dirty="0"/>
              <a:t>协议，下列说法正确的是（</a:t>
            </a:r>
            <a:r>
              <a:rPr lang="en-US" altLang="zh-CN" dirty="0">
                <a:solidFill>
                  <a:srgbClr val="FF0000"/>
                </a:solidFill>
              </a:rPr>
              <a:t>AD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SCL</a:t>
            </a:r>
            <a:r>
              <a:rPr lang="zh-CN" altLang="en-US" dirty="0"/>
              <a:t>高电平期间，</a:t>
            </a:r>
            <a:r>
              <a:rPr lang="en-US" altLang="zh-CN" dirty="0"/>
              <a:t>SDA</a:t>
            </a:r>
            <a:r>
              <a:rPr lang="zh-CN" altLang="en-US" dirty="0"/>
              <a:t>由高到低的跳变代表通信的起始信号。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SCL</a:t>
            </a:r>
            <a:r>
              <a:rPr lang="zh-CN" altLang="en-US" dirty="0"/>
              <a:t>高电平期间，</a:t>
            </a:r>
            <a:r>
              <a:rPr lang="en-US" altLang="zh-CN" dirty="0"/>
              <a:t>SDA</a:t>
            </a:r>
            <a:r>
              <a:rPr lang="zh-CN" altLang="en-US" dirty="0">
                <a:solidFill>
                  <a:srgbClr val="FF0000"/>
                </a:solidFill>
              </a:rPr>
              <a:t>由高到低</a:t>
            </a:r>
            <a:r>
              <a:rPr lang="zh-CN" altLang="en-US" dirty="0"/>
              <a:t>的跳变代表通信的结束信号。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总线上可以挂接多个器件，其中一个作为主机，其他为从机，主机靠</a:t>
            </a:r>
            <a:r>
              <a:rPr lang="zh-CN" altLang="en-US" dirty="0">
                <a:solidFill>
                  <a:srgbClr val="FF0000"/>
                </a:solidFill>
              </a:rPr>
              <a:t>片选信号</a:t>
            </a:r>
            <a:r>
              <a:rPr lang="en-US" altLang="zh-CN" dirty="0">
                <a:solidFill>
                  <a:srgbClr val="FF0000"/>
                </a:solidFill>
              </a:rPr>
              <a:t>CS</a:t>
            </a:r>
            <a:r>
              <a:rPr lang="zh-CN" altLang="en-US" dirty="0"/>
              <a:t>选择与其通信的从器件。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D</a:t>
            </a:r>
            <a:r>
              <a:rPr lang="zh-CN" altLang="en-US" dirty="0"/>
              <a:t>、连接在</a:t>
            </a:r>
            <a:r>
              <a:rPr lang="en-US" altLang="zh-CN" dirty="0"/>
              <a:t>I2C</a:t>
            </a:r>
            <a:r>
              <a:rPr lang="zh-CN" altLang="en-US" dirty="0"/>
              <a:t>总线上的每一个器件都有一个唯一的硬件设置的地址，通信时主机用软件寻址的方法选择与之通信的器件。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576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总线上工作于主模式的器件可以发送和接收数据，而工作于从模式的器件只能发送不能接收数据。</a:t>
            </a:r>
            <a:r>
              <a:rPr lang="en-US" altLang="zh-CN" b="1" dirty="0">
                <a:solidFill>
                  <a:srgbClr val="FF0000"/>
                </a:solidFill>
              </a:rPr>
              <a:t>×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总线采用应答式通信，主机每发送完一个字节数据都需要从机反馈一个应答信号。</a:t>
            </a:r>
            <a:r>
              <a:rPr lang="zh-CN" altLang="en-US" b="1" dirty="0">
                <a:solidFill>
                  <a:srgbClr val="FF0000"/>
                </a:solidFill>
              </a:rPr>
              <a:t>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SDA</a:t>
            </a:r>
            <a:r>
              <a:rPr lang="zh-CN" altLang="en-US" dirty="0"/>
              <a:t>线上的数据状态仅在</a:t>
            </a:r>
            <a:r>
              <a:rPr lang="en-US" altLang="zh-CN" dirty="0"/>
              <a:t>SCL</a:t>
            </a:r>
            <a:r>
              <a:rPr lang="zh-CN" altLang="en-US" dirty="0"/>
              <a:t>为低电平的期间才能改变，</a:t>
            </a:r>
            <a:r>
              <a:rPr lang="en-US" altLang="zh-CN" dirty="0"/>
              <a:t>SCL</a:t>
            </a:r>
            <a:r>
              <a:rPr lang="zh-CN" altLang="en-US" dirty="0"/>
              <a:t>为高电平的期间，</a:t>
            </a:r>
            <a:r>
              <a:rPr lang="en-US" altLang="zh-CN" dirty="0"/>
              <a:t>SDA</a:t>
            </a:r>
            <a:r>
              <a:rPr lang="zh-CN" altLang="en-US" dirty="0"/>
              <a:t>状态的改变被用来表示起始和停止条件。</a:t>
            </a:r>
            <a:r>
              <a:rPr lang="zh-CN" altLang="en-US" dirty="0">
                <a:solidFill>
                  <a:srgbClr val="FF0000"/>
                </a:solidFill>
              </a:rPr>
              <a:t>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251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Sr</a:t>
            </a:r>
            <a:r>
              <a:rPr lang="zh-CN" altLang="en-US" dirty="0"/>
              <a:t>为</a:t>
            </a:r>
            <a:r>
              <a:rPr lang="en-US" altLang="zh-CN" dirty="0"/>
              <a:t>”</a:t>
            </a:r>
            <a:r>
              <a:rPr lang="zh-CN" altLang="en-US" dirty="0"/>
              <a:t>重复起始</a:t>
            </a:r>
            <a:r>
              <a:rPr lang="en-US" altLang="zh-CN" dirty="0"/>
              <a:t>”</a:t>
            </a:r>
            <a:r>
              <a:rPr lang="zh-CN" altLang="en-US" dirty="0"/>
              <a:t>位，在切换数据收发方向时，不需要给出</a:t>
            </a:r>
            <a:r>
              <a:rPr lang="zh-CN" altLang="en-US" u="sng" dirty="0">
                <a:solidFill>
                  <a:srgbClr val="FF0000"/>
                </a:solidFill>
              </a:rPr>
              <a:t>  停止位  </a:t>
            </a:r>
            <a:r>
              <a:rPr lang="zh-CN" altLang="en-US" dirty="0"/>
              <a:t>，直接再产生一次</a:t>
            </a:r>
            <a:r>
              <a:rPr lang="zh-CN" altLang="en-US" u="sng" dirty="0">
                <a:solidFill>
                  <a:srgbClr val="FF0000"/>
                </a:solidFill>
              </a:rPr>
              <a:t>  起始位 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、对于应答信号，</a:t>
            </a:r>
            <a:r>
              <a:rPr lang="en-US" altLang="zh-CN" dirty="0"/>
              <a:t>ACK= </a:t>
            </a:r>
            <a:r>
              <a:rPr lang="en-US" altLang="zh-CN" u="sng" dirty="0">
                <a:solidFill>
                  <a:srgbClr val="FF0000"/>
                </a:solidFill>
              </a:rPr>
              <a:t>  0  </a:t>
            </a:r>
            <a:r>
              <a:rPr lang="zh-CN" altLang="en-US" dirty="0"/>
              <a:t>（</a:t>
            </a:r>
            <a:r>
              <a:rPr lang="en-US" altLang="zh-CN" dirty="0"/>
              <a:t>0/1</a:t>
            </a:r>
            <a:r>
              <a:rPr lang="zh-CN" altLang="en-US" dirty="0"/>
              <a:t>）时为有效应答位，说明从机已经成功接收到该字节，否则说明接受不成功。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71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 I2C</a:t>
            </a:r>
            <a:r>
              <a:rPr lang="zh-CN" altLang="en-US" dirty="0"/>
              <a:t>主机向设备的寄存器写通讯过程</a:t>
            </a:r>
            <a:r>
              <a:rPr lang="en-US" altLang="zh-CN" dirty="0"/>
              <a:t>: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①首先主机发送一个</a:t>
            </a:r>
            <a:r>
              <a:rPr lang="en-US" altLang="zh-CN" dirty="0"/>
              <a:t>START</a:t>
            </a:r>
            <a:r>
              <a:rPr lang="zh-CN" altLang="en-US" dirty="0"/>
              <a:t>信号，在</a:t>
            </a:r>
            <a:r>
              <a:rPr lang="en-US" altLang="zh-CN" dirty="0"/>
              <a:t>SCL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zh-CN" altLang="en-US" u="sng" dirty="0">
                <a:solidFill>
                  <a:srgbClr val="FF0000"/>
                </a:solidFill>
              </a:rPr>
              <a:t>高 </a:t>
            </a:r>
            <a:r>
              <a:rPr lang="zh-CN" altLang="en-US" dirty="0"/>
              <a:t>电平时，</a:t>
            </a:r>
            <a:r>
              <a:rPr lang="en-US" altLang="zh-CN" dirty="0"/>
              <a:t>SDA</a:t>
            </a:r>
            <a:r>
              <a:rPr lang="zh-CN" altLang="en-US" dirty="0"/>
              <a:t>由</a:t>
            </a:r>
            <a:r>
              <a:rPr lang="zh-CN" altLang="en-US" u="sng" dirty="0">
                <a:solidFill>
                  <a:srgbClr val="FF0000"/>
                </a:solidFill>
              </a:rPr>
              <a:t> 高 </a:t>
            </a:r>
            <a:r>
              <a:rPr lang="zh-CN" altLang="en-US" dirty="0"/>
              <a:t>到</a:t>
            </a:r>
            <a:r>
              <a:rPr lang="zh-CN" altLang="en-US" u="sng" dirty="0">
                <a:solidFill>
                  <a:srgbClr val="FF0000"/>
                </a:solidFill>
              </a:rPr>
              <a:t> 低 </a:t>
            </a:r>
            <a:r>
              <a:rPr lang="zh-CN" altLang="en-US" dirty="0"/>
              <a:t>跳变；   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②主机发送一个地址字节，包括</a:t>
            </a:r>
            <a:r>
              <a:rPr lang="en-US" altLang="zh-CN" dirty="0"/>
              <a:t>7</a:t>
            </a:r>
            <a:r>
              <a:rPr lang="zh-CN" altLang="en-US" dirty="0"/>
              <a:t>位地址码和一位写操控</a:t>
            </a:r>
            <a:r>
              <a:rPr lang="en-US" altLang="zh-CN" dirty="0"/>
              <a:t>W=</a:t>
            </a:r>
            <a:r>
              <a:rPr lang="en-US" altLang="zh-CN" u="sng" dirty="0">
                <a:solidFill>
                  <a:srgbClr val="FF0000"/>
                </a:solidFill>
              </a:rPr>
              <a:t> 0 </a:t>
            </a:r>
            <a:r>
              <a:rPr lang="zh-CN" altLang="en-US" dirty="0"/>
              <a:t>；相应地址的从机发送一个应答信号</a:t>
            </a:r>
            <a:r>
              <a:rPr lang="en-US" altLang="zh-CN" dirty="0"/>
              <a:t>ACK =</a:t>
            </a:r>
            <a:r>
              <a:rPr lang="en-US" altLang="zh-CN" u="sng" dirty="0">
                <a:solidFill>
                  <a:srgbClr val="FF0000"/>
                </a:solidFill>
              </a:rPr>
              <a:t> 0 </a:t>
            </a:r>
            <a:r>
              <a:rPr lang="zh-CN" altLang="en-US" dirty="0"/>
              <a:t>； （</a:t>
            </a:r>
            <a:r>
              <a:rPr lang="en-US" altLang="zh-CN" dirty="0"/>
              <a:t>0/1</a:t>
            </a:r>
            <a:r>
              <a:rPr lang="zh-CN" altLang="en-US" dirty="0"/>
              <a:t>）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③主机收到</a:t>
            </a:r>
            <a:r>
              <a:rPr lang="en-US" altLang="zh-CN" dirty="0"/>
              <a:t>ACK</a:t>
            </a:r>
            <a:r>
              <a:rPr lang="zh-CN" altLang="en-US" dirty="0"/>
              <a:t>后开始发送寄存器的地址，</a:t>
            </a:r>
            <a:r>
              <a:rPr lang="en-US" altLang="zh-CN" dirty="0"/>
              <a:t>MSB</a:t>
            </a:r>
            <a:r>
              <a:rPr lang="zh-CN" altLang="en-US" dirty="0"/>
              <a:t>在先，</a:t>
            </a:r>
            <a:r>
              <a:rPr lang="en-US" altLang="zh-CN" dirty="0"/>
              <a:t>LSB</a:t>
            </a:r>
            <a:r>
              <a:rPr lang="zh-CN" altLang="en-US" dirty="0"/>
              <a:t>在后； 从机发送应答信号 </a:t>
            </a:r>
            <a:r>
              <a:rPr lang="en-US" altLang="zh-CN" dirty="0"/>
              <a:t>ACK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④主机收到</a:t>
            </a:r>
            <a:r>
              <a:rPr lang="en-US" altLang="zh-CN" dirty="0"/>
              <a:t>ACK</a:t>
            </a:r>
            <a:r>
              <a:rPr lang="zh-CN" altLang="en-US" dirty="0"/>
              <a:t>后开始发送第一个数据字节，</a:t>
            </a:r>
            <a:r>
              <a:rPr lang="en-US" altLang="zh-CN" dirty="0"/>
              <a:t>MSB</a:t>
            </a:r>
            <a:r>
              <a:rPr lang="zh-CN" altLang="en-US" dirty="0"/>
              <a:t>在先，</a:t>
            </a:r>
            <a:r>
              <a:rPr lang="en-US" altLang="zh-CN" dirty="0"/>
              <a:t>LSB</a:t>
            </a:r>
            <a:r>
              <a:rPr lang="zh-CN" altLang="en-US" dirty="0"/>
              <a:t>在后； 从机收到数据字节后，发送一个</a:t>
            </a:r>
            <a:r>
              <a:rPr lang="en-US" altLang="zh-CN" dirty="0"/>
              <a:t>ACK = </a:t>
            </a:r>
            <a:r>
              <a:rPr lang="en-US" altLang="zh-CN" u="sng" dirty="0">
                <a:solidFill>
                  <a:srgbClr val="FF0000"/>
                </a:solidFill>
              </a:rPr>
              <a:t> 0  </a:t>
            </a:r>
            <a:r>
              <a:rPr lang="zh-CN" altLang="en-US" dirty="0"/>
              <a:t>表示继续传送数据，发送</a:t>
            </a:r>
            <a:r>
              <a:rPr lang="en-US" altLang="zh-CN" dirty="0"/>
              <a:t>NACK=</a:t>
            </a:r>
            <a:r>
              <a:rPr lang="en-US" altLang="zh-CN" u="sng" dirty="0">
                <a:solidFill>
                  <a:srgbClr val="FF0000"/>
                </a:solidFill>
              </a:rPr>
              <a:t>1 </a:t>
            </a:r>
            <a:r>
              <a:rPr lang="en-US" altLang="zh-CN" dirty="0"/>
              <a:t>  </a:t>
            </a:r>
            <a:r>
              <a:rPr lang="zh-CN" altLang="en-US" dirty="0"/>
              <a:t>表示传送数据结束；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⑤主机发送完全部数据后，发送一个停止信号</a:t>
            </a:r>
            <a:r>
              <a:rPr lang="en-US" altLang="zh-CN" dirty="0"/>
              <a:t>STOP</a:t>
            </a:r>
            <a:r>
              <a:rPr lang="zh-CN" altLang="en-US" dirty="0"/>
              <a:t>，在</a:t>
            </a:r>
            <a:r>
              <a:rPr lang="en-US" altLang="zh-CN" dirty="0"/>
              <a:t>SCL</a:t>
            </a:r>
            <a:r>
              <a:rPr lang="en-US" altLang="zh-CN" u="sng" dirty="0">
                <a:solidFill>
                  <a:srgbClr val="FF0000"/>
                </a:solidFill>
              </a:rPr>
              <a:t> </a:t>
            </a:r>
            <a:r>
              <a:rPr lang="zh-CN" altLang="en-US" u="sng" dirty="0">
                <a:solidFill>
                  <a:srgbClr val="FF0000"/>
                </a:solidFill>
              </a:rPr>
              <a:t>高 </a:t>
            </a:r>
            <a:r>
              <a:rPr lang="zh-CN" altLang="en-US" dirty="0"/>
              <a:t>电平时，</a:t>
            </a:r>
            <a:r>
              <a:rPr lang="en-US" altLang="zh-CN" dirty="0"/>
              <a:t>SDA</a:t>
            </a:r>
            <a:r>
              <a:rPr lang="zh-CN" altLang="en-US" dirty="0"/>
              <a:t>由</a:t>
            </a:r>
            <a:r>
              <a:rPr lang="zh-CN" altLang="en-US" u="sng" dirty="0">
                <a:solidFill>
                  <a:srgbClr val="FF0000"/>
                </a:solidFill>
              </a:rPr>
              <a:t> 低 </a:t>
            </a:r>
            <a:r>
              <a:rPr lang="zh-CN" altLang="en-US" dirty="0"/>
              <a:t>到</a:t>
            </a:r>
            <a:r>
              <a:rPr lang="zh-CN" altLang="en-US" u="sng" dirty="0">
                <a:solidFill>
                  <a:srgbClr val="FF0000"/>
                </a:solidFill>
              </a:rPr>
              <a:t> 高 </a:t>
            </a:r>
            <a:r>
              <a:rPr lang="zh-CN" altLang="en-US" dirty="0"/>
              <a:t>跳变，结束整个通讯并且释放总线；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0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、与 </a:t>
            </a:r>
            <a:r>
              <a:rPr lang="en-US" altLang="zh-CN" dirty="0"/>
              <a:t>SPI </a:t>
            </a:r>
            <a:r>
              <a:rPr lang="zh-CN" altLang="en-US" dirty="0"/>
              <a:t>通信相比，</a:t>
            </a:r>
            <a:r>
              <a:rPr lang="en-US" altLang="zh-CN" dirty="0"/>
              <a:t>I2C </a:t>
            </a:r>
            <a:r>
              <a:rPr lang="zh-CN" altLang="en-US" dirty="0"/>
              <a:t>通信有什么特点？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）必须在 </a:t>
            </a:r>
            <a:r>
              <a:rPr lang="en-US" altLang="zh-CN" dirty="0"/>
              <a:t>I2C </a:t>
            </a:r>
            <a:r>
              <a:rPr lang="zh-CN" altLang="en-US" dirty="0"/>
              <a:t>总线上外接上拉电阻。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）通过地址区分挂载在 </a:t>
            </a:r>
            <a:r>
              <a:rPr lang="en-US" altLang="zh-CN" dirty="0"/>
              <a:t>I2C </a:t>
            </a:r>
            <a:r>
              <a:rPr lang="zh-CN" altLang="en-US" dirty="0"/>
              <a:t>总线上不同的器件。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）支持多主机互连。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I2C</a:t>
            </a:r>
            <a:r>
              <a:rPr lang="zh-CN" altLang="en-US" dirty="0"/>
              <a:t>通信方式为半双工，</a:t>
            </a:r>
            <a:r>
              <a:rPr lang="en-US" altLang="zh-CN" dirty="0"/>
              <a:t>SPI</a:t>
            </a:r>
            <a:r>
              <a:rPr lang="zh-CN" altLang="en-US" dirty="0"/>
              <a:t>为全双工。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296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总线可以挂载多少个器件呢？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    IIC</a:t>
            </a:r>
            <a:r>
              <a:rPr lang="zh-CN" altLang="en-US" dirty="0"/>
              <a:t>协议规定，在启动总线后第</a:t>
            </a:r>
            <a:r>
              <a:rPr lang="en-US" altLang="zh-CN" dirty="0"/>
              <a:t>1</a:t>
            </a:r>
            <a:r>
              <a:rPr lang="zh-CN" altLang="en-US" dirty="0"/>
              <a:t>字节的高</a:t>
            </a:r>
            <a:r>
              <a:rPr lang="en-US" altLang="zh-CN" dirty="0"/>
              <a:t>7</a:t>
            </a:r>
            <a:r>
              <a:rPr lang="zh-CN" altLang="en-US" dirty="0"/>
              <a:t>位是从节点的寻址地址，具体挂载多少个器件由</a:t>
            </a:r>
            <a:r>
              <a:rPr lang="en-US" altLang="zh-CN" dirty="0"/>
              <a:t>I2C</a:t>
            </a:r>
            <a:r>
              <a:rPr lang="zh-CN" altLang="en-US" dirty="0"/>
              <a:t>地址决定，</a:t>
            </a:r>
            <a:r>
              <a:rPr lang="en-US" altLang="zh-CN" dirty="0"/>
              <a:t>7</a:t>
            </a:r>
            <a:r>
              <a:rPr lang="zh-CN" altLang="en-US" dirty="0"/>
              <a:t>位寻址地址减去</a:t>
            </a:r>
            <a:r>
              <a:rPr lang="en-US" altLang="zh-CN" dirty="0"/>
              <a:t>1</a:t>
            </a:r>
            <a:r>
              <a:rPr lang="zh-CN" altLang="en-US" dirty="0"/>
              <a:t>个广播地址</a:t>
            </a:r>
            <a:r>
              <a:rPr lang="en-US" altLang="zh-CN" dirty="0"/>
              <a:t>0x00</a:t>
            </a:r>
            <a:r>
              <a:rPr lang="zh-CN" altLang="en-US" dirty="0"/>
              <a:t>不用，所以有</a:t>
            </a:r>
            <a:r>
              <a:rPr lang="en-US" altLang="zh-CN" dirty="0"/>
              <a:t>2^7=128 - 1 = 127</a:t>
            </a:r>
            <a:r>
              <a:rPr lang="zh-CN" altLang="en-US" dirty="0"/>
              <a:t>，那就是</a:t>
            </a:r>
            <a:r>
              <a:rPr lang="en-US" altLang="zh-CN" dirty="0"/>
              <a:t>127</a:t>
            </a:r>
            <a:r>
              <a:rPr lang="zh-CN" altLang="en-US" dirty="0"/>
              <a:t>个地址， 所以理论上可以挂</a:t>
            </a:r>
            <a:r>
              <a:rPr lang="en-US" altLang="zh-CN" dirty="0"/>
              <a:t>127</a:t>
            </a:r>
            <a:r>
              <a:rPr lang="zh-CN" altLang="en-US" dirty="0"/>
              <a:t>个从器件。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52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、由填空第</a:t>
            </a:r>
            <a:r>
              <a:rPr lang="en-US" altLang="zh-CN" dirty="0"/>
              <a:t>3</a:t>
            </a:r>
            <a:r>
              <a:rPr lang="zh-CN" altLang="en-US" dirty="0"/>
              <a:t>题，写出</a:t>
            </a:r>
            <a:r>
              <a:rPr lang="en-US" altLang="zh-CN" dirty="0"/>
              <a:t>I2C</a:t>
            </a:r>
            <a:r>
              <a:rPr lang="zh-CN" altLang="en-US" dirty="0"/>
              <a:t>主机向设备的寄存器读通讯过程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①首先主机发送一个</a:t>
            </a:r>
            <a:r>
              <a:rPr lang="en-US" altLang="zh-CN" dirty="0"/>
              <a:t>START</a:t>
            </a:r>
            <a:r>
              <a:rPr lang="zh-CN" altLang="en-US" dirty="0"/>
              <a:t>信号，在</a:t>
            </a:r>
            <a:r>
              <a:rPr lang="en-US" altLang="zh-CN" dirty="0"/>
              <a:t>SCL</a:t>
            </a:r>
            <a:r>
              <a:rPr lang="zh-CN" altLang="en-US" dirty="0"/>
              <a:t>高电平时，</a:t>
            </a:r>
            <a:r>
              <a:rPr lang="en-US" altLang="zh-CN" dirty="0"/>
              <a:t>SDA</a:t>
            </a:r>
            <a:r>
              <a:rPr lang="zh-CN" altLang="en-US" dirty="0"/>
              <a:t>由高到低跳变；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②主机发送一个地址字节，包括</a:t>
            </a:r>
            <a:r>
              <a:rPr lang="en-US" altLang="zh-CN" dirty="0"/>
              <a:t>7</a:t>
            </a:r>
            <a:r>
              <a:rPr lang="zh-CN" altLang="en-US" dirty="0"/>
              <a:t>位地址码和一位写操控</a:t>
            </a:r>
            <a:r>
              <a:rPr lang="en-US" altLang="zh-CN" dirty="0"/>
              <a:t>W=0</a:t>
            </a:r>
            <a:r>
              <a:rPr lang="zh-CN" altLang="en-US" dirty="0"/>
              <a:t>；相应地址的从机发送一个应答信号</a:t>
            </a:r>
            <a:r>
              <a:rPr lang="en-US" altLang="zh-CN" dirty="0"/>
              <a:t>ACK =0</a:t>
            </a:r>
            <a:r>
              <a:rPr lang="zh-CN" altLang="en-US" dirty="0"/>
              <a:t>；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③ 主机收到</a:t>
            </a:r>
            <a:r>
              <a:rPr lang="en-US" altLang="zh-CN" dirty="0"/>
              <a:t>ACK</a:t>
            </a:r>
            <a:r>
              <a:rPr lang="zh-CN" altLang="en-US" dirty="0"/>
              <a:t>后开始发送寄存器的地址，</a:t>
            </a:r>
            <a:r>
              <a:rPr lang="en-US" altLang="zh-CN" dirty="0"/>
              <a:t>MSB</a:t>
            </a:r>
            <a:r>
              <a:rPr lang="zh-CN" altLang="en-US" dirty="0"/>
              <a:t>在先，</a:t>
            </a:r>
            <a:r>
              <a:rPr lang="en-US" altLang="zh-CN" dirty="0"/>
              <a:t>LSB</a:t>
            </a:r>
            <a:r>
              <a:rPr lang="zh-CN" altLang="en-US" dirty="0"/>
              <a:t>在后； 从机发送应答信号 </a:t>
            </a:r>
            <a:r>
              <a:rPr lang="en-US" altLang="zh-CN" dirty="0"/>
              <a:t>ACK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④主机发送重复起始信号</a:t>
            </a:r>
            <a:r>
              <a:rPr lang="en-US" altLang="zh-CN" dirty="0"/>
              <a:t>Sr=1</a:t>
            </a:r>
            <a:r>
              <a:rPr lang="zh-CN" altLang="en-US" dirty="0"/>
              <a:t>；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1790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⑤主机发送一个地址字节，包括</a:t>
            </a:r>
            <a:r>
              <a:rPr lang="en-US" altLang="zh-CN" dirty="0"/>
              <a:t>7</a:t>
            </a:r>
            <a:r>
              <a:rPr lang="zh-CN" altLang="en-US" dirty="0"/>
              <a:t>位地址码和一位读操控</a:t>
            </a:r>
            <a:r>
              <a:rPr lang="en-US" altLang="zh-CN" dirty="0"/>
              <a:t>R=1</a:t>
            </a:r>
            <a:r>
              <a:rPr lang="zh-CN" altLang="en-US" dirty="0"/>
              <a:t>；相应地址的从机发送一个应答信号</a:t>
            </a:r>
            <a:r>
              <a:rPr lang="en-US" altLang="zh-CN" dirty="0"/>
              <a:t>ACK =0</a:t>
            </a:r>
            <a:r>
              <a:rPr lang="zh-CN" altLang="en-US" dirty="0"/>
              <a:t>； 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⑥主机收到</a:t>
            </a:r>
            <a:r>
              <a:rPr lang="en-US" altLang="zh-CN" dirty="0"/>
              <a:t>ACK</a:t>
            </a:r>
            <a:r>
              <a:rPr lang="zh-CN" altLang="en-US" dirty="0"/>
              <a:t>后开始接收第一个数据字节，</a:t>
            </a:r>
            <a:r>
              <a:rPr lang="en-US" altLang="zh-CN" dirty="0"/>
              <a:t>MSB</a:t>
            </a:r>
            <a:r>
              <a:rPr lang="zh-CN" altLang="en-US" dirty="0"/>
              <a:t>在先，</a:t>
            </a:r>
            <a:r>
              <a:rPr lang="en-US" altLang="zh-CN" dirty="0"/>
              <a:t>LSB</a:t>
            </a:r>
            <a:r>
              <a:rPr lang="zh-CN" altLang="en-US" dirty="0"/>
              <a:t>在后；主机收到数据后，发送一个</a:t>
            </a:r>
            <a:r>
              <a:rPr lang="en-US" altLang="zh-CN" dirty="0"/>
              <a:t>ACK =0</a:t>
            </a:r>
            <a:r>
              <a:rPr lang="zh-CN" altLang="en-US" dirty="0"/>
              <a:t>表示继续传送数据，发送</a:t>
            </a:r>
            <a:r>
              <a:rPr lang="en-US" altLang="zh-CN" dirty="0"/>
              <a:t>NACK=1</a:t>
            </a:r>
            <a:r>
              <a:rPr lang="zh-CN" altLang="en-US" dirty="0"/>
              <a:t>表示传送数据结束；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⑦主机接收完全部数据后，发送一个停止信号</a:t>
            </a:r>
            <a:r>
              <a:rPr lang="en-US" altLang="zh-CN" dirty="0"/>
              <a:t>STOP</a:t>
            </a:r>
            <a:r>
              <a:rPr lang="zh-CN" altLang="en-US" dirty="0"/>
              <a:t>，在</a:t>
            </a:r>
            <a:r>
              <a:rPr lang="en-US" altLang="zh-CN" dirty="0"/>
              <a:t>SCL</a:t>
            </a:r>
            <a:r>
              <a:rPr lang="zh-CN" altLang="en-US" dirty="0"/>
              <a:t>高电平时，</a:t>
            </a:r>
            <a:r>
              <a:rPr lang="en-US" altLang="zh-CN" dirty="0"/>
              <a:t>SDA</a:t>
            </a:r>
            <a:r>
              <a:rPr lang="zh-CN" altLang="en-US" dirty="0"/>
              <a:t>由低到高跳变，结束整个通讯并且释放总线。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67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6B5F-20B0-BFB4-1E45-832E0DF773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376" y="1520155"/>
            <a:ext cx="11305256" cy="118876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嵌 入 式 系 统 课 程</a:t>
            </a:r>
            <a:br>
              <a:rPr lang="en-US" altLang="zh-CN" dirty="0"/>
            </a:br>
            <a:r>
              <a:rPr lang="zh-CN" altLang="en-US" dirty="0"/>
              <a:t>课后习题</a:t>
            </a:r>
            <a:endParaRPr lang="zh-CN" altLang="en-US" sz="3200" b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F5DD4-1F98-B55A-91B2-B5D7949FBC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43672" y="3284984"/>
            <a:ext cx="6696744" cy="57606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 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  通信接口与总线</a:t>
            </a:r>
            <a:r>
              <a:rPr lang="en-US" altLang="zh-CN" dirty="0"/>
              <a:t>3_I2C</a:t>
            </a:r>
            <a:r>
              <a:rPr lang="zh-CN" altLang="en-US" dirty="0"/>
              <a:t>总线</a:t>
            </a:r>
          </a:p>
        </p:txBody>
      </p:sp>
    </p:spTree>
    <p:extLst>
      <p:ext uri="{BB962C8B-B14F-4D97-AF65-F5344CB8AC3E}">
        <p14:creationId xmlns:p14="http://schemas.microsoft.com/office/powerpoint/2010/main" val="312413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、下列叙述错误的是（）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是一种双向</a:t>
            </a:r>
            <a:r>
              <a:rPr lang="en-US" altLang="zh-CN" dirty="0"/>
              <a:t>2</a:t>
            </a:r>
            <a:r>
              <a:rPr lang="zh-CN" altLang="en-US" dirty="0"/>
              <a:t>线制同步串行通信。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是摩托罗拉公司提出的两线式串行通信总线标准。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实现的是同步全双工通信。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D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总线空闲时是高电平，由于所有</a:t>
            </a:r>
            <a:r>
              <a:rPr lang="en-US" altLang="zh-CN" dirty="0"/>
              <a:t>SDA</a:t>
            </a:r>
            <a:r>
              <a:rPr lang="zh-CN" altLang="en-US" dirty="0"/>
              <a:t>和</a:t>
            </a:r>
            <a:r>
              <a:rPr lang="en-US" altLang="zh-CN" dirty="0"/>
              <a:t>SCL</a:t>
            </a:r>
            <a:r>
              <a:rPr lang="zh-CN" altLang="en-US" dirty="0"/>
              <a:t>是线与关系，所以只要有一个从机发</a:t>
            </a:r>
            <a:r>
              <a:rPr lang="en-US" altLang="zh-CN" dirty="0"/>
              <a:t>0</a:t>
            </a:r>
            <a:r>
              <a:rPr lang="zh-CN" altLang="en-US" dirty="0"/>
              <a:t>，总线就被拉下来。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86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、关于</a:t>
            </a:r>
            <a:r>
              <a:rPr lang="en-US" altLang="zh-CN" dirty="0"/>
              <a:t>I2C</a:t>
            </a:r>
            <a:r>
              <a:rPr lang="zh-CN" altLang="en-US" dirty="0"/>
              <a:t>协议，下列说法正确的是（）。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SCL</a:t>
            </a:r>
            <a:r>
              <a:rPr lang="zh-CN" altLang="en-US" dirty="0"/>
              <a:t>高电平期间，</a:t>
            </a:r>
            <a:r>
              <a:rPr lang="en-US" altLang="zh-CN" dirty="0"/>
              <a:t>SDA</a:t>
            </a:r>
            <a:r>
              <a:rPr lang="zh-CN" altLang="en-US" dirty="0"/>
              <a:t>由高到低的跳变代表通信的起始信号。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SCL</a:t>
            </a:r>
            <a:r>
              <a:rPr lang="zh-CN" altLang="en-US" dirty="0"/>
              <a:t>高电平期间，</a:t>
            </a:r>
            <a:r>
              <a:rPr lang="en-US" altLang="zh-CN" dirty="0"/>
              <a:t>SDA</a:t>
            </a:r>
            <a:r>
              <a:rPr lang="zh-CN" altLang="en-US" dirty="0"/>
              <a:t>由高到低的跳变代表通信的结束信号。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总线上可以挂接多个器件，其中一个作为主机，其他为从机，主机靠片选信号</a:t>
            </a:r>
            <a:r>
              <a:rPr lang="en-US" altLang="zh-CN" dirty="0"/>
              <a:t>CS</a:t>
            </a:r>
            <a:r>
              <a:rPr lang="zh-CN" altLang="en-US" dirty="0"/>
              <a:t>选择与其通信的从器件。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D</a:t>
            </a:r>
            <a:r>
              <a:rPr lang="zh-CN" altLang="en-US" dirty="0"/>
              <a:t>、连接在</a:t>
            </a:r>
            <a:r>
              <a:rPr lang="en-US" altLang="zh-CN" dirty="0"/>
              <a:t>I2C</a:t>
            </a:r>
            <a:r>
              <a:rPr lang="zh-CN" altLang="en-US" dirty="0"/>
              <a:t>总线上的每一个器件都有一个唯一的硬件设置的地址，通信时主机用软件寻址的方法选择与之通信的器件。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72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总线上工作于主模式的器件可以发送和接收数据，而工作于从模式的器件只能发送不能接收数据。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总线采用应答式通信，主机每发送完一个字节数据都需要从机反馈一个应答信号。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SDA</a:t>
            </a:r>
            <a:r>
              <a:rPr lang="zh-CN" altLang="en-US" dirty="0"/>
              <a:t>线上的数据状态仅在</a:t>
            </a:r>
            <a:r>
              <a:rPr lang="en-US" altLang="zh-CN" dirty="0"/>
              <a:t>SCL</a:t>
            </a:r>
            <a:r>
              <a:rPr lang="zh-CN" altLang="en-US" dirty="0"/>
              <a:t>为低电平的期间才能改变，</a:t>
            </a:r>
            <a:r>
              <a:rPr lang="en-US" altLang="zh-CN" dirty="0"/>
              <a:t>SCL</a:t>
            </a:r>
            <a:r>
              <a:rPr lang="zh-CN" altLang="en-US" dirty="0"/>
              <a:t>为高电平的期间，</a:t>
            </a:r>
            <a:r>
              <a:rPr lang="en-US" altLang="zh-CN" dirty="0"/>
              <a:t>SDA</a:t>
            </a:r>
            <a:r>
              <a:rPr lang="zh-CN" altLang="en-US" dirty="0"/>
              <a:t>状态的改变被用来表示起始和停止条件。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327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Sr</a:t>
            </a:r>
            <a:r>
              <a:rPr lang="zh-CN" altLang="en-US" dirty="0"/>
              <a:t>为</a:t>
            </a:r>
            <a:r>
              <a:rPr lang="en-US" altLang="zh-CN" dirty="0"/>
              <a:t>”</a:t>
            </a:r>
            <a:r>
              <a:rPr lang="zh-CN" altLang="en-US" dirty="0"/>
              <a:t>重复起始</a:t>
            </a:r>
            <a:r>
              <a:rPr lang="en-US" altLang="zh-CN" dirty="0"/>
              <a:t>”</a:t>
            </a:r>
            <a:r>
              <a:rPr lang="zh-CN" altLang="en-US" dirty="0"/>
              <a:t>位，在切换数据收发方向时，不需要给出</a:t>
            </a:r>
            <a:r>
              <a:rPr lang="zh-CN" altLang="en-US" u="sng" dirty="0"/>
              <a:t>              </a:t>
            </a:r>
            <a:r>
              <a:rPr lang="en-US" altLang="zh-CN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直接再产生一次</a:t>
            </a:r>
            <a:r>
              <a:rPr lang="zh-CN" altLang="en-US" u="sng" dirty="0"/>
              <a:t>              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、对于应答信号，</a:t>
            </a:r>
            <a:r>
              <a:rPr lang="en-US" altLang="zh-CN" dirty="0"/>
              <a:t>ACK= </a:t>
            </a:r>
            <a:r>
              <a:rPr lang="en-US" altLang="zh-CN" u="sng" dirty="0"/>
              <a:t>        </a:t>
            </a:r>
            <a:r>
              <a:rPr lang="zh-CN" altLang="en-US" dirty="0"/>
              <a:t>（</a:t>
            </a:r>
            <a:r>
              <a:rPr lang="en-US" altLang="zh-CN" dirty="0"/>
              <a:t>0/1</a:t>
            </a:r>
            <a:r>
              <a:rPr lang="zh-CN" altLang="en-US" dirty="0"/>
              <a:t>）时为有效应答位，说明从机已经成功接收到该字节，否则说明接受不成功。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填空题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196753"/>
            <a:ext cx="11744200" cy="475252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主机向设备的寄存器写通讯过程</a:t>
            </a:r>
            <a:r>
              <a:rPr lang="en-US" altLang="zh-CN" dirty="0"/>
              <a:t>: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①首先主机发送一个</a:t>
            </a:r>
            <a:r>
              <a:rPr lang="en-US" altLang="zh-CN" dirty="0"/>
              <a:t>START</a:t>
            </a:r>
            <a:r>
              <a:rPr lang="zh-CN" altLang="en-US" dirty="0"/>
              <a:t>信号，在</a:t>
            </a:r>
            <a:r>
              <a:rPr lang="en-US" altLang="zh-CN" dirty="0"/>
              <a:t>SCL</a:t>
            </a:r>
            <a:r>
              <a:rPr lang="en-US" altLang="zh-CN" u="sng" dirty="0"/>
              <a:t>      </a:t>
            </a:r>
            <a:r>
              <a:rPr lang="zh-CN" altLang="en-US" dirty="0"/>
              <a:t>电平时，</a:t>
            </a:r>
            <a:r>
              <a:rPr lang="en-US" altLang="zh-CN" dirty="0"/>
              <a:t>SDA</a:t>
            </a:r>
            <a:r>
              <a:rPr lang="zh-CN" altLang="en-US" dirty="0"/>
              <a:t>由</a:t>
            </a:r>
            <a:r>
              <a:rPr lang="zh-CN" altLang="en-US" u="sng" dirty="0"/>
              <a:t>      </a:t>
            </a:r>
            <a:r>
              <a:rPr lang="zh-CN" altLang="en-US" dirty="0"/>
              <a:t>到</a:t>
            </a:r>
            <a:r>
              <a:rPr lang="zh-CN" altLang="en-US" u="sng" dirty="0"/>
              <a:t>       </a:t>
            </a:r>
            <a:r>
              <a:rPr lang="zh-CN" altLang="en-US" dirty="0"/>
              <a:t>跳变；（高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  <a:r>
              <a:rPr lang="en-US" altLang="zh-CN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②主机发送一个地址字节，包括</a:t>
            </a:r>
            <a:r>
              <a:rPr lang="en-US" altLang="zh-CN" dirty="0"/>
              <a:t>7</a:t>
            </a:r>
            <a:r>
              <a:rPr lang="zh-CN" altLang="en-US" dirty="0"/>
              <a:t>位地址码和一位写操控</a:t>
            </a:r>
            <a:r>
              <a:rPr lang="en-US" altLang="zh-CN" dirty="0"/>
              <a:t>W=</a:t>
            </a:r>
            <a:r>
              <a:rPr lang="en-US" altLang="zh-CN" u="sng" dirty="0"/>
              <a:t>      </a:t>
            </a:r>
            <a:r>
              <a:rPr lang="zh-CN" altLang="en-US" dirty="0"/>
              <a:t>；相应地址的从机发送一个应答信号</a:t>
            </a:r>
            <a:r>
              <a:rPr lang="en-US" altLang="zh-CN" dirty="0"/>
              <a:t>ACK =</a:t>
            </a:r>
            <a:r>
              <a:rPr lang="en-US" altLang="zh-CN" u="sng" dirty="0"/>
              <a:t>      </a:t>
            </a:r>
            <a:r>
              <a:rPr lang="zh-CN" altLang="en-US" dirty="0"/>
              <a:t>； （</a:t>
            </a:r>
            <a:r>
              <a:rPr lang="en-US" altLang="zh-CN" dirty="0"/>
              <a:t>0/1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③ 主机收到</a:t>
            </a:r>
            <a:r>
              <a:rPr lang="en-US" altLang="zh-CN" dirty="0"/>
              <a:t>ACK</a:t>
            </a:r>
            <a:r>
              <a:rPr lang="zh-CN" altLang="en-US" dirty="0"/>
              <a:t>后开始发送寄存器的地址，</a:t>
            </a:r>
            <a:r>
              <a:rPr lang="en-US" altLang="zh-CN" dirty="0"/>
              <a:t>MSB</a:t>
            </a:r>
            <a:r>
              <a:rPr lang="zh-CN" altLang="en-US" dirty="0"/>
              <a:t>在先，</a:t>
            </a:r>
            <a:r>
              <a:rPr lang="en-US" altLang="zh-CN" dirty="0"/>
              <a:t>LSB</a:t>
            </a:r>
            <a:r>
              <a:rPr lang="zh-CN" altLang="en-US" dirty="0"/>
              <a:t>在后； 从机发送应答信号 </a:t>
            </a:r>
            <a:r>
              <a:rPr lang="en-US" altLang="zh-CN" dirty="0"/>
              <a:t>ACK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④主机收到</a:t>
            </a:r>
            <a:r>
              <a:rPr lang="en-US" altLang="zh-CN" dirty="0"/>
              <a:t>ACK</a:t>
            </a:r>
            <a:r>
              <a:rPr lang="zh-CN" altLang="en-US" dirty="0"/>
              <a:t>后开始发送第一个数据字节，</a:t>
            </a:r>
            <a:r>
              <a:rPr lang="en-US" altLang="zh-CN" dirty="0"/>
              <a:t>MSB</a:t>
            </a:r>
            <a:r>
              <a:rPr lang="zh-CN" altLang="en-US" dirty="0"/>
              <a:t>在先，</a:t>
            </a:r>
            <a:r>
              <a:rPr lang="en-US" altLang="zh-CN" dirty="0"/>
              <a:t>LSB</a:t>
            </a:r>
            <a:r>
              <a:rPr lang="zh-CN" altLang="en-US" dirty="0"/>
              <a:t>在后；从机收到数据字节后，发送一个</a:t>
            </a:r>
            <a:r>
              <a:rPr lang="en-US" altLang="zh-CN" dirty="0"/>
              <a:t>ACK =</a:t>
            </a:r>
            <a:r>
              <a:rPr lang="en-US" altLang="zh-CN" u="sng" dirty="0"/>
              <a:t>      </a:t>
            </a:r>
            <a:r>
              <a:rPr lang="zh-CN" altLang="en-US" dirty="0"/>
              <a:t>表示继续传送数据，发送</a:t>
            </a:r>
            <a:r>
              <a:rPr lang="en-US" altLang="zh-CN" dirty="0"/>
              <a:t>NACK=</a:t>
            </a:r>
            <a:r>
              <a:rPr lang="en-US" altLang="zh-CN" u="sng" dirty="0"/>
              <a:t>     </a:t>
            </a:r>
            <a:r>
              <a:rPr lang="zh-CN" altLang="en-US" dirty="0"/>
              <a:t>表示传送数据结束； （</a:t>
            </a:r>
            <a:r>
              <a:rPr lang="en-US" altLang="zh-CN" dirty="0"/>
              <a:t>0/1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⑤主机发送完全部数据后，发送一个停止信号</a:t>
            </a:r>
            <a:r>
              <a:rPr lang="en-US" altLang="zh-CN" dirty="0"/>
              <a:t>STOP</a:t>
            </a:r>
            <a:r>
              <a:rPr lang="zh-CN" altLang="en-US" dirty="0"/>
              <a:t>，在</a:t>
            </a:r>
            <a:r>
              <a:rPr lang="en-US" altLang="zh-CN" dirty="0"/>
              <a:t>SCL</a:t>
            </a:r>
            <a:r>
              <a:rPr lang="en-US" altLang="zh-CN" u="sng" dirty="0"/>
              <a:t>      </a:t>
            </a:r>
            <a:r>
              <a:rPr lang="zh-CN" altLang="en-US" dirty="0"/>
              <a:t>电平时，</a:t>
            </a:r>
            <a:r>
              <a:rPr lang="en-US" altLang="zh-CN" dirty="0"/>
              <a:t>SDA</a:t>
            </a:r>
            <a:r>
              <a:rPr lang="zh-CN" altLang="en-US" dirty="0"/>
              <a:t>由</a:t>
            </a:r>
            <a:r>
              <a:rPr lang="zh-CN" altLang="en-US" u="sng" dirty="0"/>
              <a:t>     </a:t>
            </a:r>
            <a:r>
              <a:rPr lang="zh-CN" altLang="en-US" dirty="0"/>
              <a:t>到</a:t>
            </a:r>
            <a:r>
              <a:rPr lang="zh-CN" altLang="en-US" u="sng" dirty="0"/>
              <a:t>     </a:t>
            </a:r>
            <a:r>
              <a:rPr lang="zh-CN" altLang="en-US" dirty="0"/>
              <a:t>跳变，结束整个通讯并且释放总线； （高</a:t>
            </a:r>
            <a:r>
              <a:rPr lang="en-US" altLang="zh-CN" dirty="0"/>
              <a:t>/</a:t>
            </a:r>
            <a:r>
              <a:rPr lang="zh-CN" altLang="en-US" dirty="0"/>
              <a:t>低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74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A6607-F453-DB46-BD23-67BC7CF8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  <a:r>
              <a:rPr lang="en-US" altLang="zh-CN" dirty="0"/>
              <a:t>/</a:t>
            </a:r>
            <a:r>
              <a:rPr lang="zh-CN" altLang="en-US" dirty="0"/>
              <a:t>问答题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C2A-05B5-0677-AF36-EAA838314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、与 </a:t>
            </a:r>
            <a:r>
              <a:rPr lang="en-US" altLang="zh-CN" dirty="0"/>
              <a:t>SPI </a:t>
            </a:r>
            <a:r>
              <a:rPr lang="zh-CN" altLang="en-US" dirty="0"/>
              <a:t>通信相比，</a:t>
            </a:r>
            <a:r>
              <a:rPr lang="en-US" altLang="zh-CN" dirty="0"/>
              <a:t>I2C </a:t>
            </a:r>
            <a:r>
              <a:rPr lang="zh-CN" altLang="en-US" dirty="0"/>
              <a:t>通信有什么特点？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I2C</a:t>
            </a:r>
            <a:r>
              <a:rPr lang="zh-CN" altLang="en-US" dirty="0"/>
              <a:t>总线可以挂载多少个器件呢？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3</a:t>
            </a:r>
            <a:r>
              <a:rPr lang="zh-CN" altLang="en-US" dirty="0"/>
              <a:t>、由填空第</a:t>
            </a:r>
            <a:r>
              <a:rPr lang="en-US" altLang="zh-CN" dirty="0"/>
              <a:t>3</a:t>
            </a:r>
            <a:r>
              <a:rPr lang="zh-CN" altLang="en-US" dirty="0"/>
              <a:t>题，写出</a:t>
            </a:r>
            <a:r>
              <a:rPr lang="en-US" altLang="zh-CN" dirty="0"/>
              <a:t>I2C</a:t>
            </a:r>
            <a:r>
              <a:rPr lang="zh-CN" altLang="en-US" dirty="0"/>
              <a:t>主机向设备的寄存器读通讯过程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05DF9-A92D-B609-5451-B255F32A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2022/11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257A1-D8C2-6513-0C4B-D7340428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嵌入式系统 </a:t>
            </a: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  </a:t>
            </a: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电子科学与技术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50FF-615C-8431-8BCD-6CE0BA46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F2BB6F-A83A-4C95-B30E-4BA0ECE4D46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15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6B5F-20B0-BFB4-1E45-832E0DF773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376" y="994176"/>
            <a:ext cx="11305256" cy="118876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嵌 入 式 系 统 课 程</a:t>
            </a:r>
            <a:br>
              <a:rPr lang="en-US" altLang="zh-CN" dirty="0"/>
            </a:br>
            <a:r>
              <a:rPr lang="zh-CN" altLang="en-US" dirty="0"/>
              <a:t>课后习题答案</a:t>
            </a:r>
            <a:endParaRPr lang="zh-CN" altLang="en-US" sz="3200" b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7A5396-071C-E9D9-2670-38BF1B94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648" y="2996952"/>
            <a:ext cx="6852498" cy="7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84426"/>
      </p:ext>
    </p:extLst>
  </p:cSld>
  <p:clrMapOvr>
    <a:masterClrMapping/>
  </p:clrMapOvr>
</p:sld>
</file>

<file path=ppt/theme/theme1.xml><?xml version="1.0" encoding="utf-8"?>
<a:theme xmlns:a="http://schemas.openxmlformats.org/drawingml/2006/main" name="1_封面封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34433</TotalTime>
  <Words>1738</Words>
  <Application>Microsoft Office PowerPoint</Application>
  <PresentationFormat>宽屏</PresentationFormat>
  <Paragraphs>142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-apple-system</vt:lpstr>
      <vt:lpstr>等线</vt:lpstr>
      <vt:lpstr>等线 Light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1_封面封底</vt:lpstr>
      <vt:lpstr>章节</vt:lpstr>
      <vt:lpstr>自定义设计方案</vt:lpstr>
      <vt:lpstr>PowerPoint 演示文稿</vt:lpstr>
      <vt:lpstr>嵌 入 式 系 统 课 程 课后习题</vt:lpstr>
      <vt:lpstr>选择题</vt:lpstr>
      <vt:lpstr>选择题</vt:lpstr>
      <vt:lpstr>判断题</vt:lpstr>
      <vt:lpstr>填空题</vt:lpstr>
      <vt:lpstr>填空题</vt:lpstr>
      <vt:lpstr>思考/问答题</vt:lpstr>
      <vt:lpstr>嵌 入 式 系 统 课 程 课后习题答案</vt:lpstr>
      <vt:lpstr>选择题</vt:lpstr>
      <vt:lpstr>选择题</vt:lpstr>
      <vt:lpstr>判断题</vt:lpstr>
      <vt:lpstr>填空题</vt:lpstr>
      <vt:lpstr>填空题</vt:lpstr>
      <vt:lpstr>思考/问答题</vt:lpstr>
      <vt:lpstr>思考/问答题</vt:lpstr>
      <vt:lpstr>思考/问答题</vt:lpstr>
      <vt:lpstr>思考/问答题</vt:lpstr>
    </vt:vector>
  </TitlesOfParts>
  <Company>yanshan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ljh</dc:creator>
  <cp:lastModifiedBy>ljh@ysu.edu.cn</cp:lastModifiedBy>
  <cp:revision>3772</cp:revision>
  <dcterms:created xsi:type="dcterms:W3CDTF">2007-09-03T07:59:49Z</dcterms:created>
  <dcterms:modified xsi:type="dcterms:W3CDTF">2022-12-13T01:31:31Z</dcterms:modified>
</cp:coreProperties>
</file>