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725" r:id="rId1"/>
    <p:sldMasterId id="2147483705" r:id="rId2"/>
    <p:sldMasterId id="2147483728" r:id="rId3"/>
  </p:sldMasterIdLst>
  <p:notesMasterIdLst>
    <p:notesMasterId r:id="rId9"/>
  </p:notesMasterIdLst>
  <p:handoutMasterIdLst>
    <p:handoutMasterId r:id="rId10"/>
  </p:handoutMasterIdLst>
  <p:sldIdLst>
    <p:sldId id="786" r:id="rId4"/>
    <p:sldId id="874" r:id="rId5"/>
    <p:sldId id="885" r:id="rId6"/>
    <p:sldId id="884" r:id="rId7"/>
    <p:sldId id="886" r:id="rId8"/>
  </p:sldIdLst>
  <p:sldSz cx="12192000" cy="6858000"/>
  <p:notesSz cx="7104063" cy="10234613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8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3366FF"/>
    <a:srgbClr val="4472C4"/>
    <a:srgbClr val="FCFE9C"/>
    <a:srgbClr val="FFFFFF"/>
    <a:srgbClr val="96002C"/>
    <a:srgbClr val="00CCFF"/>
    <a:srgbClr val="FF9933"/>
    <a:srgbClr val="CCFC50"/>
    <a:srgbClr val="FF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821" autoAdjust="0"/>
    <p:restoredTop sz="94632" autoAdjust="0"/>
  </p:normalViewPr>
  <p:slideViewPr>
    <p:cSldViewPr>
      <p:cViewPr>
        <p:scale>
          <a:sx n="75" d="100"/>
          <a:sy n="75" d="100"/>
        </p:scale>
        <p:origin x="306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100" d="100"/>
        <a:sy n="100" d="100"/>
      </p:scale>
      <p:origin x="0" y="21690"/>
    </p:cViewPr>
  </p:sorterViewPr>
  <p:notesViewPr>
    <p:cSldViewPr>
      <p:cViewPr varScale="1">
        <p:scale>
          <a:sx n="57" d="100"/>
          <a:sy n="57" d="100"/>
        </p:scale>
        <p:origin x="2499" y="42"/>
      </p:cViewPr>
      <p:guideLst>
        <p:guide orient="horz" pos="3224"/>
        <p:guide pos="2238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Rectangle 2">
            <a:extLst>
              <a:ext uri="{FF2B5EF4-FFF2-40B4-BE49-F238E27FC236}">
                <a16:creationId xmlns:a16="http://schemas.microsoft.com/office/drawing/2014/main" id="{F6687932-0710-4C5B-87ED-BCBD0357C980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246787" name="Rectangle 3">
            <a:extLst>
              <a:ext uri="{FF2B5EF4-FFF2-40B4-BE49-F238E27FC236}">
                <a16:creationId xmlns:a16="http://schemas.microsoft.com/office/drawing/2014/main" id="{EFDFEE47-1A93-462B-896E-16F40E8E08E3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Arial" charset="0"/>
              </a:defRPr>
            </a:lvl1pPr>
          </a:lstStyle>
          <a:p>
            <a:pPr>
              <a:defRPr/>
            </a:pPr>
            <a:fld id="{5E76DDCB-D743-40C3-AE4A-0CB7461FE9E8}" type="datetime1">
              <a:rPr lang="zh-CN" altLang="en-US"/>
              <a:pPr>
                <a:defRPr/>
              </a:pPr>
              <a:t>2022/11/17</a:t>
            </a:fld>
            <a:endParaRPr lang="en-US" altLang="zh-CN"/>
          </a:p>
        </p:txBody>
      </p:sp>
      <p:sp>
        <p:nvSpPr>
          <p:cNvPr id="246788" name="Rectangle 4">
            <a:extLst>
              <a:ext uri="{FF2B5EF4-FFF2-40B4-BE49-F238E27FC236}">
                <a16:creationId xmlns:a16="http://schemas.microsoft.com/office/drawing/2014/main" id="{E4FE8E6F-A217-43BC-8820-86C41B7123F4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46789" name="Rectangle 5">
            <a:extLst>
              <a:ext uri="{FF2B5EF4-FFF2-40B4-BE49-F238E27FC236}">
                <a16:creationId xmlns:a16="http://schemas.microsoft.com/office/drawing/2014/main" id="{2501ED6E-5AD2-441F-96D8-D32F92C439F5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>
              <a:defRPr sz="1300"/>
            </a:lvl1pPr>
          </a:lstStyle>
          <a:p>
            <a:pPr>
              <a:defRPr/>
            </a:pPr>
            <a:fld id="{ED0B5819-B51E-4395-92A9-256618DEDAF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490" name="Rectangle 2">
            <a:extLst>
              <a:ext uri="{FF2B5EF4-FFF2-40B4-BE49-F238E27FC236}">
                <a16:creationId xmlns:a16="http://schemas.microsoft.com/office/drawing/2014/main" id="{C331D76A-187B-4966-8BB1-847CEA20CE3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19491" name="Rectangle 3">
            <a:extLst>
              <a:ext uri="{FF2B5EF4-FFF2-40B4-BE49-F238E27FC236}">
                <a16:creationId xmlns:a16="http://schemas.microsoft.com/office/drawing/2014/main" id="{7B708040-F68C-4397-B0FD-E5F9E773DBA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3992" y="0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fld id="{2EDCDF2D-411D-445D-AB8D-673F8242D1F3}" type="datetime1">
              <a:rPr lang="zh-CN" altLang="en-US"/>
              <a:pPr>
                <a:defRPr/>
              </a:pPr>
              <a:t>2022/11/17</a:t>
            </a:fld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6E3042F3-4760-446D-A5AC-A47FEB4923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42875" y="768350"/>
            <a:ext cx="6818313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19493" name="Rectangle 5">
            <a:extLst>
              <a:ext uri="{FF2B5EF4-FFF2-40B4-BE49-F238E27FC236}">
                <a16:creationId xmlns:a16="http://schemas.microsoft.com/office/drawing/2014/main" id="{0A4B2845-86AB-4988-8E95-5215702D082B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10407" y="4861441"/>
            <a:ext cx="5683250" cy="460557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19494" name="Rectangle 6">
            <a:extLst>
              <a:ext uri="{FF2B5EF4-FFF2-40B4-BE49-F238E27FC236}">
                <a16:creationId xmlns:a16="http://schemas.microsoft.com/office/drawing/2014/main" id="{DFA24552-17A3-47FB-AB8F-6B6BC9272D58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300">
                <a:solidFill>
                  <a:schemeClr val="tx1"/>
                </a:solidFill>
                <a:latin typeface="Arial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19495" name="Rectangle 7">
            <a:extLst>
              <a:ext uri="{FF2B5EF4-FFF2-40B4-BE49-F238E27FC236}">
                <a16:creationId xmlns:a16="http://schemas.microsoft.com/office/drawing/2014/main" id="{5F770D1E-BFB4-43A2-B5BE-5E11B39840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3992" y="9721106"/>
            <a:ext cx="3078427" cy="51173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75" tIns="49538" rIns="99075" bIns="49538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300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A5F3223F-9A02-40A6-873B-9D9A9485154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219028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42CA96C-B1A2-CF56-C6F4-FF5F0E882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8563D-9A7F-3855-ACA1-FB6707ECAD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D0E7AA3-33F1-CC9B-4FD4-20CC34802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953EC3D-9414-81B4-C1DE-616D1B0F3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1C1C8B-B1E7-9DF6-CE80-D4CC273280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E9DEBC-1509-693E-EFAE-43DBFB4DD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56923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DC721D-8730-5FEC-D129-CD5E4792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B2CC3BB-E245-FA7D-1066-4AE3511502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158540D-1054-9D82-EF80-F8DC1C794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D982FE5-4E2D-7DC9-7853-FE7C560C3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E8E41EA-7E68-9B4E-939F-B751F5DD5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B1089AF-2AEB-A2B3-B1B7-0D54A5F48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69599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0A32DE-1FFF-43B3-F4E9-A5DEFAF93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F4E291A-DB25-7BAB-C875-33621E0B79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E124F6-E470-E66B-B4DA-F8CF56A70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06C8CD3-602F-BB2A-C1B3-4A6F89C3BC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941B806-DF0E-2667-AEEA-B7C72F983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11244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2263F5E-C64C-F854-F51A-AE1477644B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248C97A-AA85-7579-7089-2B847F0B36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132A0E-2C9C-FA4F-F6D1-480CED16D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5E1BA1F-E298-564F-10AE-0BC060E532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10D5157-141C-61D9-A805-9EF536D93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1494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604222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D98E04-9B1B-8A33-1BB5-6F9CD162D2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7E27D0DF-81F5-4ADA-CF17-2714C96245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355CD6-F6CD-38DC-836A-2DB82AA67F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51B0D7E-C140-DB21-8DEA-B4F5F3FD6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438CC5B-B23C-7A6F-9EBD-BA4456B9B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6081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051663-EA75-55CF-92D6-9EFD9815A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920" y="116632"/>
            <a:ext cx="10515600" cy="759619"/>
          </a:xfrm>
        </p:spPr>
        <p:txBody>
          <a:bodyPr>
            <a:normAutofit/>
          </a:bodyPr>
          <a:lstStyle>
            <a:lvl1pPr>
              <a:defRPr sz="36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C8AC6CA-A063-DFA6-F9E2-14DADABDB950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63352" y="1196752"/>
            <a:ext cx="11744200" cy="5040559"/>
          </a:xfrm>
        </p:spPr>
        <p:txBody>
          <a:bodyPr/>
          <a:lstStyle>
            <a:lvl1pPr marL="2286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685800" indent="-228600">
              <a:buClr>
                <a:schemeClr val="accent2"/>
              </a:buClr>
              <a:buFont typeface="Wingdings" panose="05000000000000000000" pitchFamily="2" charset="2"/>
              <a:buChar char="u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1143000" indent="-228600">
              <a:buClr>
                <a:schemeClr val="accent2"/>
              </a:buClr>
              <a:buFont typeface="Arial" panose="020B0604020202020204" pitchFamily="34" charset="0"/>
              <a:buChar char="•"/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</a:lstStyle>
          <a:p>
            <a:pPr lvl="0"/>
            <a:r>
              <a:rPr lang="zh-CN" altLang="en-US" dirty="0"/>
              <a:t> 单击此处编辑母版文本样式</a:t>
            </a:r>
          </a:p>
          <a:p>
            <a:pPr lvl="1"/>
            <a:r>
              <a:rPr lang="zh-CN" altLang="en-US" dirty="0"/>
              <a:t> 二级</a:t>
            </a:r>
          </a:p>
          <a:p>
            <a:pPr lvl="2"/>
            <a:r>
              <a:rPr lang="zh-CN" altLang="en-US" dirty="0"/>
              <a:t>三级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1602E5B-1EA1-B6DB-193D-4AE2B51D40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63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DAF7885-0AA6-02B7-6867-0D9571C317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1400"/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7D00E5-92D8-81BA-8C7B-94E66A8D0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64352" y="6356350"/>
            <a:ext cx="2743200" cy="365125"/>
          </a:xfrm>
        </p:spPr>
        <p:txBody>
          <a:bodyPr/>
          <a:lstStyle>
            <a:lvl1pPr>
              <a:defRPr sz="1400"/>
            </a:lvl1pPr>
          </a:lstStyle>
          <a:p>
            <a:fld id="{FCF2BB6F-A83A-4C95-B30E-4BA0ECE4D46E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3220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EEE99A7-B20B-7FE3-F237-7A69B9A2C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A88CE7-5A17-4EDC-F22A-3D8FF7A37D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8BFCF4-5E1F-8E2F-0048-09EAA5E7C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377756-55FD-E027-B456-32A3E844F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C9A6A9-192A-B09E-84D0-8FA2EAAD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1121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514FB5-D454-80D5-9687-23428CD56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C10D36-16C0-8DFA-6A74-2169E72CE40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B6CC14D-63F7-77EE-AD19-8DE8974F32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1743C9C-25E3-6DB4-7695-3F5775A21F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DD9C151-C75B-9565-52B7-F3395A458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11C8C7-7BBD-4613-58C4-68961D5E2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1732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DE9D0-A5D4-7C34-C73C-6670853B6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1254716-EB35-D7C5-E0EB-5C40E3720C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BF4FD70-AEBA-B2FB-6F4F-F46A90FD46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BE65F85A-36B5-8A6D-41AB-6F92801976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B0CC6E9-44C4-9D93-8AB7-4E199FCE99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18F74EE7-FEF2-1F31-29AA-3AC8007CD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2117BE1-30A1-3C41-D651-AF98DDA142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E76877A-D576-006F-D1CB-8E70B7F9A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04975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083B93C-D69E-09D8-C41D-7DCC1FB77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377B9E6-18BC-70D3-A64F-76E924C29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1C77E56-D88B-1206-F225-8D3FD5AC5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9498498-893C-D8DF-B814-C12D66CAB2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379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97F14C16-7B13-175F-FA3B-CD038595A6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860C817B-7FC3-EA8F-7A10-CAC737F5B7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A6B19D8-702E-2AD4-B546-926D8CFA8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25857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B7ACB66C-2750-80E5-4EE4-93827BD2D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>
            <a:extLst>
              <a:ext uri="{FF2B5EF4-FFF2-40B4-BE49-F238E27FC236}">
                <a16:creationId xmlns:a16="http://schemas.microsoft.com/office/drawing/2014/main" id="{455F0F1F-CA8C-FE26-6946-69E0179D28F5}"/>
              </a:ext>
            </a:extLst>
          </p:cNvPr>
          <p:cNvSpPr txBox="1"/>
          <p:nvPr userDrawn="1"/>
        </p:nvSpPr>
        <p:spPr>
          <a:xfrm>
            <a:off x="7104112" y="2428726"/>
            <a:ext cx="4248472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嵌入式系统</a:t>
            </a:r>
            <a:br>
              <a:rPr lang="en-US" altLang="zh-CN" sz="6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en-US" altLang="zh-CN" sz="3200" b="1" dirty="0">
                <a:latin typeface="Arial Black" panose="020B0A04020102020204" pitchFamily="34" charset="0"/>
                <a:ea typeface="微软雅黑" panose="020B0503020204020204" pitchFamily="34" charset="-122"/>
              </a:rPr>
              <a:t>Embedded System</a:t>
            </a:r>
            <a:br>
              <a:rPr lang="en-US" altLang="zh-CN" sz="3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</a:br>
            <a:r>
              <a:rPr lang="zh-CN" altLang="en-US" sz="3200" b="1" dirty="0">
                <a:latin typeface="宋体" panose="02010600030101010101" pitchFamily="2" charset="-122"/>
                <a:ea typeface="宋体" panose="02010600030101010101" pitchFamily="2" charset="-122"/>
              </a:rPr>
              <a:t>信息学院 光电子系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16F2475B-7E41-D459-4601-031B3C9956AF}"/>
              </a:ext>
            </a:extLst>
          </p:cNvPr>
          <p:cNvSpPr txBox="1"/>
          <p:nvPr userDrawn="1"/>
        </p:nvSpPr>
        <p:spPr>
          <a:xfrm>
            <a:off x="0" y="18281"/>
            <a:ext cx="379174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8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电子科学与技术专业课</a:t>
            </a:r>
          </a:p>
        </p:txBody>
      </p:sp>
    </p:spTree>
    <p:extLst>
      <p:ext uri="{BB962C8B-B14F-4D97-AF65-F5344CB8AC3E}">
        <p14:creationId xmlns:p14="http://schemas.microsoft.com/office/powerpoint/2010/main" val="654890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800" b="1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>
            <a:extLst>
              <a:ext uri="{FF2B5EF4-FFF2-40B4-BE49-F238E27FC236}">
                <a16:creationId xmlns:a16="http://schemas.microsoft.com/office/drawing/2014/main" id="{BDD38097-F968-0866-28FD-06ABC489FD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376" y="1160115"/>
            <a:ext cx="11305256" cy="118876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第</a:t>
            </a:r>
            <a:r>
              <a:rPr lang="en-US" altLang="zh-CN" dirty="0"/>
              <a:t>x</a:t>
            </a:r>
            <a:r>
              <a:rPr lang="zh-CN" altLang="en-US" dirty="0"/>
              <a:t>章 标题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E0BA8B1-7BF4-D130-2626-63C0AB368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79376" y="2492895"/>
            <a:ext cx="11305256" cy="36840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altLang="zh-CN" dirty="0"/>
              <a:t>x.1</a:t>
            </a:r>
            <a:r>
              <a:rPr lang="zh-CN" altLang="en-US" dirty="0"/>
              <a:t> 小节</a:t>
            </a:r>
            <a:endParaRPr lang="en-US" altLang="zh-CN" dirty="0"/>
          </a:p>
          <a:p>
            <a:pPr lvl="0"/>
            <a:r>
              <a:rPr lang="en-US" altLang="zh-CN" dirty="0"/>
              <a:t>x.2</a:t>
            </a:r>
            <a:r>
              <a:rPr lang="zh-CN" altLang="en-US" dirty="0"/>
              <a:t> 小节</a:t>
            </a:r>
          </a:p>
        </p:txBody>
      </p:sp>
      <p:sp>
        <p:nvSpPr>
          <p:cNvPr id="9" name="Rectangle 15">
            <a:extLst>
              <a:ext uri="{FF2B5EF4-FFF2-40B4-BE49-F238E27FC236}">
                <a16:creationId xmlns:a16="http://schemas.microsoft.com/office/drawing/2014/main" id="{2FAC40F6-B6B0-9648-F8B5-B2AF65FF88B5}"/>
              </a:ext>
            </a:extLst>
          </p:cNvPr>
          <p:cNvSpPr>
            <a:spLocks noChangeArrowheads="1"/>
          </p:cNvSpPr>
          <p:nvPr userDrawn="1"/>
        </p:nvSpPr>
        <p:spPr bwMode="ltGray">
          <a:xfrm>
            <a:off x="0" y="5"/>
            <a:ext cx="12192000" cy="620713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 anchor="ctr"/>
          <a:lstStyle>
            <a:lvl1pPr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charset="0"/>
                <a:ea typeface="宋体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pic>
        <p:nvPicPr>
          <p:cNvPr id="10" name="Picture 20">
            <a:extLst>
              <a:ext uri="{FF2B5EF4-FFF2-40B4-BE49-F238E27FC236}">
                <a16:creationId xmlns:a16="http://schemas.microsoft.com/office/drawing/2014/main" id="{2F751026-39C9-C39A-74EE-CADCBD33C0C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8853" y="71438"/>
            <a:ext cx="744659" cy="620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WordArt 24">
            <a:extLst>
              <a:ext uri="{FF2B5EF4-FFF2-40B4-BE49-F238E27FC236}">
                <a16:creationId xmlns:a16="http://schemas.microsoft.com/office/drawing/2014/main" id="{5731591A-E5A9-1086-0465-04B1D81EBDDF}"/>
              </a:ext>
            </a:extLst>
          </p:cNvPr>
          <p:cNvSpPr>
            <a:spLocks noChangeArrowheads="1" noChangeShapeType="1" noTextEdit="1"/>
          </p:cNvSpPr>
          <p:nvPr userDrawn="1"/>
        </p:nvSpPr>
        <p:spPr bwMode="auto">
          <a:xfrm>
            <a:off x="2021325" y="115887"/>
            <a:ext cx="9163243" cy="504826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>
              <a:defRPr/>
            </a:pPr>
            <a:r>
              <a:rPr lang="zh-CN" altLang="en-US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嵌入式系统</a:t>
            </a:r>
            <a:r>
              <a:rPr lang="en-US" altLang="zh-CN" sz="2000" kern="10" normalizeH="1" dirty="0">
                <a:ln w="12700">
                  <a:solidFill>
                    <a:schemeClr val="tx1"/>
                  </a:solidFill>
                  <a:round/>
                  <a:headEnd/>
                  <a:tailEnd/>
                </a:ln>
                <a:solidFill>
                  <a:schemeClr val="bg1">
                    <a:alpha val="50195"/>
                  </a:schemeClr>
                </a:solidFill>
                <a:effectLst>
                  <a:outerShdw dist="45791" dir="2021404" algn="ctr" rotWithShape="0">
                    <a:srgbClr val="9999FF"/>
                  </a:outerShdw>
                </a:effectLst>
                <a:latin typeface="Times New Roman"/>
                <a:cs typeface="Times New Roman"/>
              </a:rPr>
              <a:t>(EMBEDDED SYSTEM)</a:t>
            </a:r>
            <a:endParaRPr lang="zh-CN" altLang="en-US" sz="2000" kern="10" normalizeH="1" dirty="0">
              <a:ln w="12700">
                <a:solidFill>
                  <a:schemeClr val="tx1"/>
                </a:solidFill>
                <a:round/>
                <a:headEnd/>
                <a:tailEnd/>
              </a:ln>
              <a:solidFill>
                <a:schemeClr val="bg1">
                  <a:alpha val="50195"/>
                </a:schemeClr>
              </a:solidFill>
              <a:effectLst>
                <a:outerShdw dist="45791" dir="2021404" algn="ctr" rotWithShape="0">
                  <a:srgbClr val="9999FF"/>
                </a:outerShdw>
              </a:effectLst>
              <a:latin typeface="Times New Roman"/>
              <a:cs typeface="Times New Roman"/>
            </a:endParaRPr>
          </a:p>
        </p:txBody>
      </p:sp>
      <p:sp>
        <p:nvSpPr>
          <p:cNvPr id="12" name="Text Box 16">
            <a:extLst>
              <a:ext uri="{FF2B5EF4-FFF2-40B4-BE49-F238E27FC236}">
                <a16:creationId xmlns:a16="http://schemas.microsoft.com/office/drawing/2014/main" id="{A180DF41-1848-5478-055F-9719AF7067BD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692154"/>
            <a:ext cx="12192000" cy="288574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28243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</p:sldLayoutIdLst>
  <p:hf hdr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lang="en-US" altLang="en-US" sz="4000" b="1" kern="1200" dirty="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0" indent="0" algn="ctr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48BF4A2E-8A31-E5CE-351B-09F95F35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7179FCE-50B0-FE54-D357-6F1661F531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D0C39DE-BDBD-E1E8-5E10-D7780B8A8E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/>
              <a:t>2022/11</a:t>
            </a:r>
            <a:endParaRPr lang="zh-CN" alt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B5824FC-8958-E917-A300-F99D0D7B33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CDABE12-3B48-7185-091F-1D8B3285DD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2BB6F-A83A-4C95-B30E-4BA0ECE4D46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Text Box 16">
            <a:extLst>
              <a:ext uri="{FF2B5EF4-FFF2-40B4-BE49-F238E27FC236}">
                <a16:creationId xmlns:a16="http://schemas.microsoft.com/office/drawing/2014/main" id="{DD46B34A-24F7-A226-8FF7-FC0660C8A758}"/>
              </a:ext>
            </a:extLst>
          </p:cNvPr>
          <p:cNvSpPr txBox="1">
            <a:spLocks noChangeArrowheads="1"/>
          </p:cNvSpPr>
          <p:nvPr userDrawn="1"/>
        </p:nvSpPr>
        <p:spPr bwMode="gray">
          <a:xfrm>
            <a:off x="0" y="0"/>
            <a:ext cx="12192000" cy="980728"/>
          </a:xfrm>
          <a:prstGeom prst="rect">
            <a:avLst/>
          </a:prstGeom>
          <a:solidFill>
            <a:srgbClr val="C00000"/>
          </a:solidFill>
          <a:ln>
            <a:noFill/>
          </a:ln>
          <a:effectLst/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 sz="1000" b="1" dirty="0">
              <a:latin typeface="Verdan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9534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  <p:sldLayoutId id="2147483730" r:id="rId2"/>
    <p:sldLayoutId id="2147483731" r:id="rId3"/>
    <p:sldLayoutId id="2147483732" r:id="rId4"/>
    <p:sldLayoutId id="2147483733" r:id="rId5"/>
    <p:sldLayoutId id="2147483734" r:id="rId6"/>
    <p:sldLayoutId id="2147483735" r:id="rId7"/>
    <p:sldLayoutId id="2147483736" r:id="rId8"/>
    <p:sldLayoutId id="2147483737" r:id="rId9"/>
    <p:sldLayoutId id="2147483738" r:id="rId10"/>
    <p:sldLayoutId id="214748373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267560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F36B5F-20B0-BFB4-1E45-832E0DF77359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479376" y="1160115"/>
            <a:ext cx="11305256" cy="1188765"/>
          </a:xfrm>
        </p:spPr>
        <p:txBody>
          <a:bodyPr/>
          <a:lstStyle/>
          <a:p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 </a:t>
            </a:r>
            <a:r>
              <a:rPr lang="en-US" altLang="zh-CN" dirty="0"/>
              <a:t>MCU</a:t>
            </a:r>
            <a:r>
              <a:rPr lang="zh-CN" altLang="en-US" dirty="0"/>
              <a:t>硬件基础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7F5DD4-1F98-B55A-91B2-B5D7949FBCB0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3071664" y="2492896"/>
            <a:ext cx="6120680" cy="3684067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</a:t>
            </a:r>
            <a:r>
              <a:rPr lang="en-US" altLang="zh-CN" dirty="0"/>
              <a:t>2.1 </a:t>
            </a:r>
            <a:r>
              <a:rPr lang="en-US" altLang="zh-CN" dirty="0">
                <a:hlinkClick r:id="" action="ppaction://noaction"/>
              </a:rPr>
              <a:t>CPU</a:t>
            </a:r>
            <a:r>
              <a:rPr lang="zh-CN" altLang="en-US" dirty="0">
                <a:hlinkClick r:id="" action="ppaction://noaction"/>
              </a:rPr>
              <a:t>的基本结构和运行机制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</a:t>
            </a:r>
            <a:r>
              <a:rPr lang="en-US" altLang="zh-CN" dirty="0"/>
              <a:t>2.2 </a:t>
            </a:r>
            <a:r>
              <a:rPr lang="en-US" altLang="zh-CN" dirty="0">
                <a:hlinkClick r:id="" action="ppaction://noaction"/>
              </a:rPr>
              <a:t>ARM</a:t>
            </a:r>
            <a:r>
              <a:rPr lang="zh-CN" altLang="en-US" dirty="0">
                <a:hlinkClick r:id="" action="ppaction://noaction"/>
              </a:rPr>
              <a:t>的体系结构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</a:t>
            </a:r>
            <a:r>
              <a:rPr lang="en-US" altLang="zh-CN" dirty="0"/>
              <a:t>2.3 </a:t>
            </a:r>
            <a:r>
              <a:rPr lang="zh-CN" altLang="en-US" dirty="0">
                <a:hlinkClick r:id="" action="ppaction://noaction"/>
              </a:rPr>
              <a:t>中断的概念、机制和中断子程</a:t>
            </a:r>
            <a:endParaRPr lang="en-US" altLang="zh-CN" dirty="0"/>
          </a:p>
          <a:p>
            <a:pPr algn="l">
              <a:lnSpc>
                <a:spcPct val="15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❀</a:t>
            </a:r>
            <a:r>
              <a:rPr lang="en-US" altLang="zh-CN" dirty="0"/>
              <a:t>2.4 </a:t>
            </a:r>
            <a:r>
              <a:rPr lang="zh-CN" altLang="en-US" dirty="0">
                <a:hlinkClick r:id="" action="ppaction://noaction"/>
              </a:rPr>
              <a:t>复位、时钟、存储器和总线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58761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>
              <a:lnSpc>
                <a:spcPct val="150000"/>
              </a:lnSpc>
            </a:pPr>
            <a:r>
              <a:rPr lang="en-US" altLang="zh-CN" dirty="0"/>
              <a:t> CPU</a:t>
            </a:r>
            <a:r>
              <a:rPr lang="zh-CN" altLang="en-US" dirty="0"/>
              <a:t>内部，</a:t>
            </a:r>
            <a:r>
              <a:rPr lang="en-US" altLang="zh-CN" dirty="0"/>
              <a:t>PC</a:t>
            </a:r>
            <a:r>
              <a:rPr lang="zh-CN" altLang="en-US" dirty="0"/>
              <a:t>指针和</a:t>
            </a:r>
            <a:r>
              <a:rPr lang="en-US" altLang="zh-CN" dirty="0"/>
              <a:t>SP</a:t>
            </a:r>
            <a:r>
              <a:rPr lang="zh-CN" altLang="en-US" dirty="0"/>
              <a:t>指针的作用是什么？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CPU</a:t>
            </a:r>
            <a:r>
              <a:rPr lang="zh-CN" altLang="en-US" dirty="0"/>
              <a:t>内部，</a:t>
            </a:r>
            <a:r>
              <a:rPr lang="en-US" altLang="zh-CN" dirty="0"/>
              <a:t>PSR</a:t>
            </a:r>
            <a:r>
              <a:rPr lang="zh-CN" altLang="en-US" dirty="0"/>
              <a:t>中四个主要标志位含义：</a:t>
            </a:r>
            <a:r>
              <a:rPr lang="en-US" altLang="zh-CN" dirty="0"/>
              <a:t>Z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、</a:t>
            </a:r>
            <a:r>
              <a:rPr lang="en-US" altLang="zh-CN" dirty="0"/>
              <a:t>O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。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对堆栈做一个简单描述，比如它的结构、存取方式、作用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简述</a:t>
            </a:r>
            <a:r>
              <a:rPr lang="en-US" altLang="zh-CN" dirty="0"/>
              <a:t>ARM Cortex-M</a:t>
            </a:r>
            <a:r>
              <a:rPr lang="zh-CN" altLang="en-US" dirty="0"/>
              <a:t>架构体系中的寄存器组，比如有哪些类型、作用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</a:t>
            </a:r>
            <a:r>
              <a:rPr lang="zh-CN" altLang="en-US" dirty="0"/>
              <a:t>能否解释什么是中断、中断服务子程</a:t>
            </a:r>
            <a:r>
              <a:rPr lang="en-US" altLang="zh-CN" dirty="0"/>
              <a:t>ISR</a:t>
            </a:r>
            <a:r>
              <a:rPr lang="zh-CN" altLang="en-US" dirty="0"/>
              <a:t>、中断向量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MCU</a:t>
            </a:r>
            <a:r>
              <a:rPr lang="zh-CN" altLang="en-US" dirty="0"/>
              <a:t>复位后首先执行</a:t>
            </a:r>
            <a:r>
              <a:rPr lang="en-US" altLang="zh-CN" dirty="0"/>
              <a:t>main()</a:t>
            </a:r>
            <a:r>
              <a:rPr lang="zh-CN" altLang="en-US" dirty="0"/>
              <a:t>函数吗？为什么？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Flash</a:t>
            </a:r>
            <a:r>
              <a:rPr lang="zh-CN" altLang="en-US" dirty="0"/>
              <a:t>存储器和</a:t>
            </a:r>
            <a:r>
              <a:rPr lang="en-US" altLang="zh-CN" dirty="0"/>
              <a:t>SRAM</a:t>
            </a:r>
            <a:r>
              <a:rPr lang="zh-CN" altLang="en-US" dirty="0"/>
              <a:t>存储器的区别，如易失性、用途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什么是总线？哈佛总线和冯</a:t>
            </a:r>
            <a:r>
              <a:rPr lang="en-US" altLang="zh-CN" dirty="0"/>
              <a:t>·</a:t>
            </a:r>
            <a:r>
              <a:rPr lang="zh-CN" altLang="en-US" dirty="0"/>
              <a:t>诺依曼总线的区别及优点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zh-CN" altLang="en-US" dirty="0"/>
              <a:t> 为何对</a:t>
            </a:r>
            <a:r>
              <a:rPr lang="en-US" altLang="zh-CN" dirty="0"/>
              <a:t>MCU</a:t>
            </a:r>
            <a:r>
              <a:rPr lang="zh-CN" altLang="en-US" dirty="0"/>
              <a:t>外设作地址映射？外设映射的起始地址是多少？</a:t>
            </a:r>
            <a:endParaRPr lang="en-US" altLang="zh-CN" dirty="0"/>
          </a:p>
          <a:p>
            <a:pPr>
              <a:lnSpc>
                <a:spcPct val="150000"/>
              </a:lnSpc>
            </a:pPr>
            <a:r>
              <a:rPr lang="en-US" altLang="zh-CN" dirty="0"/>
              <a:t> MCU</a:t>
            </a:r>
            <a:r>
              <a:rPr lang="zh-CN" altLang="en-US" dirty="0"/>
              <a:t>编程模型中两大重要方面是什么？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75960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思考题解答</a:t>
            </a:r>
            <a:r>
              <a:rPr lang="en-US" altLang="zh-CN" dirty="0"/>
              <a:t>I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MCU</a:t>
            </a:r>
            <a:r>
              <a:rPr lang="zh-CN" altLang="en-US" dirty="0"/>
              <a:t>硬件基础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 CPU</a:t>
            </a:r>
            <a:r>
              <a:rPr lang="zh-CN" altLang="en-US" sz="1800" dirty="0"/>
              <a:t>内部，</a:t>
            </a:r>
            <a:r>
              <a:rPr lang="en-US" altLang="zh-CN" sz="1800" dirty="0"/>
              <a:t>PC</a:t>
            </a:r>
            <a:r>
              <a:rPr lang="zh-CN" altLang="en-US" sz="1800" dirty="0"/>
              <a:t>指针和</a:t>
            </a:r>
            <a:r>
              <a:rPr lang="en-US" altLang="zh-CN" sz="1800" dirty="0"/>
              <a:t>SP</a:t>
            </a:r>
            <a:r>
              <a:rPr lang="zh-CN" altLang="en-US" sz="1800" dirty="0"/>
              <a:t>指针的作用是什么？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/>
              <a:t>    Key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PC-</a:t>
            </a:r>
            <a:r>
              <a:rPr lang="zh-CN" altLang="en-US" sz="1800" b="1" dirty="0"/>
              <a:t>程序计数器，指示</a:t>
            </a:r>
            <a:r>
              <a:rPr lang="en-US" altLang="zh-CN" sz="1800" b="1" dirty="0"/>
              <a:t>CPU</a:t>
            </a:r>
            <a:r>
              <a:rPr lang="zh-CN" altLang="en-US" sz="1800" b="1" dirty="0"/>
              <a:t>下一条要执行指令的地址。</a:t>
            </a:r>
            <a:r>
              <a:rPr lang="en-US" altLang="zh-CN" sz="1800" b="1" dirty="0"/>
              <a:t>SP-</a:t>
            </a:r>
            <a:r>
              <a:rPr lang="zh-CN" altLang="en-US" sz="1800" b="1" dirty="0"/>
              <a:t>堆栈指针，永远指向栈顶，入栈栈顶上浮，出栈栈顶下降。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 CPU</a:t>
            </a:r>
            <a:r>
              <a:rPr lang="zh-CN" altLang="en-US" sz="1800" dirty="0"/>
              <a:t>内部，</a:t>
            </a:r>
            <a:r>
              <a:rPr lang="en-US" altLang="zh-CN" sz="1800" dirty="0"/>
              <a:t>PSR</a:t>
            </a:r>
            <a:r>
              <a:rPr lang="zh-CN" altLang="en-US" sz="1800" dirty="0"/>
              <a:t>中四个主要标志位含义：</a:t>
            </a:r>
            <a:r>
              <a:rPr lang="en-US" altLang="zh-CN" sz="1800" dirty="0"/>
              <a:t>Z</a:t>
            </a:r>
            <a:r>
              <a:rPr lang="zh-CN" altLang="en-US" sz="1800" dirty="0"/>
              <a:t>、</a:t>
            </a:r>
            <a:r>
              <a:rPr lang="en-US" altLang="zh-CN" sz="1800" dirty="0"/>
              <a:t>N</a:t>
            </a:r>
            <a:r>
              <a:rPr lang="zh-CN" altLang="en-US" sz="1800" dirty="0"/>
              <a:t>、</a:t>
            </a:r>
            <a:r>
              <a:rPr lang="en-US" altLang="zh-CN" sz="1800" dirty="0"/>
              <a:t>O</a:t>
            </a:r>
            <a:r>
              <a:rPr lang="zh-CN" altLang="en-US" sz="1800" dirty="0"/>
              <a:t>、</a:t>
            </a:r>
            <a:r>
              <a:rPr lang="en-US" altLang="zh-CN" sz="1800" dirty="0"/>
              <a:t>C</a:t>
            </a:r>
            <a:r>
              <a:rPr lang="zh-CN" altLang="en-US" sz="1800" dirty="0"/>
              <a:t>。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/>
              <a:t>    Key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Z-Zero</a:t>
            </a:r>
            <a:r>
              <a:rPr lang="zh-CN" altLang="en-US" sz="1800" b="1" dirty="0"/>
              <a:t> 零标志，置位表示运算结果为</a:t>
            </a:r>
            <a:r>
              <a:rPr lang="en-US" altLang="zh-CN" sz="1800" b="1" dirty="0"/>
              <a:t>0</a:t>
            </a:r>
            <a:r>
              <a:rPr lang="zh-CN" altLang="en-US" sz="1800" b="1" dirty="0"/>
              <a:t>。</a:t>
            </a:r>
            <a:r>
              <a:rPr lang="en-US" altLang="zh-CN" sz="1800" b="1" dirty="0"/>
              <a:t>N-</a:t>
            </a:r>
            <a:r>
              <a:rPr lang="en-US" altLang="zh-CN" sz="1800" b="1" dirty="0" err="1"/>
              <a:t>Negtive</a:t>
            </a:r>
            <a:r>
              <a:rPr lang="en-US" altLang="zh-CN" sz="1800" b="1" dirty="0"/>
              <a:t> </a:t>
            </a:r>
            <a:r>
              <a:rPr lang="zh-CN" altLang="en-US" sz="1800" b="1" dirty="0"/>
              <a:t>符号标志，置位表示结果为负。</a:t>
            </a:r>
            <a:r>
              <a:rPr lang="en-US" altLang="zh-CN" sz="1800" b="1" dirty="0"/>
              <a:t>O-Overflow</a:t>
            </a:r>
            <a:r>
              <a:rPr lang="zh-CN" altLang="en-US" sz="1800" b="1" dirty="0"/>
              <a:t>溢出标志，置位表示结果超出存储的寄存器数据宽度。</a:t>
            </a:r>
            <a:r>
              <a:rPr lang="en-US" altLang="zh-CN" sz="1800" b="1" dirty="0"/>
              <a:t>C-Carry </a:t>
            </a:r>
            <a:r>
              <a:rPr lang="zh-CN" altLang="en-US" sz="1800" b="1" dirty="0"/>
              <a:t>进位标志，置位表示运算产生进位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加法</a:t>
            </a:r>
            <a:r>
              <a:rPr lang="en-US" altLang="zh-CN" sz="1800" b="1" dirty="0"/>
              <a:t>)</a:t>
            </a:r>
            <a:r>
              <a:rPr lang="zh-CN" altLang="en-US" sz="1800" b="1" dirty="0"/>
              <a:t>或借位</a:t>
            </a:r>
            <a:r>
              <a:rPr lang="en-US" altLang="zh-CN" sz="1800" b="1" dirty="0"/>
              <a:t>(</a:t>
            </a:r>
            <a:r>
              <a:rPr lang="zh-CN" altLang="en-US" sz="1800" b="1" dirty="0"/>
              <a:t>减法</a:t>
            </a:r>
            <a:r>
              <a:rPr lang="en-US" altLang="zh-CN" sz="1800" b="1" dirty="0"/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 对堆栈做一个简单描述，比如它的结构、存取方式、作用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 </a:t>
            </a:r>
            <a:r>
              <a:rPr lang="en-US" altLang="zh-CN" sz="1800" b="1" dirty="0"/>
              <a:t>Key</a:t>
            </a:r>
            <a:r>
              <a:rPr lang="zh-CN" altLang="en-US" sz="1800" b="1" dirty="0"/>
              <a:t>：堆栈是一段存储空间，入口和出口相同且只有一个，存取方式为后入先出，作用包括存储函数调用、中断时的返回地址，以及保护寄存器上下文。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 简述</a:t>
            </a:r>
            <a:r>
              <a:rPr lang="en-US" altLang="zh-CN" sz="1800" dirty="0"/>
              <a:t>ARM Cortex-M</a:t>
            </a:r>
            <a:r>
              <a:rPr lang="zh-CN" altLang="en-US" sz="1800" dirty="0"/>
              <a:t>架构体系中的寄存器组，比如有哪些类型、作用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/>
              <a:t>Key</a:t>
            </a:r>
            <a:r>
              <a:rPr lang="zh-CN" altLang="en-US" sz="1800" b="1" dirty="0"/>
              <a:t>：有通用寄存器，如</a:t>
            </a:r>
            <a:r>
              <a:rPr lang="en-US" altLang="zh-CN" sz="1800" b="1" dirty="0"/>
              <a:t>R0~R12</a:t>
            </a:r>
            <a:r>
              <a:rPr lang="zh-CN" altLang="en-US" sz="1800" b="1" dirty="0"/>
              <a:t>，用于存储操作数和运算结果；特殊寄存器，如</a:t>
            </a:r>
            <a:r>
              <a:rPr lang="en-US" altLang="zh-CN" sz="1800" b="1" dirty="0"/>
              <a:t>PC-</a:t>
            </a:r>
            <a:r>
              <a:rPr lang="zh-CN" altLang="en-US" sz="1800" b="1" dirty="0"/>
              <a:t>程序计数器、</a:t>
            </a:r>
            <a:r>
              <a:rPr lang="en-US" altLang="zh-CN" sz="1800" b="1" dirty="0"/>
              <a:t>SP-</a:t>
            </a:r>
            <a:r>
              <a:rPr lang="zh-CN" altLang="en-US" sz="1800" b="1" dirty="0"/>
              <a:t>堆栈指针、</a:t>
            </a:r>
            <a:r>
              <a:rPr lang="en-US" altLang="zh-CN" sz="1800" b="1" dirty="0"/>
              <a:t>PSR-</a:t>
            </a:r>
            <a:r>
              <a:rPr lang="zh-CN" altLang="en-US" sz="1800" b="1" dirty="0"/>
              <a:t>程序状态寄存器，作用见第</a:t>
            </a:r>
            <a:r>
              <a:rPr lang="en-US" altLang="zh-CN" sz="1800" b="1" dirty="0"/>
              <a:t>1,2</a:t>
            </a:r>
            <a:r>
              <a:rPr lang="zh-CN" altLang="en-US" sz="1800" b="1" dirty="0"/>
              <a:t>题。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 能否解释什么是中断、中断服务子程</a:t>
            </a:r>
            <a:r>
              <a:rPr lang="en-US" altLang="zh-CN" sz="1800" dirty="0"/>
              <a:t>ISR</a:t>
            </a:r>
            <a:r>
              <a:rPr lang="zh-CN" altLang="en-US" sz="1800" dirty="0"/>
              <a:t>、中断向量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/>
              <a:t>   Key</a:t>
            </a:r>
            <a:r>
              <a:rPr lang="zh-CN" altLang="en-US" sz="1800" b="1" dirty="0"/>
              <a:t>：中断是</a:t>
            </a:r>
            <a:r>
              <a:rPr lang="en-US" altLang="zh-CN" sz="1800" b="1" dirty="0"/>
              <a:t>CPU</a:t>
            </a:r>
            <a:r>
              <a:rPr lang="zh-CN" altLang="en-US" sz="1800" b="1" dirty="0"/>
              <a:t>处理突发事件的一种机制。</a:t>
            </a:r>
            <a:r>
              <a:rPr lang="en-US" altLang="zh-CN" sz="1800" b="1" dirty="0"/>
              <a:t>ISR</a:t>
            </a:r>
            <a:r>
              <a:rPr lang="zh-CN" altLang="en-US" sz="1800" b="1" dirty="0"/>
              <a:t>是</a:t>
            </a:r>
            <a:r>
              <a:rPr lang="en-US" altLang="zh-CN" sz="1800" b="1" dirty="0"/>
              <a:t>CPU</a:t>
            </a:r>
            <a:r>
              <a:rPr lang="zh-CN" altLang="en-US" sz="1800" b="1" dirty="0"/>
              <a:t>具体处理中断事件的程序。中断向量是</a:t>
            </a:r>
            <a:r>
              <a:rPr lang="en-US" altLang="zh-CN" sz="1800" b="1" dirty="0"/>
              <a:t>ISR</a:t>
            </a:r>
            <a:r>
              <a:rPr lang="zh-CN" altLang="en-US" sz="1800" b="1" dirty="0"/>
              <a:t>程序的入口地址，</a:t>
            </a:r>
            <a:r>
              <a:rPr lang="en-US" altLang="zh-CN" sz="1800" b="1" dirty="0"/>
              <a:t>CPU</a:t>
            </a:r>
            <a:r>
              <a:rPr lang="zh-CN" altLang="en-US" sz="1800" b="1" dirty="0"/>
              <a:t>凭此地址找到</a:t>
            </a:r>
            <a:r>
              <a:rPr lang="en-US" altLang="zh-CN" sz="1800" b="1" dirty="0"/>
              <a:t>ISR</a:t>
            </a:r>
            <a:r>
              <a:rPr lang="zh-CN" altLang="en-US" sz="1800" b="1" dirty="0"/>
              <a:t>的存放位置并执行。</a:t>
            </a:r>
            <a:endParaRPr lang="en-US" altLang="zh-CN" sz="1800" b="1" dirty="0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311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DCF565-A912-58FB-9F03-7221915E2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思考题解答</a:t>
            </a:r>
            <a:r>
              <a:rPr lang="en-US" altLang="zh-CN" dirty="0"/>
              <a:t>II</a:t>
            </a:r>
            <a:r>
              <a:rPr lang="zh-CN" altLang="en-US" dirty="0"/>
              <a:t> </a:t>
            </a:r>
            <a:r>
              <a:rPr lang="en-US" altLang="zh-CN" dirty="0"/>
              <a:t>– </a:t>
            </a: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章</a:t>
            </a:r>
            <a:r>
              <a:rPr lang="en-US" altLang="zh-CN" dirty="0"/>
              <a:t>MCU</a:t>
            </a:r>
            <a:r>
              <a:rPr lang="zh-CN" altLang="en-US" dirty="0"/>
              <a:t>硬件基础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3E1014-A813-06C4-F0DF-AB6746933D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 MCU</a:t>
            </a:r>
            <a:r>
              <a:rPr lang="zh-CN" altLang="en-US" sz="1800" dirty="0"/>
              <a:t>复位后首先执行</a:t>
            </a:r>
            <a:r>
              <a:rPr lang="en-US" altLang="zh-CN" sz="1800" dirty="0"/>
              <a:t>main()</a:t>
            </a:r>
            <a:r>
              <a:rPr lang="zh-CN" altLang="en-US" sz="1800" dirty="0"/>
              <a:t>函数吗？为什么？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/>
              <a:t>Key</a:t>
            </a:r>
            <a:r>
              <a:rPr lang="zh-CN" altLang="en-US" sz="1800" b="1" dirty="0"/>
              <a:t>：不是。因为先要执行一段汇编启动代码，包括初始化堆栈以及</a:t>
            </a:r>
            <a:r>
              <a:rPr lang="en-US" altLang="zh-CN" sz="1800" b="1" dirty="0"/>
              <a:t>PC</a:t>
            </a:r>
            <a:r>
              <a:rPr lang="zh-CN" altLang="en-US" sz="1800" b="1" dirty="0"/>
              <a:t>指针，而后引导至</a:t>
            </a:r>
            <a:r>
              <a:rPr lang="en-US" altLang="zh-CN" sz="1800" b="1" dirty="0"/>
              <a:t>main()</a:t>
            </a:r>
            <a:r>
              <a:rPr lang="zh-CN" altLang="en-US" sz="1800" b="1" dirty="0"/>
              <a:t>函数执行。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 Flash</a:t>
            </a:r>
            <a:r>
              <a:rPr lang="zh-CN" altLang="en-US" sz="1800" dirty="0"/>
              <a:t>存储器和</a:t>
            </a:r>
            <a:r>
              <a:rPr lang="en-US" altLang="zh-CN" sz="1800" dirty="0"/>
              <a:t>SRAM</a:t>
            </a:r>
            <a:r>
              <a:rPr lang="zh-CN" altLang="en-US" sz="1800" dirty="0"/>
              <a:t>存储器的区别，如易失性、用途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/>
              <a:t>   Key</a:t>
            </a:r>
            <a:r>
              <a:rPr lang="zh-CN" altLang="en-US" sz="1800" b="1" dirty="0"/>
              <a:t>：</a:t>
            </a:r>
            <a:r>
              <a:rPr lang="en-US" altLang="zh-CN" sz="1800" b="1" dirty="0"/>
              <a:t>Flash-</a:t>
            </a:r>
            <a:r>
              <a:rPr lang="zh-CN" altLang="en-US" sz="1800" b="1" dirty="0"/>
              <a:t>非易失存储器，用于存储程序和固定数据，如表单。</a:t>
            </a:r>
            <a:r>
              <a:rPr lang="en-US" altLang="zh-CN" sz="1800" b="1" dirty="0"/>
              <a:t>SRAM-</a:t>
            </a:r>
            <a:r>
              <a:rPr lang="zh-CN" altLang="en-US" sz="1800" b="1" dirty="0"/>
              <a:t>易失存储器，用于存储临时数据和运行中的程序。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 什么是总线？哈佛总线和冯</a:t>
            </a:r>
            <a:r>
              <a:rPr lang="en-US" altLang="zh-CN" sz="1800" dirty="0"/>
              <a:t>·</a:t>
            </a:r>
            <a:r>
              <a:rPr lang="zh-CN" altLang="en-US" sz="1800" dirty="0"/>
              <a:t>诺依曼总线的区别及优点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b="1" dirty="0"/>
              <a:t>   Key</a:t>
            </a:r>
            <a:r>
              <a:rPr lang="zh-CN" altLang="en-US" sz="1800" b="1" dirty="0"/>
              <a:t>：总线是</a:t>
            </a:r>
            <a:r>
              <a:rPr lang="en-US" altLang="zh-CN" sz="1800" b="1" dirty="0"/>
              <a:t>MCU</a:t>
            </a:r>
            <a:r>
              <a:rPr lang="zh-CN" altLang="en-US" sz="1800" b="1" dirty="0"/>
              <a:t>内部一组公共的信号线，包括控制总线</a:t>
            </a:r>
            <a:r>
              <a:rPr lang="en-US" altLang="zh-CN" sz="1800" b="1" dirty="0"/>
              <a:t>CB</a:t>
            </a:r>
            <a:r>
              <a:rPr lang="zh-CN" altLang="en-US" sz="1800" b="1" dirty="0"/>
              <a:t>、数据总线</a:t>
            </a:r>
            <a:r>
              <a:rPr lang="en-US" altLang="zh-CN" sz="1800" b="1" dirty="0"/>
              <a:t>DB</a:t>
            </a:r>
            <a:r>
              <a:rPr lang="zh-CN" altLang="en-US" sz="1800" b="1" dirty="0"/>
              <a:t>和地址总线</a:t>
            </a:r>
            <a:r>
              <a:rPr lang="en-US" altLang="zh-CN" sz="1800" b="1" dirty="0"/>
              <a:t>AB</a:t>
            </a:r>
            <a:r>
              <a:rPr lang="zh-CN" altLang="en-US" sz="1800" b="1" dirty="0"/>
              <a:t>。哈佛总线的数据总线和指令总线是独立的，取数据和取指令可以同步进行，执行效率高。冯</a:t>
            </a:r>
            <a:r>
              <a:rPr lang="en-US" altLang="zh-CN" sz="1800" b="1" dirty="0"/>
              <a:t>·</a:t>
            </a:r>
            <a:r>
              <a:rPr lang="zh-CN" altLang="en-US" sz="1800" b="1" dirty="0"/>
              <a:t>诺依曼总线数据、指令的传输都要通过</a:t>
            </a:r>
            <a:r>
              <a:rPr lang="en-US" altLang="zh-CN" sz="1800" b="1" dirty="0"/>
              <a:t>DB</a:t>
            </a:r>
            <a:r>
              <a:rPr lang="zh-CN" altLang="en-US" sz="1800" b="1" dirty="0"/>
              <a:t>总线，因此取指和取数据要分时进行。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zh-CN" altLang="en-US" sz="1800" dirty="0"/>
              <a:t> 为何对</a:t>
            </a:r>
            <a:r>
              <a:rPr lang="en-US" altLang="zh-CN" sz="1800" dirty="0"/>
              <a:t>MCU</a:t>
            </a:r>
            <a:r>
              <a:rPr lang="zh-CN" altLang="en-US" sz="1800" dirty="0"/>
              <a:t>外设作地址映射？外设映射的起始地址是多少？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/>
              <a:t>Key</a:t>
            </a:r>
            <a:r>
              <a:rPr lang="zh-CN" altLang="en-US" sz="1800" b="1" dirty="0"/>
              <a:t>：外设地址映射就是把外设寄存器的地址映射到存储空间上，统一编址，这样就可以像访问存储器一样，通过地址来访问到外部设备。起始地址是</a:t>
            </a:r>
            <a:r>
              <a:rPr lang="en-US" altLang="zh-CN" sz="1800" b="1" dirty="0"/>
              <a:t>0x4000 0000</a:t>
            </a:r>
            <a:r>
              <a:rPr lang="zh-CN" altLang="en-US" sz="1800" b="1" dirty="0"/>
              <a:t>。</a:t>
            </a:r>
            <a:endParaRPr lang="en-US" altLang="zh-CN" sz="1800" b="1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altLang="zh-CN" sz="1800" dirty="0"/>
              <a:t> MCU</a:t>
            </a:r>
            <a:r>
              <a:rPr lang="zh-CN" altLang="en-US" sz="1800" dirty="0"/>
              <a:t>编程模型中两大重要方面是什么？</a:t>
            </a:r>
            <a:endParaRPr lang="en-US" altLang="zh-CN" sz="1800" dirty="0"/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r>
              <a:rPr lang="en-US" altLang="zh-CN" sz="1800" dirty="0"/>
              <a:t>   </a:t>
            </a:r>
            <a:r>
              <a:rPr lang="en-US" altLang="zh-CN" sz="1800" b="1" dirty="0"/>
              <a:t>Key</a:t>
            </a:r>
            <a:r>
              <a:rPr lang="zh-CN" altLang="en-US" sz="1800" b="1" dirty="0"/>
              <a:t>：一个是寄存器，一个是指令集。在</a:t>
            </a:r>
            <a:r>
              <a:rPr lang="en-US" altLang="zh-CN" sz="1800" b="1" dirty="0"/>
              <a:t>STM32</a:t>
            </a:r>
            <a:r>
              <a:rPr lang="zh-CN" altLang="en-US" sz="1800" b="1" dirty="0"/>
              <a:t>开发中，特指外设的寄存器和</a:t>
            </a:r>
            <a:r>
              <a:rPr lang="en-US" altLang="zh-CN" sz="1800" b="1" dirty="0"/>
              <a:t>C</a:t>
            </a:r>
            <a:r>
              <a:rPr lang="zh-CN" altLang="en-US" sz="1800" b="1" dirty="0"/>
              <a:t>语言的指令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01F9FC7-C116-D0C9-E32F-261917467D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2022/11</a:t>
            </a:r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2C39B1-4158-1371-7A71-10985BA2C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CN" altLang="en-US"/>
              <a:t>嵌入式系统 </a:t>
            </a:r>
            <a:r>
              <a:rPr lang="en-US" altLang="zh-CN"/>
              <a:t>-  </a:t>
            </a:r>
            <a:r>
              <a:rPr lang="zh-CN" altLang="en-US"/>
              <a:t>电子科学与技术</a:t>
            </a:r>
            <a:endParaRPr lang="zh-CN" alt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034329-E437-B19A-0F8C-A1ED87F6A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F2BB6F-A83A-4C95-B30E-4BA0ECE4D46E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5881708"/>
      </p:ext>
    </p:extLst>
  </p:cSld>
  <p:clrMapOvr>
    <a:masterClrMapping/>
  </p:clrMapOvr>
</p:sld>
</file>

<file path=ppt/theme/theme1.xml><?xml version="1.0" encoding="utf-8"?>
<a:theme xmlns:a="http://schemas.openxmlformats.org/drawingml/2006/main" name="1_封面封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章节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CDESIGNL</Template>
  <TotalTime>28452</TotalTime>
  <Words>819</Words>
  <Application>Microsoft Office PowerPoint</Application>
  <PresentationFormat>宽屏</PresentationFormat>
  <Paragraphs>47</Paragraphs>
  <Slides>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5</vt:i4>
      </vt:variant>
    </vt:vector>
  </HeadingPairs>
  <TitlesOfParts>
    <vt:vector size="17" baseType="lpstr">
      <vt:lpstr>等线</vt:lpstr>
      <vt:lpstr>等线 Light</vt:lpstr>
      <vt:lpstr>宋体</vt:lpstr>
      <vt:lpstr>微软雅黑</vt:lpstr>
      <vt:lpstr>Arial</vt:lpstr>
      <vt:lpstr>Arial Black</vt:lpstr>
      <vt:lpstr>Times New Roman</vt:lpstr>
      <vt:lpstr>Verdana</vt:lpstr>
      <vt:lpstr>Wingdings</vt:lpstr>
      <vt:lpstr>1_封面封底</vt:lpstr>
      <vt:lpstr>章节</vt:lpstr>
      <vt:lpstr>自定义设计方案</vt:lpstr>
      <vt:lpstr>PowerPoint 演示文稿</vt:lpstr>
      <vt:lpstr>第2章 MCU硬件基础</vt:lpstr>
      <vt:lpstr>思考题</vt:lpstr>
      <vt:lpstr>思考题解答I – 第2章MCU硬件基础</vt:lpstr>
      <vt:lpstr>思考题解答II – 第2章MCU硬件基础</vt:lpstr>
    </vt:vector>
  </TitlesOfParts>
  <Company>yanshan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  绪论</dc:title>
  <dc:creator>ljh</dc:creator>
  <cp:lastModifiedBy>ljh@ysu.edu.cn</cp:lastModifiedBy>
  <cp:revision>3113</cp:revision>
  <cp:lastPrinted>2022-11-10T03:21:11Z</cp:lastPrinted>
  <dcterms:created xsi:type="dcterms:W3CDTF">2007-09-03T07:59:49Z</dcterms:created>
  <dcterms:modified xsi:type="dcterms:W3CDTF">2022-11-17T04:06:28Z</dcterms:modified>
</cp:coreProperties>
</file>