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5" r:id="rId1"/>
    <p:sldMasterId id="2147483705" r:id="rId2"/>
    <p:sldMasterId id="2147483728" r:id="rId3"/>
  </p:sldMasterIdLst>
  <p:notesMasterIdLst>
    <p:notesMasterId r:id="rId8"/>
  </p:notesMasterIdLst>
  <p:handoutMasterIdLst>
    <p:handoutMasterId r:id="rId9"/>
  </p:handoutMasterIdLst>
  <p:sldIdLst>
    <p:sldId id="786" r:id="rId4"/>
    <p:sldId id="1007" r:id="rId5"/>
    <p:sldId id="1005" r:id="rId6"/>
    <p:sldId id="1008" r:id="rId7"/>
  </p:sldIdLst>
  <p:sldSz cx="12192000" cy="6858000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66FF"/>
    <a:srgbClr val="4472C4"/>
    <a:srgbClr val="FCFE9C"/>
    <a:srgbClr val="FFFFFF"/>
    <a:srgbClr val="96002C"/>
    <a:srgbClr val="00CCFF"/>
    <a:srgbClr val="FF9933"/>
    <a:srgbClr val="CCFC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48" autoAdjust="0"/>
    <p:restoredTop sz="94632" autoAdjust="0"/>
  </p:normalViewPr>
  <p:slideViewPr>
    <p:cSldViewPr>
      <p:cViewPr>
        <p:scale>
          <a:sx n="75" d="100"/>
          <a:sy n="75" d="100"/>
        </p:scale>
        <p:origin x="567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21690"/>
    </p:cViewPr>
  </p:sorterViewPr>
  <p:notesViewPr>
    <p:cSldViewPr>
      <p:cViewPr varScale="1">
        <p:scale>
          <a:sx n="57" d="100"/>
          <a:sy n="57" d="100"/>
        </p:scale>
        <p:origin x="2499" y="4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F6687932-0710-4C5B-87ED-BCBD0357C9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EFDFEE47-1A93-462B-896E-16F40E8E08E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992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5E76DDCB-D743-40C3-AE4A-0CB7461FE9E8}" type="datetime1">
              <a:rPr lang="zh-CN" altLang="en-US"/>
              <a:pPr>
                <a:defRPr/>
              </a:pPr>
              <a:t>2022/12/15</a:t>
            </a:fld>
            <a:endParaRPr lang="en-US" altLang="zh-CN"/>
          </a:p>
        </p:txBody>
      </p:sp>
      <p:sp>
        <p:nvSpPr>
          <p:cNvPr id="246788" name="Rectangle 4">
            <a:extLst>
              <a:ext uri="{FF2B5EF4-FFF2-40B4-BE49-F238E27FC236}">
                <a16:creationId xmlns:a16="http://schemas.microsoft.com/office/drawing/2014/main" id="{E4FE8E6F-A217-43BC-8820-86C41B7123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6789" name="Rectangle 5">
            <a:extLst>
              <a:ext uri="{FF2B5EF4-FFF2-40B4-BE49-F238E27FC236}">
                <a16:creationId xmlns:a16="http://schemas.microsoft.com/office/drawing/2014/main" id="{2501ED6E-5AD2-441F-96D8-D32F92C439F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ED0B5819-B51E-4395-92A9-256618DEDA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C331D76A-187B-4966-8BB1-847CEA20CE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7B708040-F68C-4397-B0FD-E5F9E773DBA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EDCDF2D-411D-445D-AB8D-673F8242D1F3}" type="datetime1">
              <a:rPr lang="zh-CN" altLang="en-US"/>
              <a:pPr>
                <a:defRPr/>
              </a:pPr>
              <a:t>2022/12/15</a:t>
            </a:fld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E3042F3-4760-446D-A5AC-A47FEB4923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" y="768350"/>
            <a:ext cx="68183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9493" name="Rectangle 5">
            <a:extLst>
              <a:ext uri="{FF2B5EF4-FFF2-40B4-BE49-F238E27FC236}">
                <a16:creationId xmlns:a16="http://schemas.microsoft.com/office/drawing/2014/main" id="{0A4B2845-86AB-4988-8E95-5215702D082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19494" name="Rectangle 6">
            <a:extLst>
              <a:ext uri="{FF2B5EF4-FFF2-40B4-BE49-F238E27FC236}">
                <a16:creationId xmlns:a16="http://schemas.microsoft.com/office/drawing/2014/main" id="{DFA24552-17A3-47FB-AB8F-6B6BC9272D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5" name="Rectangle 7">
            <a:extLst>
              <a:ext uri="{FF2B5EF4-FFF2-40B4-BE49-F238E27FC236}">
                <a16:creationId xmlns:a16="http://schemas.microsoft.com/office/drawing/2014/main" id="{5F770D1E-BFB4-43A2-B5BE-5E11B39840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5F3223F-9A02-40A6-873B-9D9A948515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要进入一个全新的概念 就是开始学习通讯。在任何一门嵌入式的课程里头，一定会涉及的一类非常非常有用的外设，就是通信。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661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90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CA96C-B1A2-CF56-C6F4-FF5F0E88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8563D-9A7F-3855-ACA1-FB6707ECA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0E7AA3-33F1-CC9B-4FD4-20CC34802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53EC3D-9414-81B4-C1DE-616D1B0F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1C1C8B-B1E7-9DF6-CE80-D4CC2732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E9DEBC-1509-693E-EFAE-43DBFB4D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9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C721D-8730-5FEC-D129-CD5E4792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2CC3BB-E245-FA7D-1066-4AE351150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58540D-1054-9D82-EF80-F8DC1C794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982FE5-4E2D-7DC9-7853-FE7C560C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8E41EA-7E68-9B4E-939F-B751F5DD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1089AF-2AEB-A2B3-B1B7-0D54A5F4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95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A32DE-1FFF-43B3-F4E9-A5DEFAF9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4E291A-DB25-7BAB-C875-33621E0B7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124F6-E470-E66B-B4DA-F8CF56A7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C8CD3-602F-BB2A-C1B3-4A6F89C3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41B806-DF0E-2667-AEEA-B7C72F98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124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263F5E-C64C-F854-F51A-AE1477644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48C97A-AA85-7579-7089-2B847F0B3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32A0E-2C9C-FA4F-F6D1-480CED16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1BA1F-E298-564F-10AE-0BC060E5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D5157-141C-61D9-A805-9EF536D9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49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42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98E04-9B1B-8A33-1BB5-6F9CD162D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27D0DF-81F5-4ADA-CF17-2714C9624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55CD6-F6CD-38DC-836A-2DB82AA67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B0D7E-C140-DB21-8DEA-B4F5F3FD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8CC5B-B23C-7A6F-9EBD-BA4456B9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0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51663-EA75-55CF-92D6-9EFD9815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20" y="116632"/>
            <a:ext cx="10515600" cy="759619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AC6CA-A063-DFA6-F9E2-14DADABDB9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3352" y="1196752"/>
            <a:ext cx="11744200" cy="5040559"/>
          </a:xfrm>
        </p:spPr>
        <p:txBody>
          <a:bodyPr/>
          <a:lstStyle>
            <a:lvl1pPr marL="228600" indent="-228600">
              <a:buClr>
                <a:schemeClr val="accent2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02E5B-1EA1-B6DB-193D-4AE2B51D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3352" y="6356350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F7885-0AA6-02B7-6867-0D9571C3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D00E5-92D8-81BA-8C7B-94E66A8D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FCF2BB6F-A83A-4C95-B30E-4BA0ECE4D4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22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E99A7-B20B-7FE3-F237-7A69B9A2C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A88CE7-5A17-4EDC-F22A-3D8FF7A37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BFCF4-5E1F-8E2F-0048-09EAA5E7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77756-55FD-E027-B456-32A3E844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9A6A9-192A-B09E-84D0-8FA2EAAD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2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14FB5-D454-80D5-9687-23428CD5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10D36-16C0-8DFA-6A74-2169E72CE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6CC14D-63F7-77EE-AD19-8DE8974F3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43C9C-25E3-6DB4-7695-3F5775A2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9C151-C75B-9565-52B7-F3395A45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11C8C7-7BBD-4613-58C4-68961D5E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3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DE9D0-A5D4-7C34-C73C-6670853B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54716-EB35-D7C5-E0EB-5C40E3720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4FD70-AEBA-B2FB-6F4F-F46A90FD4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65F85A-36B5-8A6D-41AB-6F9280197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0CC6E9-44C4-9D93-8AB7-4E199FCE9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F74EE7-FEF2-1F31-29AA-3AC8007C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117BE1-30A1-3C41-D651-AF98DDA1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76877A-D576-006F-D1CB-8E70B7F9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7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3B93C-D69E-09D8-C41D-7DCC1FB7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77B9E6-18BC-70D3-A64F-76E924C2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C77E56-D88B-1206-F225-8D3FD5AC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498498-893C-D8DF-B814-C12D66CA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F14C16-7B13-175F-FA3B-CD038595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0C817B-7FC3-EA8F-7A10-CAC737F5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6B19D8-702E-2AD4-B546-926D8CFA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8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B7ACB66C-2750-80E5-4EE4-93827BD2D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55F0F1F-CA8C-FE26-6946-69E0179D28F5}"/>
              </a:ext>
            </a:extLst>
          </p:cNvPr>
          <p:cNvSpPr txBox="1"/>
          <p:nvPr userDrawn="1"/>
        </p:nvSpPr>
        <p:spPr>
          <a:xfrm>
            <a:off x="7104112" y="2428726"/>
            <a:ext cx="424847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嵌入式系统</a:t>
            </a:r>
            <a:b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>
                <a:latin typeface="Arial Black" panose="020B0A04020102020204" pitchFamily="34" charset="0"/>
                <a:ea typeface="微软雅黑" panose="020B0503020204020204" pitchFamily="34" charset="-122"/>
              </a:rPr>
              <a:t>Embedded System</a:t>
            </a:r>
            <a:b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信息学院 光电子系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6F2475B-7E41-D459-4601-031B3C9956AF}"/>
              </a:ext>
            </a:extLst>
          </p:cNvPr>
          <p:cNvSpPr txBox="1"/>
          <p:nvPr userDrawn="1"/>
        </p:nvSpPr>
        <p:spPr>
          <a:xfrm>
            <a:off x="0" y="18281"/>
            <a:ext cx="37917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电子科学与技术专业课</a:t>
            </a:r>
          </a:p>
        </p:txBody>
      </p:sp>
    </p:spTree>
    <p:extLst>
      <p:ext uri="{BB962C8B-B14F-4D97-AF65-F5344CB8AC3E}">
        <p14:creationId xmlns:p14="http://schemas.microsoft.com/office/powerpoint/2010/main" val="6548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DD38097-F968-0866-28FD-06ABC489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1160115"/>
            <a:ext cx="11305256" cy="1188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 标题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0BA8B1-7BF4-D130-2626-63C0AB368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76" y="2492895"/>
            <a:ext cx="11305256" cy="368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x.1</a:t>
            </a:r>
            <a:r>
              <a:rPr lang="zh-CN" altLang="en-US" dirty="0"/>
              <a:t> 小节</a:t>
            </a:r>
            <a:endParaRPr lang="en-US" altLang="zh-CN" dirty="0"/>
          </a:p>
          <a:p>
            <a:pPr lvl="0"/>
            <a:r>
              <a:rPr lang="en-US" altLang="zh-CN" dirty="0"/>
              <a:t>x.2</a:t>
            </a:r>
            <a:r>
              <a:rPr lang="zh-CN" altLang="en-US" dirty="0"/>
              <a:t> 小节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2FAC40F6-B6B0-9648-F8B5-B2AF65FF88B5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5"/>
            <a:ext cx="12192000" cy="620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10" name="Picture 20">
            <a:extLst>
              <a:ext uri="{FF2B5EF4-FFF2-40B4-BE49-F238E27FC236}">
                <a16:creationId xmlns:a16="http://schemas.microsoft.com/office/drawing/2014/main" id="{2F751026-39C9-C39A-74EE-CADCBD33C0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3" y="71438"/>
            <a:ext cx="744659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WordArt 24">
            <a:extLst>
              <a:ext uri="{FF2B5EF4-FFF2-40B4-BE49-F238E27FC236}">
                <a16:creationId xmlns:a16="http://schemas.microsoft.com/office/drawing/2014/main" id="{5731591A-E5A9-1086-0465-04B1D81EBDDF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2021325" y="115887"/>
            <a:ext cx="9163243" cy="50482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2000" kern="10" normalizeH="1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>
                    <a:alpha val="50195"/>
                  </a:scheme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Times New Roman"/>
                <a:cs typeface="Times New Roman"/>
              </a:rPr>
              <a:t>嵌入式系统</a:t>
            </a:r>
            <a:r>
              <a:rPr lang="en-US" altLang="zh-CN" sz="2000" kern="10" normalizeH="1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>
                    <a:alpha val="50195"/>
                  </a:scheme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Times New Roman"/>
                <a:cs typeface="Times New Roman"/>
              </a:rPr>
              <a:t>(EMBEDDED SYSTEM)</a:t>
            </a:r>
            <a:endParaRPr lang="zh-CN" altLang="en-US" sz="2000" kern="10" normalizeH="1" dirty="0">
              <a:ln w="12700">
                <a:solidFill>
                  <a:schemeClr val="tx1"/>
                </a:solidFill>
                <a:round/>
                <a:headEnd/>
                <a:tailEnd/>
              </a:ln>
              <a:solidFill>
                <a:schemeClr val="bg1">
                  <a:alpha val="50195"/>
                </a:scheme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" name="Text Box 16">
            <a:extLst>
              <a:ext uri="{FF2B5EF4-FFF2-40B4-BE49-F238E27FC236}">
                <a16:creationId xmlns:a16="http://schemas.microsoft.com/office/drawing/2014/main" id="{A180DF41-1848-5478-055F-9719AF7067BD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0" y="692154"/>
            <a:ext cx="12192000" cy="288574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000" b="1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2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4000" b="1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BF4A2E-8A31-E5CE-351B-09F95F35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179FCE-50B0-FE54-D357-6F1661F5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C39DE-BDBD-E1E8-5E10-D7780B8A8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2022/11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824FC-8958-E917-A300-F99D0D7B3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ABE12-3B48-7185-091F-1D8B3285D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DD46B34A-24F7-A226-8FF7-FC0660C8A758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0" y="0"/>
            <a:ext cx="12192000" cy="980728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0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53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75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36B5F-20B0-BFB4-1E45-832E0DF773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3372" y="2708920"/>
            <a:ext cx="11305256" cy="1188765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嵌入式操作系统初步</a:t>
            </a:r>
            <a:endParaRPr lang="zh-CN" alt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68789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CF565-A912-58FB-9F03-7221915E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解答 </a:t>
            </a:r>
            <a:r>
              <a:rPr lang="en-US" altLang="zh-CN" dirty="0"/>
              <a:t>– </a:t>
            </a:r>
            <a:r>
              <a:rPr lang="zh-CN" altLang="en-US" dirty="0"/>
              <a:t>嵌入式</a:t>
            </a:r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E1014-A813-06C4-F0DF-AB674693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196753"/>
            <a:ext cx="11665296" cy="54006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CN" altLang="en-US" dirty="0"/>
              <a:t> 带嵌入式操作系统的编程有什么优势？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 什么是线程？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 线程的状态有哪些？如何相互转换？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 简要解释线程通信方式中的信号量、事件和消息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F9FC7-C116-D0C9-E32F-26191746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C39B1-4158-1371-7A71-10985BA2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4329-E437-B19A-0F8C-A1ED87F6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31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CF565-A912-58FB-9F03-7221915E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 </a:t>
            </a:r>
            <a:r>
              <a:rPr lang="en-US" altLang="zh-CN" dirty="0"/>
              <a:t>– </a:t>
            </a:r>
            <a:r>
              <a:rPr lang="zh-CN" altLang="en-US" dirty="0"/>
              <a:t>嵌入式</a:t>
            </a:r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E1014-A813-06C4-F0DF-AB674693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196753"/>
            <a:ext cx="11521280" cy="540060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 带嵌入式操作系统的编程有什么优势？</a:t>
            </a:r>
            <a:endParaRPr lang="en-US" altLang="zh-CN" sz="2000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/>
              <a:t>答：一是可以显著降低开发难度；二是让每个任务都认为自己独占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，方便代码编写；三是增加代码移植性。</a:t>
            </a:r>
            <a:endParaRPr lang="en-US" altLang="zh-CN" sz="2000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 什么是线程？</a:t>
            </a:r>
            <a:endParaRPr lang="en-US" altLang="zh-CN" sz="2000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/>
              <a:t>答：线程就是完成特定功能的函数。不用于裸机系统中的函数，</a:t>
            </a:r>
            <a:r>
              <a:rPr lang="en-US" altLang="zh-CN" sz="2000" b="1" dirty="0"/>
              <a:t>OS</a:t>
            </a:r>
            <a:r>
              <a:rPr lang="zh-CN" altLang="en-US" sz="2000" b="1" dirty="0"/>
              <a:t>中的线程需要进行初始化配置，就绪后加入线程队列等待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调度运行。</a:t>
            </a:r>
            <a:endParaRPr lang="en-US" altLang="zh-CN" sz="2000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 线程的状态有哪些？如何相互转换？</a:t>
            </a:r>
            <a:endParaRPr lang="en-US" altLang="zh-CN" sz="2000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/>
              <a:t>答：包括初始化、就绪、运行、挂起、关闭共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种状态。转换需要调用相关函数，调用</a:t>
            </a:r>
            <a:r>
              <a:rPr lang="en-US" altLang="zh-CN" sz="2000" b="1" dirty="0" err="1"/>
              <a:t>rt_thread_init</a:t>
            </a:r>
            <a:r>
              <a:rPr lang="en-US" altLang="zh-CN" sz="2000" b="1" dirty="0"/>
              <a:t>()</a:t>
            </a:r>
            <a:r>
              <a:rPr lang="zh-CN" altLang="en-US" sz="2000" b="1" dirty="0"/>
              <a:t>来初始化一个线程，调用</a:t>
            </a:r>
            <a:r>
              <a:rPr lang="en-US" altLang="zh-CN" sz="2000" b="1" dirty="0" err="1"/>
              <a:t>rt_thread_startup</a:t>
            </a:r>
            <a:r>
              <a:rPr lang="en-US" altLang="zh-CN" sz="2000" b="1" dirty="0"/>
              <a:t>()</a:t>
            </a:r>
            <a:r>
              <a:rPr lang="zh-CN" altLang="en-US" sz="2000" b="1" dirty="0"/>
              <a:t>来就绪一个线程，就绪到运行状态不需要调用函数，就绪后自动排入线程队列等待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调度运行，调用</a:t>
            </a:r>
            <a:r>
              <a:rPr lang="en-US" altLang="zh-CN" sz="2000" b="1" dirty="0" err="1"/>
              <a:t>rt_thread_delay</a:t>
            </a:r>
            <a:r>
              <a:rPr lang="en-US" altLang="zh-CN" sz="2000" b="1" dirty="0"/>
              <a:t>()</a:t>
            </a:r>
            <a:r>
              <a:rPr lang="zh-CN" altLang="en-US" sz="2000" b="1" dirty="0"/>
              <a:t>进入挂起状态，运行中调用</a:t>
            </a:r>
            <a:r>
              <a:rPr lang="en-US" altLang="zh-CN" sz="2000" b="1" dirty="0" err="1"/>
              <a:t>rt_thread_exit</a:t>
            </a:r>
            <a:r>
              <a:rPr lang="en-US" altLang="zh-CN" sz="2000" b="1" dirty="0"/>
              <a:t>()</a:t>
            </a:r>
            <a:r>
              <a:rPr lang="zh-CN" altLang="en-US" sz="2000" b="1" dirty="0"/>
              <a:t>来关闭一个线程。</a:t>
            </a:r>
            <a:endParaRPr lang="en-US" altLang="zh-CN" sz="2000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 简要解释线程通信方式中的信号量、事件和消息</a:t>
            </a:r>
            <a:endParaRPr lang="en-US" altLang="zh-CN" sz="2000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/>
              <a:t>答：信号量等同于打开临界区的一把钥匙，只有拿到钥匙的线程才能访问临界区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公共数据交换区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。事件机制等同于标志位，一个线程执行时设置标志，另一个线程查看标志并依据置位情况运行。消息就是直接发生通信的数据，发送线程将数据放入消息池中，接收线程从消息池取出数据。</a:t>
            </a:r>
            <a:endParaRPr lang="en-US" altLang="zh-CN" sz="2000" b="1" dirty="0"/>
          </a:p>
          <a:p>
            <a:pPr lvl="1"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sz="2200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F9FC7-C116-D0C9-E32F-26191746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C39B1-4158-1371-7A71-10985BA2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嵌入式系统 </a:t>
            </a:r>
            <a:r>
              <a:rPr lang="en-US" altLang="zh-CN" dirty="0"/>
              <a:t>-  </a:t>
            </a:r>
            <a:r>
              <a:rPr lang="zh-CN" altLang="en-US" dirty="0"/>
              <a:t>电子科学与技术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4329-E437-B19A-0F8C-A1ED87F6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12217"/>
      </p:ext>
    </p:extLst>
  </p:cSld>
  <p:clrMapOvr>
    <a:masterClrMapping/>
  </p:clrMapOvr>
</p:sld>
</file>

<file path=ppt/theme/theme1.xml><?xml version="1.0" encoding="utf-8"?>
<a:theme xmlns:a="http://schemas.openxmlformats.org/drawingml/2006/main" name="1_封面封底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章节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29379</TotalTime>
  <Words>389</Words>
  <Application>Microsoft Office PowerPoint</Application>
  <PresentationFormat>宽屏</PresentationFormat>
  <Paragraphs>27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等线</vt:lpstr>
      <vt:lpstr>等线 Light</vt:lpstr>
      <vt:lpstr>宋体</vt:lpstr>
      <vt:lpstr>微软雅黑</vt:lpstr>
      <vt:lpstr>Arial</vt:lpstr>
      <vt:lpstr>Arial Black</vt:lpstr>
      <vt:lpstr>Times New Roman</vt:lpstr>
      <vt:lpstr>Verdana</vt:lpstr>
      <vt:lpstr>Wingdings</vt:lpstr>
      <vt:lpstr>1_封面封底</vt:lpstr>
      <vt:lpstr>章节</vt:lpstr>
      <vt:lpstr>自定义设计方案</vt:lpstr>
      <vt:lpstr>PowerPoint 演示文稿</vt:lpstr>
      <vt:lpstr>第6章 嵌入式操作系统初步</vt:lpstr>
      <vt:lpstr>解答 – 嵌入式OS</vt:lpstr>
      <vt:lpstr>思考题 – 嵌入式OS</vt:lpstr>
    </vt:vector>
  </TitlesOfParts>
  <Company>yanshan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绪论</dc:title>
  <dc:creator>ljh</dc:creator>
  <cp:lastModifiedBy>ljh@ysu.edu.cn</cp:lastModifiedBy>
  <cp:revision>3212</cp:revision>
  <cp:lastPrinted>2022-11-10T03:21:11Z</cp:lastPrinted>
  <dcterms:created xsi:type="dcterms:W3CDTF">2007-09-03T07:59:49Z</dcterms:created>
  <dcterms:modified xsi:type="dcterms:W3CDTF">2022-12-15T02:41:24Z</dcterms:modified>
</cp:coreProperties>
</file>