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5" r:id="rId1"/>
    <p:sldMasterId id="2147483705" r:id="rId2"/>
    <p:sldMasterId id="2147483728" r:id="rId3"/>
  </p:sldMasterIdLst>
  <p:notesMasterIdLst>
    <p:notesMasterId r:id="rId10"/>
  </p:notesMasterIdLst>
  <p:handoutMasterIdLst>
    <p:handoutMasterId r:id="rId11"/>
  </p:handoutMasterIdLst>
  <p:sldIdLst>
    <p:sldId id="786" r:id="rId4"/>
    <p:sldId id="997" r:id="rId5"/>
    <p:sldId id="1001" r:id="rId6"/>
    <p:sldId id="1003" r:id="rId7"/>
    <p:sldId id="1004" r:id="rId8"/>
    <p:sldId id="1002" r:id="rId9"/>
  </p:sldIdLst>
  <p:sldSz cx="12192000" cy="6858000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FF"/>
    <a:srgbClr val="4472C4"/>
    <a:srgbClr val="FCFE9C"/>
    <a:srgbClr val="FFFFFF"/>
    <a:srgbClr val="96002C"/>
    <a:srgbClr val="00CCFF"/>
    <a:srgbClr val="FF9933"/>
    <a:srgbClr val="CCFC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1" autoAdjust="0"/>
    <p:restoredTop sz="94632" autoAdjust="0"/>
  </p:normalViewPr>
  <p:slideViewPr>
    <p:cSldViewPr>
      <p:cViewPr varScale="1">
        <p:scale>
          <a:sx n="75" d="100"/>
          <a:sy n="75" d="100"/>
        </p:scale>
        <p:origin x="30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1690"/>
    </p:cViewPr>
  </p:sorterViewPr>
  <p:notesViewPr>
    <p:cSldViewPr>
      <p:cViewPr varScale="1">
        <p:scale>
          <a:sx n="57" d="100"/>
          <a:sy n="57" d="100"/>
        </p:scale>
        <p:origin x="2499" y="4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F6687932-0710-4C5B-87ED-BCBD0357C9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EFDFEE47-1A93-462B-896E-16F40E8E08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E76DDCB-D743-40C3-AE4A-0CB7461FE9E8}" type="datetime1">
              <a:rPr lang="zh-CN" altLang="en-US"/>
              <a:pPr>
                <a:defRPr/>
              </a:pPr>
              <a:t>2022/11/21</a:t>
            </a:fld>
            <a:endParaRPr lang="en-US" altLang="zh-CN"/>
          </a:p>
        </p:txBody>
      </p:sp>
      <p:sp>
        <p:nvSpPr>
          <p:cNvPr id="246788" name="Rectangle 4">
            <a:extLst>
              <a:ext uri="{FF2B5EF4-FFF2-40B4-BE49-F238E27FC236}">
                <a16:creationId xmlns:a16="http://schemas.microsoft.com/office/drawing/2014/main" id="{E4FE8E6F-A217-43BC-8820-86C41B7123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89" name="Rectangle 5">
            <a:extLst>
              <a:ext uri="{FF2B5EF4-FFF2-40B4-BE49-F238E27FC236}">
                <a16:creationId xmlns:a16="http://schemas.microsoft.com/office/drawing/2014/main" id="{2501ED6E-5AD2-441F-96D8-D32F92C439F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ED0B5819-B51E-4395-92A9-256618DEDA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C331D76A-187B-4966-8BB1-847CEA20CE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7B708040-F68C-4397-B0FD-E5F9E773DB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EDCDF2D-411D-445D-AB8D-673F8242D1F3}" type="datetime1">
              <a:rPr lang="zh-CN" altLang="en-US"/>
              <a:pPr>
                <a:defRPr/>
              </a:pPr>
              <a:t>2022/11/21</a:t>
            </a:fld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E3042F3-4760-446D-A5AC-A47FEB4923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83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9493" name="Rectangle 5">
            <a:extLst>
              <a:ext uri="{FF2B5EF4-FFF2-40B4-BE49-F238E27FC236}">
                <a16:creationId xmlns:a16="http://schemas.microsoft.com/office/drawing/2014/main" id="{0A4B2845-86AB-4988-8E95-5215702D08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9494" name="Rectangle 6">
            <a:extLst>
              <a:ext uri="{FF2B5EF4-FFF2-40B4-BE49-F238E27FC236}">
                <a16:creationId xmlns:a16="http://schemas.microsoft.com/office/drawing/2014/main" id="{DFA24552-17A3-47FB-AB8F-6B6BC9272D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>
            <a:extLst>
              <a:ext uri="{FF2B5EF4-FFF2-40B4-BE49-F238E27FC236}">
                <a16:creationId xmlns:a16="http://schemas.microsoft.com/office/drawing/2014/main" id="{5F770D1E-BFB4-43A2-B5BE-5E11B3984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5F3223F-9A02-40A6-873B-9D9A948515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是教材第</a:t>
            </a:r>
            <a:r>
              <a:rPr lang="en-US" altLang="zh-CN" dirty="0"/>
              <a:t>3</a:t>
            </a:r>
            <a:r>
              <a:rPr lang="zh-CN" altLang="en-US" dirty="0"/>
              <a:t>章和第</a:t>
            </a:r>
            <a:r>
              <a:rPr lang="en-US" altLang="zh-CN" dirty="0"/>
              <a:t>4</a:t>
            </a:r>
            <a:r>
              <a:rPr lang="zh-CN" altLang="en-US" dirty="0"/>
              <a:t>章的整合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50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90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CA96C-B1A2-CF56-C6F4-FF5F0E88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8563D-9A7F-3855-ACA1-FB6707EC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0E7AA3-33F1-CC9B-4FD4-20CC3480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3EC3D-9414-81B4-C1DE-616D1B0F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C1C8B-B1E7-9DF6-CE80-D4CC2732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9DEBC-1509-693E-EFAE-43DBFB4D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9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C721D-8730-5FEC-D129-CD5E4792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2CC3BB-E245-FA7D-1066-4AE351150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58540D-1054-9D82-EF80-F8DC1C794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982FE5-4E2D-7DC9-7853-FE7C560C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E41EA-7E68-9B4E-939F-B751F5DD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089AF-2AEB-A2B3-B1B7-0D54A5F4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5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A32DE-1FFF-43B3-F4E9-A5DEFAF9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4E291A-DB25-7BAB-C875-33621E0B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124F6-E470-E66B-B4DA-F8CF56A7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C8CD3-602F-BB2A-C1B3-4A6F89C3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1B806-DF0E-2667-AEEA-B7C72F98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24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263F5E-C64C-F854-F51A-AE1477644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48C97A-AA85-7579-7089-2B847F0B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32A0E-2C9C-FA4F-F6D1-480CED16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1BA1F-E298-564F-10AE-0BC060E5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D5157-141C-61D9-A805-9EF536D9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9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4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98E04-9B1B-8A33-1BB5-6F9CD162D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27D0DF-81F5-4ADA-CF17-2714C9624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55CD6-F6CD-38DC-836A-2DB82AA6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B0D7E-C140-DB21-8DEA-B4F5F3FD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8CC5B-B23C-7A6F-9EBD-BA4456B9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0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51663-EA75-55CF-92D6-9EFD9815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20" y="116632"/>
            <a:ext cx="10515600" cy="759619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AC6CA-A063-DFA6-F9E2-14DADABDB9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3352" y="1196752"/>
            <a:ext cx="11744200" cy="5040559"/>
          </a:xfrm>
        </p:spPr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02E5B-1EA1-B6DB-193D-4AE2B51D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3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F7885-0AA6-02B7-6867-0D9571C3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D00E5-92D8-81BA-8C7B-94E66A8D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FCF2BB6F-A83A-4C95-B30E-4BA0ECE4D4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E99A7-B20B-7FE3-F237-7A69B9A2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A88CE7-5A17-4EDC-F22A-3D8FF7A3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BFCF4-5E1F-8E2F-0048-09EAA5E7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77756-55FD-E027-B456-32A3E844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9A6A9-192A-B09E-84D0-8FA2EAAD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2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14FB5-D454-80D5-9687-23428CD5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10D36-16C0-8DFA-6A74-2169E72CE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CC14D-63F7-77EE-AD19-8DE8974F3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43C9C-25E3-6DB4-7695-3F5775A2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9C151-C75B-9565-52B7-F3395A45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1C8C7-7BBD-4613-58C4-68961D5E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3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DE9D0-A5D4-7C34-C73C-6670853B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54716-EB35-D7C5-E0EB-5C40E372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4FD70-AEBA-B2FB-6F4F-F46A90FD4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65F85A-36B5-8A6D-41AB-6F9280197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0CC6E9-44C4-9D93-8AB7-4E199FCE9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74EE7-FEF2-1F31-29AA-3AC8007C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117BE1-30A1-3C41-D651-AF98DDA1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76877A-D576-006F-D1CB-8E70B7F9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7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3B93C-D69E-09D8-C41D-7DCC1FB7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77B9E6-18BC-70D3-A64F-76E924C2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77E56-D88B-1206-F225-8D3FD5AC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498498-893C-D8DF-B814-C12D66CA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F14C16-7B13-175F-FA3B-CD038595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0C817B-7FC3-EA8F-7A10-CAC737F5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6B19D8-702E-2AD4-B546-926D8CFA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8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7ACB66C-2750-80E5-4EE4-93827BD2D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55F0F1F-CA8C-FE26-6946-69E0179D28F5}"/>
              </a:ext>
            </a:extLst>
          </p:cNvPr>
          <p:cNvSpPr txBox="1"/>
          <p:nvPr userDrawn="1"/>
        </p:nvSpPr>
        <p:spPr>
          <a:xfrm>
            <a:off x="7104112" y="2428726"/>
            <a:ext cx="424847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嵌入式系统</a:t>
            </a:r>
            <a:b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latin typeface="Arial Black" panose="020B0A04020102020204" pitchFamily="34" charset="0"/>
                <a:ea typeface="微软雅黑" panose="020B0503020204020204" pitchFamily="34" charset="-122"/>
              </a:rPr>
              <a:t>Embedded System</a:t>
            </a:r>
            <a:b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信息学院 光电子系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F2475B-7E41-D459-4601-031B3C9956AF}"/>
              </a:ext>
            </a:extLst>
          </p:cNvPr>
          <p:cNvSpPr txBox="1"/>
          <p:nvPr userDrawn="1"/>
        </p:nvSpPr>
        <p:spPr>
          <a:xfrm>
            <a:off x="0" y="18281"/>
            <a:ext cx="3791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电子科学与技术专业课</a:t>
            </a:r>
          </a:p>
        </p:txBody>
      </p:sp>
    </p:spTree>
    <p:extLst>
      <p:ext uri="{BB962C8B-B14F-4D97-AF65-F5344CB8AC3E}">
        <p14:creationId xmlns:p14="http://schemas.microsoft.com/office/powerpoint/2010/main" val="6548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DD38097-F968-0866-28FD-06ABC489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160115"/>
            <a:ext cx="11305256" cy="1188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 标题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0BA8B1-7BF4-D130-2626-63C0AB36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2492895"/>
            <a:ext cx="11305256" cy="368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x.1</a:t>
            </a:r>
            <a:r>
              <a:rPr lang="zh-CN" altLang="en-US" dirty="0"/>
              <a:t> 小节</a:t>
            </a:r>
            <a:endParaRPr lang="en-US" altLang="zh-CN" dirty="0"/>
          </a:p>
          <a:p>
            <a:pPr lvl="0"/>
            <a:r>
              <a:rPr lang="en-US" altLang="zh-CN" dirty="0"/>
              <a:t>x.2</a:t>
            </a:r>
            <a:r>
              <a:rPr lang="zh-CN" altLang="en-US" dirty="0"/>
              <a:t> 小节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2FAC40F6-B6B0-9648-F8B5-B2AF65FF88B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5"/>
            <a:ext cx="12192000" cy="620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" name="Picture 20">
            <a:extLst>
              <a:ext uri="{FF2B5EF4-FFF2-40B4-BE49-F238E27FC236}">
                <a16:creationId xmlns:a16="http://schemas.microsoft.com/office/drawing/2014/main" id="{2F751026-39C9-C39A-74EE-CADCBD33C0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3" y="71438"/>
            <a:ext cx="744659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WordArt 24">
            <a:extLst>
              <a:ext uri="{FF2B5EF4-FFF2-40B4-BE49-F238E27FC236}">
                <a16:creationId xmlns:a16="http://schemas.microsoft.com/office/drawing/2014/main" id="{5731591A-E5A9-1086-0465-04B1D81EBDDF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2021325" y="115887"/>
            <a:ext cx="9163243" cy="50482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2000" kern="10" normalizeH="1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/>
                <a:cs typeface="Times New Roman"/>
              </a:rPr>
              <a:t>嵌入式系统</a:t>
            </a:r>
            <a:r>
              <a:rPr lang="en-US" altLang="zh-CN" sz="2000" kern="10" normalizeH="1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/>
                <a:cs typeface="Times New Roman"/>
              </a:rPr>
              <a:t>(EMBEDDED SYSTEM)</a:t>
            </a:r>
            <a:endParaRPr lang="zh-CN" altLang="en-US" sz="2000" kern="10" normalizeH="1" dirty="0">
              <a:ln w="12700">
                <a:solidFill>
                  <a:schemeClr val="tx1"/>
                </a:solidFill>
                <a:round/>
                <a:headEnd/>
                <a:tailEnd/>
              </a:ln>
              <a:solidFill>
                <a:schemeClr val="bg1">
                  <a:alpha val="50195"/>
                </a:scheme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A180DF41-1848-5478-055F-9719AF7067BD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0" y="692154"/>
            <a:ext cx="12192000" cy="28857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4000" b="1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BF4A2E-8A31-E5CE-351B-09F95F35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79FCE-50B0-FE54-D357-6F1661F5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C39DE-BDBD-E1E8-5E10-D7780B8A8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2022/11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824FC-8958-E917-A300-F99D0D7B3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ABE12-3B48-7185-091F-1D8B3285D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DD46B34A-24F7-A226-8FF7-FC0660C8A75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0" y="0"/>
            <a:ext cx="12192000" cy="980728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3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75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36B5F-20B0-BFB4-1E45-832E0DF773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9376" y="1160115"/>
            <a:ext cx="11305256" cy="118876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STM32</a:t>
            </a:r>
            <a:r>
              <a:rPr lang="zh-CN" altLang="en-US" dirty="0"/>
              <a:t>开发初步</a:t>
            </a:r>
            <a:br>
              <a:rPr lang="en-US" altLang="zh-CN" dirty="0"/>
            </a:br>
            <a:r>
              <a:rPr lang="en-US" altLang="zh-CN" sz="3200" b="0" dirty="0"/>
              <a:t>— IO</a:t>
            </a:r>
            <a:r>
              <a:rPr lang="zh-CN" altLang="en-US" sz="3200" b="0" dirty="0"/>
              <a:t>外设及软件基础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F5DD4-1F98-B55A-91B2-B5D7949FBC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63752" y="2492896"/>
            <a:ext cx="6120680" cy="388843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❀</a:t>
            </a:r>
            <a:r>
              <a:rPr lang="en-US" altLang="zh-CN" dirty="0"/>
              <a:t>3.1 </a:t>
            </a:r>
            <a:r>
              <a:rPr lang="zh-CN" altLang="en-US" dirty="0">
                <a:hlinkClick r:id="" action="ppaction://noaction"/>
              </a:rPr>
              <a:t>第一种外设</a:t>
            </a:r>
            <a:r>
              <a:rPr lang="en-US" altLang="zh-CN" dirty="0">
                <a:hlinkClick r:id="" action="ppaction://noaction"/>
              </a:rPr>
              <a:t>GPIO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❀</a:t>
            </a:r>
            <a:r>
              <a:rPr lang="en-US" altLang="zh-CN" dirty="0"/>
              <a:t>3.2 </a:t>
            </a:r>
            <a:r>
              <a:rPr lang="en-US" altLang="zh-CN" dirty="0">
                <a:hlinkClick r:id="" action="ppaction://noaction"/>
              </a:rPr>
              <a:t>IO</a:t>
            </a:r>
            <a:r>
              <a:rPr lang="zh-CN" altLang="en-US" dirty="0">
                <a:hlinkClick r:id="" action="ppaction://noaction"/>
              </a:rPr>
              <a:t>的寄存器编程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❀</a:t>
            </a:r>
            <a:r>
              <a:rPr lang="en-US" altLang="zh-CN" dirty="0"/>
              <a:t>3.3 </a:t>
            </a:r>
            <a:r>
              <a:rPr lang="en-US" altLang="zh-CN" dirty="0">
                <a:hlinkClick r:id="" action="ppaction://noaction"/>
              </a:rPr>
              <a:t>STM32</a:t>
            </a:r>
            <a:r>
              <a:rPr lang="zh-CN" altLang="en-US" dirty="0">
                <a:hlinkClick r:id="" action="ppaction://noaction"/>
              </a:rPr>
              <a:t>软件开发基础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❀</a:t>
            </a:r>
            <a:r>
              <a:rPr lang="en-US" altLang="zh-CN" dirty="0"/>
              <a:t>3.4 </a:t>
            </a:r>
            <a:r>
              <a:rPr lang="zh-CN" altLang="en-US" dirty="0">
                <a:hlinkClick r:id="" action="ppaction://noaction"/>
              </a:rPr>
              <a:t>嵌入式开发中的</a:t>
            </a:r>
            <a:r>
              <a:rPr lang="en-US" altLang="zh-CN" dirty="0">
                <a:hlinkClick r:id="" action="ppaction://noaction"/>
              </a:rPr>
              <a:t>C</a:t>
            </a:r>
            <a:r>
              <a:rPr lang="zh-CN" altLang="en-US" dirty="0">
                <a:hlinkClick r:id="" action="ppaction://noaction"/>
              </a:rPr>
              <a:t>语言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❀</a:t>
            </a:r>
            <a:r>
              <a:rPr lang="en-US" altLang="zh-CN" dirty="0"/>
              <a:t>3.5 </a:t>
            </a:r>
            <a:r>
              <a:rPr lang="en-US" altLang="zh-CN" dirty="0">
                <a:hlinkClick r:id="" action="ppaction://noaction"/>
              </a:rPr>
              <a:t>IO</a:t>
            </a:r>
            <a:r>
              <a:rPr lang="zh-CN" altLang="en-US" dirty="0">
                <a:hlinkClick r:id="" action="ppaction://noaction"/>
              </a:rPr>
              <a:t>的标准库编程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94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CF565-A912-58FB-9F03-7221915E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 </a:t>
            </a:r>
            <a:r>
              <a:rPr lang="en-US" altLang="zh-CN" dirty="0"/>
              <a:t>– 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</a:t>
            </a:r>
            <a:r>
              <a:rPr lang="en-US" altLang="zh-CN" dirty="0"/>
              <a:t>STM32</a:t>
            </a:r>
            <a:r>
              <a:rPr lang="zh-CN" altLang="en-US" dirty="0"/>
              <a:t>开发初步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E1014-A813-06C4-F0DF-AB674693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196753"/>
            <a:ext cx="11744200" cy="54006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/>
              <a:t> STM32</a:t>
            </a:r>
            <a:r>
              <a:rPr lang="zh-CN" altLang="en-US" sz="1800" dirty="0"/>
              <a:t>每组端口共多少个引脚？</a:t>
            </a:r>
            <a:r>
              <a:rPr lang="en-US" altLang="zh-CN" sz="1800" dirty="0"/>
              <a:t>GPIO</a:t>
            </a:r>
            <a:r>
              <a:rPr lang="zh-CN" altLang="en-US" sz="1800" dirty="0"/>
              <a:t>引脚的命名规则，如</a:t>
            </a:r>
            <a:r>
              <a:rPr lang="en-US" altLang="zh-CN" sz="1800" dirty="0"/>
              <a:t>PA0</a:t>
            </a:r>
            <a:r>
              <a:rPr lang="zh-CN" altLang="en-US" sz="1800" dirty="0"/>
              <a:t>三个字符各代表什么？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 IO</a:t>
            </a:r>
            <a:r>
              <a:rPr lang="zh-CN" altLang="en-US" sz="1800" dirty="0"/>
              <a:t>引脚的控制逻辑中通常有哪三类寄存器</a:t>
            </a:r>
            <a:r>
              <a:rPr lang="en-US" altLang="zh-CN" sz="1800" dirty="0"/>
              <a:t>? </a:t>
            </a:r>
            <a:r>
              <a:rPr lang="zh-CN" altLang="en-US" sz="1800" dirty="0"/>
              <a:t>大致功能如何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zh-CN" altLang="en-US" sz="1800" dirty="0"/>
              <a:t>解释什么是推挽输出，解释为何采用</a:t>
            </a:r>
            <a:r>
              <a:rPr lang="en-US" altLang="zh-CN" sz="1800" dirty="0"/>
              <a:t>IO</a:t>
            </a:r>
            <a:r>
              <a:rPr lang="zh-CN" altLang="en-US" sz="1800" dirty="0"/>
              <a:t>输出低电平点亮</a:t>
            </a:r>
            <a:r>
              <a:rPr lang="en-US" altLang="zh-CN" sz="1800" dirty="0"/>
              <a:t>LED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 GPIOA</a:t>
            </a:r>
            <a:r>
              <a:rPr lang="zh-CN" altLang="en-US" sz="1800" dirty="0"/>
              <a:t>被映射到存储空间的哪个地址段？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 什么是</a:t>
            </a:r>
            <a:r>
              <a:rPr lang="en-US" altLang="zh-CN" sz="1800" dirty="0"/>
              <a:t>CMSIS</a:t>
            </a:r>
            <a:r>
              <a:rPr lang="zh-CN" altLang="en-US" sz="1800" dirty="0"/>
              <a:t>？它的两个核心层是什么？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zh-CN" altLang="en-US" sz="1800" dirty="0"/>
              <a:t>什么是</a:t>
            </a:r>
            <a:r>
              <a:rPr lang="en-US" altLang="zh-CN" sz="1800" dirty="0"/>
              <a:t>STM32</a:t>
            </a:r>
            <a:r>
              <a:rPr lang="zh-CN" altLang="en-US" sz="1800" dirty="0"/>
              <a:t>的标准函数库？其文件命名规则，如</a:t>
            </a:r>
            <a:r>
              <a:rPr lang="en-US" altLang="zh-CN" sz="1800" dirty="0"/>
              <a:t>STM32Fxxx_ppp.c</a:t>
            </a:r>
            <a:r>
              <a:rPr lang="zh-CN" altLang="en-US" sz="1800" dirty="0"/>
              <a:t>，</a:t>
            </a:r>
            <a:r>
              <a:rPr lang="en-US" altLang="zh-CN" sz="1800" dirty="0"/>
              <a:t>xxx</a:t>
            </a:r>
            <a:r>
              <a:rPr lang="zh-CN" altLang="en-US" sz="1800" dirty="0"/>
              <a:t>和</a:t>
            </a:r>
            <a:r>
              <a:rPr lang="en-US" altLang="zh-CN" sz="1800" dirty="0"/>
              <a:t>ppt</a:t>
            </a:r>
            <a:r>
              <a:rPr lang="zh-CN" altLang="en-US" sz="1800" dirty="0"/>
              <a:t>代表什么？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zh-CN" altLang="en-US" sz="1800" dirty="0"/>
              <a:t>解释寄存器操作语句“</a:t>
            </a:r>
            <a:r>
              <a:rPr lang="en-US" altLang="zh-CN" sz="1800" dirty="0"/>
              <a:t>GPIOC-&gt;MODER</a:t>
            </a:r>
            <a:r>
              <a:rPr lang="zh-CN" altLang="en-US" sz="1800" dirty="0"/>
              <a:t> </a:t>
            </a:r>
            <a:r>
              <a:rPr lang="en-US" altLang="zh-CN" sz="1800" dirty="0"/>
              <a:t>= …</a:t>
            </a:r>
            <a:r>
              <a:rPr lang="zh-CN" altLang="en-US" sz="1800" dirty="0"/>
              <a:t>”的机理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 int16_t</a:t>
            </a:r>
            <a:r>
              <a:rPr lang="zh-CN" altLang="en-US" sz="1800" dirty="0"/>
              <a:t>和</a:t>
            </a:r>
            <a:r>
              <a:rPr lang="en-US" altLang="zh-CN" sz="1800" dirty="0"/>
              <a:t>uint16_t</a:t>
            </a:r>
            <a:r>
              <a:rPr lang="zh-CN" altLang="en-US" sz="1800" dirty="0"/>
              <a:t>分别代表什么数据类型？表示的数据范围各是多少？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 头文件和源文件的用途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zh-CN" altLang="en-US" sz="1800" dirty="0"/>
              <a:t>结构体和枚举类型的区别？在</a:t>
            </a:r>
            <a:r>
              <a:rPr lang="en-US" altLang="zh-CN" sz="1800" dirty="0"/>
              <a:t>GPIO</a:t>
            </a:r>
            <a:r>
              <a:rPr lang="zh-CN" altLang="en-US" sz="1800" dirty="0"/>
              <a:t>初始化中有什么应用（可举例）？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 库函数编程和寄存器编程的优劣比较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 什么情况需要用户再建立设备库文件（标准库之上）？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F9FC7-C116-D0C9-E32F-26191746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C39B1-4158-1371-7A71-10985BA2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4329-E437-B19A-0F8C-A1ED87F6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30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CF565-A912-58FB-9F03-7221915E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思考题解答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</a:t>
            </a:r>
            <a:r>
              <a:rPr lang="en-US" altLang="zh-CN" dirty="0"/>
              <a:t>STM32</a:t>
            </a:r>
            <a:r>
              <a:rPr lang="zh-CN" altLang="en-US" dirty="0"/>
              <a:t>开发初步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E1014-A813-06C4-F0DF-AB674693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052736"/>
            <a:ext cx="11744200" cy="540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dirty="0"/>
              <a:t> STM32</a:t>
            </a:r>
            <a:r>
              <a:rPr lang="zh-CN" altLang="en-US" sz="1800" dirty="0"/>
              <a:t>每组端口共多少个引脚？</a:t>
            </a:r>
            <a:r>
              <a:rPr lang="en-US" altLang="zh-CN" sz="1800" dirty="0"/>
              <a:t>GPIO</a:t>
            </a:r>
            <a:r>
              <a:rPr lang="zh-CN" altLang="en-US" sz="1800" dirty="0"/>
              <a:t>引脚的命名规则，如</a:t>
            </a:r>
            <a:r>
              <a:rPr lang="en-US" altLang="zh-CN" sz="1800" dirty="0"/>
              <a:t>PA0</a:t>
            </a:r>
            <a:r>
              <a:rPr lang="zh-CN" altLang="en-US" sz="1800" dirty="0"/>
              <a:t>三个字符各代表什么？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1800" b="1" dirty="0"/>
              <a:t>答：每组</a:t>
            </a:r>
            <a:r>
              <a:rPr lang="en-US" altLang="zh-CN" sz="1800" b="1" dirty="0"/>
              <a:t>16</a:t>
            </a:r>
            <a:r>
              <a:rPr lang="zh-CN" altLang="en-US" sz="1800" b="1" dirty="0"/>
              <a:t>个引脚，</a:t>
            </a:r>
            <a:r>
              <a:rPr lang="en-US" altLang="zh-CN" sz="1800" b="1" dirty="0"/>
              <a:t>Px0~Px15</a:t>
            </a:r>
            <a:r>
              <a:rPr lang="zh-CN" altLang="en-US" sz="1800" b="1" dirty="0"/>
              <a:t>。命名规则：字母</a:t>
            </a:r>
            <a:r>
              <a:rPr lang="en-US" altLang="zh-CN" sz="1800" b="1" dirty="0"/>
              <a:t>P</a:t>
            </a:r>
            <a:r>
              <a:rPr lang="zh-CN" altLang="en-US" sz="1800" b="1" dirty="0"/>
              <a:t>代表</a:t>
            </a:r>
            <a:r>
              <a:rPr lang="en-US" altLang="zh-CN" sz="1800" b="1" dirty="0"/>
              <a:t>Port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x-</a:t>
            </a:r>
            <a:r>
              <a:rPr lang="zh-CN" altLang="en-US" sz="1800" b="1" dirty="0"/>
              <a:t>代表哪一组 如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组，数字代表哪一个引脚。</a:t>
            </a:r>
            <a:endParaRPr lang="en-US" altLang="zh-CN" sz="1800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dirty="0"/>
              <a:t> IO</a:t>
            </a:r>
            <a:r>
              <a:rPr lang="zh-CN" altLang="en-US" sz="1800" dirty="0"/>
              <a:t>引脚的控制逻辑中通常有哪三类寄存器</a:t>
            </a:r>
            <a:r>
              <a:rPr lang="en-US" altLang="zh-CN" sz="1800" dirty="0"/>
              <a:t>? </a:t>
            </a:r>
            <a:r>
              <a:rPr lang="zh-CN" altLang="en-US" sz="1800" dirty="0"/>
              <a:t>大致功能如何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1800" b="1" dirty="0"/>
              <a:t>答：控制寄存器</a:t>
            </a:r>
            <a:r>
              <a:rPr lang="en-US" altLang="zh-CN" sz="1800" b="1" dirty="0"/>
              <a:t>CR</a:t>
            </a:r>
            <a:r>
              <a:rPr lang="zh-CN" altLang="en-US" sz="1800" b="1" dirty="0"/>
              <a:t>，选择复用功能还是普通</a:t>
            </a:r>
            <a:r>
              <a:rPr lang="en-US" altLang="zh-CN" sz="1800" b="1" dirty="0"/>
              <a:t>IO</a:t>
            </a:r>
            <a:r>
              <a:rPr lang="zh-CN" altLang="en-US" sz="1800" b="1" dirty="0"/>
              <a:t>功能，普通</a:t>
            </a:r>
            <a:r>
              <a:rPr lang="en-US" altLang="zh-CN" sz="1800" b="1" dirty="0"/>
              <a:t>IO</a:t>
            </a:r>
            <a:r>
              <a:rPr lang="zh-CN" altLang="en-US" sz="1800" b="1" dirty="0"/>
              <a:t>是输出还是输入模式。输出数据寄存器</a:t>
            </a:r>
            <a:r>
              <a:rPr lang="en-US" altLang="zh-CN" sz="1800" b="1" dirty="0"/>
              <a:t>ODR</a:t>
            </a:r>
            <a:r>
              <a:rPr lang="zh-CN" altLang="en-US" sz="1800" b="1" dirty="0"/>
              <a:t>，写入</a:t>
            </a:r>
            <a:r>
              <a:rPr lang="en-US" altLang="zh-CN" sz="1800" b="1" dirty="0"/>
              <a:t>1/0</a:t>
            </a:r>
            <a:r>
              <a:rPr lang="zh-CN" altLang="en-US" sz="1800" b="1" dirty="0"/>
              <a:t>后可在引脚上产生高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低电平。输入数据寄存器</a:t>
            </a:r>
            <a:r>
              <a:rPr lang="en-US" altLang="zh-CN" sz="1800" b="1" dirty="0"/>
              <a:t>IDR</a:t>
            </a:r>
            <a:r>
              <a:rPr lang="zh-CN" altLang="en-US" sz="1800" b="1" dirty="0"/>
              <a:t>，读取该寄存器就存取会引发读取引脚状态的操作。</a:t>
            </a:r>
            <a:endParaRPr lang="en-US" altLang="zh-CN" sz="1800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dirty="0"/>
              <a:t> </a:t>
            </a:r>
            <a:r>
              <a:rPr lang="zh-CN" altLang="en-US" sz="1800" dirty="0"/>
              <a:t>解释什么是推挽输出，解释为何采用</a:t>
            </a:r>
            <a:r>
              <a:rPr lang="en-US" altLang="zh-CN" sz="1800" dirty="0"/>
              <a:t>IO</a:t>
            </a:r>
            <a:r>
              <a:rPr lang="zh-CN" altLang="en-US" sz="1800" dirty="0"/>
              <a:t>输出低电平点亮</a:t>
            </a:r>
            <a:r>
              <a:rPr lang="en-US" altLang="zh-CN" sz="1800" dirty="0"/>
              <a:t>LED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1800" b="1" dirty="0"/>
              <a:t>答：推挽输出就是</a:t>
            </a:r>
            <a:r>
              <a:rPr lang="en-US" altLang="zh-CN" sz="1800" b="1" dirty="0"/>
              <a:t>IO</a:t>
            </a:r>
            <a:r>
              <a:rPr lang="zh-CN" altLang="en-US" sz="1800" b="1" dirty="0"/>
              <a:t>引脚端采用</a:t>
            </a:r>
            <a:r>
              <a:rPr lang="en-US" altLang="zh-CN" sz="1800" b="1" dirty="0"/>
              <a:t>PMOS</a:t>
            </a:r>
            <a:r>
              <a:rPr lang="zh-CN" altLang="en-US" sz="1800" b="1" dirty="0"/>
              <a:t>和</a:t>
            </a:r>
            <a:r>
              <a:rPr lang="en-US" altLang="zh-CN" sz="1800" b="1" dirty="0"/>
              <a:t>NMOS</a:t>
            </a:r>
            <a:r>
              <a:rPr lang="zh-CN" altLang="en-US" sz="1800" b="1" dirty="0"/>
              <a:t>上下对称连接，两只管轮流导通从而在引脚上输出高或低电平，具有响应速度快、驱动能力强的优点。</a:t>
            </a:r>
            <a:r>
              <a:rPr lang="en-US" altLang="zh-CN" sz="1800" b="1" dirty="0"/>
              <a:t>IO</a:t>
            </a:r>
            <a:r>
              <a:rPr lang="zh-CN" altLang="en-US" sz="1800" b="1" dirty="0"/>
              <a:t>输出低电平时，电流流入引脚，称为灌电流，反之为拉电流，通常灌电流能力强于拉电流，故采用输出低电平点亮</a:t>
            </a:r>
            <a:r>
              <a:rPr lang="en-US" altLang="zh-CN" sz="1800" b="1" dirty="0"/>
              <a:t>LED</a:t>
            </a:r>
            <a:r>
              <a:rPr lang="zh-CN" altLang="en-US" sz="1800" b="1" dirty="0"/>
              <a:t>。（注：</a:t>
            </a:r>
            <a:r>
              <a:rPr lang="en-US" altLang="zh-CN" sz="1800" b="1" dirty="0"/>
              <a:t>LED</a:t>
            </a:r>
            <a:r>
              <a:rPr lang="zh-CN" altLang="en-US" sz="1800" b="1" dirty="0"/>
              <a:t>要外接限流电阻至</a:t>
            </a:r>
            <a:r>
              <a:rPr lang="en-US" altLang="zh-CN" sz="1800" b="1" dirty="0" err="1"/>
              <a:t>Vcc</a:t>
            </a:r>
            <a:r>
              <a:rPr lang="zh-CN" altLang="en-US" sz="1800" b="1" dirty="0"/>
              <a:t>）</a:t>
            </a:r>
            <a:endParaRPr lang="en-US" altLang="zh-CN" sz="1800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800" dirty="0"/>
              <a:t> GPIOA</a:t>
            </a:r>
            <a:r>
              <a:rPr lang="zh-CN" altLang="en-US" sz="1800" dirty="0"/>
              <a:t>被映射到存储空间的哪个地址段？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1800" b="1" dirty="0"/>
              <a:t>答</a:t>
            </a:r>
            <a:r>
              <a:rPr lang="zh-CN" altLang="en-US" sz="1800" b="1" dirty="0">
                <a:sym typeface="Wingdings" panose="05000000000000000000" pitchFamily="2" charset="2"/>
              </a:rPr>
              <a:t>：</a:t>
            </a:r>
            <a:r>
              <a:rPr lang="en-US" altLang="zh-CN" sz="1800" b="1" dirty="0">
                <a:sym typeface="Wingdings" panose="05000000000000000000" pitchFamily="2" charset="2"/>
              </a:rPr>
              <a:t>0x4002 0000 ~ 0x4002 03FF</a:t>
            </a:r>
            <a:r>
              <a:rPr lang="zh-CN" altLang="en-US" sz="1800" b="1" dirty="0">
                <a:sym typeface="Wingdings" panose="05000000000000000000" pitchFamily="2" charset="2"/>
              </a:rPr>
              <a:t>（课件</a:t>
            </a:r>
            <a:r>
              <a:rPr lang="en-US" altLang="zh-CN" sz="1800" b="1" dirty="0">
                <a:sym typeface="Wingdings" panose="05000000000000000000" pitchFamily="2" charset="2"/>
              </a:rPr>
              <a:t>P31</a:t>
            </a:r>
            <a:r>
              <a:rPr lang="zh-CN" altLang="en-US" sz="1800" b="1" dirty="0">
                <a:sym typeface="Wingdings" panose="05000000000000000000" pitchFamily="2" charset="2"/>
              </a:rPr>
              <a:t>页）</a:t>
            </a:r>
            <a:endParaRPr lang="en-US" altLang="zh-CN" sz="1800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800" dirty="0"/>
              <a:t> 什么是</a:t>
            </a:r>
            <a:r>
              <a:rPr lang="en-US" altLang="zh-CN" sz="1800" dirty="0"/>
              <a:t>CMSIS</a:t>
            </a:r>
            <a:r>
              <a:rPr lang="zh-CN" altLang="en-US" sz="1800" dirty="0"/>
              <a:t>？它的两个核心层是什么？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1800" b="1" dirty="0"/>
              <a:t>答：</a:t>
            </a:r>
            <a:r>
              <a:rPr lang="en-US" altLang="zh-CN" sz="1800" b="1" dirty="0"/>
              <a:t>CMSIS</a:t>
            </a:r>
            <a:r>
              <a:rPr lang="zh-CN" altLang="en-US" sz="1800" b="1" dirty="0"/>
              <a:t>是</a:t>
            </a:r>
            <a:r>
              <a:rPr lang="en-US" altLang="zh-CN" sz="1800" b="1" dirty="0"/>
              <a:t>Cortex</a:t>
            </a:r>
            <a:r>
              <a:rPr lang="zh-CN" altLang="en-US" sz="1800" b="1" dirty="0"/>
              <a:t>架构微控制软件接口标准之意，向下定义了内核和外设寄存器，向上为用户提供调用接口。两个核心层分别是内核访问层和外设访问层。</a:t>
            </a:r>
            <a:endParaRPr lang="en-US" altLang="zh-CN" sz="1800" b="1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F9FC7-C116-D0C9-E32F-26191746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C39B1-4158-1371-7A71-10985BA2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4329-E437-B19A-0F8C-A1ED87F6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3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CF565-A912-58FB-9F03-7221915E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思考题解答</a:t>
            </a:r>
            <a:r>
              <a:rPr lang="en-US" altLang="zh-CN" dirty="0"/>
              <a:t>II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</a:t>
            </a:r>
            <a:r>
              <a:rPr lang="en-US" altLang="zh-CN" dirty="0"/>
              <a:t>STM32</a:t>
            </a:r>
            <a:r>
              <a:rPr lang="zh-CN" altLang="en-US" dirty="0"/>
              <a:t>开发初步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E1014-A813-06C4-F0DF-AB674693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196753"/>
            <a:ext cx="11744200" cy="54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900" dirty="0"/>
              <a:t>什么是</a:t>
            </a:r>
            <a:r>
              <a:rPr lang="en-US" altLang="zh-CN" sz="1900" dirty="0"/>
              <a:t>STM32</a:t>
            </a:r>
            <a:r>
              <a:rPr lang="zh-CN" altLang="en-US" sz="1900" dirty="0"/>
              <a:t>的标准函数库？其文件命名规则，如</a:t>
            </a:r>
            <a:r>
              <a:rPr lang="en-US" altLang="zh-CN" sz="1900" dirty="0"/>
              <a:t>STM32Fxxx_ppp.c</a:t>
            </a:r>
            <a:r>
              <a:rPr lang="zh-CN" altLang="en-US" sz="1900" dirty="0"/>
              <a:t>，</a:t>
            </a:r>
            <a:r>
              <a:rPr lang="en-US" altLang="zh-CN" sz="1900" dirty="0"/>
              <a:t>xxx</a:t>
            </a:r>
            <a:r>
              <a:rPr lang="zh-CN" altLang="en-US" sz="1900" dirty="0"/>
              <a:t>和</a:t>
            </a:r>
            <a:r>
              <a:rPr lang="en-US" altLang="zh-CN" sz="1900" dirty="0"/>
              <a:t>ppt</a:t>
            </a:r>
            <a:r>
              <a:rPr lang="zh-CN" altLang="en-US" sz="1900" dirty="0"/>
              <a:t>代表什么？</a:t>
            </a:r>
            <a:endParaRPr lang="en-US" altLang="zh-CN" sz="19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1900" b="1" dirty="0"/>
              <a:t>答：</a:t>
            </a:r>
            <a:r>
              <a:rPr lang="en-US" altLang="zh-CN" sz="1900" b="1" dirty="0"/>
              <a:t>STM32</a:t>
            </a:r>
            <a:r>
              <a:rPr lang="zh-CN" altLang="en-US" sz="1900" b="1" dirty="0"/>
              <a:t>标准函数库指片上外设的驱动库，由函数、数据结构和宏定义构成，涉及了外设的所有功能。命名规则：</a:t>
            </a:r>
            <a:r>
              <a:rPr lang="en-US" altLang="zh-CN" sz="1900" b="1" dirty="0"/>
              <a:t>xxx</a:t>
            </a:r>
            <a:r>
              <a:rPr lang="zh-CN" altLang="en-US" sz="1900" b="1" dirty="0"/>
              <a:t>表示芯片系列，如</a:t>
            </a:r>
            <a:r>
              <a:rPr lang="en-US" altLang="zh-CN" sz="1900" b="1" dirty="0"/>
              <a:t>F10x</a:t>
            </a:r>
            <a:r>
              <a:rPr lang="zh-CN" altLang="en-US" sz="1900" b="1" dirty="0"/>
              <a:t>、</a:t>
            </a:r>
            <a:r>
              <a:rPr lang="en-US" altLang="zh-CN" sz="1900" b="1" dirty="0"/>
              <a:t>F4xx</a:t>
            </a:r>
            <a:r>
              <a:rPr lang="zh-CN" altLang="en-US" sz="1900" b="1" dirty="0"/>
              <a:t>，</a:t>
            </a:r>
            <a:r>
              <a:rPr lang="en-US" altLang="zh-CN" sz="1900" b="1" dirty="0" err="1"/>
              <a:t>ppp</a:t>
            </a:r>
            <a:r>
              <a:rPr lang="zh-CN" altLang="en-US" sz="1900" b="1" dirty="0"/>
              <a:t>表示具体外设的缩写，如</a:t>
            </a:r>
            <a:r>
              <a:rPr lang="en-US" altLang="zh-CN" sz="1900" b="1" dirty="0"/>
              <a:t>GPIO</a:t>
            </a:r>
            <a:r>
              <a:rPr lang="zh-CN" altLang="en-US" sz="1900" b="1" dirty="0"/>
              <a:t>、</a:t>
            </a:r>
            <a:r>
              <a:rPr lang="en-US" altLang="zh-CN" sz="1900" b="1" dirty="0"/>
              <a:t>TIM</a:t>
            </a:r>
            <a:r>
              <a:rPr lang="zh-CN" altLang="en-US" sz="1900" b="1" dirty="0"/>
              <a:t>等。</a:t>
            </a:r>
            <a:endParaRPr lang="en-US" altLang="zh-CN" sz="1900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900" dirty="0"/>
              <a:t> </a:t>
            </a:r>
            <a:r>
              <a:rPr lang="zh-CN" altLang="en-US" sz="1900" dirty="0"/>
              <a:t>解释寄存器操作语句“</a:t>
            </a:r>
            <a:r>
              <a:rPr lang="en-US" altLang="zh-CN" sz="1900" dirty="0"/>
              <a:t>GPIOC-&gt;MODER</a:t>
            </a:r>
            <a:r>
              <a:rPr lang="zh-CN" altLang="en-US" sz="1900" dirty="0"/>
              <a:t> </a:t>
            </a:r>
            <a:r>
              <a:rPr lang="en-US" altLang="zh-CN" sz="1900" dirty="0"/>
              <a:t>= …</a:t>
            </a:r>
            <a:r>
              <a:rPr lang="zh-CN" altLang="en-US" sz="1900" dirty="0"/>
              <a:t>”的机理</a:t>
            </a:r>
            <a:endParaRPr lang="en-US" altLang="zh-CN" sz="19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1900" b="1" dirty="0"/>
              <a:t>答：首先通过宏定义，</a:t>
            </a:r>
            <a:r>
              <a:rPr lang="en-US" altLang="zh-CN" sz="1900" b="1" dirty="0"/>
              <a:t>GPIOC</a:t>
            </a:r>
            <a:r>
              <a:rPr lang="zh-CN" altLang="en-US" sz="1900" b="1" dirty="0"/>
              <a:t>定义为</a:t>
            </a:r>
            <a:r>
              <a:rPr lang="en-US" altLang="zh-CN" sz="1900" b="1" dirty="0"/>
              <a:t>C</a:t>
            </a:r>
            <a:r>
              <a:rPr lang="zh-CN" altLang="en-US" sz="1900" b="1" dirty="0"/>
              <a:t>端口在存储空间的起始地址</a:t>
            </a:r>
            <a:r>
              <a:rPr lang="en-US" altLang="zh-CN" sz="1900" b="1" dirty="0"/>
              <a:t>(0x4002 8000)</a:t>
            </a:r>
            <a:r>
              <a:rPr lang="zh-CN" altLang="en-US" sz="1900" b="1" dirty="0"/>
              <a:t>，其次，</a:t>
            </a:r>
            <a:r>
              <a:rPr lang="en-US" altLang="zh-CN" sz="1900" b="1" dirty="0"/>
              <a:t>MODER</a:t>
            </a:r>
            <a:r>
              <a:rPr lang="zh-CN" altLang="en-US" sz="1900" b="1" dirty="0"/>
              <a:t>是</a:t>
            </a:r>
            <a:r>
              <a:rPr lang="en-US" altLang="zh-CN" sz="1900" b="1" dirty="0" err="1"/>
              <a:t>GPIOx</a:t>
            </a:r>
            <a:r>
              <a:rPr lang="zh-CN" altLang="en-US" sz="1900" b="1" dirty="0"/>
              <a:t>端口结构体中的第一个成员变量，其占据的正好是</a:t>
            </a:r>
            <a:r>
              <a:rPr lang="en-US" altLang="zh-CN" sz="1900" b="1" dirty="0"/>
              <a:t>x</a:t>
            </a:r>
            <a:r>
              <a:rPr lang="zh-CN" altLang="en-US" sz="1900" b="1" dirty="0"/>
              <a:t>端口</a:t>
            </a:r>
            <a:r>
              <a:rPr lang="en-US" altLang="zh-CN" sz="1900" b="1" dirty="0"/>
              <a:t>MODER</a:t>
            </a:r>
            <a:r>
              <a:rPr lang="zh-CN" altLang="en-US" sz="1900" b="1" dirty="0"/>
              <a:t>寄存器的地址位置。</a:t>
            </a:r>
            <a:endParaRPr lang="en-US" altLang="zh-CN" sz="1900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900" dirty="0"/>
              <a:t> int16_t</a:t>
            </a:r>
            <a:r>
              <a:rPr lang="zh-CN" altLang="en-US" sz="1900" dirty="0"/>
              <a:t>和</a:t>
            </a:r>
            <a:r>
              <a:rPr lang="en-US" altLang="zh-CN" sz="1900" dirty="0"/>
              <a:t>uint16_t</a:t>
            </a:r>
            <a:r>
              <a:rPr lang="zh-CN" altLang="en-US" sz="1900" dirty="0"/>
              <a:t>分别代表什么数据类型？表示的数据范围各是多少？</a:t>
            </a:r>
            <a:endParaRPr lang="en-US" altLang="zh-CN" sz="19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1900" b="1" dirty="0"/>
              <a:t>答：</a:t>
            </a:r>
            <a:r>
              <a:rPr lang="en-US" altLang="zh-CN" sz="1900" b="1" dirty="0"/>
              <a:t>int16_t</a:t>
            </a:r>
            <a:r>
              <a:rPr lang="zh-CN" altLang="en-US" sz="1900" b="1" dirty="0"/>
              <a:t>表示</a:t>
            </a:r>
            <a:r>
              <a:rPr lang="en-US" altLang="zh-CN" sz="1900" b="1" dirty="0"/>
              <a:t>16</a:t>
            </a:r>
            <a:r>
              <a:rPr lang="zh-CN" altLang="en-US" sz="1900" b="1" dirty="0"/>
              <a:t>位有符号数，范围</a:t>
            </a:r>
            <a:r>
              <a:rPr lang="en-US" altLang="zh-CN" sz="1900" b="1" dirty="0"/>
              <a:t>-32768~+32767</a:t>
            </a:r>
            <a:r>
              <a:rPr lang="zh-CN" altLang="en-US" sz="1900" b="1" dirty="0"/>
              <a:t>；</a:t>
            </a:r>
            <a:r>
              <a:rPr lang="en-US" altLang="zh-CN" sz="1900" b="1" dirty="0"/>
              <a:t>uint16_t</a:t>
            </a:r>
            <a:r>
              <a:rPr lang="zh-CN" altLang="en-US" sz="1900" b="1" dirty="0"/>
              <a:t>表示</a:t>
            </a:r>
            <a:r>
              <a:rPr lang="en-US" altLang="zh-CN" sz="1900" b="1" dirty="0"/>
              <a:t>16</a:t>
            </a:r>
            <a:r>
              <a:rPr lang="zh-CN" altLang="en-US" sz="1900" b="1" dirty="0"/>
              <a:t>位无符号数，范围</a:t>
            </a:r>
            <a:r>
              <a:rPr lang="en-US" altLang="zh-CN" sz="1900" b="1" dirty="0"/>
              <a:t>0~65535</a:t>
            </a:r>
            <a:r>
              <a:rPr lang="zh-CN" altLang="en-US" sz="1900" b="1" dirty="0"/>
              <a:t>。</a:t>
            </a:r>
            <a:endParaRPr lang="en-US" altLang="zh-CN" sz="1900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900" dirty="0"/>
              <a:t> 头文件和源文件的用途</a:t>
            </a:r>
            <a:endParaRPr lang="en-US" altLang="zh-CN" sz="19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1900" b="1" dirty="0"/>
              <a:t>答：头文件里主要包括宏定义</a:t>
            </a:r>
            <a:r>
              <a:rPr lang="en-US" altLang="zh-CN" sz="1900" b="1" dirty="0"/>
              <a:t>(</a:t>
            </a:r>
            <a:r>
              <a:rPr lang="zh-CN" altLang="en-US" sz="1900" b="1" dirty="0"/>
              <a:t>如端口和寄存器</a:t>
            </a:r>
            <a:r>
              <a:rPr lang="en-US" altLang="zh-CN" sz="1900" b="1" dirty="0"/>
              <a:t>)</a:t>
            </a:r>
            <a:r>
              <a:rPr lang="zh-CN" altLang="en-US" sz="1900" b="1" dirty="0"/>
              <a:t>、数据结构</a:t>
            </a:r>
            <a:r>
              <a:rPr lang="en-US" altLang="zh-CN" sz="1900" b="1" dirty="0"/>
              <a:t>(</a:t>
            </a:r>
            <a:r>
              <a:rPr lang="zh-CN" altLang="en-US" sz="1900" b="1" dirty="0"/>
              <a:t>如结构体、枚举</a:t>
            </a:r>
            <a:r>
              <a:rPr lang="en-US" altLang="zh-CN" sz="1900" b="1" dirty="0"/>
              <a:t>)</a:t>
            </a:r>
            <a:r>
              <a:rPr lang="zh-CN" altLang="en-US" sz="1900" b="1" dirty="0"/>
              <a:t>和函数声明。源文件里主要是实现函数的程序代码。</a:t>
            </a:r>
            <a:endParaRPr lang="en-US" altLang="zh-CN" sz="1900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1900" dirty="0"/>
              <a:t> </a:t>
            </a:r>
            <a:r>
              <a:rPr lang="zh-CN" altLang="en-US" sz="1900" dirty="0"/>
              <a:t>结构体和枚举类型的区别？在</a:t>
            </a:r>
            <a:r>
              <a:rPr lang="en-US" altLang="zh-CN" sz="1900" dirty="0"/>
              <a:t>GPIO</a:t>
            </a:r>
            <a:r>
              <a:rPr lang="zh-CN" altLang="en-US" sz="1900" dirty="0"/>
              <a:t>初始化中有什么应用（可举例）？</a:t>
            </a:r>
            <a:endParaRPr lang="en-US" altLang="zh-CN" sz="19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1900" b="1" dirty="0"/>
              <a:t>答：结构体是将归属于同一对象的属性进行封装，如在</a:t>
            </a:r>
            <a:r>
              <a:rPr lang="en-US" altLang="zh-CN" sz="1900" b="1" dirty="0"/>
              <a:t>GPIO</a:t>
            </a:r>
            <a:r>
              <a:rPr lang="zh-CN" altLang="en-US" sz="1900" b="1" dirty="0"/>
              <a:t>初始化中，将工作模式、速度、输出类型等参数进行了结构体封装。枚举则是数据取值多选一，在</a:t>
            </a:r>
            <a:r>
              <a:rPr lang="en-US" altLang="zh-CN" sz="1900" b="1" dirty="0"/>
              <a:t>GPIO</a:t>
            </a:r>
            <a:r>
              <a:rPr lang="zh-CN" altLang="en-US" sz="1900" b="1" dirty="0"/>
              <a:t>初始化中，对于工作模式，有</a:t>
            </a:r>
            <a:r>
              <a:rPr lang="en-US" altLang="zh-CN" sz="1900" b="1" dirty="0"/>
              <a:t>IN</a:t>
            </a:r>
            <a:r>
              <a:rPr lang="zh-CN" altLang="en-US" sz="1900" b="1" dirty="0"/>
              <a:t>、</a:t>
            </a:r>
            <a:r>
              <a:rPr lang="en-US" altLang="zh-CN" sz="1900" b="1" dirty="0"/>
              <a:t>OUT</a:t>
            </a:r>
            <a:r>
              <a:rPr lang="zh-CN" altLang="en-US" sz="1900" b="1" dirty="0"/>
              <a:t>、</a:t>
            </a:r>
            <a:r>
              <a:rPr lang="en-US" altLang="zh-CN" sz="1900" b="1" dirty="0"/>
              <a:t>AF</a:t>
            </a:r>
            <a:r>
              <a:rPr lang="zh-CN" altLang="en-US" sz="1900" b="1" dirty="0"/>
              <a:t>等模式，只能是多中选一，故封装到一个枚举类型中。</a:t>
            </a:r>
            <a:endParaRPr lang="en-US" altLang="zh-CN" sz="1900" b="1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F9FC7-C116-D0C9-E32F-26191746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C39B1-4158-1371-7A71-10985BA2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4329-E437-B19A-0F8C-A1ED87F6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39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CF565-A912-58FB-9F03-7221915E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思考题解答</a:t>
            </a:r>
            <a:r>
              <a:rPr lang="en-US" altLang="zh-CN" dirty="0"/>
              <a:t>III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</a:t>
            </a:r>
            <a:r>
              <a:rPr lang="en-US" altLang="zh-CN" dirty="0"/>
              <a:t>STM32</a:t>
            </a:r>
            <a:r>
              <a:rPr lang="zh-CN" altLang="en-US" dirty="0"/>
              <a:t>开发初步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E1014-A813-06C4-F0DF-AB674693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196753"/>
            <a:ext cx="11744200" cy="540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库函数编程和寄存器编程的优劣比较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/>
              <a:t>答：寄存器编程简洁、效率高，但是抽象，且寄存器数量极其庞大。库函数清晰、直观反映其功能，但存在冗余，有时一条寄存器操作语句需多条库函数语句来对应。</a:t>
            </a:r>
            <a:endParaRPr lang="en-US" altLang="zh-CN" sz="1800" b="1" dirty="0"/>
          </a:p>
          <a:p>
            <a:pPr>
              <a:lnSpc>
                <a:spcPct val="120000"/>
              </a:lnSpc>
            </a:pPr>
            <a:r>
              <a:rPr lang="zh-CN" altLang="en-US" sz="1800" dirty="0"/>
              <a:t> 什么情况需要用户再建立设备库文件（标准库之上）？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/>
              <a:t>答：一是用户加入的外部设备，如按键、显示屏、传感器；二是高于标准库之上的一些操作，如中断配置、定时器配置。</a:t>
            </a:r>
            <a:endParaRPr lang="en-US" altLang="zh-CN" sz="1800" b="1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F9FC7-C116-D0C9-E32F-26191746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C39B1-4158-1371-7A71-10985BA2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4329-E437-B19A-0F8C-A1ED87F6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01594"/>
      </p:ext>
    </p:extLst>
  </p:cSld>
  <p:clrMapOvr>
    <a:masterClrMapping/>
  </p:clrMapOvr>
</p:sld>
</file>

<file path=ppt/theme/theme1.xml><?xml version="1.0" encoding="utf-8"?>
<a:theme xmlns:a="http://schemas.openxmlformats.org/drawingml/2006/main" name="1_封面封底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章节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28656</TotalTime>
  <Words>1090</Words>
  <Application>Microsoft Office PowerPoint</Application>
  <PresentationFormat>宽屏</PresentationFormat>
  <Paragraphs>60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等线</vt:lpstr>
      <vt:lpstr>等线 Light</vt:lpstr>
      <vt:lpstr>宋体</vt:lpstr>
      <vt:lpstr>微软雅黑</vt:lpstr>
      <vt:lpstr>Arial</vt:lpstr>
      <vt:lpstr>Arial Black</vt:lpstr>
      <vt:lpstr>Times New Roman</vt:lpstr>
      <vt:lpstr>Verdana</vt:lpstr>
      <vt:lpstr>Wingdings</vt:lpstr>
      <vt:lpstr>1_封面封底</vt:lpstr>
      <vt:lpstr>章节</vt:lpstr>
      <vt:lpstr>自定义设计方案</vt:lpstr>
      <vt:lpstr>PowerPoint 演示文稿</vt:lpstr>
      <vt:lpstr>第3章 STM32开发初步 — IO外设及软件基础</vt:lpstr>
      <vt:lpstr>思考题 – 第3章STM32开发初步</vt:lpstr>
      <vt:lpstr>思考题解答I – 第3章STM32开发初步</vt:lpstr>
      <vt:lpstr>思考题解答II – 第3章STM32开发初步</vt:lpstr>
      <vt:lpstr>思考题解答III – 第3章STM32开发初步</vt:lpstr>
    </vt:vector>
  </TitlesOfParts>
  <Company>yanshan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ljh</dc:creator>
  <cp:lastModifiedBy>ljh@ysu.edu.cn</cp:lastModifiedBy>
  <cp:revision>3129</cp:revision>
  <cp:lastPrinted>2022-11-10T03:21:11Z</cp:lastPrinted>
  <dcterms:created xsi:type="dcterms:W3CDTF">2007-09-03T07:59:49Z</dcterms:created>
  <dcterms:modified xsi:type="dcterms:W3CDTF">2022-11-21T01:01:31Z</dcterms:modified>
</cp:coreProperties>
</file>