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5" r:id="rId1"/>
    <p:sldMasterId id="2147483705" r:id="rId2"/>
    <p:sldMasterId id="2147483728" r:id="rId3"/>
  </p:sldMasterIdLst>
  <p:notesMasterIdLst>
    <p:notesMasterId r:id="rId9"/>
  </p:notesMasterIdLst>
  <p:handoutMasterIdLst>
    <p:handoutMasterId r:id="rId10"/>
  </p:handoutMasterIdLst>
  <p:sldIdLst>
    <p:sldId id="786" r:id="rId4"/>
    <p:sldId id="1007" r:id="rId5"/>
    <p:sldId id="1005" r:id="rId6"/>
    <p:sldId id="1009" r:id="rId7"/>
    <p:sldId id="1008" r:id="rId8"/>
  </p:sldIdLst>
  <p:sldSz cx="12192000" cy="6858000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66FF"/>
    <a:srgbClr val="4472C4"/>
    <a:srgbClr val="FCFE9C"/>
    <a:srgbClr val="FFFFFF"/>
    <a:srgbClr val="96002C"/>
    <a:srgbClr val="00CCFF"/>
    <a:srgbClr val="FF9933"/>
    <a:srgbClr val="CCFC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48" autoAdjust="0"/>
    <p:restoredTop sz="94632" autoAdjust="0"/>
  </p:normalViewPr>
  <p:slideViewPr>
    <p:cSldViewPr>
      <p:cViewPr varScale="1">
        <p:scale>
          <a:sx n="75" d="100"/>
          <a:sy n="75" d="100"/>
        </p:scale>
        <p:origin x="567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1690"/>
    </p:cViewPr>
  </p:sorterViewPr>
  <p:notesViewPr>
    <p:cSldViewPr>
      <p:cViewPr varScale="1">
        <p:scale>
          <a:sx n="57" d="100"/>
          <a:sy n="57" d="100"/>
        </p:scale>
        <p:origin x="2499" y="4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F6687932-0710-4C5B-87ED-BCBD0357C9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EFDFEE47-1A93-462B-896E-16F40E8E08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5E76DDCB-D743-40C3-AE4A-0CB7461FE9E8}" type="datetime1">
              <a:rPr lang="zh-CN" altLang="en-US"/>
              <a:pPr>
                <a:defRPr/>
              </a:pPr>
              <a:t>2022/12/8</a:t>
            </a:fld>
            <a:endParaRPr lang="en-US" altLang="zh-CN"/>
          </a:p>
        </p:txBody>
      </p:sp>
      <p:sp>
        <p:nvSpPr>
          <p:cNvPr id="246788" name="Rectangle 4">
            <a:extLst>
              <a:ext uri="{FF2B5EF4-FFF2-40B4-BE49-F238E27FC236}">
                <a16:creationId xmlns:a16="http://schemas.microsoft.com/office/drawing/2014/main" id="{E4FE8E6F-A217-43BC-8820-86C41B7123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89" name="Rectangle 5">
            <a:extLst>
              <a:ext uri="{FF2B5EF4-FFF2-40B4-BE49-F238E27FC236}">
                <a16:creationId xmlns:a16="http://schemas.microsoft.com/office/drawing/2014/main" id="{2501ED6E-5AD2-441F-96D8-D32F92C439F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ED0B5819-B51E-4395-92A9-256618DEDA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C331D76A-187B-4966-8BB1-847CEA20CE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7B708040-F68C-4397-B0FD-E5F9E773DB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EDCDF2D-411D-445D-AB8D-673F8242D1F3}" type="datetime1">
              <a:rPr lang="zh-CN" altLang="en-US"/>
              <a:pPr>
                <a:defRPr/>
              </a:pPr>
              <a:t>2022/12/8</a:t>
            </a:fld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E3042F3-4760-446D-A5AC-A47FEB4923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8350"/>
            <a:ext cx="68183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9493" name="Rectangle 5">
            <a:extLst>
              <a:ext uri="{FF2B5EF4-FFF2-40B4-BE49-F238E27FC236}">
                <a16:creationId xmlns:a16="http://schemas.microsoft.com/office/drawing/2014/main" id="{0A4B2845-86AB-4988-8E95-5215702D08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9494" name="Rectangle 6">
            <a:extLst>
              <a:ext uri="{FF2B5EF4-FFF2-40B4-BE49-F238E27FC236}">
                <a16:creationId xmlns:a16="http://schemas.microsoft.com/office/drawing/2014/main" id="{DFA24552-17A3-47FB-AB8F-6B6BC9272D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>
            <a:extLst>
              <a:ext uri="{FF2B5EF4-FFF2-40B4-BE49-F238E27FC236}">
                <a16:creationId xmlns:a16="http://schemas.microsoft.com/office/drawing/2014/main" id="{5F770D1E-BFB4-43A2-B5BE-5E11B3984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5F3223F-9A02-40A6-873B-9D9A948515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要进入一个全新的概念 就是开始学习通讯。在任何一门嵌入式的课程里头，一定会涉及的一类非常非常有用的外设，就是通信。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61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90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CA96C-B1A2-CF56-C6F4-FF5F0E88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8563D-9A7F-3855-ACA1-FB6707EC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0E7AA3-33F1-CC9B-4FD4-20CC3480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3EC3D-9414-81B4-C1DE-616D1B0F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1C1C8B-B1E7-9DF6-CE80-D4CC2732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9DEBC-1509-693E-EFAE-43DBFB4D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9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C721D-8730-5FEC-D129-CD5E4792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2CC3BB-E245-FA7D-1066-4AE351150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58540D-1054-9D82-EF80-F8DC1C794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982FE5-4E2D-7DC9-7853-FE7C560C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E41EA-7E68-9B4E-939F-B751F5DD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1089AF-2AEB-A2B3-B1B7-0D54A5F4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5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A32DE-1FFF-43B3-F4E9-A5DEFAF9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4E291A-DB25-7BAB-C875-33621E0B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124F6-E470-E66B-B4DA-F8CF56A7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C8CD3-602F-BB2A-C1B3-4A6F89C3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1B806-DF0E-2667-AEEA-B7C72F98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24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263F5E-C64C-F854-F51A-AE1477644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48C97A-AA85-7579-7089-2B847F0B3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32A0E-2C9C-FA4F-F6D1-480CED16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1BA1F-E298-564F-10AE-0BC060E5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D5157-141C-61D9-A805-9EF536D9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9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4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98E04-9B1B-8A33-1BB5-6F9CD162D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27D0DF-81F5-4ADA-CF17-2714C9624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55CD6-F6CD-38DC-836A-2DB82AA6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B0D7E-C140-DB21-8DEA-B4F5F3FD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8CC5B-B23C-7A6F-9EBD-BA4456B9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0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51663-EA75-55CF-92D6-9EFD9815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20" y="116632"/>
            <a:ext cx="10515600" cy="759619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AC6CA-A063-DFA6-F9E2-14DADABDB9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3352" y="1196752"/>
            <a:ext cx="11744200" cy="5040559"/>
          </a:xfrm>
        </p:spPr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02E5B-1EA1-B6DB-193D-4AE2B51D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3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F7885-0AA6-02B7-6867-0D9571C3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D00E5-92D8-81BA-8C7B-94E66A8D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FCF2BB6F-A83A-4C95-B30E-4BA0ECE4D4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2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E99A7-B20B-7FE3-F237-7A69B9A2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A88CE7-5A17-4EDC-F22A-3D8FF7A37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BFCF4-5E1F-8E2F-0048-09EAA5E7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77756-55FD-E027-B456-32A3E844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9A6A9-192A-B09E-84D0-8FA2EAAD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2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14FB5-D454-80D5-9687-23428CD5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10D36-16C0-8DFA-6A74-2169E72CE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6CC14D-63F7-77EE-AD19-8DE8974F3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43C9C-25E3-6DB4-7695-3F5775A2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9C151-C75B-9565-52B7-F3395A45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1C8C7-7BBD-4613-58C4-68961D5E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3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DE9D0-A5D4-7C34-C73C-6670853B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54716-EB35-D7C5-E0EB-5C40E372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4FD70-AEBA-B2FB-6F4F-F46A90FD4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65F85A-36B5-8A6D-41AB-6F9280197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0CC6E9-44C4-9D93-8AB7-4E199FCE9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74EE7-FEF2-1F31-29AA-3AC8007C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117BE1-30A1-3C41-D651-AF98DDA1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76877A-D576-006F-D1CB-8E70B7F9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7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3B93C-D69E-09D8-C41D-7DCC1FB7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77B9E6-18BC-70D3-A64F-76E924C2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77E56-D88B-1206-F225-8D3FD5AC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498498-893C-D8DF-B814-C12D66CA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F14C16-7B13-175F-FA3B-CD038595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0C817B-7FC3-EA8F-7A10-CAC737F5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6B19D8-702E-2AD4-B546-926D8CFA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8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7ACB66C-2750-80E5-4EE4-93827BD2D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55F0F1F-CA8C-FE26-6946-69E0179D28F5}"/>
              </a:ext>
            </a:extLst>
          </p:cNvPr>
          <p:cNvSpPr txBox="1"/>
          <p:nvPr userDrawn="1"/>
        </p:nvSpPr>
        <p:spPr>
          <a:xfrm>
            <a:off x="7104112" y="2428726"/>
            <a:ext cx="424847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嵌入式系统</a:t>
            </a:r>
            <a:b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latin typeface="Arial Black" panose="020B0A04020102020204" pitchFamily="34" charset="0"/>
                <a:ea typeface="微软雅黑" panose="020B0503020204020204" pitchFamily="34" charset="-122"/>
              </a:rPr>
              <a:t>Embedded System</a:t>
            </a:r>
            <a:b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信息学院 光电子系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F2475B-7E41-D459-4601-031B3C9956AF}"/>
              </a:ext>
            </a:extLst>
          </p:cNvPr>
          <p:cNvSpPr txBox="1"/>
          <p:nvPr userDrawn="1"/>
        </p:nvSpPr>
        <p:spPr>
          <a:xfrm>
            <a:off x="0" y="18281"/>
            <a:ext cx="3791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电子科学与技术专业课</a:t>
            </a:r>
          </a:p>
        </p:txBody>
      </p:sp>
    </p:spTree>
    <p:extLst>
      <p:ext uri="{BB962C8B-B14F-4D97-AF65-F5344CB8AC3E}">
        <p14:creationId xmlns:p14="http://schemas.microsoft.com/office/powerpoint/2010/main" val="6548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DD38097-F968-0866-28FD-06ABC489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160115"/>
            <a:ext cx="11305256" cy="1188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 标题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0BA8B1-7BF4-D130-2626-63C0AB36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2492895"/>
            <a:ext cx="11305256" cy="368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x.1</a:t>
            </a:r>
            <a:r>
              <a:rPr lang="zh-CN" altLang="en-US" dirty="0"/>
              <a:t> 小节</a:t>
            </a:r>
            <a:endParaRPr lang="en-US" altLang="zh-CN" dirty="0"/>
          </a:p>
          <a:p>
            <a:pPr lvl="0"/>
            <a:r>
              <a:rPr lang="en-US" altLang="zh-CN" dirty="0"/>
              <a:t>x.2</a:t>
            </a:r>
            <a:r>
              <a:rPr lang="zh-CN" altLang="en-US" dirty="0"/>
              <a:t> 小节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2FAC40F6-B6B0-9648-F8B5-B2AF65FF88B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5"/>
            <a:ext cx="12192000" cy="620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" name="Picture 20">
            <a:extLst>
              <a:ext uri="{FF2B5EF4-FFF2-40B4-BE49-F238E27FC236}">
                <a16:creationId xmlns:a16="http://schemas.microsoft.com/office/drawing/2014/main" id="{2F751026-39C9-C39A-74EE-CADCBD33C0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3" y="71438"/>
            <a:ext cx="744659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WordArt 24">
            <a:extLst>
              <a:ext uri="{FF2B5EF4-FFF2-40B4-BE49-F238E27FC236}">
                <a16:creationId xmlns:a16="http://schemas.microsoft.com/office/drawing/2014/main" id="{5731591A-E5A9-1086-0465-04B1D81EBDDF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2021325" y="115887"/>
            <a:ext cx="9163243" cy="50482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2000" kern="10" normalizeH="1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/>
                <a:cs typeface="Times New Roman"/>
              </a:rPr>
              <a:t>嵌入式系统</a:t>
            </a:r>
            <a:r>
              <a:rPr lang="en-US" altLang="zh-CN" sz="2000" kern="10" normalizeH="1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/>
                <a:cs typeface="Times New Roman"/>
              </a:rPr>
              <a:t>(EMBEDDED SYSTEM)</a:t>
            </a:r>
            <a:endParaRPr lang="zh-CN" altLang="en-US" sz="2000" kern="10" normalizeH="1" dirty="0">
              <a:ln w="12700">
                <a:solidFill>
                  <a:schemeClr val="tx1"/>
                </a:solidFill>
                <a:round/>
                <a:headEnd/>
                <a:tailEnd/>
              </a:ln>
              <a:solidFill>
                <a:schemeClr val="bg1">
                  <a:alpha val="50195"/>
                </a:scheme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A180DF41-1848-5478-055F-9719AF7067BD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0" y="692154"/>
            <a:ext cx="12192000" cy="28857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2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4000" b="1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BF4A2E-8A31-E5CE-351B-09F95F35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79FCE-50B0-FE54-D357-6F1661F5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C39DE-BDBD-E1E8-5E10-D7780B8A8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2022/11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824FC-8958-E917-A300-F99D0D7B3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ABE12-3B48-7185-091F-1D8B3285D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DD46B34A-24F7-A226-8FF7-FC0660C8A75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0" y="0"/>
            <a:ext cx="12192000" cy="980728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3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75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36B5F-20B0-BFB4-1E45-832E0DF773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9376" y="1160115"/>
            <a:ext cx="11305256" cy="118876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通信接口与总线</a:t>
            </a:r>
            <a:endParaRPr lang="zh-CN" altLang="en-US" sz="3200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F5DD4-1F98-B55A-91B2-B5D7949FBC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63752" y="2492896"/>
            <a:ext cx="6120680" cy="388843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❀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5.1 </a:t>
            </a:r>
            <a:r>
              <a:rPr lang="zh-CN" altLang="en-US" dirty="0"/>
              <a:t>通信概述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❀ </a:t>
            </a:r>
            <a:r>
              <a:rPr lang="en-US" altLang="zh-CN" dirty="0"/>
              <a:t>5.2 </a:t>
            </a:r>
            <a:r>
              <a:rPr lang="zh-CN" altLang="en-US" dirty="0"/>
              <a:t>异步串行通信</a:t>
            </a:r>
            <a:r>
              <a:rPr lang="en-US" altLang="zh-CN" dirty="0"/>
              <a:t>UART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❀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5.3 </a:t>
            </a:r>
            <a:r>
              <a:rPr lang="zh-CN" altLang="en-US" dirty="0"/>
              <a:t>串行外设接口</a:t>
            </a:r>
            <a:r>
              <a:rPr lang="en-US" altLang="zh-CN" dirty="0"/>
              <a:t>SPI</a:t>
            </a: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❀ </a:t>
            </a:r>
            <a:r>
              <a:rPr lang="en-US" altLang="zh-CN" dirty="0">
                <a:solidFill>
                  <a:srgbClr val="FF0000"/>
                </a:solidFill>
              </a:rPr>
              <a:t>5.4 </a:t>
            </a:r>
            <a:r>
              <a:rPr lang="zh-CN" altLang="en-US" dirty="0">
                <a:solidFill>
                  <a:srgbClr val="FF0000"/>
                </a:solidFill>
              </a:rPr>
              <a:t>集成电路总线</a:t>
            </a:r>
            <a:r>
              <a:rPr lang="en-US" altLang="zh-CN" dirty="0">
                <a:solidFill>
                  <a:srgbClr val="FF0000"/>
                </a:solidFill>
              </a:rPr>
              <a:t>I2C</a:t>
            </a:r>
          </a:p>
          <a:p>
            <a:pPr algn="l">
              <a:lnSpc>
                <a:spcPct val="150000"/>
              </a:lnSpc>
            </a:pPr>
            <a:endParaRPr lang="en-US" altLang="zh-CN" dirty="0"/>
          </a:p>
          <a:p>
            <a:pPr algn="l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89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CF565-A912-58FB-9F03-7221915E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 </a:t>
            </a:r>
            <a:r>
              <a:rPr lang="en-US" altLang="zh-CN" dirty="0"/>
              <a:t>– I2C</a:t>
            </a:r>
            <a:r>
              <a:rPr lang="zh-CN" altLang="en-US" dirty="0"/>
              <a:t>总线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E1014-A813-06C4-F0DF-AB674693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196753"/>
            <a:ext cx="11665296" cy="5400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 I2C</a:t>
            </a:r>
            <a:r>
              <a:rPr lang="zh-CN" altLang="en-US" sz="1800" dirty="0"/>
              <a:t>通信方式为什么是“半双工”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 I2C</a:t>
            </a:r>
            <a:r>
              <a:rPr lang="zh-CN" altLang="en-US" sz="1800" dirty="0"/>
              <a:t>两根信号线的名称及用途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 </a:t>
            </a:r>
            <a:r>
              <a:rPr lang="zh-CN" altLang="en-US" sz="1800" dirty="0"/>
              <a:t>推挽输出和</a:t>
            </a:r>
            <a:r>
              <a:rPr lang="en-US" altLang="zh-CN" sz="1800" dirty="0"/>
              <a:t>OD</a:t>
            </a:r>
            <a:r>
              <a:rPr lang="zh-CN" altLang="en-US" sz="1800" dirty="0"/>
              <a:t>输出结构上的区别？</a:t>
            </a:r>
            <a:r>
              <a:rPr lang="en-US" altLang="zh-CN" sz="1800" dirty="0"/>
              <a:t>OD</a:t>
            </a:r>
            <a:r>
              <a:rPr lang="zh-CN" altLang="en-US" sz="1800" dirty="0"/>
              <a:t>门线与连接原理</a:t>
            </a:r>
            <a:r>
              <a:rPr lang="en-US" altLang="zh-CN" sz="1800" dirty="0"/>
              <a:t>(</a:t>
            </a:r>
            <a:r>
              <a:rPr lang="zh-CN" altLang="en-US" sz="1800" dirty="0"/>
              <a:t>为何通过一根导线就可实现与逻辑）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 I2C</a:t>
            </a:r>
            <a:r>
              <a:rPr lang="zh-CN" altLang="en-US" sz="1800" dirty="0"/>
              <a:t>的信号电平规范（三点）</a:t>
            </a:r>
            <a:endParaRPr lang="en-US" altLang="zh-CN" sz="1800" dirty="0"/>
          </a:p>
          <a:p>
            <a:pPr marL="268288" indent="-268288">
              <a:lnSpc>
                <a:spcPct val="150000"/>
              </a:lnSpc>
            </a:pPr>
            <a:r>
              <a:rPr lang="en-US" altLang="zh-CN" sz="1800" dirty="0"/>
              <a:t> </a:t>
            </a:r>
            <a:r>
              <a:rPr lang="zh-CN" altLang="en-US" sz="1800" dirty="0"/>
              <a:t>描述</a:t>
            </a:r>
            <a:r>
              <a:rPr lang="en-US" altLang="zh-CN" sz="1800" dirty="0"/>
              <a:t>I2C</a:t>
            </a:r>
            <a:r>
              <a:rPr lang="zh-CN" altLang="en-US" sz="1800" dirty="0"/>
              <a:t>主机写从机寄存器的数据帧格式（课件</a:t>
            </a:r>
            <a:r>
              <a:rPr lang="en-US" altLang="zh-CN" sz="1800" dirty="0"/>
              <a:t>20</a:t>
            </a:r>
            <a:r>
              <a:rPr lang="zh-CN" altLang="en-US" sz="1800" dirty="0"/>
              <a:t>页）</a:t>
            </a:r>
            <a:endParaRPr lang="en-US" altLang="zh-CN" sz="1800" dirty="0"/>
          </a:p>
          <a:p>
            <a:pPr marL="268288" indent="-268288">
              <a:lnSpc>
                <a:spcPct val="150000"/>
              </a:lnSpc>
            </a:pPr>
            <a:r>
              <a:rPr lang="en-US" altLang="zh-CN" sz="1800" dirty="0"/>
              <a:t> </a:t>
            </a:r>
            <a:r>
              <a:rPr lang="zh-CN" altLang="en-US" sz="1800" dirty="0"/>
              <a:t>描述</a:t>
            </a:r>
            <a:r>
              <a:rPr lang="en-US" altLang="zh-CN" sz="1800" dirty="0"/>
              <a:t>I2C</a:t>
            </a:r>
            <a:r>
              <a:rPr lang="zh-CN" altLang="en-US" sz="1800" dirty="0"/>
              <a:t>主机读从机寄存器的数据帧格式（课件</a:t>
            </a:r>
            <a:r>
              <a:rPr lang="en-US" altLang="zh-CN" sz="1800" dirty="0"/>
              <a:t>20</a:t>
            </a:r>
            <a:r>
              <a:rPr lang="zh-CN" altLang="en-US" sz="1800" dirty="0"/>
              <a:t>页）</a:t>
            </a:r>
            <a:endParaRPr lang="en-US" altLang="zh-CN" sz="1800" dirty="0"/>
          </a:p>
          <a:p>
            <a:pPr marL="268288" indent="-268288">
              <a:lnSpc>
                <a:spcPct val="150000"/>
              </a:lnSpc>
            </a:pPr>
            <a:r>
              <a:rPr lang="zh-CN" altLang="en-US" sz="1800" dirty="0"/>
              <a:t> </a:t>
            </a:r>
            <a:r>
              <a:rPr lang="en-US" altLang="zh-CN" sz="1800" dirty="0"/>
              <a:t>MPU6050</a:t>
            </a:r>
            <a:r>
              <a:rPr lang="zh-CN" altLang="en-US" sz="1800" dirty="0"/>
              <a:t>的为什么可以有两个</a:t>
            </a:r>
            <a:r>
              <a:rPr lang="en-US" altLang="zh-CN" sz="1800" dirty="0"/>
              <a:t>7bit</a:t>
            </a:r>
            <a:r>
              <a:rPr lang="zh-CN" altLang="en-US" sz="1800" dirty="0"/>
              <a:t>地址？分别是什么？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en-US" altLang="zh-CN" sz="1800" dirty="0"/>
              <a:t> </a:t>
            </a:r>
            <a:r>
              <a:rPr lang="zh-CN" altLang="en-US" sz="1800" dirty="0"/>
              <a:t>若</a:t>
            </a:r>
            <a:r>
              <a:rPr lang="en-US" altLang="zh-CN" sz="1800" dirty="0"/>
              <a:t>MPU6050</a:t>
            </a:r>
            <a:r>
              <a:rPr lang="zh-CN" altLang="en-US" sz="1800" dirty="0"/>
              <a:t>初始化配置为：不自检，量程</a:t>
            </a:r>
            <a:r>
              <a:rPr lang="en-US" altLang="zh-CN" sz="1800" dirty="0"/>
              <a:t>±4g</a:t>
            </a:r>
            <a:r>
              <a:rPr lang="zh-CN" altLang="en-US" sz="1800" dirty="0"/>
              <a:t>，高通滤波</a:t>
            </a:r>
            <a:r>
              <a:rPr lang="en-US" altLang="zh-CN" sz="1800" dirty="0"/>
              <a:t>5Hz</a:t>
            </a:r>
            <a:r>
              <a:rPr lang="zh-CN" altLang="en-US" sz="1800" dirty="0"/>
              <a:t>，则语句“</a:t>
            </a:r>
            <a:r>
              <a:rPr lang="it-IT" altLang="zh-CN" sz="1800" dirty="0">
                <a:solidFill>
                  <a:srgbClr val="FF0000"/>
                </a:solidFill>
              </a:rPr>
              <a:t>MPU6050_WriteReg</a:t>
            </a:r>
            <a:r>
              <a:rPr lang="it-IT" altLang="zh-CN" sz="1800" dirty="0">
                <a:solidFill>
                  <a:srgbClr val="3366FF"/>
                </a:solidFill>
              </a:rPr>
              <a:t>(0x1C, 0x01);</a:t>
            </a:r>
            <a:r>
              <a:rPr lang="zh-CN" altLang="en-US" sz="1800" dirty="0">
                <a:solidFill>
                  <a:srgbClr val="3366FF"/>
                </a:solidFill>
              </a:rPr>
              <a:t>”</a:t>
            </a:r>
            <a:r>
              <a:rPr lang="zh-CN" altLang="en-US" sz="1800" dirty="0"/>
              <a:t>该如何修改？（课件</a:t>
            </a:r>
            <a:r>
              <a:rPr lang="en-US" altLang="zh-CN" sz="1800" dirty="0"/>
              <a:t>44</a:t>
            </a:r>
            <a:r>
              <a:rPr lang="zh-CN" altLang="en-US" sz="1800" dirty="0"/>
              <a:t>页）</a:t>
            </a:r>
            <a:endParaRPr lang="en-US" altLang="zh-CN" sz="1800" dirty="0"/>
          </a:p>
          <a:p>
            <a:r>
              <a:rPr lang="zh-CN" altLang="en-US" sz="1800" dirty="0"/>
              <a:t> 如果想读取</a:t>
            </a:r>
            <a:r>
              <a:rPr lang="en-US" altLang="zh-CN" sz="1800" dirty="0"/>
              <a:t>MPU6050</a:t>
            </a:r>
            <a:r>
              <a:rPr lang="zh-CN" altLang="en-US" sz="1800" dirty="0"/>
              <a:t>三个轴的角速度数据，则语句“</a:t>
            </a:r>
            <a:r>
              <a:rPr lang="en-US" altLang="zh-CN" sz="1800" dirty="0"/>
              <a:t>for 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6;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 {</a:t>
            </a:r>
          </a:p>
          <a:p>
            <a:pPr marL="0" indent="0">
              <a:buNone/>
            </a:pPr>
            <a:r>
              <a:rPr lang="en-US" altLang="zh-CN" sz="1800" dirty="0"/>
              <a:t>         </a:t>
            </a:r>
            <a:r>
              <a:rPr lang="en-US" altLang="zh-CN" sz="1800" dirty="0" err="1"/>
              <a:t>readbuf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= </a:t>
            </a:r>
            <a:r>
              <a:rPr lang="en-US" altLang="zh-CN" sz="1800" dirty="0">
                <a:solidFill>
                  <a:srgbClr val="FF0000"/>
                </a:solidFill>
              </a:rPr>
              <a:t>MPU6050_ReadReg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3366FF"/>
                </a:solidFill>
              </a:rPr>
              <a:t>0x3B + </a:t>
            </a:r>
            <a:r>
              <a:rPr lang="en-US" altLang="zh-CN" sz="1800" dirty="0" err="1">
                <a:solidFill>
                  <a:srgbClr val="3366FF"/>
                </a:solidFill>
              </a:rPr>
              <a:t>i</a:t>
            </a:r>
            <a:r>
              <a:rPr lang="en-US" altLang="zh-CN" sz="1800" dirty="0"/>
              <a:t>);} </a:t>
            </a:r>
            <a:r>
              <a:rPr lang="zh-CN" altLang="en-US" sz="1800" dirty="0"/>
              <a:t>”该如何修改？（课件</a:t>
            </a:r>
            <a:r>
              <a:rPr lang="en-US" altLang="zh-CN" sz="1800" dirty="0"/>
              <a:t>45</a:t>
            </a:r>
            <a:r>
              <a:rPr lang="zh-CN" altLang="en-US" sz="1800" dirty="0"/>
              <a:t>页结合</a:t>
            </a:r>
            <a:r>
              <a:rPr lang="en-US" altLang="zh-CN" sz="1800" dirty="0"/>
              <a:t>MPU6050</a:t>
            </a:r>
            <a:r>
              <a:rPr lang="zh-CN" altLang="en-US" sz="1800" dirty="0"/>
              <a:t>寄存器手册）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F9FC7-C116-D0C9-E32F-26191746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C39B1-4158-1371-7A71-10985BA2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4329-E437-B19A-0F8C-A1ED87F6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31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CF565-A912-58FB-9F03-7221915E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– I2C</a:t>
            </a:r>
            <a:r>
              <a:rPr lang="zh-CN" altLang="en-US" dirty="0"/>
              <a:t>总线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E1014-A813-06C4-F0DF-AB674693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196753"/>
            <a:ext cx="11665296" cy="5400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/>
              <a:t> I2C</a:t>
            </a:r>
            <a:r>
              <a:rPr lang="zh-CN" altLang="en-US" sz="1800" dirty="0"/>
              <a:t>通信方式为什么是“半双工”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/>
              <a:t>答：因为通信只有一条数据线</a:t>
            </a:r>
            <a:r>
              <a:rPr lang="en-US" altLang="zh-CN" sz="1800" b="1" dirty="0"/>
              <a:t>SDA</a:t>
            </a:r>
            <a:r>
              <a:rPr lang="zh-CN" altLang="en-US" sz="1800" b="1" dirty="0"/>
              <a:t>，同一时间只能单向传输数据，从主机到从机或者从从机到主机，因此是半双工。</a:t>
            </a:r>
            <a:endParaRPr lang="en-US" altLang="zh-CN" sz="1800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/>
              <a:t> I2C</a:t>
            </a:r>
            <a:r>
              <a:rPr lang="zh-CN" altLang="en-US" sz="1800" dirty="0"/>
              <a:t>两根信号线的名称及用途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/>
              <a:t>答：</a:t>
            </a:r>
            <a:r>
              <a:rPr lang="en-US" altLang="zh-CN" sz="1800" b="1" dirty="0"/>
              <a:t>SCL</a:t>
            </a:r>
            <a:r>
              <a:rPr lang="zh-CN" altLang="en-US" sz="1800" b="1" dirty="0"/>
              <a:t>，时钟线，用于同步主机和从机的通信；</a:t>
            </a:r>
            <a:r>
              <a:rPr lang="en-US" altLang="zh-CN" sz="1800" b="1" dirty="0"/>
              <a:t>SDA</a:t>
            </a:r>
            <a:r>
              <a:rPr lang="zh-CN" altLang="en-US" sz="1800" b="1" dirty="0"/>
              <a:t>，数据线，传输串行数据。</a:t>
            </a:r>
            <a:endParaRPr lang="en-US" altLang="zh-CN" sz="1800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/>
              <a:t> </a:t>
            </a:r>
            <a:r>
              <a:rPr lang="zh-CN" altLang="en-US" sz="1800" dirty="0"/>
              <a:t>推挽输出和</a:t>
            </a:r>
            <a:r>
              <a:rPr lang="en-US" altLang="zh-CN" sz="1800" dirty="0"/>
              <a:t>OD</a:t>
            </a:r>
            <a:r>
              <a:rPr lang="zh-CN" altLang="en-US" sz="1800" dirty="0"/>
              <a:t>输出结构上的区别？</a:t>
            </a:r>
            <a:r>
              <a:rPr lang="en-US" altLang="zh-CN" sz="1800" dirty="0"/>
              <a:t>OD</a:t>
            </a:r>
            <a:r>
              <a:rPr lang="zh-CN" altLang="en-US" sz="1800" dirty="0"/>
              <a:t>门线与连接原理</a:t>
            </a:r>
            <a:r>
              <a:rPr lang="en-US" altLang="zh-CN" sz="1800" dirty="0"/>
              <a:t>(</a:t>
            </a:r>
            <a:r>
              <a:rPr lang="zh-CN" altLang="en-US" sz="1800" dirty="0"/>
              <a:t>为何通过一根导线就可实现与逻辑）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/>
              <a:t>答：推挽结构有两个</a:t>
            </a:r>
            <a:r>
              <a:rPr lang="en-US" altLang="zh-CN" sz="1800" b="1" dirty="0"/>
              <a:t>MOS</a:t>
            </a:r>
            <a:r>
              <a:rPr lang="zh-CN" altLang="en-US" sz="1800" b="1" dirty="0"/>
              <a:t>管，上管导通输出高电平，下管导通输出低电平；</a:t>
            </a:r>
            <a:r>
              <a:rPr lang="en-US" altLang="zh-CN" sz="1800" b="1" dirty="0"/>
              <a:t>OD</a:t>
            </a:r>
            <a:r>
              <a:rPr lang="zh-CN" altLang="en-US" sz="1800" b="1" dirty="0"/>
              <a:t>结构只有一个</a:t>
            </a:r>
            <a:r>
              <a:rPr lang="en-US" altLang="zh-CN" sz="1800" b="1" dirty="0"/>
              <a:t>MOS</a:t>
            </a:r>
            <a:r>
              <a:rPr lang="zh-CN" altLang="en-US" sz="1800" b="1" dirty="0"/>
              <a:t>管，导通时输出低电平，截止时必须通过外部上拉电阻至高电压，才能输出逻辑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。线与连接指用一根总线将多个</a:t>
            </a:r>
            <a:r>
              <a:rPr lang="en-US" altLang="zh-CN" sz="1800" b="1" dirty="0"/>
              <a:t>OD</a:t>
            </a:r>
            <a:r>
              <a:rPr lang="zh-CN" altLang="en-US" sz="1800" b="1" dirty="0"/>
              <a:t>门输出端并联起来；所有</a:t>
            </a:r>
            <a:r>
              <a:rPr lang="en-US" altLang="zh-CN" sz="1800" b="1" dirty="0"/>
              <a:t>OD</a:t>
            </a:r>
            <a:r>
              <a:rPr lang="zh-CN" altLang="en-US" sz="1800" b="1" dirty="0"/>
              <a:t>门全输出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时，总线上才为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，只要有一个</a:t>
            </a:r>
            <a:r>
              <a:rPr lang="en-US" altLang="zh-CN" sz="1800" b="1" dirty="0"/>
              <a:t>OD</a:t>
            </a:r>
            <a:r>
              <a:rPr lang="zh-CN" altLang="en-US" sz="1800" b="1" dirty="0"/>
              <a:t>门输出</a:t>
            </a:r>
            <a:r>
              <a:rPr lang="en-US" altLang="zh-CN" sz="1800" b="1" dirty="0"/>
              <a:t>0</a:t>
            </a:r>
            <a:r>
              <a:rPr lang="zh-CN" altLang="en-US" sz="1800" b="1" dirty="0"/>
              <a:t>，就会将总线电压拉低，输出逻辑</a:t>
            </a:r>
            <a:r>
              <a:rPr lang="en-US" altLang="zh-CN" sz="1800" b="1" dirty="0"/>
              <a:t>0</a:t>
            </a:r>
            <a:r>
              <a:rPr lang="zh-CN" altLang="en-US" sz="1800" b="1" dirty="0"/>
              <a:t>，由于有上拉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限流</a:t>
            </a:r>
            <a:r>
              <a:rPr lang="en-US" altLang="zh-CN" sz="1800" b="1" dirty="0"/>
              <a:t>)</a:t>
            </a:r>
            <a:r>
              <a:rPr lang="zh-CN" altLang="en-US" sz="1800" b="1" dirty="0"/>
              <a:t>电阻的作用，不会出现短路情况。</a:t>
            </a:r>
            <a:endParaRPr lang="en-US" altLang="zh-CN" sz="1800" b="1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1800" dirty="0"/>
              <a:t> I2C</a:t>
            </a:r>
            <a:r>
              <a:rPr lang="zh-CN" altLang="en-US" sz="1800" dirty="0"/>
              <a:t>的信号电平规范（三点）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/>
              <a:t>答：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SCL</a:t>
            </a:r>
            <a:r>
              <a:rPr lang="zh-CN" altLang="en-US" sz="1800" b="1" dirty="0"/>
              <a:t>高电平时，</a:t>
            </a:r>
            <a:r>
              <a:rPr lang="en-US" altLang="zh-CN" sz="1800" b="1" dirty="0"/>
              <a:t>SDA</a:t>
            </a:r>
            <a:r>
              <a:rPr lang="zh-CN" altLang="en-US" sz="1800" b="1" dirty="0"/>
              <a:t>保持稳定；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SCL</a:t>
            </a:r>
            <a:r>
              <a:rPr lang="zh-CN" altLang="en-US" sz="1800" b="1" dirty="0"/>
              <a:t>低电平时，</a:t>
            </a:r>
            <a:r>
              <a:rPr lang="en-US" altLang="zh-CN" sz="1800" b="1" dirty="0"/>
              <a:t>SDA</a:t>
            </a:r>
            <a:r>
              <a:rPr lang="zh-CN" altLang="en-US" sz="1800" b="1" dirty="0"/>
              <a:t>发生变化；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）通信开始或结束时，</a:t>
            </a:r>
            <a:r>
              <a:rPr lang="en-US" altLang="zh-CN" sz="1800" b="1" dirty="0"/>
              <a:t>SDA</a:t>
            </a:r>
            <a:r>
              <a:rPr lang="zh-CN" altLang="en-US" sz="1800" b="1" dirty="0"/>
              <a:t>在</a:t>
            </a:r>
            <a:r>
              <a:rPr lang="en-US" altLang="zh-CN" sz="1800" b="1" dirty="0"/>
              <a:t>SCL</a:t>
            </a:r>
            <a:r>
              <a:rPr lang="zh-CN" altLang="en-US" sz="1800" b="1" dirty="0"/>
              <a:t>为高时变化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F9FC7-C116-D0C9-E32F-26191746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C39B1-4158-1371-7A71-10985BA2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4329-E437-B19A-0F8C-A1ED87F6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06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CF565-A912-58FB-9F03-7221915E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解答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– I2C</a:t>
            </a:r>
            <a:r>
              <a:rPr lang="zh-CN" altLang="en-US" dirty="0"/>
              <a:t>总线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E1014-A813-06C4-F0DF-AB6746933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052736"/>
            <a:ext cx="11665296" cy="5400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  描述</a:t>
            </a:r>
            <a:r>
              <a:rPr lang="en-US" altLang="zh-CN" sz="1800" dirty="0"/>
              <a:t>I2C</a:t>
            </a:r>
            <a:r>
              <a:rPr lang="zh-CN" altLang="en-US" sz="1800" dirty="0"/>
              <a:t>主机写从机寄存器的数据帧格式（课件</a:t>
            </a:r>
            <a:r>
              <a:rPr lang="en-US" altLang="zh-CN" sz="1800" dirty="0"/>
              <a:t>20</a:t>
            </a:r>
            <a:r>
              <a:rPr lang="zh-CN" altLang="en-US" sz="1800" dirty="0"/>
              <a:t>页）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b="1" dirty="0"/>
              <a:t>答：主机，发起始位、从机地址</a:t>
            </a:r>
            <a:r>
              <a:rPr lang="en-US" altLang="zh-CN" sz="1800" b="1" dirty="0"/>
              <a:t>+</a:t>
            </a:r>
            <a:r>
              <a:rPr lang="zh-CN" altLang="en-US" sz="1800" b="1" dirty="0">
                <a:solidFill>
                  <a:srgbClr val="FF0000"/>
                </a:solidFill>
              </a:rPr>
              <a:t>写</a:t>
            </a:r>
            <a:r>
              <a:rPr lang="zh-CN" altLang="en-US" sz="1800" b="1" dirty="0"/>
              <a:t>控位；从机，应答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；主机，写寄存器地址；从机，应答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；主机，写寄存器数据；从机，应答或非应答；主机，结束通信。</a:t>
            </a:r>
            <a:endParaRPr lang="en-US" altLang="zh-CN" sz="1800" b="1" dirty="0"/>
          </a:p>
          <a:p>
            <a:pPr marL="268288" indent="-268288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 </a:t>
            </a:r>
            <a:r>
              <a:rPr lang="zh-CN" altLang="en-US" sz="1800" dirty="0"/>
              <a:t>描述</a:t>
            </a:r>
            <a:r>
              <a:rPr lang="en-US" altLang="zh-CN" sz="1800" dirty="0"/>
              <a:t>I2C</a:t>
            </a:r>
            <a:r>
              <a:rPr lang="zh-CN" altLang="en-US" sz="1800" dirty="0"/>
              <a:t>主机读从机寄存器的数据帧格式（课件</a:t>
            </a:r>
            <a:r>
              <a:rPr lang="en-US" altLang="zh-CN" sz="1800" dirty="0"/>
              <a:t>20</a:t>
            </a:r>
            <a:r>
              <a:rPr lang="zh-CN" altLang="en-US" sz="1800" dirty="0"/>
              <a:t>页）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b="1" dirty="0"/>
              <a:t>答：主机，发起始位、从机地址</a:t>
            </a:r>
            <a:r>
              <a:rPr lang="en-US" altLang="zh-CN" sz="1800" b="1" dirty="0"/>
              <a:t>+</a:t>
            </a:r>
            <a:r>
              <a:rPr lang="zh-CN" altLang="en-US" sz="1800" b="1" dirty="0">
                <a:solidFill>
                  <a:srgbClr val="FF0000"/>
                </a:solidFill>
              </a:rPr>
              <a:t>写</a:t>
            </a:r>
            <a:r>
              <a:rPr lang="zh-CN" altLang="en-US" sz="1800" b="1" dirty="0"/>
              <a:t>控位；从机，应答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；主机，写寄存器地址；从机，应答</a:t>
            </a:r>
            <a:r>
              <a:rPr lang="en-US" altLang="zh-CN" sz="1800" b="1" dirty="0"/>
              <a:t>A</a:t>
            </a:r>
            <a:r>
              <a:rPr lang="zh-CN" altLang="en-US" sz="1800" b="1" dirty="0"/>
              <a:t>；主机，发重复起始位、从机地址</a:t>
            </a:r>
            <a:r>
              <a:rPr lang="en-US" altLang="zh-CN" sz="1800" b="1" dirty="0"/>
              <a:t>+</a:t>
            </a:r>
            <a:r>
              <a:rPr lang="zh-CN" altLang="en-US" sz="1800" b="1" dirty="0">
                <a:solidFill>
                  <a:srgbClr val="FF0000"/>
                </a:solidFill>
              </a:rPr>
              <a:t>读</a:t>
            </a:r>
            <a:r>
              <a:rPr lang="zh-CN" altLang="en-US" sz="1800" b="1" dirty="0"/>
              <a:t>控位；从机，应答、发出寄存器中数据；主机，非应答、结束通信。</a:t>
            </a:r>
            <a:endParaRPr lang="en-US" altLang="zh-CN" sz="1800" dirty="0"/>
          </a:p>
          <a:p>
            <a:pPr marL="268288" indent="-268288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 </a:t>
            </a:r>
            <a:r>
              <a:rPr lang="en-US" altLang="zh-CN" sz="1800" dirty="0"/>
              <a:t>MPU6050</a:t>
            </a:r>
            <a:r>
              <a:rPr lang="zh-CN" altLang="en-US" sz="1800" dirty="0"/>
              <a:t>的为什么有两个</a:t>
            </a:r>
            <a:r>
              <a:rPr lang="en-US" altLang="zh-CN" sz="1800" dirty="0"/>
              <a:t>7bit</a:t>
            </a:r>
            <a:r>
              <a:rPr lang="zh-CN" altLang="en-US" sz="1800" dirty="0"/>
              <a:t>地址？分别是什么？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b="1" dirty="0"/>
              <a:t>答：查阅数据手册，</a:t>
            </a:r>
            <a:r>
              <a:rPr lang="en-US" altLang="zh-CN" sz="1800" b="1" dirty="0"/>
              <a:t>MPU6050</a:t>
            </a:r>
            <a:r>
              <a:rPr lang="zh-CN" altLang="en-US" sz="1800" b="1" dirty="0"/>
              <a:t>地址为</a:t>
            </a:r>
            <a:r>
              <a:rPr lang="en-US" altLang="zh-CN" sz="1800" b="1" dirty="0"/>
              <a:t>b110100X</a:t>
            </a:r>
            <a:r>
              <a:rPr lang="zh-CN" altLang="en-US" sz="1800" b="1" dirty="0"/>
              <a:t>，末位</a:t>
            </a:r>
            <a:r>
              <a:rPr lang="en-US" altLang="zh-CN" sz="1800" b="1" dirty="0"/>
              <a:t>X</a:t>
            </a:r>
            <a:r>
              <a:rPr lang="zh-CN" altLang="en-US" sz="1800" b="1" dirty="0"/>
              <a:t>由引脚</a:t>
            </a:r>
            <a:r>
              <a:rPr lang="en-US" altLang="zh-CN" sz="1800" b="1" dirty="0"/>
              <a:t>AD0</a:t>
            </a:r>
            <a:r>
              <a:rPr lang="zh-CN" altLang="en-US" sz="1800" b="1" dirty="0"/>
              <a:t>决定；</a:t>
            </a:r>
            <a:r>
              <a:rPr lang="en-US" altLang="zh-CN" sz="1800" b="1" dirty="0"/>
              <a:t>AD0</a:t>
            </a:r>
            <a:r>
              <a:rPr lang="zh-CN" altLang="en-US" sz="1800" b="1" dirty="0"/>
              <a:t>接地时，</a:t>
            </a:r>
            <a:r>
              <a:rPr lang="en-US" altLang="zh-CN" sz="1800" b="1" dirty="0"/>
              <a:t>X=0</a:t>
            </a:r>
            <a:r>
              <a:rPr lang="zh-CN" altLang="en-US" sz="1800" b="1" dirty="0"/>
              <a:t>，地址为</a:t>
            </a:r>
            <a:r>
              <a:rPr lang="en-US" altLang="zh-CN" sz="1800" b="1" dirty="0"/>
              <a:t>b1101000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AD0</a:t>
            </a:r>
            <a:r>
              <a:rPr lang="zh-CN" altLang="en-US" sz="1800" b="1" dirty="0"/>
              <a:t>接</a:t>
            </a:r>
            <a:r>
              <a:rPr lang="en-US" altLang="zh-CN" sz="1800" b="1" dirty="0" err="1"/>
              <a:t>Vcc</a:t>
            </a:r>
            <a:r>
              <a:rPr lang="zh-CN" altLang="en-US" sz="1800" b="1" dirty="0"/>
              <a:t>时，</a:t>
            </a:r>
            <a:r>
              <a:rPr lang="en-US" altLang="zh-CN" sz="1800" b="1" dirty="0"/>
              <a:t>X=1</a:t>
            </a:r>
            <a:r>
              <a:rPr lang="zh-CN" altLang="en-US" sz="1800" b="1" dirty="0"/>
              <a:t>，地址为</a:t>
            </a:r>
            <a:r>
              <a:rPr lang="en-US" altLang="zh-CN" sz="1800" b="1" dirty="0"/>
              <a:t>b1101001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 </a:t>
            </a:r>
            <a:r>
              <a:rPr lang="zh-CN" altLang="en-US" sz="1800" dirty="0"/>
              <a:t>若</a:t>
            </a:r>
            <a:r>
              <a:rPr lang="en-US" altLang="zh-CN" sz="1800" dirty="0"/>
              <a:t>MPU6050</a:t>
            </a:r>
            <a:r>
              <a:rPr lang="zh-CN" altLang="en-US" sz="1800" dirty="0"/>
              <a:t>初始化配置为：不自检，量程</a:t>
            </a:r>
            <a:r>
              <a:rPr lang="en-US" altLang="zh-CN" sz="1800" dirty="0"/>
              <a:t>±4g</a:t>
            </a:r>
            <a:r>
              <a:rPr lang="zh-CN" altLang="en-US" sz="1800" dirty="0"/>
              <a:t>，高通滤波</a:t>
            </a:r>
            <a:r>
              <a:rPr lang="en-US" altLang="zh-CN" sz="1800" dirty="0"/>
              <a:t>5Hz</a:t>
            </a:r>
            <a:r>
              <a:rPr lang="zh-CN" altLang="en-US" sz="1800" dirty="0"/>
              <a:t>，则语句“</a:t>
            </a:r>
            <a:r>
              <a:rPr lang="it-IT" altLang="zh-CN" sz="1800" dirty="0"/>
              <a:t>MPU6050_WriteReg(0x1C, 0x01);</a:t>
            </a:r>
            <a:r>
              <a:rPr lang="zh-CN" altLang="en-US" sz="1800" dirty="0"/>
              <a:t>”该如何修改？（课件</a:t>
            </a:r>
            <a:r>
              <a:rPr lang="en-US" altLang="zh-CN" sz="1800" dirty="0"/>
              <a:t>44</a:t>
            </a:r>
            <a:r>
              <a:rPr lang="zh-CN" altLang="en-US" sz="1800" dirty="0"/>
              <a:t>页）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b="1" dirty="0"/>
              <a:t>答：</a:t>
            </a:r>
            <a:r>
              <a:rPr lang="it-IT" altLang="zh-CN" sz="1800" b="1" dirty="0"/>
              <a:t> </a:t>
            </a:r>
            <a:r>
              <a:rPr lang="zh-CN" altLang="en-US" sz="1800" b="1" dirty="0"/>
              <a:t>改为 </a:t>
            </a:r>
            <a:r>
              <a:rPr lang="it-IT" altLang="zh-CN" sz="1800" b="1" dirty="0"/>
              <a:t>MPU6050_WriteReg(0x1C, </a:t>
            </a:r>
            <a:r>
              <a:rPr lang="it-IT" altLang="zh-CN" sz="1800" b="1" dirty="0">
                <a:solidFill>
                  <a:srgbClr val="FF0000"/>
                </a:solidFill>
              </a:rPr>
              <a:t>0x09</a:t>
            </a:r>
            <a:r>
              <a:rPr lang="it-IT" altLang="zh-CN" sz="1800" b="1" dirty="0"/>
              <a:t>)</a:t>
            </a:r>
            <a:endParaRPr lang="en-US" altLang="zh-CN" sz="18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 如果想读取</a:t>
            </a:r>
            <a:r>
              <a:rPr lang="en-US" altLang="zh-CN" sz="1800" dirty="0"/>
              <a:t>MPU6050</a:t>
            </a:r>
            <a:r>
              <a:rPr lang="zh-CN" altLang="en-US" sz="1800" dirty="0"/>
              <a:t>三个轴的角速度数据，则语句“</a:t>
            </a:r>
            <a:r>
              <a:rPr lang="en-US" altLang="zh-CN" sz="1800" dirty="0"/>
              <a:t>for 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6;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 </a:t>
            </a:r>
            <a:r>
              <a:rPr lang="en-US" altLang="zh-CN" sz="1800" dirty="0" err="1"/>
              <a:t>readbuf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= MPU6050_ReadReg (0x3B +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);} </a:t>
            </a:r>
            <a:r>
              <a:rPr lang="zh-CN" altLang="en-US" sz="1800" dirty="0"/>
              <a:t>”该如何修改？（课件</a:t>
            </a:r>
            <a:r>
              <a:rPr lang="en-US" altLang="zh-CN" sz="1800" dirty="0"/>
              <a:t>45</a:t>
            </a:r>
            <a:r>
              <a:rPr lang="zh-CN" altLang="en-US" sz="1800" dirty="0"/>
              <a:t>页结合</a:t>
            </a:r>
            <a:r>
              <a:rPr lang="en-US" altLang="zh-CN" sz="1800" dirty="0"/>
              <a:t>MPU6050</a:t>
            </a:r>
            <a:r>
              <a:rPr lang="zh-CN" altLang="en-US" sz="1800" dirty="0"/>
              <a:t>寄存器手册）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1800" b="1" dirty="0"/>
              <a:t>答：查阅寄存器手册，知陀螺仪数据寄存器地址为</a:t>
            </a:r>
            <a:r>
              <a:rPr lang="en-US" altLang="zh-CN" sz="1800" b="1" dirty="0"/>
              <a:t>0x43~0x48</a:t>
            </a:r>
            <a:r>
              <a:rPr lang="zh-CN" altLang="en-US" sz="1800" b="1" dirty="0"/>
              <a:t>，所以改为 </a:t>
            </a:r>
            <a:r>
              <a:rPr lang="en-US" altLang="zh-CN" sz="1800" b="1" dirty="0"/>
              <a:t>for (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= 0;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 &lt; 6;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++) { </a:t>
            </a:r>
            <a:r>
              <a:rPr lang="en-US" altLang="zh-CN" sz="1800" b="1" dirty="0" err="1"/>
              <a:t>readbuf</a:t>
            </a:r>
            <a:r>
              <a:rPr lang="en-US" altLang="zh-CN" sz="1800" b="1" dirty="0"/>
              <a:t>[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] = MPU6050_ReadReg (</a:t>
            </a:r>
            <a:r>
              <a:rPr lang="en-US" altLang="zh-CN" sz="1800" b="1" dirty="0">
                <a:solidFill>
                  <a:srgbClr val="FF0000"/>
                </a:solidFill>
              </a:rPr>
              <a:t>0x43</a:t>
            </a:r>
            <a:r>
              <a:rPr lang="en-US" altLang="zh-CN" sz="1800" b="1" dirty="0"/>
              <a:t> + </a:t>
            </a:r>
            <a:r>
              <a:rPr lang="en-US" altLang="zh-CN" sz="1800" b="1" dirty="0" err="1"/>
              <a:t>i</a:t>
            </a:r>
            <a:r>
              <a:rPr lang="en-US" altLang="zh-CN" sz="1800" b="1" dirty="0"/>
              <a:t>); }</a:t>
            </a:r>
            <a:r>
              <a:rPr lang="zh-CN" altLang="en-US" sz="1800" b="1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F9FC7-C116-D0C9-E32F-26191746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C39B1-4158-1371-7A71-10985BA2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4329-E437-B19A-0F8C-A1ED87F6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75588"/>
      </p:ext>
    </p:extLst>
  </p:cSld>
  <p:clrMapOvr>
    <a:masterClrMapping/>
  </p:clrMapOvr>
</p:sld>
</file>

<file path=ppt/theme/theme1.xml><?xml version="1.0" encoding="utf-8"?>
<a:theme xmlns:a="http://schemas.openxmlformats.org/drawingml/2006/main" name="1_封面封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章节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29316</TotalTime>
  <Words>943</Words>
  <Application>Microsoft Office PowerPoint</Application>
  <PresentationFormat>宽屏</PresentationFormat>
  <Paragraphs>48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等线</vt:lpstr>
      <vt:lpstr>等线 Light</vt:lpstr>
      <vt:lpstr>宋体</vt:lpstr>
      <vt:lpstr>微软雅黑</vt:lpstr>
      <vt:lpstr>Arial</vt:lpstr>
      <vt:lpstr>Arial Black</vt:lpstr>
      <vt:lpstr>Times New Roman</vt:lpstr>
      <vt:lpstr>Verdana</vt:lpstr>
      <vt:lpstr>Wingdings</vt:lpstr>
      <vt:lpstr>1_封面封底</vt:lpstr>
      <vt:lpstr>章节</vt:lpstr>
      <vt:lpstr>自定义设计方案</vt:lpstr>
      <vt:lpstr>PowerPoint 演示文稿</vt:lpstr>
      <vt:lpstr>第5章 通信接口与总线</vt:lpstr>
      <vt:lpstr>思考题 – I2C总线</vt:lpstr>
      <vt:lpstr>解答1 – I2C总线</vt:lpstr>
      <vt:lpstr>解答2 – I2C总线</vt:lpstr>
    </vt:vector>
  </TitlesOfParts>
  <Company>yanshan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绪论</dc:title>
  <dc:creator>ljh</dc:creator>
  <cp:lastModifiedBy>ljh@ysu.edu.cn</cp:lastModifiedBy>
  <cp:revision>3207</cp:revision>
  <cp:lastPrinted>2022-11-10T03:21:11Z</cp:lastPrinted>
  <dcterms:created xsi:type="dcterms:W3CDTF">2007-09-03T07:59:49Z</dcterms:created>
  <dcterms:modified xsi:type="dcterms:W3CDTF">2022-12-08T11:29:46Z</dcterms:modified>
</cp:coreProperties>
</file>