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6" r:id="rId2"/>
    <p:sldId id="381" r:id="rId3"/>
    <p:sldId id="383" r:id="rId4"/>
    <p:sldId id="389" r:id="rId5"/>
    <p:sldId id="390" r:id="rId6"/>
    <p:sldId id="402" r:id="rId7"/>
    <p:sldId id="396" r:id="rId8"/>
    <p:sldId id="397" r:id="rId9"/>
    <p:sldId id="399" r:id="rId10"/>
    <p:sldId id="400" r:id="rId11"/>
    <p:sldId id="395" r:id="rId12"/>
    <p:sldId id="398" r:id="rId13"/>
    <p:sldId id="392" r:id="rId14"/>
    <p:sldId id="393" r:id="rId15"/>
    <p:sldId id="401" r:id="rId16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7C80"/>
    <a:srgbClr val="FCA380"/>
    <a:srgbClr val="6659DD"/>
    <a:srgbClr val="F8C33E"/>
    <a:srgbClr val="FF99FF"/>
    <a:srgbClr val="CC99FF"/>
    <a:srgbClr val="FACD5C"/>
    <a:srgbClr val="FF9933"/>
    <a:srgbClr val="717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73618" autoAdjust="0"/>
  </p:normalViewPr>
  <p:slideViewPr>
    <p:cSldViewPr>
      <p:cViewPr varScale="1">
        <p:scale>
          <a:sx n="85" d="100"/>
          <a:sy n="85" d="100"/>
        </p:scale>
        <p:origin x="1950" y="72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2015/12/2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2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这一页是还没完成的工作，我是感觉前面的东西太过流水账，没有太深刻的分析（不过我感觉这是我现在能做到的最好的程度了）。所以希望从谱的方面做一些补充。</a:t>
            </a:r>
            <a:endParaRPr lang="en-US" altLang="zh-CN" dirty="0" smtClean="0"/>
          </a:p>
          <a:p>
            <a:r>
              <a:rPr lang="zh-CN" altLang="en-US" dirty="0" smtClean="0"/>
              <a:t>左上：用速度关联函数求出每个原子的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，然后对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bulk</a:t>
            </a:r>
            <a:r>
              <a:rPr lang="zh-CN" altLang="en-US" dirty="0" smtClean="0"/>
              <a:t>区域和结的区域分别计算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，得到蓝色和绿色的线。红色的为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。这个结果表明结的影响是非局域的，它让整个区域上的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都偏离了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的结果，而不仅仅是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的区域。基于这个部分，我打算计算一个很长的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，然后按离结的远近画更多区域的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，看画到多远那个</a:t>
            </a:r>
            <a:r>
              <a:rPr lang="en-US" altLang="zh-CN" dirty="0" smtClean="0"/>
              <a:t>dos</a:t>
            </a:r>
            <a:r>
              <a:rPr lang="zh-CN" altLang="en-US" dirty="0" smtClean="0"/>
              <a:t>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的，如过足够远都不行，我们可以得出结论：结的存在是完全非局域的。而如果会像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的，那就更好了，就可以求出这个关联长度</a:t>
            </a:r>
            <a:r>
              <a:rPr lang="en-US" altLang="zh-CN" dirty="0" err="1" smtClean="0"/>
              <a:t>lc</a:t>
            </a:r>
            <a:r>
              <a:rPr lang="zh-CN" altLang="en-US" dirty="0" smtClean="0"/>
              <a:t>，进一步再研究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什么的对它的影响，就又可以凑几个图。</a:t>
            </a:r>
            <a:endParaRPr lang="en-US" altLang="zh-CN" dirty="0" smtClean="0"/>
          </a:p>
          <a:p>
            <a:r>
              <a:rPr lang="zh-CN" altLang="en-US" dirty="0" smtClean="0"/>
              <a:t>右上：结的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</a:t>
            </a:r>
            <a:endParaRPr lang="en-US" altLang="zh-CN" dirty="0" smtClean="0"/>
          </a:p>
          <a:p>
            <a:r>
              <a:rPr lang="zh-CN" altLang="en-US" dirty="0" smtClean="0"/>
              <a:t>右下：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按</a:t>
            </a:r>
            <a:r>
              <a:rPr lang="en-US" altLang="zh-CN" dirty="0" smtClean="0"/>
              <a:t>xyz</a:t>
            </a:r>
            <a:r>
              <a:rPr lang="zh-CN" altLang="en-US" dirty="0" smtClean="0"/>
              <a:t>的分解，目前看来这两个图的意义不大。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所以我想改进点的地方就是，应该加点什么图，哪些图又该不要，应该在哪些地方多下点功夫，使得这个工作显得更有意义一些？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修改第三点，重点研究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的出现会带来怎样的变化。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96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这页讲的是如何制备一个满足周期边界条件的</a:t>
            </a:r>
            <a:r>
              <a:rPr lang="en-US" altLang="zh-CN" dirty="0" smtClean="0"/>
              <a:t>knot(</a:t>
            </a:r>
            <a:r>
              <a:rPr lang="zh-CN" altLang="en-US" dirty="0" smtClean="0"/>
              <a:t>因为我们要在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方向上构造</a:t>
            </a:r>
            <a:r>
              <a:rPr lang="en-US" altLang="zh-CN" dirty="0" err="1" smtClean="0"/>
              <a:t>superlattice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6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由于接下来我们希望研究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对热导率的影响，为了合理地选取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，我们必须知道这个结构在什么时候处于弹性拉伸区，什么时候会断。因此我们首先做一个拉伸测试。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左上和左下图表明无论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有多小，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都不为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的存在必须有一个初始拉伸，所以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。体系的稳定性依赖于一个外界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，在这个范围内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成指数关系。且这个拉伸关系与温度关系不明显。</a:t>
            </a:r>
          </a:p>
          <a:p>
            <a:r>
              <a:rPr lang="zh-CN" altLang="en-US" dirty="0" smtClean="0"/>
              <a:t>右上的图表是的是从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的位置向右加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，然后向左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-0.15</a:t>
            </a:r>
            <a:r>
              <a:rPr lang="zh-CN" altLang="en-US" dirty="0" smtClean="0"/>
              <a:t>，再回到</a:t>
            </a:r>
            <a:r>
              <a:rPr lang="en-US" altLang="zh-CN" dirty="0" smtClean="0"/>
              <a:t>0.0</a:t>
            </a:r>
            <a:r>
              <a:rPr lang="zh-CN" altLang="en-US" dirty="0" smtClean="0"/>
              <a:t>。这个图类似于磁滞回线，表面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的状态与加压的历史有关，但是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左右的时候体系只有一个状态，这也就是我们要研究的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右下图的是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相应的结果，可见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的拉伸性质很不一样。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1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这里我们来研究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的断裂。</a:t>
            </a:r>
            <a:endParaRPr lang="en-US" altLang="zh-CN" dirty="0" smtClean="0"/>
          </a:p>
          <a:p>
            <a:r>
              <a:rPr lang="zh-CN" altLang="en-US" dirty="0" smtClean="0"/>
              <a:t>左上图是同一个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在不同初始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情况下的多次拉伸结果。可以发现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以下的时候，体系处于一个确定的状态，与初始情况无关。这个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以后可以认为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第一次断裂，但是断得并不彻底，而是发生了塑性形变，如</a:t>
            </a:r>
            <a:endParaRPr lang="en-US" altLang="zh-CN" dirty="0" smtClean="0"/>
          </a:p>
          <a:p>
            <a:r>
              <a:rPr lang="zh-CN" altLang="en-US" dirty="0" smtClean="0"/>
              <a:t>红色的那一根线，先后断裂了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次才彻底断裂。各次断裂之间表现出线性关系，有确定的杨氏模量，但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的起伏也变大，起伏的周期也与相应的阶段有关。</a:t>
            </a:r>
            <a:endParaRPr lang="en-US" altLang="zh-CN" dirty="0" smtClean="0"/>
          </a:p>
          <a:p>
            <a:r>
              <a:rPr lang="zh-CN" altLang="en-US" dirty="0" smtClean="0"/>
              <a:t>左下图表面了体系中的应力分布，主要集中在结的附近，因此总是结最先断裂。</a:t>
            </a:r>
            <a:endParaRPr lang="en-US" altLang="zh-CN" dirty="0" smtClean="0"/>
          </a:p>
          <a:p>
            <a:r>
              <a:rPr lang="zh-CN" altLang="en-US" dirty="0" smtClean="0"/>
              <a:t>右上图表示用来打结的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的长度对这个关系的影响。越长的体系断裂得也越是彻底，最初断裂的位置变化不大，但有一定的位移。这个图的结果表明我们对不同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取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以下的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是合理的。</a:t>
            </a:r>
            <a:endParaRPr lang="en-US" altLang="zh-CN" dirty="0" smtClean="0"/>
          </a:p>
          <a:p>
            <a:r>
              <a:rPr lang="zh-CN" altLang="en-US" dirty="0" smtClean="0"/>
              <a:t>右下图是左上图的各个曲线（共</a:t>
            </a:r>
            <a:r>
              <a:rPr lang="en-US" altLang="zh-CN" dirty="0" smtClean="0"/>
              <a:t>600</a:t>
            </a:r>
            <a:r>
              <a:rPr lang="zh-CN" altLang="en-US" dirty="0" smtClean="0"/>
              <a:t>次）对应平均。在第一次断裂以后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出现一个小幅增长，接着迅速下降，且之后随着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的增加下降得越来越慢。更多的结果表明这个下降满足反比关系，即使</a:t>
            </a:r>
            <a:r>
              <a:rPr lang="en-US" altLang="zh-CN" dirty="0" smtClean="0"/>
              <a:t>strain=1.0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Stress</a:t>
            </a:r>
            <a:r>
              <a:rPr lang="zh-CN" altLang="en-US" dirty="0" smtClean="0"/>
              <a:t>也并非彻底为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这确实是一个塑性形变。而</a:t>
            </a:r>
            <a:r>
              <a:rPr lang="en-US" altLang="zh-CN" dirty="0" err="1" smtClean="0"/>
              <a:t>grapheen</a:t>
            </a:r>
            <a:r>
              <a:rPr lang="zh-CN" altLang="en-US" dirty="0" smtClean="0"/>
              <a:t>的断裂相当干脆，是一种脆性的断裂。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我刚刚想到对不同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，把右下角的图头画一遍，从而不会那么空。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7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左上图绿色表示的是第一次断裂的时候体系处于某个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的概率，这个概率相当集中，基本上就在</a:t>
            </a:r>
            <a:r>
              <a:rPr lang="en-US" altLang="zh-CN" dirty="0" smtClean="0"/>
              <a:t>0.07</a:t>
            </a:r>
            <a:r>
              <a:rPr lang="zh-CN" altLang="en-US" dirty="0" smtClean="0"/>
              <a:t>附近，展宽很小。而红色的表示第二次断裂的时候的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分布，它的最高点大概在</a:t>
            </a:r>
            <a:r>
              <a:rPr lang="en-US" altLang="zh-CN" dirty="0" smtClean="0"/>
              <a:t>0.17</a:t>
            </a:r>
            <a:r>
              <a:rPr lang="zh-CN" altLang="en-US" dirty="0" smtClean="0"/>
              <a:t>，展宽更大，所以这阶段的体系的稳定性不确定，可能在第一次断裂后不久就断裂了，也可能要过挺久。第三和第四次断裂的密度基本重合，且分布十分广泛。</a:t>
            </a:r>
            <a:endParaRPr lang="en-US" altLang="zh-CN" dirty="0" smtClean="0"/>
          </a:p>
          <a:p>
            <a:r>
              <a:rPr lang="zh-CN" altLang="en-US" dirty="0" smtClean="0"/>
              <a:t>左下图表示的是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1.0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变化的范围内体系断裂的次数的统计情况。可以发现，体系在这个范围内很可能断裂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次，但最多的断裂了</a:t>
            </a:r>
            <a:r>
              <a:rPr lang="en-US" altLang="zh-CN" baseline="0" dirty="0" smtClean="0"/>
              <a:t>9</a:t>
            </a:r>
            <a:r>
              <a:rPr lang="zh-CN" altLang="en-US" baseline="0" dirty="0" smtClean="0"/>
              <a:t>次之多。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右下图表示体系在这个</a:t>
            </a:r>
            <a:r>
              <a:rPr lang="en-US" altLang="zh-CN" baseline="0" dirty="0" smtClean="0"/>
              <a:t>strain</a:t>
            </a:r>
            <a:r>
              <a:rPr lang="zh-CN" altLang="en-US" baseline="0" dirty="0" smtClean="0"/>
              <a:t>下彻底断裂的可能性。可已看出，体系第一次断裂就很彻底的概率很小，但并非没有。到</a:t>
            </a:r>
            <a:r>
              <a:rPr lang="en-US" altLang="zh-CN" baseline="0" dirty="0" smtClean="0"/>
              <a:t>0.3</a:t>
            </a:r>
            <a:r>
              <a:rPr lang="zh-CN" altLang="en-US" baseline="0" dirty="0" smtClean="0"/>
              <a:t>附件，断裂的概率有了一半，到</a:t>
            </a:r>
            <a:r>
              <a:rPr lang="en-US" altLang="zh-CN" baseline="0" dirty="0" smtClean="0"/>
              <a:t>1.0</a:t>
            </a:r>
            <a:r>
              <a:rPr lang="zh-CN" altLang="en-US" baseline="0" dirty="0" smtClean="0"/>
              <a:t>附件，体系基本上已经全部断裂。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右上图是对断裂之前和两次断裂之间的体系的杨氏模量的统计。</a:t>
            </a:r>
            <a:r>
              <a:rPr lang="en-US" altLang="zh-CN" baseline="0" dirty="0" smtClean="0"/>
              <a:t>225</a:t>
            </a:r>
            <a:r>
              <a:rPr lang="zh-CN" altLang="en-US" baseline="0" dirty="0" smtClean="0"/>
              <a:t>左右的可能性最大的情况就是体系断裂前的杨氏模量。对与断裂后的情况，杨氏模量普遍变小，集中在</a:t>
            </a:r>
            <a:r>
              <a:rPr lang="en-US" altLang="zh-CN" baseline="0" dirty="0" smtClean="0"/>
              <a:t>150</a:t>
            </a:r>
            <a:r>
              <a:rPr lang="zh-CN" altLang="en-US" baseline="0" dirty="0" smtClean="0"/>
              <a:t>以下，在此之后可能性逐渐降低。因此断裂以后体系反倒更加容易拉伸了。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1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3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从这里开始我们研究这个材料的传热性质。先是长度和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对热导率的影响。</a:t>
            </a:r>
            <a:endParaRPr lang="en-US" altLang="zh-CN" dirty="0" smtClean="0"/>
          </a:p>
          <a:p>
            <a:r>
              <a:rPr lang="zh-CN" altLang="en-US" dirty="0" smtClean="0"/>
              <a:t>左图表示不同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情况下构成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的长度对这个单结系统热导率的影响。在当前的尺度上，热导随长度基本是线性变化的。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</a:t>
            </a:r>
            <a:endParaRPr lang="en-US" altLang="zh-CN" dirty="0" smtClean="0"/>
          </a:p>
          <a:p>
            <a:r>
              <a:rPr lang="zh-CN" altLang="en-US" dirty="0" smtClean="0"/>
              <a:t>右图显式地得到不同</a:t>
            </a:r>
            <a:r>
              <a:rPr lang="en-US" altLang="zh-CN" dirty="0" smtClean="0"/>
              <a:t>lx</a:t>
            </a:r>
            <a:r>
              <a:rPr lang="zh-CN" altLang="en-US" dirty="0" smtClean="0"/>
              <a:t>热导与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的关系，可见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对热导率的影响不大。相比较而言，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strain</a:t>
            </a:r>
            <a:r>
              <a:rPr lang="zh-CN" altLang="en-US" dirty="0" smtClean="0"/>
              <a:t>对热导率影响挺大（然后引你的文章）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1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然后看看界面热导与温差的关系。再研究这个热导随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长度的关系。</a:t>
            </a:r>
            <a:endParaRPr lang="en-US" altLang="zh-CN" dirty="0" smtClean="0"/>
          </a:p>
          <a:p>
            <a:r>
              <a:rPr lang="zh-CN" altLang="en-US" dirty="0" smtClean="0"/>
              <a:t>左上：对于特定的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kapitza</a:t>
            </a:r>
            <a:r>
              <a:rPr lang="zh-CN" altLang="en-US" dirty="0" smtClean="0"/>
              <a:t>与温差间的关系，可见</a:t>
            </a:r>
            <a:r>
              <a:rPr lang="en-US" altLang="zh-CN" dirty="0" err="1" smtClean="0"/>
              <a:t>dT</a:t>
            </a:r>
            <a:r>
              <a:rPr lang="zh-CN" altLang="en-US" dirty="0" smtClean="0"/>
              <a:t>（两端温差的一半）达到</a:t>
            </a:r>
            <a:r>
              <a:rPr lang="en-US" altLang="zh-CN" dirty="0" smtClean="0"/>
              <a:t>20K</a:t>
            </a:r>
            <a:r>
              <a:rPr lang="zh-CN" altLang="en-US" dirty="0" smtClean="0"/>
              <a:t>以后界面热阻不再变化。</a:t>
            </a:r>
            <a:endParaRPr lang="en-US" altLang="zh-CN" dirty="0" smtClean="0"/>
          </a:p>
          <a:p>
            <a:r>
              <a:rPr lang="zh-CN" altLang="en-US" dirty="0" smtClean="0"/>
              <a:t>左下：上图的每个点对应的温度分布</a:t>
            </a:r>
            <a:endParaRPr lang="en-US" altLang="zh-CN" dirty="0" smtClean="0"/>
          </a:p>
          <a:p>
            <a:r>
              <a:rPr lang="zh-CN" altLang="en-US" dirty="0" smtClean="0"/>
              <a:t>右上：用</a:t>
            </a:r>
            <a:r>
              <a:rPr lang="en-US" altLang="zh-CN" dirty="0" smtClean="0"/>
              <a:t>lx=70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graphene</a:t>
            </a:r>
            <a:r>
              <a:rPr lang="zh-CN" altLang="en-US" dirty="0" smtClean="0"/>
              <a:t>构成的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去构造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superlattice</a:t>
            </a:r>
            <a:r>
              <a:rPr lang="zh-CN" altLang="en-US" dirty="0" smtClean="0"/>
              <a:t>包含几个结。计算的时候</a:t>
            </a:r>
            <a:r>
              <a:rPr lang="en-US" altLang="zh-CN" dirty="0" err="1" smtClean="0"/>
              <a:t>dT</a:t>
            </a:r>
            <a:r>
              <a:rPr lang="en-US" altLang="zh-CN" dirty="0" smtClean="0"/>
              <a:t>=100</a:t>
            </a:r>
            <a:r>
              <a:rPr lang="zh-CN" altLang="en-US" dirty="0" smtClean="0"/>
              <a:t>，横截面积取的相同的值，后面我会改成你建议的热流。这个图表明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基本上线性增加，在计算能承受的范围内没有要收敛的迹象。综合这个图与之前</a:t>
            </a:r>
            <a:r>
              <a:rPr lang="en-US" altLang="zh-CN" dirty="0" err="1" smtClean="0"/>
              <a:t>tc~lx</a:t>
            </a:r>
            <a:r>
              <a:rPr lang="zh-CN" altLang="en-US" dirty="0" smtClean="0"/>
              <a:t>的结果，我们得出，即使出现了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这样的缺陷，在计算可承受的范围内热导依然不会收敛。</a:t>
            </a:r>
            <a:endParaRPr lang="en-US" altLang="zh-CN" dirty="0" smtClean="0"/>
          </a:p>
          <a:p>
            <a:r>
              <a:rPr lang="zh-CN" altLang="en-US" dirty="0" smtClean="0"/>
              <a:t>右下：温度分布与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间的关系，横坐标是归一化的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。随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的增大，温度分布逐渐趋向线性关系，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构成的微观细节逐渐被抹去，在大尺度上可以被看做质点，于是可以被抽象为一个一维点阵，因此用一维点阵的结论可得</a:t>
            </a:r>
            <a:r>
              <a:rPr lang="en-US" altLang="zh-CN" dirty="0" err="1" smtClean="0"/>
              <a:t>tc</a:t>
            </a:r>
            <a:r>
              <a:rPr lang="zh-CN" altLang="en-US" dirty="0" smtClean="0"/>
              <a:t>发散。</a:t>
            </a:r>
            <a:endParaRPr lang="en-US" altLang="zh-CN" dirty="0" smtClean="0"/>
          </a:p>
          <a:p>
            <a:r>
              <a:rPr lang="zh-CN" altLang="en-US" dirty="0" smtClean="0"/>
              <a:t>右下</a:t>
            </a:r>
            <a:r>
              <a:rPr lang="en-US" altLang="zh-CN" dirty="0" smtClean="0"/>
              <a:t>inset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导致的温差</a:t>
            </a:r>
            <a:r>
              <a:rPr lang="en-US" altLang="zh-CN" dirty="0" err="1" smtClean="0"/>
              <a:t>delT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的关系。在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比较小的时候，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处的温度下降占总温差的一半左右，而</a:t>
            </a:r>
            <a:r>
              <a:rPr lang="en-US" altLang="zh-CN" dirty="0" err="1" smtClean="0"/>
              <a:t>nx</a:t>
            </a:r>
            <a:r>
              <a:rPr lang="zh-CN" altLang="en-US" dirty="0" smtClean="0"/>
              <a:t>增大后，几乎全部的温差降落都是在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处出现的，非</a:t>
            </a:r>
            <a:r>
              <a:rPr lang="en-US" altLang="zh-CN" dirty="0" smtClean="0"/>
              <a:t>knot</a:t>
            </a:r>
            <a:r>
              <a:rPr lang="zh-CN" altLang="en-US" dirty="0" smtClean="0"/>
              <a:t>处几乎没有温度降落。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6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7164289" y="2852936"/>
            <a:ext cx="122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Yang 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Zhou</a:t>
            </a:r>
          </a:p>
          <a:p>
            <a:pPr eaLnBrk="1" hangingPunct="1"/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2015/10/20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1188" y="2565400"/>
            <a:ext cx="8281987" cy="0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  <a:effectLst>
            <a:outerShdw dist="23000" dir="5400000" rotWithShape="0">
              <a:schemeClr val="bg1">
                <a:lumMod val="5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67463" y="1052513"/>
            <a:ext cx="0" cy="5184775"/>
          </a:xfrm>
          <a:prstGeom prst="line">
            <a:avLst/>
          </a:prstGeom>
          <a:ln w="9525" cap="sq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4464" y="1034107"/>
            <a:ext cx="5263380" cy="1508105"/>
          </a:xfrm>
          <a:prstGeom prst="rect">
            <a:avLst/>
          </a:prstGeom>
          <a:noFill/>
          <a:effectLst>
            <a:reflection blurRad="88900" stA="20000" endPos="76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hermal Transport in graphene </a:t>
            </a:r>
            <a:r>
              <a:rPr lang="en-US" altLang="zh-CN" sz="3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nano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-knots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28800"/>
            <a:ext cx="728916" cy="7275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31" y="1628800"/>
            <a:ext cx="750802" cy="7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7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uestions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3648" y="1268760"/>
            <a:ext cx="53285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tc~lx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 lx=60:30:200. @[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knot,graphene@width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tc~strain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Kapitza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conductance~dT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tc~nx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,@lx=70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Kapitza_dT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~lx</a:t>
            </a:r>
          </a:p>
        </p:txBody>
      </p:sp>
    </p:spTree>
    <p:extLst>
      <p:ext uri="{BB962C8B-B14F-4D97-AF65-F5344CB8AC3E}">
        <p14:creationId xmlns:p14="http://schemas.microsoft.com/office/powerpoint/2010/main" val="1125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01436"/>
            <a:ext cx="3168352" cy="256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87545"/>
            <a:ext cx="3384376" cy="268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thermal transport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8144" y="1025392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tc~nx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,@lx=70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71" y="3681064"/>
            <a:ext cx="2791174" cy="22146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87624" y="1173143"/>
            <a:ext cx="3082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Kapitza </a:t>
            </a:r>
            <a:r>
              <a:rPr lang="en-US" altLang="zh-CN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conductance~dT</a:t>
            </a:r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,@lx</a:t>
            </a:r>
          </a:p>
        </p:txBody>
      </p:sp>
      <p:sp>
        <p:nvSpPr>
          <p:cNvPr id="10" name="矩形 9"/>
          <p:cNvSpPr/>
          <p:nvPr/>
        </p:nvSpPr>
        <p:spPr>
          <a:xfrm>
            <a:off x="1835696" y="5903087"/>
            <a:ext cx="1939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Temperature Profile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23" y="1519071"/>
            <a:ext cx="2854829" cy="2190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3674973"/>
            <a:ext cx="3059832" cy="239371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3" y="1342420"/>
            <a:ext cx="3059832" cy="24382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7" y="3808884"/>
            <a:ext cx="1284371" cy="10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spectrum analysis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图片 2" descr="J:\home1\zhouy\tcscripts\workbench\contacts-knot-dos\0\campared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528392" cy="27499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03648" y="1152588"/>
            <a:ext cx="266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Phonon Density of States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4734"/>
            <a:ext cx="3456384" cy="2730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17" y="4221088"/>
            <a:ext cx="3223267" cy="25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Green Kubo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1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160240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ntroduction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31640" y="1196752"/>
                <a:ext cx="626469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low dimension materials like GNR has excellent thermal and mechanical properties.</a:t>
                </a:r>
                <a:r>
                  <a:rPr lang="zh-CN" altLang="en-US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 marL="342900" indent="-342900">
                  <a:buFontTx/>
                  <a:buAutoNum type="arabicParenR"/>
                </a:pPr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one-dimension materials always knot with themselves. GNR-knot is shown stable in first principle calculation. And in experiment, a graphene oxide knot has been built. </a:t>
                </a:r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  <a:p>
                <a:pPr marL="342900" indent="-342900">
                  <a:buFontTx/>
                  <a:buAutoNum type="arabicParenR"/>
                </a:pPr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Tc of  one-dimension materials diverges : </a:t>
                </a:r>
                <a14:m>
                  <m:oMath xmlns:m="http://schemas.openxmlformats.org/officeDocument/2006/math">
                    <m:r>
                      <a:rPr lang="zh-CN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 , this is due to low scattering rate of ZA mode </a:t>
                </a: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.It’s interesting to explore what will a GNR-knot defect </a:t>
                </a:r>
                <a:r>
                  <a:rPr lang="en-US" altLang="zh-CN" sz="1400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due to its acoustic modes coupled. </a:t>
                </a:r>
                <a:r>
                  <a:rPr lang="en-US" altLang="zh-CN" sz="1400" dirty="0" smtClean="0">
                    <a:latin typeface="Batang" panose="02030600000101010101" pitchFamily="18" charset="-127"/>
                    <a:ea typeface="Batang" panose="02030600000101010101" pitchFamily="18" charset="-127"/>
                  </a:rPr>
                  <a:t>make some difference</a:t>
                </a:r>
              </a:p>
              <a:p>
                <a:endParaRPr lang="en-US" altLang="zh-CN" sz="1400" dirty="0" smtClean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196752"/>
                <a:ext cx="6264696" cy="2246769"/>
              </a:xfrm>
              <a:prstGeom prst="rect">
                <a:avLst/>
              </a:prstGeom>
              <a:blipFill rotWithShape="0">
                <a:blip r:embed="rId3"/>
                <a:stretch>
                  <a:fillRect t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429000"/>
            <a:ext cx="4856524" cy="21570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429000"/>
            <a:ext cx="2880320" cy="23520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63588" y="5877272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Batang" panose="02030600000101010101" pitchFamily="18" charset="-127"/>
                <a:ea typeface="Batang" panose="02030600000101010101" pitchFamily="18" charset="-127"/>
              </a:rPr>
              <a:t>Kagimura</a:t>
            </a:r>
            <a:r>
              <a:rPr lang="en-US" altLang="zh-CN" sz="1200" dirty="0">
                <a:latin typeface="Batang" panose="02030600000101010101" pitchFamily="18" charset="-127"/>
                <a:ea typeface="Batang" panose="02030600000101010101" pitchFamily="18" charset="-127"/>
              </a:rPr>
              <a:t>, R et al. Phys. Rev. B 2012, 85 (12), 1–4.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572000" y="5877272"/>
            <a:ext cx="410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Batang" panose="02030600000101010101" pitchFamily="18" charset="-127"/>
                <a:ea typeface="Batang" panose="02030600000101010101" pitchFamily="18" charset="-127"/>
              </a:rPr>
              <a:t>Xiang, C. et al. Adv. Mater. 2013, 25 (33), 4592–4597.</a:t>
            </a:r>
            <a:endParaRPr lang="zh-CN" altLang="en-US" sz="12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42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027" name="Picture 3" descr="\qquad y=\cos t - 2 \cos 2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92696"/>
            <a:ext cx="14954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qquad z=-\sin 3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9429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 = \sin t + 2 \sin 2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23714"/>
            <a:ext cx="14573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58" y="1935416"/>
            <a:ext cx="5715000" cy="190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3608" y="1196752"/>
            <a:ext cx="72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build a graphene ribbon</a:t>
            </a:r>
          </a:p>
          <a:p>
            <a:pPr marL="342900" indent="-342900">
              <a:buAutoNum type="arabicParenR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remap the positions to 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a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trefoil knot</a:t>
            </a:r>
          </a:p>
          <a:p>
            <a:pPr marL="342900" indent="-342900">
              <a:buAutoNum type="arabicParenR"/>
            </a:pP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drag the two ends with a constant strain, using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BNC.tersoff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potential.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Airebo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potential is not suitable for this condition because it prevent the knot from existing.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5616" y="3840416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4) Target MD to maintain periodic boundary condition.</a:t>
            </a:r>
            <a:endParaRPr lang="zh-CN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296687"/>
            <a:ext cx="5715000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28184" y="2564904"/>
            <a:ext cx="1250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70x2 ZGNR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82562"/>
            <a:ext cx="1974042" cy="14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图片 5" descr="J:\home1\zhouy\tcscripts\workbench\strainknotV\stress_strai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27" y="3796614"/>
            <a:ext cx="2664296" cy="20994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27584" y="1144833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 strain is  necessary for knots to be stable.  Or the thermal fluctuation could release the knot.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8" name="图片 7" descr="C:\Users\Administrator\Desktop\b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5" y="2206347"/>
            <a:ext cx="2722532" cy="72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91" y="3717032"/>
            <a:ext cx="2846537" cy="22585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0780" y="596414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graphene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 descr="J:\home1\zhouy\tcscripts\workbench\reversestrainknotV\0\stress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30612"/>
            <a:ext cx="2863429" cy="227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996584" y="86173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The stress is related to the history of the strain, the enclosed area means the mechanical work 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6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7" name="图片 6" descr="J:\home1\zhouy\tcscripts\workbench\strainknotV\stress_strai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25" y="1106142"/>
            <a:ext cx="3040579" cy="245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24" y="1206687"/>
            <a:ext cx="3069927" cy="24817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1920" y="646725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it needs more than once for a knot to break up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8383" y="901883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stress~strain@seed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220072" y="954502"/>
            <a:ext cx="23567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stress~strain@ave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(seed)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438472" y="1241998"/>
            <a:ext cx="559821" cy="63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9912" y="54868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local strain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66219" y="281031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Strain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53" y="1130314"/>
            <a:ext cx="3168352" cy="23854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41023"/>
            <a:ext cx="3526373" cy="26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4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3608" y="1340768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How many times for it to break up?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1916832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breakup strain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2859" y="2454145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Youngs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’ module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uestions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63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2952328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structure tensile test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6214" y="117345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drop strain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29969" y="126876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Youngs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’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Molulous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6214" y="383914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drop times distribution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5" y="4134033"/>
            <a:ext cx="3223863" cy="25874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1" y="4096860"/>
            <a:ext cx="3256130" cy="2561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99" y="1489978"/>
            <a:ext cx="3312368" cy="2523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" y="1438122"/>
            <a:ext cx="3241692" cy="25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2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3568" y="548680"/>
            <a:ext cx="1974381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pPr lvl="0"/>
            <a:r>
              <a:rPr lang="en-US" altLang="zh-CN" sz="28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uestions</a:t>
            </a:r>
            <a:endParaRPr sz="2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648" y="1268760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tc~spiecies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knot,gnr,short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gnr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)@lx</a:t>
            </a:r>
          </a:p>
        </p:txBody>
      </p:sp>
    </p:spTree>
    <p:extLst>
      <p:ext uri="{BB962C8B-B14F-4D97-AF65-F5344CB8AC3E}">
        <p14:creationId xmlns:p14="http://schemas.microsoft.com/office/powerpoint/2010/main" val="365250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29798</TotalTime>
  <Pages>0</Pages>
  <Words>1813</Words>
  <Characters>0</Characters>
  <Application>Microsoft Office PowerPoint</Application>
  <DocSecurity>0</DocSecurity>
  <PresentationFormat>全屏显示(4:3)</PresentationFormat>
  <Lines>0</Lines>
  <Paragraphs>95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Batang</vt:lpstr>
      <vt:lpstr>GulimChe</vt:lpstr>
      <vt:lpstr>黑体</vt:lpstr>
      <vt:lpstr>宋体</vt:lpstr>
      <vt:lpstr>Arial</vt:lpstr>
      <vt:lpstr>Calibri</vt:lpstr>
      <vt:lpstr>Cambria</vt:lpstr>
      <vt:lpstr>Cambria Math</vt:lpstr>
      <vt:lpstr>Centaur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微软用户</cp:lastModifiedBy>
  <cp:revision>1194</cp:revision>
  <cp:lastPrinted>2013-04-10T14:14:11Z</cp:lastPrinted>
  <dcterms:created xsi:type="dcterms:W3CDTF">2012-07-01T05:49:28Z</dcterms:created>
  <dcterms:modified xsi:type="dcterms:W3CDTF">2015-12-02T13:53:57Z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