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2" r:id="rId5"/>
    <p:sldId id="260" r:id="rId6"/>
    <p:sldId id="261" r:id="rId7"/>
    <p:sldId id="280" r:id="rId8"/>
    <p:sldId id="263" r:id="rId9"/>
    <p:sldId id="267" r:id="rId10"/>
    <p:sldId id="281" r:id="rId11"/>
    <p:sldId id="284" r:id="rId12"/>
    <p:sldId id="268" r:id="rId13"/>
    <p:sldId id="270" r:id="rId14"/>
    <p:sldId id="2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92F2F"/>
    <a:srgbClr val="262626"/>
    <a:srgbClr val="F9F9F9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438" autoAdjust="0"/>
  </p:normalViewPr>
  <p:slideViewPr>
    <p:cSldViewPr snapToGrid="0">
      <p:cViewPr varScale="1">
        <p:scale>
          <a:sx n="75" d="100"/>
          <a:sy n="75" d="100"/>
        </p:scale>
        <p:origin x="3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12388-985B-4B75-BA09-B999185F1801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EED-9A9D-45B2-8E89-278C7A6CCD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5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8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18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18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0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/>
              <a:t>我们每周作业中要求，至少要</a:t>
            </a:r>
            <a:r>
              <a:rPr lang="en-US" altLang="zh-CN" sz="1200" dirty="0" smtClean="0"/>
              <a:t>review</a:t>
            </a:r>
            <a:r>
              <a:rPr lang="zh-CN" altLang="zh-CN" sz="1200" dirty="0" smtClean="0"/>
              <a:t>五个人的代码，其实，在我看来，当你</a:t>
            </a:r>
            <a:r>
              <a:rPr lang="en-US" altLang="zh-CN" sz="1200" dirty="0" smtClean="0"/>
              <a:t>review</a:t>
            </a:r>
            <a:r>
              <a:rPr lang="zh-CN" altLang="zh-CN" sz="1200" dirty="0" smtClean="0"/>
              <a:t>别人代码时，就是在给别人反馈的过程，同时也给了自己反馈。如果你能看明白别人写的东西，看出问题，就说明你成长了。如果你在看别人的东西时，只能打出</a:t>
            </a:r>
            <a:r>
              <a:rPr lang="en-US" altLang="zh-CN" sz="1200" dirty="0" smtClean="0"/>
              <a:t>666 </a:t>
            </a:r>
            <a:r>
              <a:rPr lang="zh-CN" altLang="zh-CN" sz="1200" dirty="0" smtClean="0"/>
              <a:t>，只能说明你脑子里没货或者没思考。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5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2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6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6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5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3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3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4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7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9FF8-939F-401C-9892-1997D7A9135B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1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10" name="灯片编号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17001" y="452468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如何高效学习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2563" y="5171016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分享人：算法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期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•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熊斌     分享时间：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19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" y="2094380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039238" y="3816662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5922299" y="3053286"/>
            <a:ext cx="5432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cs typeface="+mn-ea"/>
                <a:sym typeface="+mn-lt"/>
              </a:rPr>
              <a:t>我们应该如何高效学习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39238" y="2632634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cs typeface="+mn-ea"/>
                  <a:sym typeface="+mn-lt"/>
                </a:rPr>
                <a:t>3</a:t>
              </a:r>
              <a:endParaRPr lang="zh-CN" altLang="en-US" sz="7200" b="1" dirty="0">
                <a:solidFill>
                  <a:srgbClr val="F9F9F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359236" y="2529212"/>
            <a:ext cx="247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PART  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22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高效学习的方法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9642699" y="2756898"/>
            <a:ext cx="1140764" cy="2174633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1259374" y="3874731"/>
            <a:ext cx="8505371" cy="638728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66261" y="3682901"/>
            <a:ext cx="615743" cy="585108"/>
            <a:chOff x="2166261" y="3682901"/>
            <a:chExt cx="615743" cy="585108"/>
          </a:xfrm>
        </p:grpSpPr>
        <p:sp>
          <p:nvSpPr>
            <p:cNvPr id="39" name="椭圆 38"/>
            <p:cNvSpPr/>
            <p:nvPr/>
          </p:nvSpPr>
          <p:spPr>
            <a:xfrm>
              <a:off x="2166261" y="3682901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89986" y="3768247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cs typeface="+mn-ea"/>
                  <a:sym typeface="+mn-lt"/>
                </a:rPr>
                <a:t>01</a:t>
              </a:r>
              <a:endParaRPr lang="zh-CN" altLang="en-US" sz="2000" dirty="0">
                <a:solidFill>
                  <a:srgbClr val="2E2E2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91861" y="4141646"/>
            <a:ext cx="626185" cy="585108"/>
            <a:chOff x="3791861" y="4141646"/>
            <a:chExt cx="626185" cy="585108"/>
          </a:xfrm>
        </p:grpSpPr>
        <p:sp>
          <p:nvSpPr>
            <p:cNvPr id="42" name="椭圆 41"/>
            <p:cNvSpPr/>
            <p:nvPr/>
          </p:nvSpPr>
          <p:spPr>
            <a:xfrm>
              <a:off x="3791861" y="4141646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26028" y="4236568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cs typeface="+mn-ea"/>
                  <a:sym typeface="+mn-lt"/>
                </a:rPr>
                <a:t>02</a:t>
              </a:r>
              <a:endParaRPr lang="zh-CN" altLang="en-US" sz="2000" dirty="0">
                <a:solidFill>
                  <a:srgbClr val="2E2E2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437285" y="3569562"/>
            <a:ext cx="622653" cy="585108"/>
            <a:chOff x="5437285" y="3569562"/>
            <a:chExt cx="622653" cy="585108"/>
          </a:xfrm>
        </p:grpSpPr>
        <p:sp>
          <p:nvSpPr>
            <p:cNvPr id="45" name="椭圆 44"/>
            <p:cNvSpPr/>
            <p:nvPr/>
          </p:nvSpPr>
          <p:spPr>
            <a:xfrm>
              <a:off x="5437285" y="3569562"/>
              <a:ext cx="585108" cy="585108"/>
            </a:xfrm>
            <a:prstGeom prst="ellipse">
              <a:avLst/>
            </a:prstGeom>
            <a:solidFill>
              <a:srgbClr val="F2F3F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67920" y="3682901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cs typeface="+mn-ea"/>
                  <a:sym typeface="+mn-lt"/>
                </a:rPr>
                <a:t>03</a:t>
              </a:r>
              <a:endParaRPr lang="zh-CN" altLang="en-US" sz="2000" dirty="0">
                <a:solidFill>
                  <a:srgbClr val="2E2E2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7985" y="4192442"/>
            <a:ext cx="633095" cy="585108"/>
            <a:chOff x="7227985" y="4192442"/>
            <a:chExt cx="633095" cy="585108"/>
          </a:xfrm>
        </p:grpSpPr>
        <p:sp>
          <p:nvSpPr>
            <p:cNvPr id="48" name="椭圆 47"/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269062" y="4291779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cs typeface="+mn-ea"/>
                  <a:sym typeface="+mn-lt"/>
                </a:rPr>
                <a:t>04</a:t>
              </a:r>
              <a:endParaRPr lang="zh-CN" altLang="en-US" sz="2000" dirty="0">
                <a:solidFill>
                  <a:srgbClr val="2E2E2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1284697" y="2402062"/>
            <a:ext cx="2684043" cy="117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针对性反复练习</a:t>
            </a:r>
            <a:endParaRPr lang="en-US" altLang="zh-CN" sz="2000" dirty="0">
              <a:solidFill>
                <a:srgbClr val="392F2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</a:rPr>
              <a:t>就像预习周的覃超老师课件中讲到的那个练习乒乓球的小女孩，将动作分解后反复连，直到成为自己的肌肉记忆为止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2828016" y="5078251"/>
            <a:ext cx="2684043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碎片化学习</a:t>
            </a:r>
            <a:endParaRPr lang="en-US" altLang="zh-CN" sz="2000" dirty="0" smtClean="0">
              <a:solidFill>
                <a:srgbClr val="392F2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200" dirty="0"/>
              <a:t>带着困惑和问题学习，最终的效果一定是要把这些碎片链接</a:t>
            </a:r>
            <a:r>
              <a:rPr lang="zh-CN" altLang="zh-CN" sz="1200" dirty="0" smtClean="0"/>
              <a:t>起来</a:t>
            </a:r>
            <a:endParaRPr lang="en-US" altLang="zh-CN" sz="1200" dirty="0" smtClean="0"/>
          </a:p>
          <a:p>
            <a:pPr>
              <a:buNone/>
            </a:pPr>
            <a:r>
              <a:rPr lang="zh-CN" altLang="zh-CN" sz="1200" dirty="0"/>
              <a:t>碎片化的学习不是收藏，一定要破除现在收藏下来，以后再学的幻想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4717916" y="2402062"/>
            <a:ext cx="2684043" cy="99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不谈兴趣，任务驱动</a:t>
            </a:r>
            <a:endParaRPr lang="en-US" altLang="zh-CN" sz="2000" dirty="0">
              <a:solidFill>
                <a:srgbClr val="392F2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200" dirty="0"/>
              <a:t>比如给自己开发一款工具，工作中的职业强迫，想要写出更优秀的代码，以教为学等等都是任务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6471071" y="5078251"/>
            <a:ext cx="2684043" cy="17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zh-CN" sz="2000" dirty="0">
                <a:solidFill>
                  <a:srgbClr val="392F2F"/>
                </a:solidFill>
                <a:latin typeface="+mn-lt"/>
                <a:ea typeface="+mn-ea"/>
                <a:cs typeface="+mn-ea"/>
              </a:rPr>
              <a:t>拖延症的</a:t>
            </a:r>
            <a:r>
              <a:rPr lang="en-US" altLang="zh-CN" sz="2000" dirty="0">
                <a:solidFill>
                  <a:srgbClr val="392F2F"/>
                </a:solidFill>
                <a:latin typeface="+mn-lt"/>
                <a:ea typeface="+mn-ea"/>
                <a:cs typeface="+mn-ea"/>
              </a:rPr>
              <a:t>”</a:t>
            </a:r>
            <a:r>
              <a:rPr lang="zh-CN" altLang="zh-CN" sz="2000" dirty="0">
                <a:solidFill>
                  <a:srgbClr val="392F2F"/>
                </a:solidFill>
                <a:latin typeface="+mn-lt"/>
                <a:ea typeface="+mn-ea"/>
                <a:cs typeface="+mn-ea"/>
              </a:rPr>
              <a:t>确诊和治疗</a:t>
            </a:r>
            <a:r>
              <a:rPr lang="en-US" altLang="zh-CN" sz="2000" dirty="0" smtClean="0">
                <a:solidFill>
                  <a:srgbClr val="392F2F"/>
                </a:solidFill>
                <a:latin typeface="+mn-lt"/>
                <a:ea typeface="+mn-ea"/>
                <a:cs typeface="+mn-ea"/>
              </a:rPr>
              <a:t>“</a:t>
            </a:r>
            <a:endParaRPr lang="en-US" altLang="zh-CN" sz="2000" dirty="0">
              <a:solidFill>
                <a:srgbClr val="392F2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/>
              <a:t>这个</a:t>
            </a:r>
            <a:r>
              <a:rPr lang="zh-CN" altLang="en-US" sz="1200" dirty="0" smtClean="0"/>
              <a:t>病学名</a:t>
            </a:r>
            <a:r>
              <a:rPr lang="zh-CN" altLang="zh-CN" sz="1200" dirty="0" smtClean="0"/>
              <a:t>叫做</a:t>
            </a:r>
            <a:r>
              <a:rPr lang="zh-CN" altLang="zh-CN" sz="1200" dirty="0"/>
              <a:t>注意力缺陷多动障碍。它的本质是你的注意力无法集中，无法全身贯注得去完成一项任务。真正患有这种病的人，完成中学学业的很少，完成大学学业的更是寥寥无几。</a:t>
            </a:r>
          </a:p>
          <a:p>
            <a:pPr>
              <a:buNone/>
            </a:pPr>
            <a:r>
              <a:rPr lang="zh-CN" altLang="zh-CN" sz="1200" dirty="0"/>
              <a:t>如果你已经大学毕业，就不要假借</a:t>
            </a:r>
            <a:r>
              <a:rPr lang="en-US" altLang="zh-CN" sz="1200" dirty="0"/>
              <a:t>”</a:t>
            </a:r>
            <a:r>
              <a:rPr lang="zh-CN" altLang="zh-CN" sz="1200" dirty="0"/>
              <a:t>拖延症</a:t>
            </a:r>
            <a:r>
              <a:rPr lang="en-US" altLang="zh-CN" sz="1200" dirty="0"/>
              <a:t>“</a:t>
            </a:r>
            <a:r>
              <a:rPr lang="zh-CN" altLang="zh-CN" sz="1200" dirty="0"/>
              <a:t>之名来偷懒了。</a:t>
            </a:r>
            <a:endParaRPr lang="en-US" altLang="zh-CN" sz="12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80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态度很关键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83904" y="2478309"/>
            <a:ext cx="2700381" cy="3841198"/>
            <a:chOff x="1289955" y="1628061"/>
            <a:chExt cx="3941631" cy="5174701"/>
          </a:xfrm>
        </p:grpSpPr>
        <p:sp>
          <p:nvSpPr>
            <p:cNvPr id="7" name="Shape 209"/>
            <p:cNvSpPr/>
            <p:nvPr/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8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9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任意多边形 16"/>
          <p:cNvSpPr/>
          <p:nvPr/>
        </p:nvSpPr>
        <p:spPr>
          <a:xfrm>
            <a:off x="6933480" y="3108952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31"/>
          <p:cNvSpPr/>
          <p:nvPr/>
        </p:nvSpPr>
        <p:spPr>
          <a:xfrm>
            <a:off x="4130431" y="2586752"/>
            <a:ext cx="2347044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 smtClean="0">
                <a:solidFill>
                  <a:srgbClr val="392F2F"/>
                </a:solidFill>
                <a:cs typeface="+mn-ea"/>
                <a:sym typeface="+mn-lt"/>
              </a:rPr>
              <a:t>将 任 务 严 峻 化</a:t>
            </a:r>
            <a:endParaRPr lang="zh-CN" altLang="en-US" b="1" spc="-300" dirty="0">
              <a:solidFill>
                <a:srgbClr val="392F2F"/>
              </a:solidFill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933480" y="4974009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31"/>
          <p:cNvSpPr/>
          <p:nvPr/>
        </p:nvSpPr>
        <p:spPr>
          <a:xfrm>
            <a:off x="4276730" y="4219571"/>
            <a:ext cx="2285052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 smtClean="0">
                <a:solidFill>
                  <a:srgbClr val="392F2F"/>
                </a:solidFill>
                <a:cs typeface="+mn-ea"/>
                <a:sym typeface="+mn-lt"/>
              </a:rPr>
              <a:t>设定小目标，形成习惯</a:t>
            </a:r>
            <a:endParaRPr lang="zh-CN" altLang="en-US" b="1" spc="-300" dirty="0">
              <a:solidFill>
                <a:srgbClr val="392F2F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8855" y="2512251"/>
            <a:ext cx="4585784" cy="40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dirty="0"/>
              <a:t>凡事有交代，才能事事有着落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28855" y="3968045"/>
            <a:ext cx="4585784" cy="75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dirty="0"/>
              <a:t>如果长期目标很宏大，自己刚开始要出发，很容易就感觉到痛苦，不如先设定小目标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不容忽视的两点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 rot="17263129">
            <a:off x="1590427" y="2469059"/>
            <a:ext cx="2924639" cy="1809064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 rot="14981167">
            <a:off x="7091161" y="2455084"/>
            <a:ext cx="2924639" cy="1809064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978663" y="5282422"/>
            <a:ext cx="4144482" cy="20005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92F2F"/>
                </a:solidFill>
                <a:cs typeface="+mn-ea"/>
                <a:sym typeface="+mn-lt"/>
              </a:rPr>
              <a:t>直奔大师，不必从基础开始</a:t>
            </a:r>
            <a:endParaRPr lang="en-US" altLang="zh-CN" sz="2000" dirty="0">
              <a:solidFill>
                <a:srgbClr val="392F2F"/>
              </a:solidFill>
              <a:cs typeface="+mn-ea"/>
              <a:sym typeface="+mn-lt"/>
            </a:endParaRPr>
          </a:p>
          <a:p>
            <a:r>
              <a:rPr lang="zh-CN" altLang="zh-CN" sz="1200" dirty="0"/>
              <a:t>直奔大师，不必从基础开始。这里的大师指代的不一定是一个特定的人，还可以是一种特定的情境，是你的终极目标</a:t>
            </a:r>
            <a:r>
              <a:rPr lang="zh-CN" altLang="zh-CN" sz="1200" dirty="0" smtClean="0"/>
              <a:t>。</a:t>
            </a:r>
            <a:endParaRPr lang="en-US" altLang="zh-CN" sz="1200" dirty="0" smtClean="0"/>
          </a:p>
          <a:p>
            <a:endParaRPr lang="zh-CN" altLang="zh-CN" sz="1200" dirty="0"/>
          </a:p>
          <a:p>
            <a:r>
              <a:rPr lang="zh-CN" altLang="zh-CN" sz="1200" dirty="0"/>
              <a:t>比如，我们追随覃超老师学习，最终的目标是成为一个行业顶尖选手，走向自己人生的巅峰。</a:t>
            </a: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8229208" y="5411450"/>
            <a:ext cx="336042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92F2F"/>
                </a:solidFill>
                <a:cs typeface="+mn-ea"/>
                <a:sym typeface="+mn-lt"/>
              </a:rPr>
              <a:t>给自己制造反馈</a:t>
            </a:r>
            <a:endParaRPr lang="en-US" altLang="zh-CN" sz="2000" dirty="0" smtClean="0">
              <a:solidFill>
                <a:srgbClr val="392F2F"/>
              </a:solidFill>
              <a:cs typeface="+mn-ea"/>
              <a:sym typeface="+mn-lt"/>
            </a:endParaRPr>
          </a:p>
          <a:p>
            <a:r>
              <a:rPr lang="zh-CN" altLang="zh-CN" sz="1200" dirty="0"/>
              <a:t>主动性反馈（自己去找）</a:t>
            </a:r>
          </a:p>
          <a:p>
            <a:r>
              <a:rPr lang="zh-CN" altLang="zh-CN" sz="1200" dirty="0"/>
              <a:t>被动型反馈</a:t>
            </a:r>
          </a:p>
          <a:p>
            <a:r>
              <a:rPr lang="en-US" altLang="zh-CN" sz="1200" dirty="0" err="1"/>
              <a:t>codereview</a:t>
            </a:r>
            <a:endParaRPr lang="zh-CN" altLang="zh-CN" sz="1200" dirty="0"/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9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3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36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14534" y="4263874"/>
            <a:ext cx="321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谢谢观赏！</a:t>
            </a:r>
          </a:p>
        </p:txBody>
      </p:sp>
    </p:spTree>
    <p:extLst>
      <p:ext uri="{BB962C8B-B14F-4D97-AF65-F5344CB8AC3E}">
        <p14:creationId xmlns:p14="http://schemas.microsoft.com/office/powerpoint/2010/main" val="40761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4"/>
          <p:cNvSpPr>
            <a:spLocks noEditPoints="1"/>
          </p:cNvSpPr>
          <p:nvPr/>
        </p:nvSpPr>
        <p:spPr bwMode="auto">
          <a:xfrm>
            <a:off x="10543835" y="1214708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821524" y="1733377"/>
            <a:ext cx="4158260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59952" y="1274860"/>
            <a:ext cx="377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cs typeface="+mn-ea"/>
                <a:sym typeface="+mn-lt"/>
              </a:rPr>
              <a:t>1</a:t>
            </a:r>
            <a:r>
              <a:rPr lang="en-US" altLang="zh-CN" sz="2800" dirty="0" smtClean="0">
                <a:cs typeface="+mn-ea"/>
                <a:sym typeface="+mn-lt"/>
              </a:rPr>
              <a:t>.</a:t>
            </a:r>
            <a:r>
              <a:rPr lang="zh-CN" altLang="en-US" sz="2800" dirty="0">
                <a:cs typeface="+mn-ea"/>
                <a:sym typeface="+mn-lt"/>
              </a:rPr>
              <a:t>我为什么做此次分享</a:t>
            </a: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10634146" y="2965804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968049" y="3341726"/>
            <a:ext cx="4135679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93217" y="2908254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cs typeface="+mn-ea"/>
                <a:sym typeface="+mn-lt"/>
              </a:rPr>
              <a:t>2</a:t>
            </a:r>
            <a:r>
              <a:rPr lang="en-US" altLang="zh-CN" sz="2800" dirty="0" smtClean="0">
                <a:cs typeface="+mn-ea"/>
                <a:sym typeface="+mn-lt"/>
              </a:rPr>
              <a:t>.</a:t>
            </a:r>
            <a:r>
              <a:rPr lang="zh-CN" altLang="en-US" sz="2800" dirty="0" smtClean="0">
                <a:cs typeface="+mn-ea"/>
                <a:sym typeface="+mn-lt"/>
              </a:rPr>
              <a:t>什么是高效学习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4" name="Freeform 34"/>
          <p:cNvSpPr>
            <a:spLocks noEditPoints="1"/>
          </p:cNvSpPr>
          <p:nvPr/>
        </p:nvSpPr>
        <p:spPr bwMode="auto">
          <a:xfrm>
            <a:off x="10713742" y="4780460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855060" y="5081135"/>
            <a:ext cx="4192944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28062" y="4599747"/>
            <a:ext cx="437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cs typeface="+mn-ea"/>
                <a:sym typeface="+mn-lt"/>
              </a:rPr>
              <a:t>3</a:t>
            </a:r>
            <a:r>
              <a:rPr lang="en-US" altLang="zh-CN" sz="2800" dirty="0" smtClean="0">
                <a:cs typeface="+mn-ea"/>
                <a:sym typeface="+mn-lt"/>
              </a:rPr>
              <a:t>.</a:t>
            </a:r>
            <a:r>
              <a:rPr lang="zh-CN" altLang="en-US" sz="2800" dirty="0">
                <a:cs typeface="+mn-ea"/>
                <a:sym typeface="+mn-lt"/>
              </a:rPr>
              <a:t>我们应该如何高效学习</a:t>
            </a:r>
          </a:p>
        </p:txBody>
      </p:sp>
      <p:sp>
        <p:nvSpPr>
          <p:cNvPr id="30" name="Freeform 197"/>
          <p:cNvSpPr>
            <a:spLocks noEditPoints="1"/>
          </p:cNvSpPr>
          <p:nvPr/>
        </p:nvSpPr>
        <p:spPr bwMode="auto">
          <a:xfrm>
            <a:off x="696792" y="1988256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84724" y="2965804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E2E2E"/>
                </a:solidFill>
                <a:cs typeface="+mn-ea"/>
                <a:sym typeface="+mn-lt"/>
              </a:rPr>
              <a:t>目 </a:t>
            </a:r>
            <a:r>
              <a:rPr lang="zh-CN" altLang="en-US" sz="6600" dirty="0" smtClean="0">
                <a:solidFill>
                  <a:srgbClr val="2E2E2E"/>
                </a:solidFill>
                <a:cs typeface="+mn-ea"/>
                <a:sym typeface="+mn-lt"/>
              </a:rPr>
              <a:t>录</a:t>
            </a:r>
            <a:endParaRPr lang="zh-CN" altLang="en-US" sz="13800" b="1" dirty="0">
              <a:solidFill>
                <a:srgbClr val="2E2E2E"/>
              </a:solidFill>
              <a:cs typeface="+mn-ea"/>
              <a:sym typeface="+mn-lt"/>
            </a:endParaRPr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 flipV="1">
            <a:off x="5705333" y="2473723"/>
            <a:ext cx="739929" cy="763583"/>
            <a:chOff x="1308" y="1009"/>
            <a:chExt cx="1001" cy="1033"/>
          </a:xfrm>
        </p:grpSpPr>
        <p:sp>
          <p:nvSpPr>
            <p:cNvPr id="3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 flipV="1">
            <a:off x="5732038" y="4059856"/>
            <a:ext cx="739929" cy="763583"/>
            <a:chOff x="1308" y="1009"/>
            <a:chExt cx="1001" cy="1033"/>
          </a:xfrm>
        </p:grpSpPr>
        <p:sp>
          <p:nvSpPr>
            <p:cNvPr id="4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1543" y="1028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52" name="Group 4"/>
          <p:cNvGrpSpPr>
            <a:grpSpLocks noChangeAspect="1"/>
          </p:cNvGrpSpPr>
          <p:nvPr/>
        </p:nvGrpSpPr>
        <p:grpSpPr bwMode="auto">
          <a:xfrm flipV="1">
            <a:off x="5687961" y="829378"/>
            <a:ext cx="739929" cy="763583"/>
            <a:chOff x="1308" y="1009"/>
            <a:chExt cx="1001" cy="1033"/>
          </a:xfrm>
        </p:grpSpPr>
        <p:sp>
          <p:nvSpPr>
            <p:cNvPr id="5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4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6184204" y="3181981"/>
            <a:ext cx="492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cs typeface="+mn-ea"/>
                <a:sym typeface="+mn-lt"/>
              </a:rPr>
              <a:t>我为什么做此次分享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17687" y="2651507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16268" y="2931323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cs typeface="+mn-ea"/>
                  <a:sym typeface="+mn-lt"/>
                </a:rPr>
                <a:t>1</a:t>
              </a:r>
              <a:endParaRPr lang="zh-CN" altLang="en-US" sz="7200" b="1" dirty="0">
                <a:solidFill>
                  <a:srgbClr val="F9F9F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47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PART  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870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cs typeface="+mn-ea"/>
                <a:sym typeface="+mn-lt"/>
              </a:rPr>
              <a:t>我为什么做此次分享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2498" y="1912076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66"/>
            <p:cNvSpPr>
              <a:spLocks/>
            </p:cNvSpPr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67"/>
            <p:cNvSpPr>
              <a:spLocks/>
            </p:cNvSpPr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68"/>
            <p:cNvSpPr>
              <a:spLocks/>
            </p:cNvSpPr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69"/>
            <p:cNvSpPr>
              <a:spLocks/>
            </p:cNvSpPr>
            <p:nvPr/>
          </p:nvSpPr>
          <p:spPr bwMode="auto">
            <a:xfrm>
              <a:off x="1906588" y="5194300"/>
              <a:ext cx="727075" cy="2018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70"/>
            <p:cNvSpPr>
              <a:spLocks/>
            </p:cNvSpPr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71"/>
            <p:cNvSpPr>
              <a:spLocks/>
            </p:cNvSpPr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5"/>
            <p:cNvSpPr>
              <a:spLocks/>
            </p:cNvSpPr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6"/>
            <p:cNvSpPr>
              <a:spLocks/>
            </p:cNvSpPr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77"/>
            <p:cNvSpPr>
              <a:spLocks/>
            </p:cNvSpPr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78"/>
            <p:cNvSpPr>
              <a:spLocks/>
            </p:cNvSpPr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79"/>
            <p:cNvSpPr>
              <a:spLocks/>
            </p:cNvSpPr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80"/>
            <p:cNvSpPr>
              <a:spLocks/>
            </p:cNvSpPr>
            <p:nvPr/>
          </p:nvSpPr>
          <p:spPr bwMode="auto">
            <a:xfrm>
              <a:off x="3805238" y="2601913"/>
              <a:ext cx="2018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81"/>
            <p:cNvSpPr>
              <a:spLocks/>
            </p:cNvSpPr>
            <p:nvPr/>
          </p:nvSpPr>
          <p:spPr bwMode="auto">
            <a:xfrm>
              <a:off x="3441701" y="3533775"/>
              <a:ext cx="2018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 flipH="1">
            <a:off x="1319163" y="4990038"/>
            <a:ext cx="1930337" cy="897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4800" dirty="0" smtClean="0">
                <a:solidFill>
                  <a:srgbClr val="392F2F"/>
                </a:solidFill>
                <a:cs typeface="+mn-ea"/>
                <a:sym typeface="+mn-lt"/>
              </a:rPr>
              <a:t>Why ?</a:t>
            </a:r>
            <a:endParaRPr lang="zh-CN" altLang="en-US" sz="4800" dirty="0">
              <a:solidFill>
                <a:srgbClr val="392F2F"/>
              </a:solidFill>
              <a:cs typeface="+mn-ea"/>
              <a:sym typeface="+mn-lt"/>
            </a:endParaRPr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325135" y="2365173"/>
            <a:ext cx="5365519" cy="28931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C5D86"/>
                </a:solidFill>
                <a:cs typeface="+mn-ea"/>
                <a:sym typeface="+mn-lt"/>
              </a:rPr>
              <a:t>          </a:t>
            </a:r>
            <a:endParaRPr lang="zh-CN" altLang="en-US" sz="3200" b="1" dirty="0">
              <a:solidFill>
                <a:srgbClr val="4C5D86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cs typeface="+mn-ea"/>
                <a:sym typeface="+mn-lt"/>
              </a:rPr>
              <a:t>这</a:t>
            </a:r>
            <a:r>
              <a:rPr lang="zh-CN" alt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+mn-ea"/>
                <a:sym typeface="+mn-lt"/>
              </a:rPr>
              <a:t>是我第一次当着这么多人分享内容，而且还是直播。对我而言是一次新的尝试。分享的内容是对过去一年，自己学习过程的总结，希望对大家能有所启发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85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高效学习的范本：许岑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2786" y="2589336"/>
            <a:ext cx="3132104" cy="1946616"/>
            <a:chOff x="742786" y="2589336"/>
            <a:chExt cx="3132104" cy="1946616"/>
          </a:xfrm>
        </p:grpSpPr>
        <p:sp>
          <p:nvSpPr>
            <p:cNvPr id="6" name="文本框 5"/>
            <p:cNvSpPr txBox="1"/>
            <p:nvPr/>
          </p:nvSpPr>
          <p:spPr>
            <a:xfrm>
              <a:off x="1846382" y="2981208"/>
              <a:ext cx="2028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392F2F"/>
                  </a:solidFill>
                  <a:cs typeface="+mn-ea"/>
                  <a:sym typeface="+mn-lt"/>
                </a:rPr>
                <a:t>01</a:t>
              </a:r>
              <a:endParaRPr lang="zh-CN" altLang="en-US" sz="6600" dirty="0">
                <a:solidFill>
                  <a:srgbClr val="392F2F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49"/>
            <p:cNvSpPr>
              <a:spLocks noEditPoints="1"/>
            </p:cNvSpPr>
            <p:nvPr/>
          </p:nvSpPr>
          <p:spPr bwMode="auto">
            <a:xfrm>
              <a:off x="742786" y="2589336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84556" y="2577960"/>
            <a:ext cx="3101537" cy="1946616"/>
            <a:chOff x="4484556" y="2577960"/>
            <a:chExt cx="3101537" cy="1946616"/>
          </a:xfrm>
        </p:grpSpPr>
        <p:sp>
          <p:nvSpPr>
            <p:cNvPr id="9" name="文本框 8"/>
            <p:cNvSpPr txBox="1"/>
            <p:nvPr/>
          </p:nvSpPr>
          <p:spPr>
            <a:xfrm>
              <a:off x="5557585" y="3008646"/>
              <a:ext cx="2028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392F2F"/>
                  </a:solidFill>
                  <a:cs typeface="+mn-ea"/>
                  <a:sym typeface="+mn-lt"/>
                </a:rPr>
                <a:t>02</a:t>
              </a:r>
              <a:endParaRPr lang="zh-CN" altLang="en-US" sz="6600" dirty="0">
                <a:solidFill>
                  <a:srgbClr val="392F2F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49"/>
            <p:cNvSpPr>
              <a:spLocks noEditPoints="1"/>
            </p:cNvSpPr>
            <p:nvPr/>
          </p:nvSpPr>
          <p:spPr bwMode="auto">
            <a:xfrm>
              <a:off x="4484556" y="2577960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94566" y="2580233"/>
            <a:ext cx="3130217" cy="1946616"/>
            <a:chOff x="8294566" y="2580233"/>
            <a:chExt cx="3130217" cy="1946616"/>
          </a:xfrm>
        </p:grpSpPr>
        <p:sp>
          <p:nvSpPr>
            <p:cNvPr id="12" name="文本框 11"/>
            <p:cNvSpPr txBox="1"/>
            <p:nvPr/>
          </p:nvSpPr>
          <p:spPr>
            <a:xfrm>
              <a:off x="9396275" y="2986803"/>
              <a:ext cx="2028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392F2F"/>
                  </a:solidFill>
                  <a:cs typeface="+mn-ea"/>
                  <a:sym typeface="+mn-lt"/>
                </a:rPr>
                <a:t>03</a:t>
              </a:r>
              <a:endParaRPr lang="zh-CN" altLang="en-US" sz="6600" dirty="0">
                <a:solidFill>
                  <a:srgbClr val="392F2F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9"/>
            <p:cNvSpPr>
              <a:spLocks noEditPoints="1"/>
            </p:cNvSpPr>
            <p:nvPr/>
          </p:nvSpPr>
          <p:spPr bwMode="auto">
            <a:xfrm>
              <a:off x="8294566" y="2580233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60167" y="5059549"/>
            <a:ext cx="2684043" cy="158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dirty="0" smtClean="0">
                <a:solidFill>
                  <a:srgbClr val="392F2F"/>
                </a:solidFill>
                <a:latin typeface="+mn-ea"/>
                <a:ea typeface="+mn-ea"/>
                <a:cs typeface="+mn-ea"/>
                <a:sym typeface="+mn-lt"/>
              </a:rPr>
              <a:t>27</a:t>
            </a:r>
            <a:r>
              <a:rPr lang="zh-CN" altLang="en-US" sz="2400" dirty="0" smtClean="0">
                <a:solidFill>
                  <a:srgbClr val="392F2F"/>
                </a:solidFill>
                <a:latin typeface="+mn-ea"/>
                <a:ea typeface="+mn-ea"/>
                <a:cs typeface="+mn-ea"/>
                <a:sym typeface="+mn-lt"/>
              </a:rPr>
              <a:t>岁学习吉他</a:t>
            </a:r>
            <a:endParaRPr lang="en-US" altLang="zh-CN" sz="2400" dirty="0" smtClean="0">
              <a:solidFill>
                <a:srgbClr val="392F2F"/>
              </a:solidFill>
              <a:latin typeface="+mn-ea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他</a:t>
            </a:r>
            <a:r>
              <a:rPr lang="en-US" altLang="zh-CN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岁</a:t>
            </a:r>
            <a:r>
              <a:rPr lang="en-US" altLang="zh-CN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-12</a:t>
            </a:r>
            <a:r>
              <a:rPr lang="zh-CN" altLang="en-US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岁学了</a:t>
            </a:r>
            <a:r>
              <a:rPr lang="en-US" altLang="zh-CN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lang="zh-CN" altLang="en-US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年的小提琴，学习过程痛苦不堪，也没有取得什么成果。但是，</a:t>
            </a:r>
            <a:r>
              <a:rPr lang="en-US" altLang="zh-CN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27</a:t>
            </a:r>
            <a:r>
              <a:rPr lang="zh-CN" altLang="en-US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岁学习吉他，两年时间内弹奏了世界上最难的吉他曲</a:t>
            </a:r>
            <a:endParaRPr lang="en-US" altLang="zh-CN" sz="1400" dirty="0" smtClean="0">
              <a:solidFill>
                <a:srgbClr val="392F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02050" y="5059548"/>
            <a:ext cx="2684043" cy="158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他是雅思名师</a:t>
            </a:r>
            <a:endParaRPr lang="en-US" altLang="zh-CN" sz="2400" dirty="0">
              <a:solidFill>
                <a:srgbClr val="392F2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初中，高中时，他的英语没有及格过。但是在北京电影学院期间，他轻松过了英语四六级，还去了英国留学，回国后成了国内的雅思名师。</a:t>
            </a:r>
            <a:endParaRPr lang="en-US" altLang="zh-CN" sz="1400" dirty="0">
              <a:solidFill>
                <a:srgbClr val="392F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740740" y="5059548"/>
            <a:ext cx="2684043" cy="152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rgbClr val="392F2F"/>
                </a:solidFill>
                <a:latin typeface="+mn-ea"/>
                <a:ea typeface="+mn-ea"/>
                <a:cs typeface="+mn-ea"/>
                <a:sym typeface="+mn-lt"/>
              </a:rPr>
              <a:t>罗永浩的御用幻灯片设计师</a:t>
            </a:r>
            <a:endParaRPr lang="en-US" altLang="zh-CN" sz="2400" dirty="0" smtClean="0">
              <a:solidFill>
                <a:srgbClr val="392F2F"/>
              </a:solidFill>
              <a:latin typeface="+mn-ea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92F2F"/>
                </a:solidFill>
                <a:latin typeface="+mn-ea"/>
                <a:ea typeface="+mn-ea"/>
                <a:cs typeface="+mn-ea"/>
                <a:sym typeface="+mn-lt"/>
              </a:rPr>
              <a:t>刚开始学习设计时，罗永浩评价他做的东西说，做的什么鬼。后来却成了罗永浩的御用设计师。</a:t>
            </a:r>
            <a:endParaRPr lang="en-US" altLang="zh-CN" sz="1400" dirty="0" smtClean="0">
              <a:solidFill>
                <a:srgbClr val="392F2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81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60" y="323187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我自己的经历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AutoShape 361"/>
          <p:cNvSpPr>
            <a:spLocks noChangeAspect="1" noChangeArrowheads="1" noTextEdit="1"/>
          </p:cNvSpPr>
          <p:nvPr/>
        </p:nvSpPr>
        <p:spPr bwMode="auto">
          <a:xfrm>
            <a:off x="1375554" y="2060853"/>
            <a:ext cx="3293533" cy="4246033"/>
          </a:xfrm>
          <a:prstGeom prst="rect">
            <a:avLst/>
          </a:prstGeom>
          <a:noFill/>
          <a:ln w="9525" cmpd="sng">
            <a:noFill/>
            <a:bevel/>
          </a:ln>
        </p:spPr>
        <p:txBody>
          <a:bodyPr/>
          <a:lstStyle/>
          <a:p>
            <a:endParaRPr lang="zh-CN" altLang="zh-CN" sz="2400" b="1" i="1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64971" y="2060853"/>
            <a:ext cx="3316816" cy="893233"/>
            <a:chOff x="1364971" y="2060853"/>
            <a:chExt cx="3316816" cy="893233"/>
          </a:xfrm>
        </p:grpSpPr>
        <p:sp>
          <p:nvSpPr>
            <p:cNvPr id="8" name="Freeform 363"/>
            <p:cNvSpPr>
              <a:spLocks noEditPoints="1" noChangeArrowheads="1"/>
            </p:cNvSpPr>
            <p:nvPr/>
          </p:nvSpPr>
          <p:spPr bwMode="auto">
            <a:xfrm>
              <a:off x="1364971" y="2060853"/>
              <a:ext cx="3316816" cy="893233"/>
            </a:xfrm>
            <a:custGeom>
              <a:avLst/>
              <a:gdLst>
                <a:gd name="T0" fmla="*/ 273 w 302"/>
                <a:gd name="T1" fmla="*/ 7 h 89"/>
                <a:gd name="T2" fmla="*/ 281 w 302"/>
                <a:gd name="T3" fmla="*/ 15 h 89"/>
                <a:gd name="T4" fmla="*/ 281 w 302"/>
                <a:gd name="T5" fmla="*/ 22 h 89"/>
                <a:gd name="T6" fmla="*/ 288 w 302"/>
                <a:gd name="T7" fmla="*/ 31 h 89"/>
                <a:gd name="T8" fmla="*/ 296 w 302"/>
                <a:gd name="T9" fmla="*/ 39 h 89"/>
                <a:gd name="T10" fmla="*/ 296 w 302"/>
                <a:gd name="T11" fmla="*/ 51 h 89"/>
                <a:gd name="T12" fmla="*/ 288 w 302"/>
                <a:gd name="T13" fmla="*/ 60 h 89"/>
                <a:gd name="T14" fmla="*/ 281 w 302"/>
                <a:gd name="T15" fmla="*/ 68 h 89"/>
                <a:gd name="T16" fmla="*/ 281 w 302"/>
                <a:gd name="T17" fmla="*/ 74 h 89"/>
                <a:gd name="T18" fmla="*/ 273 w 302"/>
                <a:gd name="T19" fmla="*/ 82 h 89"/>
                <a:gd name="T20" fmla="*/ 15 w 302"/>
                <a:gd name="T21" fmla="*/ 82 h 89"/>
                <a:gd name="T22" fmla="*/ 7 w 302"/>
                <a:gd name="T23" fmla="*/ 74 h 89"/>
                <a:gd name="T24" fmla="*/ 7 w 302"/>
                <a:gd name="T25" fmla="*/ 15 h 89"/>
                <a:gd name="T26" fmla="*/ 15 w 302"/>
                <a:gd name="T27" fmla="*/ 7 h 89"/>
                <a:gd name="T28" fmla="*/ 273 w 302"/>
                <a:gd name="T29" fmla="*/ 7 h 89"/>
                <a:gd name="T30" fmla="*/ 273 w 302"/>
                <a:gd name="T31" fmla="*/ 0 h 89"/>
                <a:gd name="T32" fmla="*/ 15 w 302"/>
                <a:gd name="T33" fmla="*/ 0 h 89"/>
                <a:gd name="T34" fmla="*/ 0 w 302"/>
                <a:gd name="T35" fmla="*/ 15 h 89"/>
                <a:gd name="T36" fmla="*/ 0 w 302"/>
                <a:gd name="T37" fmla="*/ 74 h 89"/>
                <a:gd name="T38" fmla="*/ 15 w 302"/>
                <a:gd name="T39" fmla="*/ 89 h 89"/>
                <a:gd name="T40" fmla="*/ 273 w 302"/>
                <a:gd name="T41" fmla="*/ 89 h 89"/>
                <a:gd name="T42" fmla="*/ 287 w 302"/>
                <a:gd name="T43" fmla="*/ 74 h 89"/>
                <a:gd name="T44" fmla="*/ 287 w 302"/>
                <a:gd name="T45" fmla="*/ 68 h 89"/>
                <a:gd name="T46" fmla="*/ 288 w 302"/>
                <a:gd name="T47" fmla="*/ 66 h 89"/>
                <a:gd name="T48" fmla="*/ 302 w 302"/>
                <a:gd name="T49" fmla="*/ 51 h 89"/>
                <a:gd name="T50" fmla="*/ 302 w 302"/>
                <a:gd name="T51" fmla="*/ 39 h 89"/>
                <a:gd name="T52" fmla="*/ 288 w 302"/>
                <a:gd name="T53" fmla="*/ 25 h 89"/>
                <a:gd name="T54" fmla="*/ 287 w 302"/>
                <a:gd name="T55" fmla="*/ 22 h 89"/>
                <a:gd name="T56" fmla="*/ 287 w 302"/>
                <a:gd name="T57" fmla="*/ 15 h 89"/>
                <a:gd name="T58" fmla="*/ 273 w 302"/>
                <a:gd name="T59" fmla="*/ 0 h 8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2"/>
                <a:gd name="T91" fmla="*/ 0 h 89"/>
                <a:gd name="T92" fmla="*/ 302 w 302"/>
                <a:gd name="T93" fmla="*/ 89 h 8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2" h="89">
                  <a:moveTo>
                    <a:pt x="273" y="7"/>
                  </a:moveTo>
                  <a:cubicBezTo>
                    <a:pt x="277" y="7"/>
                    <a:pt x="281" y="10"/>
                    <a:pt x="281" y="15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7"/>
                    <a:pt x="284" y="31"/>
                    <a:pt x="288" y="31"/>
                  </a:cubicBezTo>
                  <a:cubicBezTo>
                    <a:pt x="292" y="31"/>
                    <a:pt x="296" y="34"/>
                    <a:pt x="296" y="39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6" y="56"/>
                    <a:pt x="292" y="60"/>
                    <a:pt x="288" y="60"/>
                  </a:cubicBezTo>
                  <a:cubicBezTo>
                    <a:pt x="284" y="60"/>
                    <a:pt x="281" y="63"/>
                    <a:pt x="281" y="68"/>
                  </a:cubicBezTo>
                  <a:cubicBezTo>
                    <a:pt x="281" y="74"/>
                    <a:pt x="281" y="74"/>
                    <a:pt x="281" y="74"/>
                  </a:cubicBezTo>
                  <a:cubicBezTo>
                    <a:pt x="281" y="79"/>
                    <a:pt x="277" y="82"/>
                    <a:pt x="273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0" y="82"/>
                    <a:pt x="7" y="79"/>
                    <a:pt x="7" y="7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cubicBezTo>
                    <a:pt x="273" y="7"/>
                    <a:pt x="273" y="7"/>
                    <a:pt x="273" y="7"/>
                  </a:cubicBezTo>
                  <a:moveTo>
                    <a:pt x="27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2"/>
                    <a:pt x="7" y="89"/>
                    <a:pt x="15" y="89"/>
                  </a:cubicBezTo>
                  <a:cubicBezTo>
                    <a:pt x="273" y="89"/>
                    <a:pt x="273" y="89"/>
                    <a:pt x="273" y="89"/>
                  </a:cubicBezTo>
                  <a:cubicBezTo>
                    <a:pt x="281" y="89"/>
                    <a:pt x="287" y="82"/>
                    <a:pt x="287" y="74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7"/>
                    <a:pt x="288" y="66"/>
                    <a:pt x="288" y="66"/>
                  </a:cubicBezTo>
                  <a:cubicBezTo>
                    <a:pt x="296" y="66"/>
                    <a:pt x="302" y="59"/>
                    <a:pt x="302" y="51"/>
                  </a:cubicBezTo>
                  <a:cubicBezTo>
                    <a:pt x="302" y="39"/>
                    <a:pt x="302" y="39"/>
                    <a:pt x="302" y="39"/>
                  </a:cubicBezTo>
                  <a:cubicBezTo>
                    <a:pt x="302" y="31"/>
                    <a:pt x="296" y="25"/>
                    <a:pt x="288" y="25"/>
                  </a:cubicBezTo>
                  <a:cubicBezTo>
                    <a:pt x="288" y="25"/>
                    <a:pt x="287" y="24"/>
                    <a:pt x="287" y="22"/>
                  </a:cubicBezTo>
                  <a:cubicBezTo>
                    <a:pt x="287" y="15"/>
                    <a:pt x="287" y="15"/>
                    <a:pt x="287" y="15"/>
                  </a:cubicBezTo>
                  <a:cubicBezTo>
                    <a:pt x="287" y="7"/>
                    <a:pt x="281" y="0"/>
                    <a:pt x="273" y="0"/>
                  </a:cubicBezTo>
                  <a:close/>
                </a:path>
              </a:pathLst>
            </a:cu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364"/>
            <p:cNvSpPr>
              <a:spLocks noChangeArrowheads="1"/>
            </p:cNvSpPr>
            <p:nvPr/>
          </p:nvSpPr>
          <p:spPr bwMode="auto">
            <a:xfrm>
              <a:off x="1553354" y="2232304"/>
              <a:ext cx="645584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365"/>
            <p:cNvSpPr>
              <a:spLocks noChangeArrowheads="1"/>
            </p:cNvSpPr>
            <p:nvPr/>
          </p:nvSpPr>
          <p:spPr bwMode="auto">
            <a:xfrm>
              <a:off x="2243387" y="2232304"/>
              <a:ext cx="660400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366"/>
            <p:cNvSpPr>
              <a:spLocks noChangeArrowheads="1"/>
            </p:cNvSpPr>
            <p:nvPr/>
          </p:nvSpPr>
          <p:spPr bwMode="auto">
            <a:xfrm>
              <a:off x="2946122" y="2232304"/>
              <a:ext cx="649817" cy="563033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367"/>
            <p:cNvSpPr>
              <a:spLocks noChangeArrowheads="1"/>
            </p:cNvSpPr>
            <p:nvPr/>
          </p:nvSpPr>
          <p:spPr bwMode="auto">
            <a:xfrm>
              <a:off x="3638271" y="2232304"/>
              <a:ext cx="658283" cy="563033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64971" y="3195385"/>
            <a:ext cx="3316816" cy="882651"/>
            <a:chOff x="1364971" y="3195385"/>
            <a:chExt cx="3316816" cy="882651"/>
          </a:xfrm>
        </p:grpSpPr>
        <p:sp>
          <p:nvSpPr>
            <p:cNvPr id="14" name="Freeform 368"/>
            <p:cNvSpPr>
              <a:spLocks noEditPoints="1" noChangeArrowheads="1"/>
            </p:cNvSpPr>
            <p:nvPr/>
          </p:nvSpPr>
          <p:spPr bwMode="auto">
            <a:xfrm>
              <a:off x="1364971" y="3195385"/>
              <a:ext cx="3316816" cy="882651"/>
            </a:xfrm>
            <a:custGeom>
              <a:avLst/>
              <a:gdLst>
                <a:gd name="T0" fmla="*/ 273 w 302"/>
                <a:gd name="T1" fmla="*/ 6 h 88"/>
                <a:gd name="T2" fmla="*/ 281 w 302"/>
                <a:gd name="T3" fmla="*/ 14 h 88"/>
                <a:gd name="T4" fmla="*/ 281 w 302"/>
                <a:gd name="T5" fmla="*/ 22 h 88"/>
                <a:gd name="T6" fmla="*/ 288 w 302"/>
                <a:gd name="T7" fmla="*/ 30 h 88"/>
                <a:gd name="T8" fmla="*/ 296 w 302"/>
                <a:gd name="T9" fmla="*/ 38 h 88"/>
                <a:gd name="T10" fmla="*/ 296 w 302"/>
                <a:gd name="T11" fmla="*/ 51 h 88"/>
                <a:gd name="T12" fmla="*/ 288 w 302"/>
                <a:gd name="T13" fmla="*/ 59 h 88"/>
                <a:gd name="T14" fmla="*/ 281 w 302"/>
                <a:gd name="T15" fmla="*/ 67 h 88"/>
                <a:gd name="T16" fmla="*/ 281 w 302"/>
                <a:gd name="T17" fmla="*/ 73 h 88"/>
                <a:gd name="T18" fmla="*/ 273 w 302"/>
                <a:gd name="T19" fmla="*/ 82 h 88"/>
                <a:gd name="T20" fmla="*/ 15 w 302"/>
                <a:gd name="T21" fmla="*/ 82 h 88"/>
                <a:gd name="T22" fmla="*/ 7 w 302"/>
                <a:gd name="T23" fmla="*/ 73 h 88"/>
                <a:gd name="T24" fmla="*/ 7 w 302"/>
                <a:gd name="T25" fmla="*/ 14 h 88"/>
                <a:gd name="T26" fmla="*/ 15 w 302"/>
                <a:gd name="T27" fmla="*/ 6 h 88"/>
                <a:gd name="T28" fmla="*/ 273 w 302"/>
                <a:gd name="T29" fmla="*/ 6 h 88"/>
                <a:gd name="T30" fmla="*/ 273 w 302"/>
                <a:gd name="T31" fmla="*/ 0 h 88"/>
                <a:gd name="T32" fmla="*/ 15 w 302"/>
                <a:gd name="T33" fmla="*/ 0 h 88"/>
                <a:gd name="T34" fmla="*/ 0 w 302"/>
                <a:gd name="T35" fmla="*/ 14 h 88"/>
                <a:gd name="T36" fmla="*/ 0 w 302"/>
                <a:gd name="T37" fmla="*/ 73 h 88"/>
                <a:gd name="T38" fmla="*/ 15 w 302"/>
                <a:gd name="T39" fmla="*/ 88 h 88"/>
                <a:gd name="T40" fmla="*/ 273 w 302"/>
                <a:gd name="T41" fmla="*/ 88 h 88"/>
                <a:gd name="T42" fmla="*/ 287 w 302"/>
                <a:gd name="T43" fmla="*/ 73 h 88"/>
                <a:gd name="T44" fmla="*/ 287 w 302"/>
                <a:gd name="T45" fmla="*/ 67 h 88"/>
                <a:gd name="T46" fmla="*/ 288 w 302"/>
                <a:gd name="T47" fmla="*/ 65 h 88"/>
                <a:gd name="T48" fmla="*/ 302 w 302"/>
                <a:gd name="T49" fmla="*/ 51 h 88"/>
                <a:gd name="T50" fmla="*/ 302 w 302"/>
                <a:gd name="T51" fmla="*/ 38 h 88"/>
                <a:gd name="T52" fmla="*/ 288 w 302"/>
                <a:gd name="T53" fmla="*/ 24 h 88"/>
                <a:gd name="T54" fmla="*/ 287 w 302"/>
                <a:gd name="T55" fmla="*/ 22 h 88"/>
                <a:gd name="T56" fmla="*/ 287 w 302"/>
                <a:gd name="T57" fmla="*/ 14 h 88"/>
                <a:gd name="T58" fmla="*/ 273 w 302"/>
                <a:gd name="T59" fmla="*/ 0 h 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2"/>
                <a:gd name="T91" fmla="*/ 0 h 88"/>
                <a:gd name="T92" fmla="*/ 302 w 302"/>
                <a:gd name="T93" fmla="*/ 88 h 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2" h="88">
                  <a:moveTo>
                    <a:pt x="273" y="6"/>
                  </a:moveTo>
                  <a:cubicBezTo>
                    <a:pt x="277" y="6"/>
                    <a:pt x="281" y="10"/>
                    <a:pt x="281" y="14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6"/>
                    <a:pt x="284" y="30"/>
                    <a:pt x="288" y="30"/>
                  </a:cubicBezTo>
                  <a:cubicBezTo>
                    <a:pt x="292" y="30"/>
                    <a:pt x="296" y="34"/>
                    <a:pt x="296" y="3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6" y="55"/>
                    <a:pt x="292" y="59"/>
                    <a:pt x="288" y="59"/>
                  </a:cubicBezTo>
                  <a:cubicBezTo>
                    <a:pt x="284" y="59"/>
                    <a:pt x="281" y="63"/>
                    <a:pt x="281" y="67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1" y="78"/>
                    <a:pt x="277" y="82"/>
                    <a:pt x="273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0" y="82"/>
                    <a:pt x="7" y="78"/>
                    <a:pt x="7" y="7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6"/>
                    <a:pt x="15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73" y="88"/>
                    <a:pt x="273" y="88"/>
                    <a:pt x="273" y="88"/>
                  </a:cubicBezTo>
                  <a:cubicBezTo>
                    <a:pt x="281" y="88"/>
                    <a:pt x="287" y="81"/>
                    <a:pt x="287" y="73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6"/>
                    <a:pt x="288" y="65"/>
                    <a:pt x="288" y="65"/>
                  </a:cubicBezTo>
                  <a:cubicBezTo>
                    <a:pt x="296" y="65"/>
                    <a:pt x="302" y="59"/>
                    <a:pt x="302" y="51"/>
                  </a:cubicBezTo>
                  <a:cubicBezTo>
                    <a:pt x="302" y="38"/>
                    <a:pt x="302" y="38"/>
                    <a:pt x="302" y="38"/>
                  </a:cubicBezTo>
                  <a:cubicBezTo>
                    <a:pt x="302" y="30"/>
                    <a:pt x="296" y="24"/>
                    <a:pt x="288" y="24"/>
                  </a:cubicBezTo>
                  <a:cubicBezTo>
                    <a:pt x="288" y="24"/>
                    <a:pt x="287" y="23"/>
                    <a:pt x="287" y="22"/>
                  </a:cubicBezTo>
                  <a:cubicBezTo>
                    <a:pt x="287" y="14"/>
                    <a:pt x="287" y="14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  <a:close/>
                </a:path>
              </a:pathLst>
            </a:cu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369"/>
            <p:cNvSpPr>
              <a:spLocks noChangeArrowheads="1"/>
            </p:cNvSpPr>
            <p:nvPr/>
          </p:nvSpPr>
          <p:spPr bwMode="auto">
            <a:xfrm>
              <a:off x="1553354" y="3356253"/>
              <a:ext cx="645584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370"/>
            <p:cNvSpPr>
              <a:spLocks noChangeArrowheads="1"/>
            </p:cNvSpPr>
            <p:nvPr/>
          </p:nvSpPr>
          <p:spPr bwMode="auto">
            <a:xfrm>
              <a:off x="2243387" y="3356253"/>
              <a:ext cx="660400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371"/>
            <p:cNvSpPr>
              <a:spLocks noChangeArrowheads="1"/>
            </p:cNvSpPr>
            <p:nvPr/>
          </p:nvSpPr>
          <p:spPr bwMode="auto">
            <a:xfrm>
              <a:off x="2946122" y="3356253"/>
              <a:ext cx="649817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Rectangle 372"/>
            <p:cNvSpPr>
              <a:spLocks noChangeArrowheads="1"/>
            </p:cNvSpPr>
            <p:nvPr/>
          </p:nvSpPr>
          <p:spPr bwMode="auto">
            <a:xfrm>
              <a:off x="3638271" y="3356253"/>
              <a:ext cx="658283" cy="563033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64971" y="4310870"/>
            <a:ext cx="3316816" cy="882649"/>
            <a:chOff x="1364971" y="4310870"/>
            <a:chExt cx="3316816" cy="882649"/>
          </a:xfrm>
        </p:grpSpPr>
        <p:sp>
          <p:nvSpPr>
            <p:cNvPr id="20" name="Freeform 373"/>
            <p:cNvSpPr>
              <a:spLocks noEditPoints="1" noChangeArrowheads="1"/>
            </p:cNvSpPr>
            <p:nvPr/>
          </p:nvSpPr>
          <p:spPr bwMode="auto">
            <a:xfrm>
              <a:off x="1364971" y="4310870"/>
              <a:ext cx="3316816" cy="882649"/>
            </a:xfrm>
            <a:custGeom>
              <a:avLst/>
              <a:gdLst>
                <a:gd name="T0" fmla="*/ 273 w 302"/>
                <a:gd name="T1" fmla="*/ 6 h 88"/>
                <a:gd name="T2" fmla="*/ 281 w 302"/>
                <a:gd name="T3" fmla="*/ 14 h 88"/>
                <a:gd name="T4" fmla="*/ 281 w 302"/>
                <a:gd name="T5" fmla="*/ 22 h 88"/>
                <a:gd name="T6" fmla="*/ 288 w 302"/>
                <a:gd name="T7" fmla="*/ 30 h 88"/>
                <a:gd name="T8" fmla="*/ 296 w 302"/>
                <a:gd name="T9" fmla="*/ 38 h 88"/>
                <a:gd name="T10" fmla="*/ 296 w 302"/>
                <a:gd name="T11" fmla="*/ 50 h 88"/>
                <a:gd name="T12" fmla="*/ 288 w 302"/>
                <a:gd name="T13" fmla="*/ 59 h 88"/>
                <a:gd name="T14" fmla="*/ 281 w 302"/>
                <a:gd name="T15" fmla="*/ 67 h 88"/>
                <a:gd name="T16" fmla="*/ 281 w 302"/>
                <a:gd name="T17" fmla="*/ 73 h 88"/>
                <a:gd name="T18" fmla="*/ 273 w 302"/>
                <a:gd name="T19" fmla="*/ 81 h 88"/>
                <a:gd name="T20" fmla="*/ 15 w 302"/>
                <a:gd name="T21" fmla="*/ 81 h 88"/>
                <a:gd name="T22" fmla="*/ 7 w 302"/>
                <a:gd name="T23" fmla="*/ 73 h 88"/>
                <a:gd name="T24" fmla="*/ 7 w 302"/>
                <a:gd name="T25" fmla="*/ 14 h 88"/>
                <a:gd name="T26" fmla="*/ 15 w 302"/>
                <a:gd name="T27" fmla="*/ 6 h 88"/>
                <a:gd name="T28" fmla="*/ 273 w 302"/>
                <a:gd name="T29" fmla="*/ 6 h 88"/>
                <a:gd name="T30" fmla="*/ 273 w 302"/>
                <a:gd name="T31" fmla="*/ 0 h 88"/>
                <a:gd name="T32" fmla="*/ 15 w 302"/>
                <a:gd name="T33" fmla="*/ 0 h 88"/>
                <a:gd name="T34" fmla="*/ 0 w 302"/>
                <a:gd name="T35" fmla="*/ 14 h 88"/>
                <a:gd name="T36" fmla="*/ 0 w 302"/>
                <a:gd name="T37" fmla="*/ 73 h 88"/>
                <a:gd name="T38" fmla="*/ 15 w 302"/>
                <a:gd name="T39" fmla="*/ 88 h 88"/>
                <a:gd name="T40" fmla="*/ 273 w 302"/>
                <a:gd name="T41" fmla="*/ 88 h 88"/>
                <a:gd name="T42" fmla="*/ 287 w 302"/>
                <a:gd name="T43" fmla="*/ 73 h 88"/>
                <a:gd name="T44" fmla="*/ 287 w 302"/>
                <a:gd name="T45" fmla="*/ 67 h 88"/>
                <a:gd name="T46" fmla="*/ 288 w 302"/>
                <a:gd name="T47" fmla="*/ 65 h 88"/>
                <a:gd name="T48" fmla="*/ 302 w 302"/>
                <a:gd name="T49" fmla="*/ 50 h 88"/>
                <a:gd name="T50" fmla="*/ 302 w 302"/>
                <a:gd name="T51" fmla="*/ 38 h 88"/>
                <a:gd name="T52" fmla="*/ 288 w 302"/>
                <a:gd name="T53" fmla="*/ 24 h 88"/>
                <a:gd name="T54" fmla="*/ 287 w 302"/>
                <a:gd name="T55" fmla="*/ 22 h 88"/>
                <a:gd name="T56" fmla="*/ 287 w 302"/>
                <a:gd name="T57" fmla="*/ 14 h 88"/>
                <a:gd name="T58" fmla="*/ 273 w 302"/>
                <a:gd name="T59" fmla="*/ 0 h 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2"/>
                <a:gd name="T91" fmla="*/ 0 h 88"/>
                <a:gd name="T92" fmla="*/ 302 w 302"/>
                <a:gd name="T93" fmla="*/ 88 h 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2" h="88">
                  <a:moveTo>
                    <a:pt x="273" y="6"/>
                  </a:moveTo>
                  <a:cubicBezTo>
                    <a:pt x="277" y="6"/>
                    <a:pt x="281" y="9"/>
                    <a:pt x="281" y="14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6"/>
                    <a:pt x="284" y="30"/>
                    <a:pt x="288" y="30"/>
                  </a:cubicBezTo>
                  <a:cubicBezTo>
                    <a:pt x="292" y="30"/>
                    <a:pt x="296" y="34"/>
                    <a:pt x="296" y="38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6" y="55"/>
                    <a:pt x="292" y="59"/>
                    <a:pt x="288" y="59"/>
                  </a:cubicBezTo>
                  <a:cubicBezTo>
                    <a:pt x="284" y="59"/>
                    <a:pt x="281" y="62"/>
                    <a:pt x="281" y="67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1" y="78"/>
                    <a:pt x="277" y="81"/>
                    <a:pt x="273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0" y="81"/>
                    <a:pt x="7" y="78"/>
                    <a:pt x="7" y="7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10" y="6"/>
                    <a:pt x="15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73" y="88"/>
                    <a:pt x="273" y="88"/>
                    <a:pt x="273" y="88"/>
                  </a:cubicBezTo>
                  <a:cubicBezTo>
                    <a:pt x="281" y="88"/>
                    <a:pt x="287" y="81"/>
                    <a:pt x="287" y="73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6"/>
                    <a:pt x="288" y="65"/>
                    <a:pt x="288" y="65"/>
                  </a:cubicBezTo>
                  <a:cubicBezTo>
                    <a:pt x="296" y="65"/>
                    <a:pt x="302" y="58"/>
                    <a:pt x="302" y="50"/>
                  </a:cubicBezTo>
                  <a:cubicBezTo>
                    <a:pt x="302" y="38"/>
                    <a:pt x="302" y="38"/>
                    <a:pt x="302" y="38"/>
                  </a:cubicBezTo>
                  <a:cubicBezTo>
                    <a:pt x="302" y="30"/>
                    <a:pt x="296" y="24"/>
                    <a:pt x="288" y="24"/>
                  </a:cubicBezTo>
                  <a:cubicBezTo>
                    <a:pt x="288" y="24"/>
                    <a:pt x="287" y="23"/>
                    <a:pt x="287" y="22"/>
                  </a:cubicBezTo>
                  <a:cubicBezTo>
                    <a:pt x="287" y="14"/>
                    <a:pt x="287" y="14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  <a:close/>
                </a:path>
              </a:pathLst>
            </a:cu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374"/>
            <p:cNvSpPr>
              <a:spLocks noChangeArrowheads="1"/>
            </p:cNvSpPr>
            <p:nvPr/>
          </p:nvSpPr>
          <p:spPr bwMode="auto">
            <a:xfrm>
              <a:off x="1553354" y="4469620"/>
              <a:ext cx="645584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Rectangle 375"/>
            <p:cNvSpPr>
              <a:spLocks noChangeArrowheads="1"/>
            </p:cNvSpPr>
            <p:nvPr/>
          </p:nvSpPr>
          <p:spPr bwMode="auto">
            <a:xfrm>
              <a:off x="2243387" y="4469620"/>
              <a:ext cx="660400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376"/>
            <p:cNvSpPr>
              <a:spLocks noChangeArrowheads="1"/>
            </p:cNvSpPr>
            <p:nvPr/>
          </p:nvSpPr>
          <p:spPr bwMode="auto">
            <a:xfrm>
              <a:off x="2946122" y="4469620"/>
              <a:ext cx="649817" cy="563033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377"/>
            <p:cNvSpPr>
              <a:spLocks noChangeArrowheads="1"/>
            </p:cNvSpPr>
            <p:nvPr/>
          </p:nvSpPr>
          <p:spPr bwMode="auto">
            <a:xfrm>
              <a:off x="3638271" y="4469620"/>
              <a:ext cx="658283" cy="563033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64971" y="5424237"/>
            <a:ext cx="3316816" cy="882649"/>
            <a:chOff x="1364971" y="5424237"/>
            <a:chExt cx="3316816" cy="882649"/>
          </a:xfrm>
        </p:grpSpPr>
        <p:sp>
          <p:nvSpPr>
            <p:cNvPr id="26" name="Freeform 378"/>
            <p:cNvSpPr>
              <a:spLocks noEditPoints="1" noChangeArrowheads="1"/>
            </p:cNvSpPr>
            <p:nvPr/>
          </p:nvSpPr>
          <p:spPr bwMode="auto">
            <a:xfrm>
              <a:off x="1364971" y="5424237"/>
              <a:ext cx="3316816" cy="882649"/>
            </a:xfrm>
            <a:custGeom>
              <a:avLst/>
              <a:gdLst>
                <a:gd name="T0" fmla="*/ 273 w 302"/>
                <a:gd name="T1" fmla="*/ 6 h 88"/>
                <a:gd name="T2" fmla="*/ 281 w 302"/>
                <a:gd name="T3" fmla="*/ 14 h 88"/>
                <a:gd name="T4" fmla="*/ 281 w 302"/>
                <a:gd name="T5" fmla="*/ 22 h 88"/>
                <a:gd name="T6" fmla="*/ 288 w 302"/>
                <a:gd name="T7" fmla="*/ 30 h 88"/>
                <a:gd name="T8" fmla="*/ 296 w 302"/>
                <a:gd name="T9" fmla="*/ 38 h 88"/>
                <a:gd name="T10" fmla="*/ 296 w 302"/>
                <a:gd name="T11" fmla="*/ 51 h 88"/>
                <a:gd name="T12" fmla="*/ 288 w 302"/>
                <a:gd name="T13" fmla="*/ 59 h 88"/>
                <a:gd name="T14" fmla="*/ 281 w 302"/>
                <a:gd name="T15" fmla="*/ 67 h 88"/>
                <a:gd name="T16" fmla="*/ 281 w 302"/>
                <a:gd name="T17" fmla="*/ 73 h 88"/>
                <a:gd name="T18" fmla="*/ 273 w 302"/>
                <a:gd name="T19" fmla="*/ 82 h 88"/>
                <a:gd name="T20" fmla="*/ 15 w 302"/>
                <a:gd name="T21" fmla="*/ 82 h 88"/>
                <a:gd name="T22" fmla="*/ 7 w 302"/>
                <a:gd name="T23" fmla="*/ 73 h 88"/>
                <a:gd name="T24" fmla="*/ 7 w 302"/>
                <a:gd name="T25" fmla="*/ 14 h 88"/>
                <a:gd name="T26" fmla="*/ 15 w 302"/>
                <a:gd name="T27" fmla="*/ 6 h 88"/>
                <a:gd name="T28" fmla="*/ 273 w 302"/>
                <a:gd name="T29" fmla="*/ 6 h 88"/>
                <a:gd name="T30" fmla="*/ 273 w 302"/>
                <a:gd name="T31" fmla="*/ 0 h 88"/>
                <a:gd name="T32" fmla="*/ 15 w 302"/>
                <a:gd name="T33" fmla="*/ 0 h 88"/>
                <a:gd name="T34" fmla="*/ 0 w 302"/>
                <a:gd name="T35" fmla="*/ 14 h 88"/>
                <a:gd name="T36" fmla="*/ 0 w 302"/>
                <a:gd name="T37" fmla="*/ 73 h 88"/>
                <a:gd name="T38" fmla="*/ 15 w 302"/>
                <a:gd name="T39" fmla="*/ 88 h 88"/>
                <a:gd name="T40" fmla="*/ 273 w 302"/>
                <a:gd name="T41" fmla="*/ 88 h 88"/>
                <a:gd name="T42" fmla="*/ 287 w 302"/>
                <a:gd name="T43" fmla="*/ 73 h 88"/>
                <a:gd name="T44" fmla="*/ 287 w 302"/>
                <a:gd name="T45" fmla="*/ 67 h 88"/>
                <a:gd name="T46" fmla="*/ 288 w 302"/>
                <a:gd name="T47" fmla="*/ 65 h 88"/>
                <a:gd name="T48" fmla="*/ 302 w 302"/>
                <a:gd name="T49" fmla="*/ 51 h 88"/>
                <a:gd name="T50" fmla="*/ 302 w 302"/>
                <a:gd name="T51" fmla="*/ 38 h 88"/>
                <a:gd name="T52" fmla="*/ 288 w 302"/>
                <a:gd name="T53" fmla="*/ 24 h 88"/>
                <a:gd name="T54" fmla="*/ 287 w 302"/>
                <a:gd name="T55" fmla="*/ 22 h 88"/>
                <a:gd name="T56" fmla="*/ 287 w 302"/>
                <a:gd name="T57" fmla="*/ 14 h 88"/>
                <a:gd name="T58" fmla="*/ 273 w 302"/>
                <a:gd name="T59" fmla="*/ 0 h 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2"/>
                <a:gd name="T91" fmla="*/ 0 h 88"/>
                <a:gd name="T92" fmla="*/ 302 w 302"/>
                <a:gd name="T93" fmla="*/ 88 h 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2" h="88">
                  <a:moveTo>
                    <a:pt x="273" y="6"/>
                  </a:moveTo>
                  <a:cubicBezTo>
                    <a:pt x="277" y="6"/>
                    <a:pt x="281" y="10"/>
                    <a:pt x="281" y="14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6"/>
                    <a:pt x="284" y="30"/>
                    <a:pt x="288" y="30"/>
                  </a:cubicBezTo>
                  <a:cubicBezTo>
                    <a:pt x="292" y="30"/>
                    <a:pt x="296" y="34"/>
                    <a:pt x="296" y="3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6" y="55"/>
                    <a:pt x="292" y="59"/>
                    <a:pt x="288" y="59"/>
                  </a:cubicBezTo>
                  <a:cubicBezTo>
                    <a:pt x="284" y="59"/>
                    <a:pt x="281" y="63"/>
                    <a:pt x="281" y="67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1" y="78"/>
                    <a:pt x="277" y="82"/>
                    <a:pt x="273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0" y="82"/>
                    <a:pt x="7" y="78"/>
                    <a:pt x="7" y="7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6"/>
                    <a:pt x="15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73" y="88"/>
                    <a:pt x="273" y="88"/>
                    <a:pt x="273" y="88"/>
                  </a:cubicBezTo>
                  <a:cubicBezTo>
                    <a:pt x="281" y="88"/>
                    <a:pt x="287" y="81"/>
                    <a:pt x="287" y="73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6"/>
                    <a:pt x="288" y="65"/>
                    <a:pt x="288" y="65"/>
                  </a:cubicBezTo>
                  <a:cubicBezTo>
                    <a:pt x="296" y="65"/>
                    <a:pt x="302" y="59"/>
                    <a:pt x="302" y="51"/>
                  </a:cubicBezTo>
                  <a:cubicBezTo>
                    <a:pt x="302" y="38"/>
                    <a:pt x="302" y="38"/>
                    <a:pt x="302" y="38"/>
                  </a:cubicBezTo>
                  <a:cubicBezTo>
                    <a:pt x="302" y="30"/>
                    <a:pt x="296" y="24"/>
                    <a:pt x="288" y="24"/>
                  </a:cubicBezTo>
                  <a:cubicBezTo>
                    <a:pt x="288" y="24"/>
                    <a:pt x="287" y="23"/>
                    <a:pt x="287" y="22"/>
                  </a:cubicBezTo>
                  <a:cubicBezTo>
                    <a:pt x="287" y="14"/>
                    <a:pt x="287" y="14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  <a:close/>
                </a:path>
              </a:pathLst>
            </a:cu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379"/>
            <p:cNvSpPr>
              <a:spLocks noChangeArrowheads="1"/>
            </p:cNvSpPr>
            <p:nvPr/>
          </p:nvSpPr>
          <p:spPr bwMode="auto">
            <a:xfrm>
              <a:off x="1553354" y="5585103"/>
              <a:ext cx="645584" cy="560916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Rectangle 380"/>
            <p:cNvSpPr>
              <a:spLocks noChangeArrowheads="1"/>
            </p:cNvSpPr>
            <p:nvPr/>
          </p:nvSpPr>
          <p:spPr bwMode="auto">
            <a:xfrm>
              <a:off x="2243387" y="5585103"/>
              <a:ext cx="660400" cy="560916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9" name="Rectangle 381"/>
            <p:cNvSpPr>
              <a:spLocks noChangeArrowheads="1"/>
            </p:cNvSpPr>
            <p:nvPr/>
          </p:nvSpPr>
          <p:spPr bwMode="auto">
            <a:xfrm>
              <a:off x="2946122" y="5585103"/>
              <a:ext cx="649817" cy="560916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382"/>
            <p:cNvSpPr>
              <a:spLocks noChangeArrowheads="1"/>
            </p:cNvSpPr>
            <p:nvPr/>
          </p:nvSpPr>
          <p:spPr bwMode="auto">
            <a:xfrm>
              <a:off x="3638271" y="5585103"/>
              <a:ext cx="658283" cy="560916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TextBox 26"/>
          <p:cNvSpPr txBox="1"/>
          <p:nvPr/>
        </p:nvSpPr>
        <p:spPr>
          <a:xfrm>
            <a:off x="4904833" y="2251354"/>
            <a:ext cx="12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2F2F"/>
                </a:solidFill>
                <a:cs typeface="+mn-ea"/>
                <a:sym typeface="+mn-lt"/>
              </a:rPr>
              <a:t>50%</a:t>
            </a:r>
            <a:endParaRPr lang="zh-CN" altLang="en-US" sz="2400" b="1" dirty="0">
              <a:solidFill>
                <a:srgbClr val="392F2F"/>
              </a:solidFill>
              <a:cs typeface="+mn-ea"/>
              <a:sym typeface="+mn-lt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4904833" y="3394362"/>
            <a:ext cx="152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2F2F"/>
                </a:solidFill>
                <a:cs typeface="+mn-ea"/>
                <a:sym typeface="+mn-lt"/>
              </a:rPr>
              <a:t>75%</a:t>
            </a:r>
            <a:endParaRPr lang="zh-CN" altLang="en-US" sz="2400" b="1" dirty="0">
              <a:solidFill>
                <a:srgbClr val="392F2F"/>
              </a:solidFill>
              <a:cs typeface="+mn-ea"/>
              <a:sym typeface="+mn-lt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4904833" y="4466968"/>
            <a:ext cx="108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2F2F"/>
                </a:solidFill>
                <a:cs typeface="+mn-ea"/>
                <a:sym typeface="+mn-lt"/>
              </a:rPr>
              <a:t>50%</a:t>
            </a:r>
            <a:endParaRPr lang="zh-CN" altLang="en-US" sz="2400" b="1" dirty="0">
              <a:solidFill>
                <a:srgbClr val="392F2F"/>
              </a:solidFill>
              <a:cs typeface="+mn-ea"/>
              <a:sym typeface="+mn-lt"/>
            </a:endParaRPr>
          </a:p>
        </p:txBody>
      </p:sp>
      <p:sp>
        <p:nvSpPr>
          <p:cNvPr id="34" name="TextBox 29"/>
          <p:cNvSpPr txBox="1"/>
          <p:nvPr/>
        </p:nvSpPr>
        <p:spPr>
          <a:xfrm>
            <a:off x="4904833" y="5609976"/>
            <a:ext cx="14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92F2F"/>
                </a:solidFill>
                <a:cs typeface="+mn-ea"/>
                <a:sym typeface="+mn-lt"/>
              </a:rPr>
              <a:t>25%</a:t>
            </a:r>
            <a:endParaRPr lang="zh-CN" altLang="en-US" sz="2400" b="1" dirty="0">
              <a:solidFill>
                <a:srgbClr val="392F2F"/>
              </a:solidFill>
              <a:cs typeface="+mn-ea"/>
              <a:sym typeface="+mn-lt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6179133" y="2222873"/>
            <a:ext cx="416896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E2E2E"/>
                </a:solidFill>
                <a:cs typeface="+mn-ea"/>
                <a:sym typeface="+mn-lt"/>
              </a:rPr>
              <a:t>去年自学</a:t>
            </a:r>
            <a:r>
              <a:rPr lang="en-US" altLang="zh-CN" sz="1200" dirty="0" smtClean="0">
                <a:solidFill>
                  <a:srgbClr val="2E2E2E"/>
                </a:solidFill>
                <a:cs typeface="+mn-ea"/>
                <a:sym typeface="+mn-lt"/>
              </a:rPr>
              <a:t>PHP </a:t>
            </a:r>
            <a:r>
              <a:rPr lang="zh-CN" altLang="en-US" sz="1200" dirty="0" smtClean="0">
                <a:solidFill>
                  <a:srgbClr val="2E2E2E"/>
                </a:solidFill>
                <a:cs typeface="+mn-ea"/>
                <a:sym typeface="+mn-lt"/>
              </a:rPr>
              <a:t>微信小程序，接私活儿赚过外快。凭借一己之力，将两个项目推上线，现在稳定运行。</a:t>
            </a:r>
            <a:endParaRPr lang="zh-CN" altLang="en-US" sz="1200" dirty="0">
              <a:solidFill>
                <a:srgbClr val="2E2E2E"/>
              </a:solidFill>
              <a:cs typeface="+mn-ea"/>
              <a:sym typeface="+mn-lt"/>
            </a:endParaRPr>
          </a:p>
        </p:txBody>
      </p:sp>
      <p:sp>
        <p:nvSpPr>
          <p:cNvPr id="36" name="TextBox 37"/>
          <p:cNvSpPr txBox="1"/>
          <p:nvPr/>
        </p:nvSpPr>
        <p:spPr>
          <a:xfrm>
            <a:off x="6179133" y="3338962"/>
            <a:ext cx="416896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E2E2E"/>
                </a:solidFill>
                <a:cs typeface="+mn-ea"/>
                <a:sym typeface="+mn-lt"/>
              </a:rPr>
              <a:t>我大学英语六级没有过，通过工作后的自学，现在流利说地道发音测评结果为 精通。</a:t>
            </a:r>
            <a:endParaRPr lang="zh-CN" altLang="en-US" sz="1200" dirty="0">
              <a:solidFill>
                <a:srgbClr val="2E2E2E"/>
              </a:solidFill>
              <a:cs typeface="+mn-ea"/>
              <a:sym typeface="+mn-lt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6179133" y="4433555"/>
            <a:ext cx="416896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E2E2E"/>
                </a:solidFill>
                <a:cs typeface="+mn-ea"/>
                <a:sym typeface="+mn-lt"/>
              </a:rPr>
              <a:t>一年前，我老婆说我的语文时体育老师教的，写东西时啰里啰唆，不知所云，还经常犯一些标点符号</a:t>
            </a:r>
            <a:r>
              <a:rPr lang="en-US" altLang="zh-CN" sz="1200" dirty="0">
                <a:solidFill>
                  <a:srgbClr val="2E2E2E"/>
                </a:solidFill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rgbClr val="2E2E2E"/>
                </a:solidFill>
                <a:cs typeface="+mn-ea"/>
                <a:sym typeface="+mn-lt"/>
              </a:rPr>
              <a:t>病句等错误。现在写的东西在极客时间部落和得到只是城邦经常加精和点赞。</a:t>
            </a:r>
            <a:endParaRPr lang="zh-CN" altLang="en-US" sz="1200" dirty="0">
              <a:solidFill>
                <a:srgbClr val="2E2E2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9133" y="5549644"/>
            <a:ext cx="416896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E2E2E"/>
                </a:solidFill>
                <a:cs typeface="+mn-ea"/>
                <a:sym typeface="+mn-lt"/>
              </a:rPr>
              <a:t>我在得到的学分为</a:t>
            </a:r>
            <a:r>
              <a:rPr lang="en-US" altLang="zh-CN" sz="1200" dirty="0" smtClean="0">
                <a:solidFill>
                  <a:srgbClr val="2E2E2E"/>
                </a:solidFill>
                <a:cs typeface="+mn-ea"/>
                <a:sym typeface="+mn-lt"/>
              </a:rPr>
              <a:t>749</a:t>
            </a:r>
            <a:r>
              <a:rPr lang="zh-CN" altLang="en-US" sz="1200" dirty="0" smtClean="0">
                <a:solidFill>
                  <a:srgbClr val="2E2E2E"/>
                </a:solidFill>
                <a:cs typeface="+mn-ea"/>
                <a:sym typeface="+mn-lt"/>
              </a:rPr>
              <a:t>分，这一年我完成了输入到输出的转变</a:t>
            </a:r>
            <a:endParaRPr lang="zh-CN" altLang="en-US" sz="1200" dirty="0">
              <a:solidFill>
                <a:srgbClr val="2E2E2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6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2" y="2949864"/>
            <a:ext cx="4117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cs typeface="+mn-ea"/>
                <a:sym typeface="+mn-lt"/>
              </a:rPr>
              <a:t>什么是高效学习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cs typeface="+mn-ea"/>
                  <a:sym typeface="+mn-lt"/>
                </a:rPr>
                <a:t>2</a:t>
              </a:r>
              <a:endParaRPr lang="zh-CN" altLang="en-US" sz="7200" b="1" dirty="0">
                <a:solidFill>
                  <a:srgbClr val="F9F9F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47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PART  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2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什么是高效学习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17445" y="2506481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Group 44"/>
          <p:cNvGrpSpPr/>
          <p:nvPr/>
        </p:nvGrpSpPr>
        <p:grpSpPr>
          <a:xfrm>
            <a:off x="1279862" y="1767989"/>
            <a:ext cx="657509" cy="738492"/>
            <a:chOff x="0" y="0"/>
            <a:chExt cx="807366" cy="906807"/>
          </a:xfrm>
          <a:noFill/>
        </p:grpSpPr>
        <p:sp>
          <p:nvSpPr>
            <p:cNvPr id="7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1247529" y="2778188"/>
            <a:ext cx="657509" cy="738492"/>
            <a:chOff x="0" y="0"/>
            <a:chExt cx="807366" cy="906807"/>
          </a:xfrm>
        </p:grpSpPr>
        <p:sp>
          <p:nvSpPr>
            <p:cNvPr id="10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2" name="Group 44"/>
          <p:cNvGrpSpPr/>
          <p:nvPr/>
        </p:nvGrpSpPr>
        <p:grpSpPr>
          <a:xfrm>
            <a:off x="1259416" y="3805057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55"/>
          <p:cNvGrpSpPr/>
          <p:nvPr/>
        </p:nvGrpSpPr>
        <p:grpSpPr>
          <a:xfrm rot="473564">
            <a:off x="7946493" y="2458427"/>
            <a:ext cx="2590569" cy="2552112"/>
            <a:chOff x="0" y="0"/>
            <a:chExt cx="1149595" cy="1132530"/>
          </a:xfrm>
        </p:grpSpPr>
        <p:sp>
          <p:nvSpPr>
            <p:cNvPr id="16" name="Shape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262626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17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18" name="Shape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Shape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Shape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Group 58"/>
          <p:cNvGrpSpPr/>
          <p:nvPr/>
        </p:nvGrpSpPr>
        <p:grpSpPr>
          <a:xfrm rot="473564">
            <a:off x="7335333" y="3565873"/>
            <a:ext cx="1809843" cy="1872344"/>
            <a:chOff x="0" y="0"/>
            <a:chExt cx="803139" cy="830875"/>
          </a:xfrm>
        </p:grpSpPr>
        <p:sp>
          <p:nvSpPr>
            <p:cNvPr id="22" name="Shape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Shape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216271" y="1918759"/>
            <a:ext cx="4115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最适合自己的学习手法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48213" y="2931008"/>
            <a:ext cx="4115476" cy="3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相对短的时间内集中注意力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48213" y="3978823"/>
            <a:ext cx="4115476" cy="3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以解决一个工作和生活中的难题为目的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Group 44"/>
          <p:cNvGrpSpPr/>
          <p:nvPr/>
        </p:nvGrpSpPr>
        <p:grpSpPr>
          <a:xfrm>
            <a:off x="1273938" y="4883558"/>
            <a:ext cx="657509" cy="738492"/>
            <a:chOff x="0" y="0"/>
            <a:chExt cx="807366" cy="906807"/>
          </a:xfrm>
        </p:grpSpPr>
        <p:sp>
          <p:nvSpPr>
            <p:cNvPr id="2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088162" y="5027990"/>
            <a:ext cx="4115476" cy="3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必要时，需要向名师求助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935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两种学习方法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hape 29"/>
          <p:cNvSpPr/>
          <p:nvPr/>
        </p:nvSpPr>
        <p:spPr>
          <a:xfrm rot="6300000">
            <a:off x="4777805" y="909329"/>
            <a:ext cx="1635898" cy="6102898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7" name="Group 59"/>
          <p:cNvGrpSpPr/>
          <p:nvPr/>
        </p:nvGrpSpPr>
        <p:grpSpPr>
          <a:xfrm rot="2086424">
            <a:off x="8897128" y="3127569"/>
            <a:ext cx="1418849" cy="1430666"/>
            <a:chOff x="0" y="0"/>
            <a:chExt cx="1378195" cy="1389675"/>
          </a:xfrm>
        </p:grpSpPr>
        <p:grpSp>
          <p:nvGrpSpPr>
            <p:cNvPr id="8" name="Group 55"/>
            <p:cNvGrpSpPr/>
            <p:nvPr/>
          </p:nvGrpSpPr>
          <p:grpSpPr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12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solidFill>
                  <a:srgbClr val="262626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3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14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262626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262626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262626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Group 58"/>
            <p:cNvGrpSpPr/>
            <p:nvPr/>
          </p:nvGrpSpPr>
          <p:grpSpPr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10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Shape 232"/>
          <p:cNvSpPr/>
          <p:nvPr/>
        </p:nvSpPr>
        <p:spPr>
          <a:xfrm>
            <a:off x="2050038" y="3429000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noFill/>
          <a:ln w="38100">
            <a:solidFill>
              <a:srgbClr val="262626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cs typeface="+mn-ea"/>
              <a:sym typeface="+mn-lt"/>
            </a:endParaRPr>
          </a:p>
        </p:txBody>
      </p:sp>
      <p:sp useBgFill="1">
        <p:nvSpPr>
          <p:cNvPr id="19" name="Shape 232"/>
          <p:cNvSpPr/>
          <p:nvPr/>
        </p:nvSpPr>
        <p:spPr>
          <a:xfrm>
            <a:off x="5261964" y="3494047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262626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cs typeface="+mn-ea"/>
              <a:sym typeface="+mn-lt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587522" y="4512664"/>
            <a:ext cx="2684043" cy="102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结构主义学习方法</a:t>
            </a:r>
            <a:endParaRPr lang="en-US" altLang="zh-CN" sz="2000" dirty="0">
              <a:solidFill>
                <a:srgbClr val="392F2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注重透过表面现象探求本质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要按知识的体系去学习，比如医学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经济学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375596" y="4512664"/>
            <a:ext cx="2684043" cy="102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rPr>
              <a:t>自然主义学习方法</a:t>
            </a:r>
            <a:endParaRPr lang="en-US" altLang="zh-CN" sz="2000" dirty="0" smtClean="0">
              <a:solidFill>
                <a:srgbClr val="392F2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注重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模仿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要一丝不苟地模仿知识的本来面目，比如学习一门语言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学习一个乐器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11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9" grpId="0" animBg="1"/>
      <p:bldP spid="20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kii4kl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905</Words>
  <Application>Microsoft Office PowerPoint</Application>
  <PresentationFormat>宽屏</PresentationFormat>
  <Paragraphs>95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subject>tukuppt</dc:subject>
  <dc:creator>www.tukuppt.com</dc:creator>
  <cp:lastModifiedBy>neu</cp:lastModifiedBy>
  <cp:revision>22</cp:revision>
  <dcterms:created xsi:type="dcterms:W3CDTF">2017-04-02T11:58:26Z</dcterms:created>
  <dcterms:modified xsi:type="dcterms:W3CDTF">2019-12-19T09:08:39Z</dcterms:modified>
</cp:coreProperties>
</file>