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7" r:id="rId3"/>
    <p:sldId id="258" r:id="rId4"/>
    <p:sldId id="260" r:id="rId5"/>
    <p:sldId id="261" r:id="rId6"/>
    <p:sldId id="267" r:id="rId7"/>
    <p:sldId id="268" r:id="rId8"/>
    <p:sldId id="269" r:id="rId9"/>
    <p:sldId id="275" r:id="rId10"/>
    <p:sldId id="271" r:id="rId11"/>
    <p:sldId id="272" r:id="rId12"/>
    <p:sldId id="273" r:id="rId13"/>
    <p:sldId id="265" r:id="rId14"/>
    <p:sldId id="26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63" d="100"/>
          <a:sy n="163" d="100"/>
        </p:scale>
        <p:origin x="1588"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smtClean="0"/>
              <a:t>单行标题</a:t>
            </a:r>
            <a:r>
              <a:rPr lang="en-US" altLang="zh-CN" dirty="0" smtClean="0"/>
              <a:t>-</a:t>
            </a:r>
            <a:r>
              <a:rPr lang="zh-CN" altLang="en-US" dirty="0" smtClean="0"/>
              <a:t>单击编辑</a:t>
            </a:r>
            <a:endParaRPr lang="zh-CN" altLang="en-US" dirty="0"/>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smtClean="0"/>
              <a:t>结束语</a:t>
            </a:r>
            <a:endParaRPr lang="zh-CN" altLang="en-US" dirty="0"/>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smtClean="0"/>
              <a:t>单击以编辑副标题</a:t>
            </a:r>
            <a:endParaRPr lang="zh-CN" altLang="en-US" dirty="0"/>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smtClean="0"/>
              <a:t>多行标题 </a:t>
            </a:r>
            <a:r>
              <a:rPr lang="en-US" altLang="zh-CN" dirty="0" smtClean="0"/>
              <a:t>- </a:t>
            </a:r>
            <a:r>
              <a:rPr lang="zh-CN" altLang="en-US" dirty="0" smtClean="0"/>
              <a:t>单击此处编辑母版标题</a:t>
            </a:r>
            <a:endParaRPr lang="zh-CN" altLang="en-US" dirty="0"/>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单击编辑副标题</a:t>
            </a:r>
            <a:endParaRPr lang="zh-CN" altLang="en-US" dirty="0"/>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smtClean="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smtClean="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smtClean="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smtClean="0"/>
              <a:t>目录</a:t>
            </a:r>
            <a:endParaRPr lang="zh-CN" altLang="en-US" dirty="0"/>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smtClean="0"/>
              <a:t>编辑母版文本样式</a:t>
            </a:r>
            <a:endParaRPr lang="en-US" altLang="zh-CN" dirty="0" smtClean="0"/>
          </a:p>
        </p:txBody>
      </p:sp>
      <p:sp>
        <p:nvSpPr>
          <p:cNvPr id="2" name="灯片编号占位符 1"/>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smtClean="0"/>
              <a:t>小节标题</a:t>
            </a:r>
            <a:endParaRPr lang="zh-CN" altLang="en-US" dirty="0"/>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smtClean="0"/>
              <a:t>小节副标题</a:t>
            </a:r>
            <a:endParaRPr lang="zh-CN" altLang="en-US" dirty="0" smtClean="0"/>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smtClean="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smtClean="0"/>
              <a:t>图片说明</a:t>
            </a:r>
            <a:endParaRPr lang="zh-CN" altLang="en-US" dirty="0"/>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smtClean="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jpe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AI</a:t>
            </a:r>
            <a:r>
              <a:rPr lang="zh-CN" altLang="en-US" dirty="0"/>
              <a:t>网络爬虫工具</a:t>
            </a:r>
            <a:endParaRPr lang="zh-CN" altLang="en-US" dirty="0"/>
          </a:p>
        </p:txBody>
      </p:sp>
      <p:sp>
        <p:nvSpPr>
          <p:cNvPr id="5" name="副标题 4"/>
          <p:cNvSpPr>
            <a:spLocks noGrp="1"/>
          </p:cNvSpPr>
          <p:nvPr>
            <p:ph type="subTitle" idx="1"/>
          </p:nvPr>
        </p:nvSpPr>
        <p:spPr/>
        <p:txBody>
          <a:bodyPr/>
          <a:lstStyle/>
          <a:p>
            <a:r>
              <a:rPr lang="zh-CN" altLang="en-US" smtClean="0"/>
              <a:t>报告人 周勤峰</a:t>
            </a:r>
            <a:r>
              <a:rPr lang="en-US" altLang="zh-CN" smtClean="0"/>
              <a:t> </a:t>
            </a:r>
            <a:r>
              <a:rPr lang="zh-CN" altLang="en-US" smtClean="0"/>
              <a:t>徐宁川</a:t>
            </a:r>
            <a:endParaRPr lang="zh-CN" alt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custDataLst>
              <p:tags r:id="rId1"/>
            </p:custDataLst>
          </p:nvPr>
        </p:nvGraphicFramePr>
        <p:xfrm>
          <a:off x="457200" y="1227455"/>
          <a:ext cx="3597275" cy="4803775"/>
        </p:xfrm>
        <a:graphic>
          <a:graphicData uri="http://schemas.openxmlformats.org/drawingml/2006/table">
            <a:tbl>
              <a:tblPr/>
              <a:tblGrid>
                <a:gridCol w="869950"/>
                <a:gridCol w="2727325"/>
              </a:tblGrid>
              <a:tr h="452120">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模块</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特点及功能</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52120">
                <a:tc>
                  <a:txBody>
                    <a:bodyPr/>
                    <a:p>
                      <a:pPr marL="40005" indent="0" algn="l">
                        <a:spcBef>
                          <a:spcPct val="0"/>
                        </a:spcBef>
                        <a:spcAft>
                          <a:spcPct val="0"/>
                        </a:spcAft>
                      </a:pPr>
                      <a:r>
                        <a:rPr lang="zh-CN" sz="1200">
                          <a:latin typeface="Calibri" panose="020F0502020204030204"/>
                          <a:ea typeface="宋体" panose="02010600030101010101" pitchFamily="2" charset="-122"/>
                        </a:rPr>
                        <a:t>数据爬取</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用于爬取网络数据信息</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p>
                      <a:pPr marL="40005" indent="0" algn="l">
                        <a:spcBef>
                          <a:spcPct val="0"/>
                        </a:spcBef>
                        <a:spcAft>
                          <a:spcPct val="0"/>
                        </a:spcAft>
                      </a:pPr>
                      <a:r>
                        <a:rPr lang="zh-CN" sz="1200">
                          <a:latin typeface="Calibri" panose="020F0502020204030204"/>
                          <a:ea typeface="宋体" panose="02010600030101010101" pitchFamily="2" charset="-122"/>
                        </a:rPr>
                        <a:t>计算指标</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Calibri" panose="020F0502020204030204"/>
                          <a:ea typeface="宋体" panose="02010600030101010101" pitchFamily="2" charset="-122"/>
                        </a:rPr>
                        <a:t>实时收集</a:t>
                      </a:r>
                      <a:r>
                        <a:rPr lang="en-US" altLang="zh-CN" sz="1200">
                          <a:latin typeface="Calibri" panose="020F0502020204030204"/>
                          <a:ea typeface="Calibri" panose="020F0502020204030204"/>
                        </a:rPr>
                        <a:t>up</a:t>
                      </a:r>
                      <a:r>
                        <a:rPr lang="zh-CN" sz="1200">
                          <a:latin typeface="Calibri" panose="020F0502020204030204"/>
                          <a:ea typeface="宋体" panose="02010600030101010101" pitchFamily="2" charset="-122"/>
                        </a:rPr>
                        <a:t>主点赞、收藏、评论、推荐、粉丝等数据并进行统计</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2330">
                <a:tc>
                  <a:txBody>
                    <a:bodyPr/>
                    <a:p>
                      <a:pPr marL="40005" indent="0" algn="l">
                        <a:spcBef>
                          <a:spcPct val="0"/>
                        </a:spcBef>
                        <a:spcAft>
                          <a:spcPct val="0"/>
                        </a:spcAft>
                      </a:pPr>
                      <a:r>
                        <a:rPr lang="zh-CN" sz="1200">
                          <a:latin typeface="Calibri" panose="020F0502020204030204"/>
                          <a:ea typeface="宋体" panose="02010600030101010101" pitchFamily="2" charset="-122"/>
                        </a:rPr>
                        <a:t>情感分析</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Calibri" panose="020F0502020204030204"/>
                          <a:ea typeface="宋体" panose="02010600030101010101" pitchFamily="2" charset="-122"/>
                        </a:rPr>
                        <a:t>分析评论情感随时间的变化趋势，帮助用户了解评论的整体情感动向</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p>
                      <a:pPr marL="40005" indent="0" algn="l">
                        <a:spcBef>
                          <a:spcPct val="0"/>
                        </a:spcBef>
                        <a:spcAft>
                          <a:spcPct val="0"/>
                        </a:spcAft>
                      </a:pPr>
                      <a:r>
                        <a:rPr lang="zh-CN" sz="1200">
                          <a:latin typeface="Calibri" panose="020F0502020204030204"/>
                          <a:ea typeface="宋体" panose="02010600030101010101" pitchFamily="2" charset="-122"/>
                        </a:rPr>
                        <a:t>用户画像</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Calibri" panose="020F0502020204030204"/>
                          <a:ea typeface="宋体" panose="02010600030101010101" pitchFamily="2" charset="-122"/>
                        </a:rPr>
                        <a:t>提取关键特征，如使用的关键词、表情等，通过数据关联将不同特征关联起来，形成用户画像的完整信息</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1695">
                <a:tc>
                  <a:txBody>
                    <a:bodyPr/>
                    <a:p>
                      <a:pPr marL="40005" indent="0" algn="l">
                        <a:spcBef>
                          <a:spcPct val="0"/>
                        </a:spcBef>
                        <a:spcAft>
                          <a:spcPct val="0"/>
                        </a:spcAft>
                      </a:pPr>
                      <a:r>
                        <a:rPr lang="zh-CN" sz="1200">
                          <a:latin typeface="Calibri" panose="020F0502020204030204"/>
                          <a:ea typeface="宋体" panose="02010600030101010101" pitchFamily="2" charset="-122"/>
                        </a:rPr>
                        <a:t>用户界面</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Calibri" panose="020F0502020204030204"/>
                          <a:ea typeface="宋体" panose="02010600030101010101" pitchFamily="2" charset="-122"/>
                        </a:rPr>
                        <a:t>设计用户友好的界面，包括图表、表格等元素，然后通过数据呈现将计算结果以直观的方式在界面上展示</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452120">
                <a:tc>
                  <a:txBody>
                    <a:bodyPr/>
                    <a:p>
                      <a:pPr marL="40005" indent="0" algn="l">
                        <a:spcBef>
                          <a:spcPct val="0"/>
                        </a:spcBef>
                        <a:spcAft>
                          <a:spcPct val="0"/>
                        </a:spcAft>
                      </a:pPr>
                      <a:r>
                        <a:rPr lang="zh-CN" sz="1200">
                          <a:latin typeface="Calibri" panose="020F0502020204030204"/>
                          <a:ea typeface="宋体" panose="02010600030101010101" pitchFamily="2" charset="-122"/>
                        </a:rPr>
                        <a:t>系统管理</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Calibri" panose="020F0502020204030204"/>
                          <a:ea typeface="宋体" panose="02010600030101010101" pitchFamily="2" charset="-122"/>
                        </a:rPr>
                        <a:t>实现用户认证与权限管理和日志记录</a:t>
                      </a:r>
                      <a:endParaRPr lang="zh-CN" sz="1200">
                        <a:latin typeface="Calibri" panose="020F0502020204030204"/>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pic>
        <p:nvPicPr>
          <p:cNvPr id="8" name="图片 7"/>
          <p:cNvPicPr>
            <a:picLocks noChangeAspect="1"/>
          </p:cNvPicPr>
          <p:nvPr/>
        </p:nvPicPr>
        <p:blipFill>
          <a:blip r:embed="rId2"/>
          <a:stretch>
            <a:fillRect/>
          </a:stretch>
        </p:blipFill>
        <p:spPr>
          <a:xfrm>
            <a:off x="6571615" y="1678305"/>
            <a:ext cx="2572385" cy="1711325"/>
          </a:xfrm>
          <a:prstGeom prst="rect">
            <a:avLst/>
          </a:prstGeom>
        </p:spPr>
      </p:pic>
      <p:pic>
        <p:nvPicPr>
          <p:cNvPr id="9" name="图片 8"/>
          <p:cNvPicPr>
            <a:picLocks noChangeAspect="1"/>
          </p:cNvPicPr>
          <p:nvPr/>
        </p:nvPicPr>
        <p:blipFill>
          <a:blip r:embed="rId3"/>
          <a:stretch>
            <a:fillRect/>
          </a:stretch>
        </p:blipFill>
        <p:spPr>
          <a:xfrm>
            <a:off x="4080510" y="1677670"/>
            <a:ext cx="2517140" cy="1711960"/>
          </a:xfrm>
          <a:prstGeom prst="rect">
            <a:avLst/>
          </a:prstGeom>
        </p:spPr>
      </p:pic>
      <p:pic>
        <p:nvPicPr>
          <p:cNvPr id="10" name="图片 9"/>
          <p:cNvPicPr>
            <a:picLocks noChangeAspect="1"/>
          </p:cNvPicPr>
          <p:nvPr/>
        </p:nvPicPr>
        <p:blipFill>
          <a:blip r:embed="rId4"/>
          <a:stretch>
            <a:fillRect/>
          </a:stretch>
        </p:blipFill>
        <p:spPr>
          <a:xfrm>
            <a:off x="4080510" y="4247515"/>
            <a:ext cx="2516505" cy="1784350"/>
          </a:xfrm>
          <a:prstGeom prst="rect">
            <a:avLst/>
          </a:prstGeom>
        </p:spPr>
      </p:pic>
      <p:pic>
        <p:nvPicPr>
          <p:cNvPr id="11" name="图片 10"/>
          <p:cNvPicPr>
            <a:picLocks noChangeAspect="1"/>
          </p:cNvPicPr>
          <p:nvPr/>
        </p:nvPicPr>
        <p:blipFill>
          <a:blip r:embed="rId5"/>
          <a:stretch>
            <a:fillRect/>
          </a:stretch>
        </p:blipFill>
        <p:spPr>
          <a:xfrm>
            <a:off x="6597015" y="4247515"/>
            <a:ext cx="2552065" cy="1783715"/>
          </a:xfrm>
          <a:prstGeom prst="rect">
            <a:avLst/>
          </a:prstGeom>
        </p:spPr>
      </p:pic>
      <p:sp>
        <p:nvSpPr>
          <p:cNvPr id="12" name="文本框 11"/>
          <p:cNvSpPr txBox="1"/>
          <p:nvPr/>
        </p:nvSpPr>
        <p:spPr>
          <a:xfrm>
            <a:off x="457200" y="859155"/>
            <a:ext cx="4572000" cy="368300"/>
          </a:xfrm>
          <a:prstGeom prst="rect">
            <a:avLst/>
          </a:prstGeom>
          <a:noFill/>
        </p:spPr>
        <p:txBody>
          <a:bodyPr wrap="square" rtlCol="0" anchor="t">
            <a:spAutoFit/>
          </a:bodyPr>
          <a:p>
            <a:r>
              <a:rPr lang="zh-CN" altLang="en-US" dirty="0" smtClean="0">
                <a:sym typeface="+mn-ea"/>
              </a:rPr>
              <a:t>产品范围说明</a:t>
            </a:r>
            <a:endParaRPr lang="zh-CN" altLang="en-US" dirty="0" smtClean="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用户故事列表</a:t>
            </a:r>
            <a:endParaRPr lang="zh-CN" altLang="en-US" dirty="0"/>
          </a:p>
        </p:txBody>
      </p:sp>
      <p:sp>
        <p:nvSpPr>
          <p:cNvPr id="3" name="内容占位符 2"/>
          <p:cNvSpPr>
            <a:spLocks noGrp="1"/>
          </p:cNvSpPr>
          <p:nvPr>
            <p:ph idx="1"/>
          </p:nvPr>
        </p:nvSpPr>
        <p:spPr/>
        <p:txBody>
          <a:bodyPr/>
          <a:lstStyle/>
          <a:p>
            <a:r>
              <a:rPr lang="en-US" altLang="zh-CN" sz="1600" dirty="0"/>
              <a:t>US-01.</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主，我希望能够</a:t>
            </a:r>
            <a:r>
              <a:rPr lang="zh-CN" altLang="en-US" sz="1600" dirty="0">
                <a:solidFill>
                  <a:schemeClr val="accent5"/>
                </a:solidFill>
              </a:rPr>
              <a:t>查看视频的播放、评论、点赞</a:t>
            </a:r>
            <a:r>
              <a:rPr lang="zh-CN" altLang="en-US" sz="1600" dirty="0"/>
              <a:t>等数据，以便了解内容传播效果。</a:t>
            </a:r>
            <a:endParaRPr lang="zh-CN" altLang="en-US" sz="1600" dirty="0"/>
          </a:p>
          <a:p>
            <a:r>
              <a:rPr lang="en-US" altLang="zh-CN" sz="1600" dirty="0"/>
              <a:t>US-02.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主，我希望获取</a:t>
            </a:r>
            <a:r>
              <a:rPr lang="zh-CN" altLang="en-US" sz="1600" dirty="0">
                <a:solidFill>
                  <a:schemeClr val="accent5"/>
                </a:solidFill>
              </a:rPr>
              <a:t>粉丝的画像信息（性别、地区、年龄）</a:t>
            </a:r>
            <a:r>
              <a:rPr lang="zh-CN" altLang="en-US" sz="1600" dirty="0"/>
              <a:t>，以便制作更精准的内容。</a:t>
            </a:r>
            <a:endParaRPr lang="zh-CN" altLang="en-US" sz="1600" dirty="0"/>
          </a:p>
          <a:p>
            <a:r>
              <a:rPr lang="en-US" altLang="zh-CN" sz="1600" dirty="0"/>
              <a:t>US-03.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主，我希望分</a:t>
            </a:r>
            <a:r>
              <a:rPr lang="zh-CN" altLang="en-US" sz="1600" dirty="0">
                <a:solidFill>
                  <a:schemeClr val="accent5"/>
                </a:solidFill>
              </a:rPr>
              <a:t>析评论的情绪倾向</a:t>
            </a:r>
            <a:r>
              <a:rPr lang="zh-CN" altLang="en-US" sz="1600" dirty="0"/>
              <a:t>，以便及时发现负面反馈。</a:t>
            </a:r>
            <a:endParaRPr lang="zh-CN" altLang="en-US" sz="1600" dirty="0"/>
          </a:p>
          <a:p>
            <a:r>
              <a:rPr lang="en-US" altLang="zh-CN" sz="1600" dirty="0"/>
              <a:t>US-04.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主，我希望当</a:t>
            </a:r>
            <a:r>
              <a:rPr lang="zh-CN" altLang="en-US" sz="1600" dirty="0">
                <a:solidFill>
                  <a:schemeClr val="accent5"/>
                </a:solidFill>
              </a:rPr>
              <a:t>评论中负面情绪激增时收到通知</a:t>
            </a:r>
            <a:r>
              <a:rPr lang="zh-CN" altLang="en-US" sz="1600" dirty="0"/>
              <a:t>，以防止舆情风险。</a:t>
            </a:r>
            <a:endParaRPr lang="zh-CN" altLang="en-US" sz="1600" dirty="0"/>
          </a:p>
          <a:p>
            <a:r>
              <a:rPr lang="en-US" altLang="zh-CN" sz="1600" dirty="0"/>
              <a:t>US-05.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主，我希望可以</a:t>
            </a:r>
            <a:r>
              <a:rPr lang="zh-CN" altLang="en-US" sz="1600" dirty="0">
                <a:solidFill>
                  <a:schemeClr val="accent5"/>
                </a:solidFill>
              </a:rPr>
              <a:t>导出我的分析数据为PDF报告</a:t>
            </a:r>
            <a:r>
              <a:rPr lang="zh-CN" altLang="en-US" sz="1600" dirty="0"/>
              <a:t>，方便团队内部汇报或保存历史记录。</a:t>
            </a:r>
            <a:endParaRPr lang="zh-CN" altLang="en-US" sz="1600" dirty="0"/>
          </a:p>
          <a:p>
            <a:r>
              <a:rPr lang="en-US" altLang="zh-CN" sz="1600" dirty="0"/>
              <a:t>US-06.</a:t>
            </a:r>
            <a:r>
              <a:rPr lang="zh-CN" altLang="en-US" sz="1600" dirty="0"/>
              <a:t>作为一名</a:t>
            </a:r>
            <a:r>
              <a:rPr lang="en-US" altLang="zh-CN" sz="1600" dirty="0"/>
              <a:t>UP</a:t>
            </a:r>
            <a:r>
              <a:rPr lang="zh-CN" altLang="en-US" sz="1600" dirty="0"/>
              <a:t>主，我希望能收</a:t>
            </a:r>
            <a:r>
              <a:rPr lang="zh-CN" altLang="en-US" sz="1600" dirty="0">
                <a:solidFill>
                  <a:schemeClr val="accent5"/>
                </a:solidFill>
              </a:rPr>
              <a:t>到评论情绪异常的提醒</a:t>
            </a:r>
            <a:r>
              <a:rPr lang="zh-CN" altLang="en-US" sz="1600" dirty="0"/>
              <a:t>，以便及时调整或修改视频风格和内容。</a:t>
            </a:r>
            <a:endParaRPr lang="zh-CN" altLang="en-US" sz="1600" dirty="0"/>
          </a:p>
          <a:p>
            <a:r>
              <a:rPr lang="en-US" altLang="zh-CN" sz="1600" dirty="0"/>
              <a:t>US-07.</a:t>
            </a:r>
            <a:r>
              <a:rPr lang="zh-CN" altLang="en-US" sz="1600" dirty="0"/>
              <a:t>作为一名</a:t>
            </a:r>
            <a:r>
              <a:rPr lang="en-US" altLang="zh-CN" sz="1600" dirty="0"/>
              <a:t>UP</a:t>
            </a:r>
            <a:r>
              <a:rPr lang="zh-CN" altLang="en-US" sz="1600" dirty="0"/>
              <a:t>主，我希望可以</a:t>
            </a:r>
            <a:r>
              <a:rPr lang="zh-CN" altLang="en-US" sz="1600" dirty="0">
                <a:solidFill>
                  <a:schemeClr val="accent5"/>
                </a:solidFill>
              </a:rPr>
              <a:t>筛选某段时间内的视频数据</a:t>
            </a:r>
            <a:r>
              <a:rPr lang="zh-CN" altLang="en-US" sz="1600" dirty="0"/>
              <a:t>，查看那段时间的创作效果。</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a:t>
            </a:r>
            <a:endParaRPr lang="zh-CN" altLang="en-US" dirty="0"/>
          </a:p>
        </p:txBody>
      </p:sp>
      <p:sp>
        <p:nvSpPr>
          <p:cNvPr id="3" name="副标题 2"/>
          <p:cNvSpPr>
            <a:spLocks noGrp="1"/>
          </p:cNvSpPr>
          <p:nvPr>
            <p:ph type="subTitle" idx="1"/>
          </p:nvPr>
        </p:nvSpPr>
        <p:spPr/>
        <p:txBody>
          <a:bodyPr/>
          <a:lstStyle/>
          <a:p>
            <a:r>
              <a:rPr lang="zh-CN" altLang="en-US" dirty="0" smtClean="0"/>
              <a:t>结束页</a:t>
            </a:r>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主要议程</a:t>
            </a:r>
            <a:endParaRPr lang="zh-CN" altLang="en-US" dirty="0"/>
          </a:p>
        </p:txBody>
      </p:sp>
      <p:sp>
        <p:nvSpPr>
          <p:cNvPr id="4" name="内容占位符 3"/>
          <p:cNvSpPr>
            <a:spLocks noGrp="1"/>
          </p:cNvSpPr>
          <p:nvPr>
            <p:ph sz="quarter" idx="13"/>
          </p:nvPr>
        </p:nvSpPr>
        <p:spPr/>
        <p:txBody>
          <a:bodyPr/>
          <a:lstStyle/>
          <a:p>
            <a:r>
              <a:rPr lang="zh-CN" altLang="en-US" dirty="0" smtClean="0"/>
              <a:t>共同利益列表</a:t>
            </a:r>
            <a:endParaRPr lang="en-US" altLang="zh-CN" dirty="0" smtClean="0"/>
          </a:p>
          <a:p>
            <a:r>
              <a:rPr lang="zh-CN" altLang="en-US" dirty="0" smtClean="0"/>
              <a:t>需求调研</a:t>
            </a:r>
            <a:endParaRPr lang="en-US" altLang="zh-CN" dirty="0" smtClean="0"/>
          </a:p>
          <a:p>
            <a:r>
              <a:rPr lang="zh-CN" altLang="en-US" dirty="0" smtClean="0"/>
              <a:t>初步产品要求</a:t>
            </a:r>
            <a:endParaRPr lang="en-US" altLang="zh-CN" dirty="0" smtClean="0"/>
          </a:p>
          <a:p>
            <a:r>
              <a:rPr lang="zh-CN" altLang="en-US" dirty="0" smtClean="0"/>
              <a:t>用户故事列表</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共同利益列表</a:t>
            </a:r>
            <a:endParaRPr lang="zh-CN" altLang="en-US"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custDataLst>
              <p:tags r:id="rId1"/>
            </p:custDataLst>
          </p:nvPr>
        </p:nvGraphicFramePr>
        <p:xfrm>
          <a:off x="583565" y="2490470"/>
          <a:ext cx="5222240" cy="2207260"/>
        </p:xfrm>
        <a:graphic>
          <a:graphicData uri="http://schemas.openxmlformats.org/drawingml/2006/table">
            <a:tbl>
              <a:tblPr/>
              <a:tblGrid>
                <a:gridCol w="911860"/>
                <a:gridCol w="4310380"/>
              </a:tblGrid>
              <a:tr h="260350">
                <a:tc>
                  <a:txBody>
                    <a:bodyPr/>
                    <a:p>
                      <a:pPr marL="0" indent="0" algn="just">
                        <a:spcBef>
                          <a:spcPct val="0"/>
                        </a:spcBef>
                        <a:spcAft>
                          <a:spcPct val="0"/>
                        </a:spcAft>
                      </a:pPr>
                      <a:r>
                        <a:rPr lang="zh-CN" sz="1200">
                          <a:latin typeface="微软雅黑" panose="020B0503020204020204" charset="-122"/>
                          <a:ea typeface="微软雅黑" panose="020B0503020204020204" charset="-122"/>
                        </a:rPr>
                        <a:t>利益相关者</a:t>
                      </a:r>
                      <a:endParaRPr lang="zh-CN" sz="1200" b="1">
                        <a:latin typeface="微软雅黑" panose="020B0503020204020204" charset="-122"/>
                        <a:ea typeface="微软雅黑" panose="020B0503020204020204"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200">
                          <a:latin typeface="微软雅黑" panose="020B0503020204020204" charset="-122"/>
                          <a:ea typeface="微软雅黑" panose="020B0503020204020204" charset="-122"/>
                        </a:rPr>
                        <a:t>关注点</a:t>
                      </a:r>
                      <a:endParaRPr lang="zh-CN" sz="1200" b="1">
                        <a:latin typeface="微软雅黑" panose="020B0503020204020204" charset="-122"/>
                        <a:ea typeface="微软雅黑" panose="020B0503020204020204"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内容创作者</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希望工具能精准分析受众、优化内容发布策略</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8481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平台运营人员</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关注内容合规、活跃度、用户增长</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数据分析师</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需要稳定、准确的内容数据和用户行为数据</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开发团队</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关注系统的可维护性、可扩展性</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项目负责人</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项目是否按时、高质量交付</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法律顾问</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采集用户数据是否符合法规，例如《个人信息保护法》</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0350">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用户（</a:t>
                      </a:r>
                      <a:r>
                        <a:rPr lang="en-US" altLang="zh-CN" sz="1200">
                          <a:latin typeface="宋体" panose="02010600030101010101" pitchFamily="2" charset="-122"/>
                          <a:ea typeface="宋体" panose="02010600030101010101" pitchFamily="2" charset="-122"/>
                        </a:rPr>
                        <a:t>UP</a:t>
                      </a:r>
                      <a:r>
                        <a:rPr lang="zh-CN" altLang="en-US" sz="1200">
                          <a:latin typeface="宋体" panose="02010600030101010101" pitchFamily="2" charset="-122"/>
                          <a:ea typeface="宋体" panose="02010600030101010101" pitchFamily="2" charset="-122"/>
                        </a:rPr>
                        <a:t>主）</a:t>
                      </a:r>
                      <a:endParaRPr lang="zh-CN" altLang="en-US"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just">
                        <a:spcBef>
                          <a:spcPct val="0"/>
                        </a:spcBef>
                        <a:spcAft>
                          <a:spcPct val="0"/>
                        </a:spcAft>
                      </a:pPr>
                      <a:r>
                        <a:rPr lang="zh-CN" sz="1200">
                          <a:latin typeface="宋体" panose="02010600030101010101" pitchFamily="2" charset="-122"/>
                          <a:ea typeface="宋体" panose="02010600030101010101" pitchFamily="2" charset="-122"/>
                        </a:rPr>
                        <a:t>关心视频分析以及观众反馈</a:t>
                      </a:r>
                      <a:endParaRPr lang="zh-CN" sz="1200">
                        <a:latin typeface="宋体" panose="02010600030101010101" pitchFamily="2" charset="-122"/>
                        <a:ea typeface="宋体" panose="02010600030101010101" pitchFamily="2" charset="-122"/>
                      </a:endParaRPr>
                    </a:p>
                  </a:txBody>
                  <a:tcPr marL="9525" marR="9525" marT="9525" marB="9525"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pic>
        <p:nvPicPr>
          <p:cNvPr id="6" name="图片 5"/>
          <p:cNvPicPr/>
          <p:nvPr/>
        </p:nvPicPr>
        <p:blipFill>
          <a:blip r:embed="rId2"/>
          <a:stretch>
            <a:fillRect/>
          </a:stretch>
        </p:blipFill>
        <p:spPr>
          <a:xfrm>
            <a:off x="5931535" y="2421255"/>
            <a:ext cx="2929890" cy="2428240"/>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smtClean="0"/>
              <a:t>项目背景</a:t>
            </a:r>
            <a:endParaRPr lang="zh-CN" altLang="en-US" dirty="0" smtClean="0"/>
          </a:p>
          <a:p>
            <a:pPr marL="0" indent="457200">
              <a:buNone/>
            </a:pPr>
            <a:r>
              <a:rPr lang="zh-CN" altLang="en-US" sz="1600" dirty="0"/>
              <a:t>随着社交媒体的蓬勃发展，自媒体创作者们对于其内容的表现和受众反馈产生了日益增长的关注。该工具旨在通过数据统计和分析，以及危机公关提醒，为创作者提供直观的信息，帮助他们更好地了解和优化其创作内容。</a:t>
            </a:r>
            <a:endParaRPr lang="zh-CN" altLang="en-US" sz="1600" dirty="0"/>
          </a:p>
          <a:p>
            <a:pPr marL="0" indent="457200">
              <a:buNone/>
            </a:pPr>
            <a:r>
              <a:rPr lang="zh-CN" altLang="en-US" sz="1600" dirty="0"/>
              <a:t>对此，我们设计了一款针对</a:t>
            </a:r>
            <a:r>
              <a:rPr lang="en-US" altLang="zh-CN" sz="1600" dirty="0"/>
              <a:t>up</a:t>
            </a:r>
            <a:r>
              <a:rPr lang="zh-CN" altLang="en-US" sz="1600" dirty="0"/>
              <a:t>主的自媒体分析工具，该功能能够进行数据爬虫，数据存储，数据分析功能，同时我们设计了前端交互界面，数据可视化，后端处理方面，我们设计了</a:t>
            </a:r>
            <a:r>
              <a:rPr lang="en-US" altLang="zh-CN" sz="1600" dirty="0"/>
              <a:t>up</a:t>
            </a:r>
            <a:r>
              <a:rPr lang="zh-CN" altLang="en-US" sz="1600" dirty="0"/>
              <a:t>主和视频的分析，包括基本数据可视化，情感分析，用户画像等。</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smtClean="0"/>
              <a:t>调研过程及背景</a:t>
            </a:r>
            <a:endParaRPr lang="zh-CN" altLang="en-US" dirty="0" smtClean="0"/>
          </a:p>
          <a:p>
            <a:pPr marL="0" indent="457200">
              <a:buNone/>
            </a:pPr>
            <a:r>
              <a:rPr lang="zh-CN" altLang="en-US" sz="1600" dirty="0"/>
              <a:t>问卷调查</a:t>
            </a:r>
            <a:endParaRPr lang="zh-CN" altLang="en-US" sz="1600" dirty="0"/>
          </a:p>
          <a:p>
            <a:pPr marL="0" indent="457200">
              <a:buNone/>
            </a:pPr>
            <a:r>
              <a:rPr lang="zh-CN" altLang="en-US" sz="1600" dirty="0"/>
              <a:t>半结构化访谈</a:t>
            </a:r>
            <a:endParaRPr lang="zh-CN" altLang="en-US" sz="1600" dirty="0"/>
          </a:p>
          <a:p>
            <a:pPr marL="0" indent="457200">
              <a:buNone/>
            </a:pPr>
            <a:r>
              <a:rPr lang="zh-CN" altLang="en-US" sz="1600" dirty="0"/>
              <a:t>竞品分析：分析了市面上已有的工具（如新榜、清博、飞瓜等），总结其优劣。</a:t>
            </a:r>
            <a:endParaRPr lang="zh-CN" altLang="en-US" sz="1600" dirty="0"/>
          </a:p>
          <a:p>
            <a:pPr marL="0" indent="457200">
              <a:buNone/>
            </a:pPr>
            <a:r>
              <a:rPr lang="zh-CN" altLang="en-US" sz="1600" dirty="0"/>
              <a:t>网络资料收集：参考知乎、小红书等平台上关于自媒体运营的数据分析经验贴。</a:t>
            </a: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pic>
        <p:nvPicPr>
          <p:cNvPr id="4" name="图片 3"/>
          <p:cNvPicPr>
            <a:picLocks noChangeAspect="1"/>
          </p:cNvPicPr>
          <p:nvPr/>
        </p:nvPicPr>
        <p:blipFill>
          <a:blip r:embed="rId1"/>
          <a:stretch>
            <a:fillRect/>
          </a:stretch>
        </p:blipFill>
        <p:spPr>
          <a:xfrm>
            <a:off x="0" y="3082290"/>
            <a:ext cx="2759075" cy="3119120"/>
          </a:xfrm>
          <a:prstGeom prst="rect">
            <a:avLst/>
          </a:prstGeom>
        </p:spPr>
      </p:pic>
      <p:sp>
        <p:nvSpPr>
          <p:cNvPr id="6" name="文本框 5"/>
          <p:cNvSpPr txBox="1"/>
          <p:nvPr/>
        </p:nvSpPr>
        <p:spPr>
          <a:xfrm>
            <a:off x="2759075" y="5293360"/>
            <a:ext cx="2667000" cy="1014730"/>
          </a:xfrm>
          <a:prstGeom prst="rect">
            <a:avLst/>
          </a:prstGeom>
          <a:noFill/>
        </p:spPr>
        <p:txBody>
          <a:bodyPr wrap="square" rtlCol="0">
            <a:spAutoFit/>
          </a:bodyPr>
          <a:p>
            <a:r>
              <a:rPr lang="zh-CN" altLang="en-US" sz="1200"/>
              <a:t>包括：</a:t>
            </a:r>
            <a:endParaRPr lang="zh-CN" altLang="en-US" sz="1200"/>
          </a:p>
          <a:p>
            <a:r>
              <a:rPr lang="en-US" altLang="zh-CN" sz="1200"/>
              <a:t>1.</a:t>
            </a:r>
            <a:r>
              <a:rPr lang="zh-CN" altLang="en-US" sz="1200"/>
              <a:t>新关注的粉丝增量</a:t>
            </a:r>
            <a:endParaRPr lang="zh-CN" altLang="en-US" sz="1200"/>
          </a:p>
          <a:p>
            <a:r>
              <a:rPr lang="en-US" altLang="zh-CN" sz="1200"/>
              <a:t>2.</a:t>
            </a:r>
            <a:r>
              <a:rPr lang="zh-CN" altLang="en-US" sz="1200"/>
              <a:t>新增评论的数量</a:t>
            </a:r>
            <a:endParaRPr lang="zh-CN" altLang="en-US" sz="1200"/>
          </a:p>
          <a:p>
            <a:r>
              <a:rPr lang="en-US" altLang="zh-CN" sz="1200"/>
              <a:t>3.</a:t>
            </a:r>
            <a:r>
              <a:rPr lang="zh-CN" altLang="en-US" sz="1200"/>
              <a:t>新增点赞数量</a:t>
            </a:r>
            <a:endParaRPr lang="zh-CN" altLang="en-US" sz="1200"/>
          </a:p>
          <a:p>
            <a:r>
              <a:rPr lang="zh-CN" altLang="en-US" sz="1200"/>
              <a:t>等等</a:t>
            </a:r>
            <a:endParaRPr lang="zh-CN" altLang="en-US" sz="1200"/>
          </a:p>
        </p:txBody>
      </p:sp>
      <p:sp>
        <p:nvSpPr>
          <p:cNvPr id="7" name="文本框 6"/>
          <p:cNvSpPr txBox="1"/>
          <p:nvPr/>
        </p:nvSpPr>
        <p:spPr>
          <a:xfrm>
            <a:off x="4712335" y="5363845"/>
            <a:ext cx="2667000" cy="645160"/>
          </a:xfrm>
          <a:prstGeom prst="rect">
            <a:avLst/>
          </a:prstGeom>
          <a:noFill/>
        </p:spPr>
        <p:txBody>
          <a:bodyPr wrap="square" rtlCol="0">
            <a:spAutoFit/>
          </a:bodyPr>
          <a:p>
            <a:r>
              <a:rPr lang="zh-CN" sz="1200"/>
              <a:t>未存在危机公关检测及提醒，帮助</a:t>
            </a:r>
            <a:r>
              <a:rPr lang="en-US" altLang="zh-CN" sz="1200"/>
              <a:t>UP</a:t>
            </a:r>
            <a:r>
              <a:rPr lang="zh-CN" altLang="en-US" sz="1200"/>
              <a:t>主分析用户评论的情感倾向，对视频内容做改动！</a:t>
            </a:r>
            <a:endParaRPr lang="zh-CN" altLang="en-US" sz="1200"/>
          </a:p>
        </p:txBody>
      </p:sp>
      <p:pic>
        <p:nvPicPr>
          <p:cNvPr id="8" name="图片 7"/>
          <p:cNvPicPr>
            <a:picLocks noChangeAspect="1"/>
          </p:cNvPicPr>
          <p:nvPr/>
        </p:nvPicPr>
        <p:blipFill>
          <a:blip r:embed="rId2"/>
          <a:stretch>
            <a:fillRect/>
          </a:stretch>
        </p:blipFill>
        <p:spPr>
          <a:xfrm>
            <a:off x="2820035" y="3143250"/>
            <a:ext cx="3961765" cy="205295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smtClean="0"/>
              <a:t>用户画像</a:t>
            </a:r>
            <a:endParaRPr lang="zh-CN" altLang="en-US" dirty="0" smtClean="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6" name="表格 5"/>
          <p:cNvGraphicFramePr/>
          <p:nvPr/>
        </p:nvGraphicFramePr>
        <p:xfrm>
          <a:off x="651510" y="1918335"/>
          <a:ext cx="7863840" cy="0"/>
        </p:xfrm>
        <a:graphic>
          <a:graphicData uri="http://schemas.openxmlformats.org/drawingml/2006/table">
            <a:tbl>
              <a:tblPr/>
              <a:tblGrid>
                <a:gridCol w="3931920"/>
                <a:gridCol w="3931920"/>
              </a:tblGrid>
              <a:tr h="0">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属性</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内容</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身份</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以</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主为主，关注账号运营和粉丝增长的个人创作者或小团队</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创作内容类型</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动画、游戏、数码、生活、美妆等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用户目标</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提升视频数据表现、提高用户互动、避免舆情风险、获取内容优化建议等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技术水平</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一般具有基础的数据阅读能力，但缺乏专业的数据分析背景</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smtClean="0"/>
              <a:t>用户需求分析</a:t>
            </a:r>
            <a:r>
              <a:rPr lang="en-US" altLang="zh-CN" dirty="0" smtClean="0"/>
              <a:t>-</a:t>
            </a:r>
            <a:r>
              <a:rPr lang="zh-CN" altLang="en-US" dirty="0" smtClean="0"/>
              <a:t>功能性需求</a:t>
            </a:r>
            <a:endParaRPr lang="zh-CN" altLang="en-US" dirty="0" smtClean="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4" name="表格 3"/>
          <p:cNvGraphicFramePr/>
          <p:nvPr/>
        </p:nvGraphicFramePr>
        <p:xfrm>
          <a:off x="640080" y="1889760"/>
          <a:ext cx="7863840" cy="0"/>
        </p:xfrm>
        <a:graphic>
          <a:graphicData uri="http://schemas.openxmlformats.org/drawingml/2006/table">
            <a:tbl>
              <a:tblPr/>
              <a:tblGrid>
                <a:gridCol w="2621280"/>
                <a:gridCol w="2621280"/>
                <a:gridCol w="2621280"/>
              </a:tblGrid>
              <a:tr h="0">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graphicFrame>
        <p:nvGraphicFramePr>
          <p:cNvPr id="7" name="表格 6"/>
          <p:cNvGraphicFramePr/>
          <p:nvPr/>
        </p:nvGraphicFramePr>
        <p:xfrm>
          <a:off x="640080" y="1889760"/>
          <a:ext cx="7863840" cy="0"/>
        </p:xfrm>
        <a:graphic>
          <a:graphicData uri="http://schemas.openxmlformats.org/drawingml/2006/table">
            <a:tbl>
              <a:tblPr/>
              <a:tblGrid>
                <a:gridCol w="2621280"/>
                <a:gridCol w="2621280"/>
                <a:gridCol w="2621280"/>
              </a:tblGrid>
              <a:tr h="0">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endParaRPr lang="en-US" alt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endParaRPr lang="zh-CN" altLang="en-US" dirty="0"/>
          </a:p>
        </p:txBody>
      </p:sp>
      <p:sp>
        <p:nvSpPr>
          <p:cNvPr id="3" name="内容占位符 2"/>
          <p:cNvSpPr>
            <a:spLocks noGrp="1"/>
          </p:cNvSpPr>
          <p:nvPr>
            <p:ph idx="1"/>
          </p:nvPr>
        </p:nvSpPr>
        <p:spPr/>
        <p:txBody>
          <a:bodyPr/>
          <a:lstStyle/>
          <a:p>
            <a:r>
              <a:rPr lang="zh-CN" altLang="en-US" dirty="0" smtClean="0"/>
              <a:t>用户需求分析</a:t>
            </a:r>
            <a:r>
              <a:rPr lang="en-US" altLang="zh-CN" dirty="0" smtClean="0"/>
              <a:t>-</a:t>
            </a:r>
            <a:r>
              <a:rPr lang="zh-CN" altLang="en-US" dirty="0" smtClean="0"/>
              <a:t>非功能性需求</a:t>
            </a:r>
            <a:endParaRPr lang="zh-CN" altLang="en-US" dirty="0" smtClean="0"/>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6" name="表格 5"/>
          <p:cNvGraphicFramePr/>
          <p:nvPr>
            <p:custDataLst>
              <p:tags r:id="rId1"/>
            </p:custDataLst>
          </p:nvPr>
        </p:nvGraphicFramePr>
        <p:xfrm>
          <a:off x="640080" y="1969770"/>
          <a:ext cx="7863840" cy="2392680"/>
        </p:xfrm>
        <a:graphic>
          <a:graphicData uri="http://schemas.openxmlformats.org/drawingml/2006/table">
            <a:tbl>
              <a:tblPr/>
              <a:tblGrid>
                <a:gridCol w="3931920"/>
                <a:gridCol w="3931920"/>
              </a:tblGrid>
              <a:tr h="346710">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类别</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ctr">
                        <a:spcBef>
                          <a:spcPct val="0"/>
                        </a:spcBef>
                        <a:spcAft>
                          <a:spcPct val="0"/>
                        </a:spcAft>
                      </a:pPr>
                      <a:r>
                        <a:rPr lang="zh-CN" sz="1200" b="1">
                          <a:latin typeface="宋体" panose="02010600030101010101" pitchFamily="2" charset="-122"/>
                          <a:ea typeface="宋体" panose="02010600030101010101" pitchFamily="2" charset="-122"/>
                        </a:rPr>
                        <a:t>描述</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59765">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性能</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系统应能支持每日分析至少</a:t>
                      </a:r>
                      <a:r>
                        <a:rPr lang="en-US" altLang="zh-CN" sz="1200">
                          <a:latin typeface="宋体" panose="02010600030101010101" pitchFamily="2" charset="-122"/>
                          <a:ea typeface="宋体" panose="02010600030101010101" pitchFamily="2" charset="-122"/>
                        </a:rPr>
                        <a:t>100</a:t>
                      </a:r>
                      <a:r>
                        <a:rPr lang="zh-CN" altLang="en-US" sz="1200">
                          <a:latin typeface="宋体" panose="02010600030101010101" pitchFamily="2" charset="-122"/>
                          <a:ea typeface="宋体" panose="02010600030101010101" pitchFamily="2" charset="-122"/>
                        </a:rPr>
                        <a:t>条视频内容，并在</a:t>
                      </a:r>
                      <a:r>
                        <a:rPr lang="en-US" altLang="zh-CN" sz="1200">
                          <a:latin typeface="宋体" panose="02010600030101010101" pitchFamily="2" charset="-122"/>
                          <a:ea typeface="宋体" panose="02010600030101010101" pitchFamily="2" charset="-122"/>
                        </a:rPr>
                        <a:t>10</a:t>
                      </a:r>
                      <a:r>
                        <a:rPr lang="zh-CN" altLang="en-US" sz="1200">
                          <a:latin typeface="宋体" panose="02010600030101010101" pitchFamily="2" charset="-122"/>
                          <a:ea typeface="宋体" panose="02010600030101010101" pitchFamily="2" charset="-122"/>
                        </a:rPr>
                        <a:t>秒内完成展示。</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安全性</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用户登录与数据传输需加密，用户隐私数据不得泄露。</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可用性</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系统界面简洁、响应流畅，支持移动端和</a:t>
                      </a:r>
                      <a:r>
                        <a:rPr lang="en-US" altLang="zh-CN" sz="1200">
                          <a:latin typeface="宋体" panose="02010600030101010101" pitchFamily="2" charset="-122"/>
                          <a:ea typeface="宋体" panose="02010600030101010101" pitchFamily="2" charset="-122"/>
                        </a:rPr>
                        <a:t>PC</a:t>
                      </a:r>
                      <a:r>
                        <a:rPr lang="zh-CN" altLang="en-US" sz="1200">
                          <a:latin typeface="宋体" panose="02010600030101010101" pitchFamily="2" charset="-122"/>
                          <a:ea typeface="宋体" panose="02010600030101010101" pitchFamily="2" charset="-122"/>
                        </a:rPr>
                        <a:t>端访问。</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075">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可维护性</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后端模块化设计，便于后期功能扩展。</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6710">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兼容性</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40005" indent="0" algn="l">
                        <a:spcBef>
                          <a:spcPct val="0"/>
                        </a:spcBef>
                        <a:spcAft>
                          <a:spcPct val="0"/>
                        </a:spcAft>
                      </a:pPr>
                      <a:r>
                        <a:rPr lang="zh-CN" sz="1200">
                          <a:latin typeface="宋体" panose="02010600030101010101" pitchFamily="2" charset="-122"/>
                          <a:ea typeface="宋体" panose="02010600030101010101" pitchFamily="2" charset="-122"/>
                        </a:rPr>
                        <a:t>前端适配主流浏览器及不同分辨率屏幕。</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endParaRPr lang="zh-CN" altLang="en-US" dirty="0"/>
          </a:p>
        </p:txBody>
      </p:sp>
      <p:sp>
        <p:nvSpPr>
          <p:cNvPr id="3" name="内容占位符 2"/>
          <p:cNvSpPr>
            <a:spLocks noGrp="1"/>
          </p:cNvSpPr>
          <p:nvPr>
            <p:ph idx="1"/>
          </p:nvPr>
        </p:nvSpPr>
        <p:spPr/>
        <p:txBody>
          <a:bodyPr/>
          <a:lstStyle/>
          <a:p>
            <a:r>
              <a:rPr lang="zh-CN" altLang="en-US" dirty="0" smtClean="0"/>
              <a:t>产品目标</a:t>
            </a:r>
            <a:endParaRPr lang="zh-CN" altLang="en-US" dirty="0" smtClean="0"/>
          </a:p>
          <a:p>
            <a:pPr marL="0" indent="457200">
              <a:buNone/>
            </a:pPr>
            <a:r>
              <a:rPr lang="zh-CN" altLang="en-US" sz="1800" dirty="0" smtClean="0"/>
              <a:t>本项目旨在开发一款面向</a:t>
            </a:r>
            <a:r>
              <a:rPr lang="en-US" altLang="zh-CN" sz="1800" dirty="0" smtClean="0"/>
              <a:t>UP</a:t>
            </a:r>
            <a:r>
              <a:rPr lang="zh-CN" altLang="en-US" sz="1800" dirty="0" smtClean="0"/>
              <a:t>主的自媒体</a:t>
            </a:r>
            <a:r>
              <a:rPr lang="zh-CN" altLang="en-US" sz="1800" dirty="0" smtClean="0">
                <a:solidFill>
                  <a:schemeClr val="accent5"/>
                </a:solidFill>
              </a:rPr>
              <a:t>数据分析工具</a:t>
            </a:r>
            <a:r>
              <a:rPr lang="zh-CN" altLang="en-US" sz="1800" dirty="0" smtClean="0"/>
              <a:t>。该工具通过爬虫、情绪分析、用户画像、</a:t>
            </a:r>
            <a:r>
              <a:rPr lang="en-US" altLang="zh-CN" sz="1800" dirty="0" smtClean="0"/>
              <a:t>AI</a:t>
            </a:r>
            <a:r>
              <a:rPr lang="zh-CN" altLang="en-US" sz="1800" dirty="0" smtClean="0"/>
              <a:t>助手等功能，帮助内容创作者：实时掌握视频表现数据；</a:t>
            </a:r>
            <a:r>
              <a:rPr lang="zh-CN" altLang="en-US" sz="1800" dirty="0" smtClean="0">
                <a:solidFill>
                  <a:schemeClr val="accent5"/>
                </a:solidFill>
              </a:rPr>
              <a:t>识别评论中的负面情绪风险</a:t>
            </a:r>
            <a:r>
              <a:rPr lang="zh-CN" altLang="en-US" sz="1800" dirty="0" smtClean="0"/>
              <a:t>；了解用户画像，优化内容方向；提高账号影响力与运营效率。</a:t>
            </a:r>
            <a:endParaRPr lang="zh-CN" altLang="en-US" sz="1800" dirty="0" smtClean="0"/>
          </a:p>
          <a:p>
            <a:pPr marL="0" indent="457200">
              <a:buNone/>
            </a:pPr>
            <a:r>
              <a:rPr lang="zh-CN" altLang="en-US" sz="1800" dirty="0" smtClean="0"/>
              <a:t>用户类型如下：</a:t>
            </a:r>
            <a:endParaRPr lang="zh-CN" altLang="en-US" sz="1800" dirty="0" smtClean="0"/>
          </a:p>
        </p:txBody>
      </p:sp>
      <p:sp>
        <p:nvSpPr>
          <p:cNvPr id="5" name="灯片编号占位符 4"/>
          <p:cNvSpPr>
            <a:spLocks noGrp="1"/>
          </p:cNvSpPr>
          <p:nvPr>
            <p:ph type="sldNum" sz="quarter" idx="14"/>
          </p:nvPr>
        </p:nvSpPr>
        <p:spPr/>
        <p:txBody>
          <a:bodyPr/>
          <a:lstStyle/>
          <a:p>
            <a:fld id="{27C45CD9-0508-4D1E-923D-4DFDAA610D19}" type="slidenum">
              <a:rPr lang="zh-CN" altLang="en-US" smtClean="0"/>
            </a:fld>
            <a:endParaRPr lang="zh-CN" altLang="en-US" dirty="0"/>
          </a:p>
        </p:txBody>
      </p:sp>
      <p:graphicFrame>
        <p:nvGraphicFramePr>
          <p:cNvPr id="7" name="表格 6"/>
          <p:cNvGraphicFramePr/>
          <p:nvPr>
            <p:custDataLst>
              <p:tags r:id="rId1"/>
            </p:custDataLst>
          </p:nvPr>
        </p:nvGraphicFramePr>
        <p:xfrm>
          <a:off x="884555" y="3209925"/>
          <a:ext cx="6446520" cy="1725930"/>
        </p:xfrm>
        <a:graphic>
          <a:graphicData uri="http://schemas.openxmlformats.org/drawingml/2006/table">
            <a:tbl>
              <a:tblPr/>
              <a:tblGrid>
                <a:gridCol w="1687830"/>
                <a:gridCol w="2242820"/>
                <a:gridCol w="2515870"/>
              </a:tblGrid>
              <a:tr h="494665">
                <a:tc>
                  <a:txBody>
                    <a:bodyPr/>
                    <a:p>
                      <a:pPr marL="34925" indent="0" algn="ctr">
                        <a:spcBef>
                          <a:spcPct val="0"/>
                        </a:spcBef>
                        <a:spcAft>
                          <a:spcPct val="0"/>
                        </a:spcAft>
                      </a:pPr>
                      <a:r>
                        <a:rPr lang="zh-CN" sz="1200" b="1">
                          <a:latin typeface="宋体" panose="02010600030101010101" pitchFamily="2" charset="-122"/>
                          <a:ea typeface="宋体" panose="02010600030101010101" pitchFamily="2" charset="-122"/>
                        </a:rPr>
                        <a:t>用户类型</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ctr">
                        <a:spcBef>
                          <a:spcPct val="0"/>
                        </a:spcBef>
                        <a:spcAft>
                          <a:spcPct val="0"/>
                        </a:spcAft>
                      </a:pPr>
                      <a:r>
                        <a:rPr lang="zh-CN" sz="1200" b="1">
                          <a:latin typeface="宋体" panose="02010600030101010101" pitchFamily="2" charset="-122"/>
                          <a:ea typeface="宋体" panose="02010600030101010101" pitchFamily="2" charset="-122"/>
                        </a:rPr>
                        <a:t>典型特征</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ctr">
                        <a:spcBef>
                          <a:spcPct val="0"/>
                        </a:spcBef>
                        <a:spcAft>
                          <a:spcPct val="0"/>
                        </a:spcAft>
                      </a:pPr>
                      <a:r>
                        <a:rPr lang="zh-CN" sz="1200" b="1">
                          <a:latin typeface="宋体" panose="02010600030101010101" pitchFamily="2" charset="-122"/>
                          <a:ea typeface="宋体" panose="02010600030101010101" pitchFamily="2" charset="-122"/>
                        </a:rPr>
                        <a:t>主要需求</a:t>
                      </a:r>
                      <a:endParaRPr lang="zh-CN" sz="1200" b="1">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15950">
                <a:tc>
                  <a:txBody>
                    <a:bodyPr/>
                    <a:p>
                      <a:pPr marL="34925" indent="0" algn="l">
                        <a:spcBef>
                          <a:spcPct val="0"/>
                        </a:spcBef>
                        <a:spcAft>
                          <a:spcPct val="0"/>
                        </a:spcAft>
                      </a:pP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a:t>
                      </a:r>
                      <a:endParaRPr lang="zh-CN" altLang="en-US"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l">
                        <a:spcBef>
                          <a:spcPct val="0"/>
                        </a:spcBef>
                        <a:spcAft>
                          <a:spcPct val="0"/>
                        </a:spcAft>
                      </a:pPr>
                      <a:r>
                        <a:rPr lang="zh-CN" sz="1200">
                          <a:latin typeface="宋体" panose="02010600030101010101" pitchFamily="2" charset="-122"/>
                          <a:ea typeface="宋体" panose="02010600030101010101" pitchFamily="2" charset="-122"/>
                        </a:rPr>
                        <a:t>拥有数千至数十万粉丝，稳定内容输出</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l">
                        <a:spcBef>
                          <a:spcPct val="0"/>
                        </a:spcBef>
                        <a:spcAft>
                          <a:spcPct val="0"/>
                        </a:spcAft>
                      </a:pPr>
                      <a:r>
                        <a:rPr lang="zh-CN" sz="1200">
                          <a:latin typeface="宋体" panose="02010600030101010101" pitchFamily="2" charset="-122"/>
                          <a:ea typeface="宋体" panose="02010600030101010101" pitchFamily="2" charset="-122"/>
                        </a:rPr>
                        <a:t>了解数据变化趋势、粉丝行为分析、及时获得负面评论提醒</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615315">
                <a:tc>
                  <a:txBody>
                    <a:bodyPr/>
                    <a:p>
                      <a:pPr marL="34925" indent="0" algn="l">
                        <a:spcBef>
                          <a:spcPct val="0"/>
                        </a:spcBef>
                        <a:spcAft>
                          <a:spcPct val="0"/>
                        </a:spcAft>
                      </a:pPr>
                      <a:r>
                        <a:rPr lang="zh-CN" sz="1200">
                          <a:latin typeface="宋体" panose="02010600030101010101" pitchFamily="2" charset="-122"/>
                          <a:ea typeface="宋体" panose="02010600030101010101" pitchFamily="2" charset="-122"/>
                        </a:rPr>
                        <a:t>新手创作者</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l">
                        <a:spcBef>
                          <a:spcPct val="0"/>
                        </a:spcBef>
                        <a:spcAft>
                          <a:spcPct val="0"/>
                        </a:spcAft>
                      </a:pPr>
                      <a:r>
                        <a:rPr lang="zh-CN" sz="1200">
                          <a:latin typeface="宋体" panose="02010600030101010101" pitchFamily="2" charset="-122"/>
                          <a:ea typeface="宋体" panose="02010600030101010101" pitchFamily="2" charset="-122"/>
                        </a:rPr>
                        <a:t>粉丝量少，缺乏经验</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34925" indent="0" algn="l">
                        <a:spcBef>
                          <a:spcPct val="0"/>
                        </a:spcBef>
                        <a:spcAft>
                          <a:spcPct val="0"/>
                        </a:spcAft>
                      </a:pPr>
                      <a:r>
                        <a:rPr lang="zh-CN" sz="1200">
                          <a:latin typeface="宋体" panose="02010600030101010101" pitchFamily="2" charset="-122"/>
                          <a:ea typeface="宋体" panose="02010600030101010101" pitchFamily="2" charset="-122"/>
                        </a:rPr>
                        <a:t>获取发布建议、优化运营策略、提升互动量</a:t>
                      </a:r>
                      <a:endParaRPr lang="zh-CN" sz="1200">
                        <a:latin typeface="宋体" panose="02010600030101010101" pitchFamily="2" charset="-122"/>
                        <a:ea typeface="宋体" panose="02010600030101010101" pitchFamily="2" charset="-122"/>
                      </a:endParaRPr>
                    </a:p>
                  </a:txBody>
                  <a:tcPr marL="9525" marR="9525" marT="9525" marB="9525"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TABLE_ENDDRAG_ORIGIN_RECT" val="411*163"/>
  <p:tag name="TABLE_ENDDRAG_RECT" val="36*96*411*163"/>
</p:tagLst>
</file>

<file path=ppt/tags/tag2.xml><?xml version="1.0" encoding="utf-8"?>
<p:tagLst xmlns:p="http://schemas.openxmlformats.org/presentationml/2006/main">
  <p:tag name="TABLE_ENDDRAG_ORIGIN_RECT" val="619*188"/>
  <p:tag name="TABLE_ENDDRAG_RECT" val="50*155*619*188"/>
</p:tagLst>
</file>

<file path=ppt/tags/tag3.xml><?xml version="1.0" encoding="utf-8"?>
<p:tagLst xmlns:p="http://schemas.openxmlformats.org/presentationml/2006/main">
  <p:tag name="TABLE_ENDDRAG_ORIGIN_RECT" val="507*135"/>
  <p:tag name="TABLE_ENDDRAG_RECT" val="0*315*507*135"/>
</p:tagLst>
</file>

<file path=ppt/tags/tag4.xml><?xml version="1.0" encoding="utf-8"?>
<p:tagLst xmlns:p="http://schemas.openxmlformats.org/presentationml/2006/main">
  <p:tag name="TABLE_ENDDRAG_ORIGIN_RECT" val="283*378"/>
  <p:tag name="TABLE_ENDDRAG_RECT" val="36*96*283*378"/>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2274</Words>
  <Application>WPS 演示</Application>
  <PresentationFormat>全屏显示(4:3)</PresentationFormat>
  <Paragraphs>312</Paragraphs>
  <Slides>13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Candara</vt:lpstr>
      <vt:lpstr>微软雅黑</vt:lpstr>
      <vt:lpstr>Arial Unicode MS</vt:lpstr>
      <vt:lpstr>等线</vt:lpstr>
      <vt:lpstr>Calibri</vt:lpstr>
      <vt:lpstr>仿宋</vt:lpstr>
      <vt:lpstr>Office 主题​​</vt:lpstr>
      <vt:lpstr>这里输入报告标题</vt:lpstr>
      <vt:lpstr>主要议程</vt:lpstr>
      <vt:lpstr>第一小节标题</vt:lpstr>
      <vt:lpstr>标题和内容</vt:lpstr>
      <vt:lpstr>需求调研</vt:lpstr>
      <vt:lpstr>需求调研</vt:lpstr>
      <vt:lpstr>需求调研</vt:lpstr>
      <vt:lpstr>需求调研</vt:lpstr>
      <vt:lpstr>需求调研</vt:lpstr>
      <vt:lpstr>需求调研</vt:lpstr>
      <vt:lpstr>需求调研</vt:lpstr>
      <vt:lpstr>PowerPoint 演示文稿</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枫</cp:lastModifiedBy>
  <cp:revision>63</cp:revision>
  <dcterms:created xsi:type="dcterms:W3CDTF">2019-09-17T05:09:00Z</dcterms:created>
  <dcterms:modified xsi:type="dcterms:W3CDTF">2025-06-16T15:57:44Z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7A0390C7764F44FCA997956A8A2E0078_13</vt:lpwstr>
  </property>
  <property fmtid="{D5CDD505-2E9C-101B-9397-08002B2CF9AE}" pid="3" name="KSOProductBuildVer">
    <vt:lpwstr>2052-12.1.0.21541</vt:lpwstr>
  </property>
</Properties>
</file>