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3"/>
    <p:sldId id="258" r:id="rId4"/>
    <p:sldId id="261" r:id="rId5"/>
    <p:sldId id="267" r:id="rId6"/>
    <p:sldId id="268" r:id="rId7"/>
    <p:sldId id="269" r:id="rId8"/>
    <p:sldId id="275" r:id="rId9"/>
    <p:sldId id="260" r:id="rId10"/>
    <p:sldId id="271" r:id="rId11"/>
    <p:sldId id="272" r:id="rId12"/>
    <p:sldId id="273" r:id="rId13"/>
    <p:sldId id="276" r:id="rId14"/>
    <p:sldId id="277" r:id="rId15"/>
    <p:sldId id="279" r:id="rId16"/>
    <p:sldId id="280" r:id="rId17"/>
    <p:sldId id="281" r:id="rId18"/>
    <p:sldId id="283" r:id="rId19"/>
    <p:sldId id="284" r:id="rId20"/>
    <p:sldId id="285" r:id="rId21"/>
    <p:sldId id="282" r:id="rId22"/>
    <p:sldId id="286" r:id="rId23"/>
    <p:sldId id="266"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98" autoAdjust="0"/>
    <p:restoredTop sz="94660"/>
  </p:normalViewPr>
  <p:slideViewPr>
    <p:cSldViewPr snapToGrid="0">
      <p:cViewPr>
        <p:scale>
          <a:sx n="100" d="100"/>
          <a:sy n="100" d="100"/>
        </p:scale>
        <p:origin x="969"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a:t>单行标题</a:t>
            </a:r>
            <a:r>
              <a:rPr lang="en-US" altLang="zh-CN" dirty="0"/>
              <a:t>-</a:t>
            </a:r>
            <a:r>
              <a:rPr lang="zh-CN" altLang="en-US" dirty="0"/>
              <a:t>单击编辑</a:t>
            </a:r>
            <a:endParaRPr lang="zh-CN" altLang="en-US" dirty="0"/>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endParaRPr lang="zh-CN" altLang="en-US" dirty="0"/>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a:t>结束语</a:t>
            </a:r>
            <a:endParaRPr lang="zh-CN" altLang="en-US" dirty="0"/>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单击以编辑副标题</a:t>
            </a:r>
            <a:endParaRPr lang="zh-CN" altLang="en-US" dirty="0"/>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a:t>多行标题 </a:t>
            </a:r>
            <a:r>
              <a:rPr lang="en-US" altLang="zh-CN" dirty="0"/>
              <a:t>- </a:t>
            </a:r>
            <a:r>
              <a:rPr lang="zh-CN" altLang="en-US" dirty="0"/>
              <a:t>单击此处编辑母版标题</a:t>
            </a:r>
            <a:endParaRPr lang="zh-CN" altLang="en-US" dirty="0"/>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endParaRPr lang="zh-CN" altLang="en-US" dirty="0"/>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a:t>目录</a:t>
            </a:r>
            <a:endParaRPr lang="zh-CN" altLang="en-US" dirty="0"/>
          </a:p>
        </p:txBody>
      </p:sp>
      <p:sp>
        <p:nvSpPr>
          <p:cNvPr id="5" name="内容占位符 4"/>
          <p:cNvSpPr>
            <a:spLocks noGrp="1"/>
          </p:cNvSpPr>
          <p:nvPr>
            <p:ph sz="quarter" idx="13" hasCustomPrompt="1"/>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a:t>编辑母版文本样式</a:t>
            </a:r>
            <a:endParaRPr lang="en-US" altLang="zh-CN" dirty="0"/>
          </a:p>
        </p:txBody>
      </p:sp>
      <p:sp>
        <p:nvSpPr>
          <p:cNvPr id="2" name="灯片编号占位符 1"/>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a:t>小节标题</a:t>
            </a:r>
            <a:endParaRPr lang="zh-CN" altLang="en-US" dirty="0"/>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小节副标题</a:t>
            </a:r>
            <a:endParaRPr lang="zh-CN" altLang="en-US" dirty="0"/>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457200" y="1227668"/>
            <a:ext cx="8055866" cy="4698999"/>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635001"/>
            <a:ext cx="8055866" cy="5291666"/>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a:t>图片说明</a:t>
            </a:r>
            <a:endParaRPr lang="zh-CN" altLang="en-US" dirty="0"/>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hasCustomPrompt="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5.xml"/><Relationship Id="rId2" Type="http://schemas.openxmlformats.org/officeDocument/2006/relationships/image" Target="../media/image15.e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jpe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AI</a:t>
            </a:r>
            <a:r>
              <a:rPr lang="zh-CN" altLang="en-US" dirty="0"/>
              <a:t>网络爬虫工具</a:t>
            </a:r>
            <a:endParaRPr lang="zh-CN" altLang="en-US" dirty="0"/>
          </a:p>
        </p:txBody>
      </p:sp>
      <p:sp>
        <p:nvSpPr>
          <p:cNvPr id="5" name="副标题 4"/>
          <p:cNvSpPr>
            <a:spLocks noGrp="1"/>
          </p:cNvSpPr>
          <p:nvPr>
            <p:ph type="subTitle" idx="1"/>
          </p:nvPr>
        </p:nvSpPr>
        <p:spPr/>
        <p:txBody>
          <a:bodyPr/>
          <a:lstStyle/>
          <a:p>
            <a:r>
              <a:rPr lang="zh-CN" altLang="en-US"/>
              <a:t>报告人 周勤峰</a:t>
            </a:r>
            <a:r>
              <a:rPr lang="en-US" altLang="zh-CN"/>
              <a:t> </a:t>
            </a:r>
            <a:r>
              <a:rPr lang="zh-CN" altLang="en-US"/>
              <a:t>徐宁川</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7111"/>
    </mc:Choice>
    <mc:Fallback>
      <p:transition spd="slow" advTm="71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4" name="表格 3"/>
          <p:cNvGraphicFramePr/>
          <p:nvPr>
            <p:custDataLst>
              <p:tags r:id="rId1"/>
            </p:custDataLst>
          </p:nvPr>
        </p:nvGraphicFramePr>
        <p:xfrm>
          <a:off x="457200" y="1227455"/>
          <a:ext cx="3597275" cy="4803775"/>
        </p:xfrm>
        <a:graphic>
          <a:graphicData uri="http://schemas.openxmlformats.org/drawingml/2006/table">
            <a:tbl>
              <a:tblPr/>
              <a:tblGrid>
                <a:gridCol w="869950"/>
                <a:gridCol w="2727325"/>
              </a:tblGrid>
              <a:tr h="45212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模块</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特点及功能</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52120">
                <a:tc>
                  <a:txBody>
                    <a:bodyPr/>
                    <a:lstStyle/>
                    <a:p>
                      <a:pPr marL="40005" indent="0" algn="l">
                        <a:spcBef>
                          <a:spcPct val="0"/>
                        </a:spcBef>
                        <a:spcAft>
                          <a:spcPct val="0"/>
                        </a:spcAft>
                      </a:pPr>
                      <a:r>
                        <a:rPr lang="zh-CN" sz="1200">
                          <a:latin typeface="Calibri" panose="020F0502020204030204"/>
                          <a:ea typeface="宋体" panose="02010600030101010101" pitchFamily="2" charset="-122"/>
                        </a:rPr>
                        <a:t>数据爬取</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用于爬取网络数据信息</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计算指标</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实时收集</a:t>
                      </a:r>
                      <a:r>
                        <a:rPr lang="en-US" altLang="zh-CN" sz="1200">
                          <a:latin typeface="Calibri" panose="020F0502020204030204"/>
                          <a:ea typeface="Calibri" panose="020F0502020204030204"/>
                        </a:rPr>
                        <a:t>up</a:t>
                      </a:r>
                      <a:r>
                        <a:rPr lang="zh-CN" sz="1200">
                          <a:latin typeface="Calibri" panose="020F0502020204030204"/>
                          <a:ea typeface="宋体" panose="02010600030101010101" pitchFamily="2" charset="-122"/>
                        </a:rPr>
                        <a:t>主点赞、收藏、评论、推荐、粉丝等数据并进行统计</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62330">
                <a:tc>
                  <a:txBody>
                    <a:bodyPr/>
                    <a:lstStyle/>
                    <a:p>
                      <a:pPr marL="40005" indent="0" algn="l">
                        <a:spcBef>
                          <a:spcPct val="0"/>
                        </a:spcBef>
                        <a:spcAft>
                          <a:spcPct val="0"/>
                        </a:spcAft>
                      </a:pPr>
                      <a:r>
                        <a:rPr lang="zh-CN" sz="1200">
                          <a:latin typeface="Calibri" panose="020F0502020204030204"/>
                          <a:ea typeface="宋体" panose="02010600030101010101" pitchFamily="2" charset="-122"/>
                        </a:rPr>
                        <a:t>情感分析</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分析评论情感随时间的变化趋势，帮助用户了解评论的整体情感动向</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用户画像</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提取关键特征，如使用的关键词、表情等，通过数据关联将不同特征关联起来，形成用户画像的完整信息</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用户界面</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设计用户友好的界面，包括图表、表格等元素，然后通过数据呈现将计算结果以直观的方式在界面上展示</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52120">
                <a:tc>
                  <a:txBody>
                    <a:bodyPr/>
                    <a:lstStyle/>
                    <a:p>
                      <a:pPr marL="40005" indent="0" algn="l">
                        <a:spcBef>
                          <a:spcPct val="0"/>
                        </a:spcBef>
                        <a:spcAft>
                          <a:spcPct val="0"/>
                        </a:spcAft>
                      </a:pPr>
                      <a:r>
                        <a:rPr lang="zh-CN" sz="1200">
                          <a:latin typeface="Calibri" panose="020F0502020204030204"/>
                          <a:ea typeface="宋体" panose="02010600030101010101" pitchFamily="2" charset="-122"/>
                        </a:rPr>
                        <a:t>系统管理</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实现用户认证与权限管理和日志记录</a:t>
                      </a:r>
                      <a:endParaRPr lang="zh-CN" sz="1200">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pic>
        <p:nvPicPr>
          <p:cNvPr id="8" name="图片 7"/>
          <p:cNvPicPr>
            <a:picLocks noChangeAspect="1"/>
          </p:cNvPicPr>
          <p:nvPr/>
        </p:nvPicPr>
        <p:blipFill>
          <a:blip r:embed="rId2"/>
          <a:stretch>
            <a:fillRect/>
          </a:stretch>
        </p:blipFill>
        <p:spPr>
          <a:xfrm>
            <a:off x="6571615" y="1678305"/>
            <a:ext cx="2572385" cy="1711325"/>
          </a:xfrm>
          <a:prstGeom prst="rect">
            <a:avLst/>
          </a:prstGeom>
        </p:spPr>
      </p:pic>
      <p:pic>
        <p:nvPicPr>
          <p:cNvPr id="9" name="图片 8"/>
          <p:cNvPicPr>
            <a:picLocks noChangeAspect="1"/>
          </p:cNvPicPr>
          <p:nvPr/>
        </p:nvPicPr>
        <p:blipFill>
          <a:blip r:embed="rId3"/>
          <a:stretch>
            <a:fillRect/>
          </a:stretch>
        </p:blipFill>
        <p:spPr>
          <a:xfrm>
            <a:off x="4080510" y="1677670"/>
            <a:ext cx="2517140" cy="1711960"/>
          </a:xfrm>
          <a:prstGeom prst="rect">
            <a:avLst/>
          </a:prstGeom>
        </p:spPr>
      </p:pic>
      <p:pic>
        <p:nvPicPr>
          <p:cNvPr id="10" name="图片 9"/>
          <p:cNvPicPr>
            <a:picLocks noChangeAspect="1"/>
          </p:cNvPicPr>
          <p:nvPr/>
        </p:nvPicPr>
        <p:blipFill>
          <a:blip r:embed="rId4"/>
          <a:stretch>
            <a:fillRect/>
          </a:stretch>
        </p:blipFill>
        <p:spPr>
          <a:xfrm>
            <a:off x="4080510" y="4247515"/>
            <a:ext cx="2516505" cy="1784350"/>
          </a:xfrm>
          <a:prstGeom prst="rect">
            <a:avLst/>
          </a:prstGeom>
        </p:spPr>
      </p:pic>
      <p:pic>
        <p:nvPicPr>
          <p:cNvPr id="11" name="图片 10"/>
          <p:cNvPicPr>
            <a:picLocks noChangeAspect="1"/>
          </p:cNvPicPr>
          <p:nvPr/>
        </p:nvPicPr>
        <p:blipFill>
          <a:blip r:embed="rId5"/>
          <a:stretch>
            <a:fillRect/>
          </a:stretch>
        </p:blipFill>
        <p:spPr>
          <a:xfrm>
            <a:off x="6597015" y="4247515"/>
            <a:ext cx="2552065" cy="1783715"/>
          </a:xfrm>
          <a:prstGeom prst="rect">
            <a:avLst/>
          </a:prstGeom>
        </p:spPr>
      </p:pic>
      <p:sp>
        <p:nvSpPr>
          <p:cNvPr id="12" name="文本框 11"/>
          <p:cNvSpPr txBox="1"/>
          <p:nvPr/>
        </p:nvSpPr>
        <p:spPr>
          <a:xfrm>
            <a:off x="457200" y="859155"/>
            <a:ext cx="4572000" cy="368300"/>
          </a:xfrm>
          <a:prstGeom prst="rect">
            <a:avLst/>
          </a:prstGeom>
          <a:noFill/>
        </p:spPr>
        <p:txBody>
          <a:bodyPr wrap="square" rtlCol="0" anchor="t">
            <a:spAutoFit/>
          </a:bodyPr>
          <a:lstStyle/>
          <a:p>
            <a:r>
              <a:rPr lang="zh-CN" altLang="en-US" dirty="0">
                <a:sym typeface="+mn-ea"/>
              </a:rPr>
              <a:t>产品范围说明</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54553"/>
    </mc:Choice>
    <mc:Fallback>
      <p:transition spd="slow" advTm="5455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用户故事列表</a:t>
            </a:r>
            <a:endParaRPr lang="zh-CN" altLang="en-US" dirty="0"/>
          </a:p>
        </p:txBody>
      </p:sp>
      <p:sp>
        <p:nvSpPr>
          <p:cNvPr id="3" name="内容占位符 2"/>
          <p:cNvSpPr>
            <a:spLocks noGrp="1"/>
          </p:cNvSpPr>
          <p:nvPr>
            <p:ph idx="1"/>
          </p:nvPr>
        </p:nvSpPr>
        <p:spPr/>
        <p:txBody>
          <a:bodyPr/>
          <a:lstStyle/>
          <a:p>
            <a:r>
              <a:rPr lang="en-US" altLang="zh-CN" sz="1600" dirty="0"/>
              <a:t>US-01.</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主，我希望能够</a:t>
            </a:r>
            <a:r>
              <a:rPr lang="zh-CN" altLang="en-US" sz="1600" dirty="0">
                <a:solidFill>
                  <a:schemeClr val="accent5"/>
                </a:solidFill>
              </a:rPr>
              <a:t>查看视频的播放、评论、点赞</a:t>
            </a:r>
            <a:r>
              <a:rPr lang="zh-CN" altLang="en-US" sz="1600" dirty="0"/>
              <a:t>等数据，以便了解内容传播效果。</a:t>
            </a:r>
            <a:endParaRPr lang="zh-CN" altLang="en-US" sz="1600" dirty="0"/>
          </a:p>
          <a:p>
            <a:r>
              <a:rPr lang="en-US" altLang="zh-CN" sz="1600" dirty="0"/>
              <a:t>US-02.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主，我希望获取</a:t>
            </a:r>
            <a:r>
              <a:rPr lang="zh-CN" altLang="en-US" sz="1600" dirty="0">
                <a:solidFill>
                  <a:schemeClr val="accent5"/>
                </a:solidFill>
              </a:rPr>
              <a:t>粉丝的画像信息（性别、地区、年龄）</a:t>
            </a:r>
            <a:r>
              <a:rPr lang="zh-CN" altLang="en-US" sz="1600" dirty="0"/>
              <a:t>，以便制作更精准的内容。</a:t>
            </a:r>
            <a:endParaRPr lang="zh-CN" altLang="en-US" sz="1600" dirty="0"/>
          </a:p>
          <a:p>
            <a:r>
              <a:rPr lang="en-US" altLang="zh-CN" sz="1600" dirty="0"/>
              <a:t>US-03.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主，我希望分</a:t>
            </a:r>
            <a:r>
              <a:rPr lang="zh-CN" altLang="en-US" sz="1600" dirty="0">
                <a:solidFill>
                  <a:schemeClr val="accent5"/>
                </a:solidFill>
              </a:rPr>
              <a:t>析评论的情绪倾向</a:t>
            </a:r>
            <a:r>
              <a:rPr lang="zh-CN" altLang="en-US" sz="1600" dirty="0"/>
              <a:t>，以便及时发现负面反馈。</a:t>
            </a:r>
            <a:endParaRPr lang="zh-CN" altLang="en-US" sz="1600" dirty="0"/>
          </a:p>
          <a:p>
            <a:r>
              <a:rPr lang="en-US" altLang="zh-CN" sz="1600" dirty="0"/>
              <a:t>US-04.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主，我希望当</a:t>
            </a:r>
            <a:r>
              <a:rPr lang="zh-CN" altLang="en-US" sz="1600" dirty="0">
                <a:solidFill>
                  <a:schemeClr val="accent5"/>
                </a:solidFill>
              </a:rPr>
              <a:t>评论中负面情绪激增时收到通知</a:t>
            </a:r>
            <a:r>
              <a:rPr lang="zh-CN" altLang="en-US" sz="1600" dirty="0"/>
              <a:t>，以防止舆情风险。</a:t>
            </a:r>
            <a:endParaRPr lang="zh-CN" altLang="en-US" sz="1600" dirty="0"/>
          </a:p>
          <a:p>
            <a:r>
              <a:rPr lang="en-US" altLang="zh-CN" sz="1600" dirty="0"/>
              <a:t>US-05.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主，我希望可以</a:t>
            </a:r>
            <a:r>
              <a:rPr lang="zh-CN" altLang="en-US" sz="1600" dirty="0">
                <a:solidFill>
                  <a:schemeClr val="accent5"/>
                </a:solidFill>
              </a:rPr>
              <a:t>导出我的分析数据为PDF报告</a:t>
            </a:r>
            <a:r>
              <a:rPr lang="zh-CN" altLang="en-US" sz="1600" dirty="0"/>
              <a:t>，方便团队内部汇报或保存历史记录。</a:t>
            </a:r>
            <a:endParaRPr lang="zh-CN" altLang="en-US" sz="1600" dirty="0"/>
          </a:p>
          <a:p>
            <a:r>
              <a:rPr lang="en-US" altLang="zh-CN" sz="1600" dirty="0"/>
              <a:t>US-06.</a:t>
            </a:r>
            <a:r>
              <a:rPr lang="zh-CN" altLang="en-US" sz="1600" dirty="0"/>
              <a:t>作为一名</a:t>
            </a:r>
            <a:r>
              <a:rPr lang="en-US" altLang="zh-CN" sz="1600" dirty="0"/>
              <a:t>UP</a:t>
            </a:r>
            <a:r>
              <a:rPr lang="zh-CN" altLang="en-US" sz="1600" dirty="0"/>
              <a:t>主，我希望能收</a:t>
            </a:r>
            <a:r>
              <a:rPr lang="zh-CN" altLang="en-US" sz="1600" dirty="0">
                <a:solidFill>
                  <a:schemeClr val="accent5"/>
                </a:solidFill>
              </a:rPr>
              <a:t>到评论情绪异常的提醒</a:t>
            </a:r>
            <a:r>
              <a:rPr lang="zh-CN" altLang="en-US" sz="1600" dirty="0"/>
              <a:t>，以便及时调整或修改视频风格和内容。</a:t>
            </a:r>
            <a:endParaRPr lang="zh-CN" altLang="en-US" sz="1600" dirty="0"/>
          </a:p>
          <a:p>
            <a:r>
              <a:rPr lang="en-US" altLang="zh-CN" sz="1600" dirty="0"/>
              <a:t>US-07.</a:t>
            </a:r>
            <a:r>
              <a:rPr lang="zh-CN" altLang="en-US" sz="1600" dirty="0"/>
              <a:t>作为一名</a:t>
            </a:r>
            <a:r>
              <a:rPr lang="en-US" altLang="zh-CN" sz="1600" dirty="0"/>
              <a:t>UP</a:t>
            </a:r>
            <a:r>
              <a:rPr lang="zh-CN" altLang="en-US" sz="1600" dirty="0"/>
              <a:t>主，我希望可以</a:t>
            </a:r>
            <a:r>
              <a:rPr lang="zh-CN" altLang="en-US" sz="1600" dirty="0">
                <a:solidFill>
                  <a:schemeClr val="accent5"/>
                </a:solidFill>
              </a:rPr>
              <a:t>筛选某段时间内的视频数据</a:t>
            </a:r>
            <a:r>
              <a:rPr lang="zh-CN" altLang="en-US" sz="1600" dirty="0"/>
              <a:t>，查看那段时间的创作效果。</a:t>
            </a: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71"/>
    </mc:Choice>
    <mc:Fallback>
      <p:transition spd="slow" advTm="3007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pic>
        <p:nvPicPr>
          <p:cNvPr id="7" name="图片 6"/>
          <p:cNvPicPr/>
          <p:nvPr/>
        </p:nvPicPr>
        <p:blipFill>
          <a:blip r:embed="rId1"/>
          <a:stretch>
            <a:fillRect/>
          </a:stretch>
        </p:blipFill>
        <p:spPr>
          <a:xfrm>
            <a:off x="4572000" y="910590"/>
            <a:ext cx="3553460" cy="4668520"/>
          </a:xfrm>
          <a:prstGeom prst="rect">
            <a:avLst/>
          </a:prstGeom>
          <a:noFill/>
          <a:ln>
            <a:noFill/>
          </a:ln>
        </p:spPr>
      </p:pic>
      <p:pic>
        <p:nvPicPr>
          <p:cNvPr id="8" name="图片 7"/>
          <p:cNvPicPr/>
          <p:nvPr/>
        </p:nvPicPr>
        <p:blipFill>
          <a:blip r:embed="rId2"/>
          <a:stretch>
            <a:fillRect/>
          </a:stretch>
        </p:blipFill>
        <p:spPr>
          <a:xfrm>
            <a:off x="568100" y="1450669"/>
            <a:ext cx="3342640" cy="2717800"/>
          </a:xfrm>
          <a:prstGeom prst="rect">
            <a:avLst/>
          </a:prstGeom>
          <a:noFill/>
          <a:ln>
            <a:noFill/>
          </a:ln>
        </p:spPr>
      </p:pic>
      <p:sp>
        <p:nvSpPr>
          <p:cNvPr id="9" name="文本框 8"/>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系统用例图</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44297"/>
    </mc:Choice>
    <mc:Fallback>
      <p:transition spd="slow" advTm="442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
        <p:nvSpPr>
          <p:cNvPr id="9" name="文本框 8"/>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endParaRPr lang="zh-CN" altLang="en-US" dirty="0">
              <a:sym typeface="+mn-ea"/>
            </a:endParaRPr>
          </a:p>
        </p:txBody>
      </p:sp>
      <p:pic>
        <p:nvPicPr>
          <p:cNvPr id="10" name="图片 9" descr="666"/>
          <p:cNvPicPr/>
          <p:nvPr/>
        </p:nvPicPr>
        <p:blipFill>
          <a:blip r:embed="rId1"/>
          <a:stretch>
            <a:fillRect/>
          </a:stretch>
        </p:blipFill>
        <p:spPr>
          <a:xfrm>
            <a:off x="1395125" y="1792005"/>
            <a:ext cx="6353750" cy="1365015"/>
          </a:xfrm>
          <a:prstGeom prst="rect">
            <a:avLst/>
          </a:prstGeom>
        </p:spPr>
      </p:pic>
      <p:sp>
        <p:nvSpPr>
          <p:cNvPr id="12" name="文本框 11"/>
          <p:cNvSpPr txBox="1"/>
          <p:nvPr/>
        </p:nvSpPr>
        <p:spPr>
          <a:xfrm>
            <a:off x="609600" y="1278890"/>
            <a:ext cx="4572000" cy="338554"/>
          </a:xfrm>
          <a:prstGeom prst="rect">
            <a:avLst/>
          </a:prstGeom>
          <a:noFill/>
        </p:spPr>
        <p:txBody>
          <a:bodyPr wrap="square" rtlCol="0" anchor="t">
            <a:spAutoFit/>
          </a:bodyPr>
          <a:lstStyle/>
          <a:p>
            <a:r>
              <a:rPr lang="zh-CN" altLang="en-US" sz="1600" dirty="0">
                <a:sym typeface="+mn-ea"/>
              </a:rPr>
              <a:t>边界类图</a:t>
            </a:r>
            <a:endParaRPr lang="zh-CN" altLang="en-US" sz="1600" dirty="0">
              <a:sym typeface="+mn-ea"/>
            </a:endParaRPr>
          </a:p>
        </p:txBody>
      </p:sp>
      <p:sp>
        <p:nvSpPr>
          <p:cNvPr id="14" name="文本框 13"/>
          <p:cNvSpPr txBox="1"/>
          <p:nvPr/>
        </p:nvSpPr>
        <p:spPr>
          <a:xfrm>
            <a:off x="458307" y="3331581"/>
            <a:ext cx="8423423" cy="2308324"/>
          </a:xfrm>
          <a:prstGeom prst="rect">
            <a:avLst/>
          </a:prstGeom>
          <a:noFill/>
        </p:spPr>
        <p:txBody>
          <a:bodyPr wrap="square" rtlCol="0" anchor="t">
            <a:spAutoFit/>
          </a:bodyPr>
          <a:lstStyle/>
          <a:p>
            <a:r>
              <a:rPr lang="en-US" altLang="zh-CN" sz="1600" dirty="0" err="1">
                <a:sym typeface="+mn-ea"/>
              </a:rPr>
              <a:t>UserInterface</a:t>
            </a:r>
            <a:r>
              <a:rPr lang="zh-CN" altLang="en-US" sz="1600" dirty="0">
                <a:sym typeface="+mn-ea"/>
              </a:rPr>
              <a:t>（用户界面）：系统与用户的交互界面</a:t>
            </a:r>
            <a:endParaRPr lang="en-US" altLang="zh-CN" sz="1600" dirty="0">
              <a:sym typeface="+mn-ea"/>
            </a:endParaRPr>
          </a:p>
          <a:p>
            <a:r>
              <a:rPr lang="en-US" altLang="zh-CN" sz="1600" dirty="0" err="1">
                <a:sym typeface="+mn-ea"/>
              </a:rPr>
              <a:t>ExternalPlatform</a:t>
            </a:r>
            <a:r>
              <a:rPr lang="zh-CN" altLang="en-US" sz="1600" dirty="0">
                <a:sym typeface="+mn-ea"/>
              </a:rPr>
              <a:t>（外部平台）：其他平台和系统，爬取的目标平台</a:t>
            </a:r>
            <a:endParaRPr lang="en-US" altLang="zh-CN" sz="1600" dirty="0">
              <a:sym typeface="+mn-ea"/>
            </a:endParaRPr>
          </a:p>
          <a:p>
            <a:r>
              <a:rPr lang="en-US" altLang="zh-CN" sz="1600" dirty="0" err="1">
                <a:sym typeface="+mn-ea"/>
              </a:rPr>
              <a:t>DataCrawlerController</a:t>
            </a:r>
            <a:r>
              <a:rPr lang="zh-CN" altLang="en-US" sz="1600" dirty="0">
                <a:sym typeface="+mn-ea"/>
              </a:rPr>
              <a:t>（数据爬取控制器）：使用爬虫技术从网站获取数据</a:t>
            </a:r>
            <a:endParaRPr lang="en-US" altLang="zh-CN" sz="1600" dirty="0">
              <a:sym typeface="+mn-ea"/>
            </a:endParaRPr>
          </a:p>
          <a:p>
            <a:r>
              <a:rPr lang="en-US" altLang="zh-CN" sz="1600" dirty="0" err="1">
                <a:sym typeface="+mn-ea"/>
              </a:rPr>
              <a:t>MetricsCalculatorController</a:t>
            </a:r>
            <a:r>
              <a:rPr lang="zh-CN" altLang="en-US" sz="1600" dirty="0">
                <a:sym typeface="+mn-ea"/>
              </a:rPr>
              <a:t>（指标计算控制器）：负责计算并生成图表</a:t>
            </a:r>
            <a:endParaRPr lang="en-US" altLang="zh-CN" sz="1600" dirty="0">
              <a:sym typeface="+mn-ea"/>
            </a:endParaRPr>
          </a:p>
          <a:p>
            <a:r>
              <a:rPr lang="it-IT" altLang="zh-CN" sz="1600" dirty="0">
                <a:sym typeface="+mn-ea"/>
              </a:rPr>
              <a:t>SentimentAnalyzerController</a:t>
            </a:r>
            <a:r>
              <a:rPr lang="zh-CN" altLang="it-IT" sz="1600" dirty="0">
                <a:sym typeface="+mn-ea"/>
              </a:rPr>
              <a:t>（情感分析控制器）</a:t>
            </a:r>
            <a:r>
              <a:rPr lang="zh-CN" altLang="en-US" sz="1600" dirty="0">
                <a:sym typeface="+mn-ea"/>
              </a:rPr>
              <a:t>：利用情感分析库对视频评论分析</a:t>
            </a:r>
            <a:endParaRPr lang="en-US" altLang="zh-CN" sz="1600" dirty="0">
              <a:sym typeface="+mn-ea"/>
            </a:endParaRPr>
          </a:p>
          <a:p>
            <a:r>
              <a:rPr lang="en-US" altLang="zh-CN" sz="1600" dirty="0" err="1">
                <a:sym typeface="+mn-ea"/>
              </a:rPr>
              <a:t>UserProfileGeneratorController</a:t>
            </a:r>
            <a:r>
              <a:rPr lang="zh-CN" altLang="en-US" sz="1600" dirty="0">
                <a:sym typeface="+mn-ea"/>
              </a:rPr>
              <a:t>（用户画像生成控制器）：提取用户关键特征</a:t>
            </a:r>
            <a:endParaRPr lang="en-US" altLang="zh-CN" sz="1600" dirty="0">
              <a:sym typeface="+mn-ea"/>
            </a:endParaRPr>
          </a:p>
          <a:p>
            <a:r>
              <a:rPr lang="en-US" altLang="zh-CN" sz="1600" dirty="0" err="1">
                <a:sym typeface="+mn-ea"/>
              </a:rPr>
              <a:t>DataStorageController</a:t>
            </a:r>
            <a:r>
              <a:rPr lang="zh-CN" altLang="en-US" sz="1600" dirty="0">
                <a:sym typeface="+mn-ea"/>
              </a:rPr>
              <a:t>（数据存储控制器）：管理系统内数据的存储和检索</a:t>
            </a:r>
            <a:endParaRPr lang="en-US" altLang="zh-CN" sz="1600" dirty="0">
              <a:sym typeface="+mn-ea"/>
            </a:endParaRPr>
          </a:p>
          <a:p>
            <a:r>
              <a:rPr lang="en-US" altLang="zh-CN" sz="1600" dirty="0" err="1">
                <a:sym typeface="+mn-ea"/>
              </a:rPr>
              <a:t>SystemManagerController</a:t>
            </a:r>
            <a:r>
              <a:rPr lang="zh-CN" altLang="en-US" sz="1600" dirty="0">
                <a:sym typeface="+mn-ea"/>
              </a:rPr>
              <a:t>（系统管理控制器）：协调各个控制器之间的交互和整体系统管理</a:t>
            </a:r>
            <a:endParaRPr lang="en-US" altLang="zh-CN" sz="1600" dirty="0">
              <a:sym typeface="+mn-ea"/>
            </a:endParaRPr>
          </a:p>
          <a:p>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29002"/>
    </mc:Choice>
    <mc:Fallback>
      <p:transition spd="slow" advTm="290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
        <p:nvSpPr>
          <p:cNvPr id="9" name="文本框 8"/>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endParaRPr lang="zh-CN" altLang="en-US" dirty="0">
              <a:sym typeface="+mn-ea"/>
            </a:endParaRPr>
          </a:p>
        </p:txBody>
      </p:sp>
      <p:sp>
        <p:nvSpPr>
          <p:cNvPr id="12" name="文本框 11"/>
          <p:cNvSpPr txBox="1"/>
          <p:nvPr/>
        </p:nvSpPr>
        <p:spPr>
          <a:xfrm>
            <a:off x="3340802" y="910590"/>
            <a:ext cx="4572000" cy="338554"/>
          </a:xfrm>
          <a:prstGeom prst="rect">
            <a:avLst/>
          </a:prstGeom>
          <a:noFill/>
        </p:spPr>
        <p:txBody>
          <a:bodyPr wrap="square" rtlCol="0" anchor="t">
            <a:spAutoFit/>
          </a:bodyPr>
          <a:lstStyle/>
          <a:p>
            <a:r>
              <a:rPr lang="zh-CN" altLang="en-US" sz="1600" dirty="0">
                <a:sym typeface="+mn-ea"/>
              </a:rPr>
              <a:t>实体类图</a:t>
            </a:r>
            <a:endParaRPr lang="zh-CN" altLang="en-US" sz="1600" dirty="0">
              <a:sym typeface="+mn-ea"/>
            </a:endParaRPr>
          </a:p>
        </p:txBody>
      </p:sp>
      <p:pic>
        <p:nvPicPr>
          <p:cNvPr id="7" name="图片 6" descr="444"/>
          <p:cNvPicPr/>
          <p:nvPr/>
        </p:nvPicPr>
        <p:blipFill>
          <a:blip r:embed="rId1"/>
          <a:stretch>
            <a:fillRect/>
          </a:stretch>
        </p:blipFill>
        <p:spPr>
          <a:xfrm>
            <a:off x="4393698" y="692206"/>
            <a:ext cx="4002405" cy="5450205"/>
          </a:xfrm>
          <a:prstGeom prst="rect">
            <a:avLst/>
          </a:prstGeom>
        </p:spPr>
      </p:pic>
      <p:sp>
        <p:nvSpPr>
          <p:cNvPr id="11" name="文本框 10"/>
          <p:cNvSpPr txBox="1"/>
          <p:nvPr/>
        </p:nvSpPr>
        <p:spPr>
          <a:xfrm>
            <a:off x="457200" y="1663420"/>
            <a:ext cx="3568995" cy="2062103"/>
          </a:xfrm>
          <a:prstGeom prst="rect">
            <a:avLst/>
          </a:prstGeom>
          <a:noFill/>
        </p:spPr>
        <p:txBody>
          <a:bodyPr wrap="square" rtlCol="0" anchor="t">
            <a:spAutoFit/>
          </a:bodyPr>
          <a:lstStyle/>
          <a:p>
            <a:r>
              <a:rPr lang="en-US" altLang="zh-CN" sz="1600" dirty="0">
                <a:sym typeface="+mn-ea"/>
              </a:rPr>
              <a:t>Account</a:t>
            </a:r>
            <a:r>
              <a:rPr lang="zh-CN" altLang="en-US" sz="1600" dirty="0">
                <a:sym typeface="+mn-ea"/>
              </a:rPr>
              <a:t>（账号）</a:t>
            </a:r>
            <a:endParaRPr lang="en-US" altLang="zh-CN" sz="1600" dirty="0">
              <a:sym typeface="+mn-ea"/>
            </a:endParaRPr>
          </a:p>
          <a:p>
            <a:r>
              <a:rPr lang="en-US" altLang="zh-CN" sz="1600" dirty="0">
                <a:sym typeface="+mn-ea"/>
              </a:rPr>
              <a:t>Video</a:t>
            </a:r>
            <a:r>
              <a:rPr lang="zh-CN" altLang="en-US" sz="1600" dirty="0">
                <a:sym typeface="+mn-ea"/>
              </a:rPr>
              <a:t>（视频）</a:t>
            </a:r>
            <a:endParaRPr lang="en-US" altLang="zh-CN" sz="1600" dirty="0">
              <a:sym typeface="+mn-ea"/>
            </a:endParaRPr>
          </a:p>
          <a:p>
            <a:r>
              <a:rPr lang="en-US" altLang="zh-CN" sz="1600" dirty="0">
                <a:sym typeface="+mn-ea"/>
              </a:rPr>
              <a:t>Comment</a:t>
            </a:r>
            <a:r>
              <a:rPr lang="zh-CN" altLang="en-US" sz="1600" dirty="0">
                <a:sym typeface="+mn-ea"/>
              </a:rPr>
              <a:t>（评论）</a:t>
            </a:r>
            <a:endParaRPr lang="en-US" altLang="zh-CN" sz="1600" dirty="0">
              <a:sym typeface="+mn-ea"/>
            </a:endParaRPr>
          </a:p>
          <a:p>
            <a:r>
              <a:rPr lang="en-US" altLang="zh-CN" sz="1600" dirty="0">
                <a:sym typeface="+mn-ea"/>
              </a:rPr>
              <a:t>User</a:t>
            </a:r>
            <a:r>
              <a:rPr lang="zh-CN" altLang="en-US" sz="1600" dirty="0">
                <a:sym typeface="+mn-ea"/>
              </a:rPr>
              <a:t>（用户）</a:t>
            </a:r>
            <a:endParaRPr lang="en-US" altLang="zh-CN" sz="1600" dirty="0">
              <a:sym typeface="+mn-ea"/>
            </a:endParaRPr>
          </a:p>
          <a:p>
            <a:r>
              <a:rPr lang="en-US" altLang="zh-CN" sz="1600" dirty="0" err="1">
                <a:sym typeface="+mn-ea"/>
              </a:rPr>
              <a:t>MetricsData</a:t>
            </a:r>
            <a:r>
              <a:rPr lang="zh-CN" altLang="en-US" sz="1600" dirty="0">
                <a:sym typeface="+mn-ea"/>
              </a:rPr>
              <a:t>（指标数据）</a:t>
            </a:r>
            <a:endParaRPr lang="en-US" altLang="zh-CN" sz="1600" dirty="0">
              <a:sym typeface="+mn-ea"/>
            </a:endParaRPr>
          </a:p>
          <a:p>
            <a:r>
              <a:rPr lang="en-US" altLang="zh-CN" sz="1600" dirty="0" err="1">
                <a:sym typeface="+mn-ea"/>
              </a:rPr>
              <a:t>SentimentResult</a:t>
            </a:r>
            <a:r>
              <a:rPr lang="zh-CN" altLang="en-US" sz="1600" dirty="0">
                <a:sym typeface="+mn-ea"/>
              </a:rPr>
              <a:t>（情感分析结果）</a:t>
            </a:r>
            <a:endParaRPr lang="en-US" altLang="zh-CN" sz="1600" dirty="0">
              <a:sym typeface="+mn-ea"/>
            </a:endParaRPr>
          </a:p>
          <a:p>
            <a:r>
              <a:rPr lang="en-US" altLang="zh-CN" sz="1600" dirty="0" err="1">
                <a:sym typeface="+mn-ea"/>
              </a:rPr>
              <a:t>UserProfile</a:t>
            </a:r>
            <a:r>
              <a:rPr lang="zh-CN" altLang="en-US" sz="1600" dirty="0">
                <a:sym typeface="+mn-ea"/>
              </a:rPr>
              <a:t>（用户画像）</a:t>
            </a:r>
            <a:endParaRPr lang="en-US" altLang="zh-CN" sz="1600" dirty="0">
              <a:sym typeface="+mn-ea"/>
            </a:endParaRPr>
          </a:p>
          <a:p>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24125"/>
    </mc:Choice>
    <mc:Fallback>
      <p:transition spd="slow" advTm="241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
        <p:nvSpPr>
          <p:cNvPr id="9" name="文本框 8"/>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endParaRPr lang="zh-CN" altLang="en-US" dirty="0">
              <a:sym typeface="+mn-ea"/>
            </a:endParaRPr>
          </a:p>
        </p:txBody>
      </p:sp>
      <p:sp>
        <p:nvSpPr>
          <p:cNvPr id="12" name="文本框 11"/>
          <p:cNvSpPr txBox="1"/>
          <p:nvPr/>
        </p:nvSpPr>
        <p:spPr>
          <a:xfrm>
            <a:off x="700425" y="1333167"/>
            <a:ext cx="4572000" cy="338554"/>
          </a:xfrm>
          <a:prstGeom prst="rect">
            <a:avLst/>
          </a:prstGeom>
          <a:noFill/>
        </p:spPr>
        <p:txBody>
          <a:bodyPr wrap="square" rtlCol="0" anchor="t">
            <a:spAutoFit/>
          </a:bodyPr>
          <a:lstStyle/>
          <a:p>
            <a:r>
              <a:rPr lang="zh-CN" altLang="en-US" sz="1600" dirty="0">
                <a:sym typeface="+mn-ea"/>
              </a:rPr>
              <a:t>控制类图</a:t>
            </a:r>
            <a:endParaRPr lang="zh-CN" altLang="en-US" sz="1600" dirty="0">
              <a:sym typeface="+mn-ea"/>
            </a:endParaRPr>
          </a:p>
        </p:txBody>
      </p:sp>
      <p:pic>
        <p:nvPicPr>
          <p:cNvPr id="8" name="图片 7" descr="333"/>
          <p:cNvPicPr/>
          <p:nvPr/>
        </p:nvPicPr>
        <p:blipFill>
          <a:blip r:embed="rId1"/>
          <a:stretch>
            <a:fillRect/>
          </a:stretch>
        </p:blipFill>
        <p:spPr>
          <a:xfrm>
            <a:off x="920165" y="1725998"/>
            <a:ext cx="6543982" cy="2700322"/>
          </a:xfrm>
          <a:prstGeom prst="rect">
            <a:avLst/>
          </a:prstGeom>
        </p:spPr>
      </p:pic>
      <p:sp>
        <p:nvSpPr>
          <p:cNvPr id="10" name="文本框 9"/>
          <p:cNvSpPr txBox="1"/>
          <p:nvPr/>
        </p:nvSpPr>
        <p:spPr>
          <a:xfrm>
            <a:off x="360288" y="4480597"/>
            <a:ext cx="8423423" cy="1384995"/>
          </a:xfrm>
          <a:prstGeom prst="rect">
            <a:avLst/>
          </a:prstGeom>
          <a:noFill/>
        </p:spPr>
        <p:txBody>
          <a:bodyPr wrap="square" rtlCol="0" anchor="t">
            <a:spAutoFit/>
          </a:bodyPr>
          <a:lstStyle/>
          <a:p>
            <a:r>
              <a:rPr lang="en-US" altLang="zh-CN" sz="1400" dirty="0" err="1">
                <a:sym typeface="+mn-ea"/>
              </a:rPr>
              <a:t>DataCrawlerController</a:t>
            </a:r>
            <a:r>
              <a:rPr lang="zh-CN" altLang="en-US" sz="1400" dirty="0">
                <a:sym typeface="+mn-ea"/>
              </a:rPr>
              <a:t>（数据爬取控制器）</a:t>
            </a:r>
            <a:r>
              <a:rPr lang="en-US" altLang="zh-CN" sz="1400" dirty="0">
                <a:sym typeface="+mn-ea"/>
              </a:rPr>
              <a:t>:</a:t>
            </a:r>
            <a:r>
              <a:rPr lang="zh-CN" altLang="en-US" sz="1400" dirty="0">
                <a:sym typeface="+mn-ea"/>
              </a:rPr>
              <a:t>负责通过爬虫技术爬取网站视频发布者的相关信息</a:t>
            </a:r>
            <a:endParaRPr lang="en-US" altLang="zh-CN" sz="1400" dirty="0">
              <a:sym typeface="+mn-ea"/>
            </a:endParaRPr>
          </a:p>
          <a:p>
            <a:r>
              <a:rPr lang="en-US" altLang="zh-CN" sz="1400" dirty="0" err="1">
                <a:sym typeface="+mn-ea"/>
              </a:rPr>
              <a:t>MetricsCalculatorController</a:t>
            </a:r>
            <a:r>
              <a:rPr lang="zh-CN" altLang="en-US" sz="1400" dirty="0">
                <a:sym typeface="+mn-ea"/>
              </a:rPr>
              <a:t>（指标计算控制器）</a:t>
            </a:r>
            <a:r>
              <a:rPr lang="en-US" altLang="zh-CN" sz="1400" dirty="0">
                <a:sym typeface="+mn-ea"/>
              </a:rPr>
              <a:t>:</a:t>
            </a:r>
            <a:r>
              <a:rPr lang="zh-CN" altLang="en-US" sz="1400" dirty="0">
                <a:sym typeface="+mn-ea"/>
              </a:rPr>
              <a:t>负责计算指标，生成数据分析图</a:t>
            </a:r>
            <a:endParaRPr lang="en-US" altLang="zh-CN" sz="1400" dirty="0">
              <a:sym typeface="+mn-ea"/>
            </a:endParaRPr>
          </a:p>
          <a:p>
            <a:r>
              <a:rPr lang="en-US" altLang="zh-CN" sz="1400" dirty="0" err="1">
                <a:sym typeface="+mn-ea"/>
              </a:rPr>
              <a:t>SentimentAnalyzerController</a:t>
            </a:r>
            <a:r>
              <a:rPr lang="zh-CN" altLang="en-US" sz="1400" dirty="0">
                <a:sym typeface="+mn-ea"/>
              </a:rPr>
              <a:t>（情感分析控制器）</a:t>
            </a:r>
            <a:r>
              <a:rPr lang="en-US" altLang="zh-CN" sz="1400" dirty="0">
                <a:sym typeface="+mn-ea"/>
              </a:rPr>
              <a:t>:</a:t>
            </a:r>
            <a:r>
              <a:rPr lang="zh-CN" altLang="en-US" sz="1400" dirty="0">
                <a:sym typeface="+mn-ea"/>
              </a:rPr>
              <a:t>负责使用情感分析工具或库对每条评论进行情感分析</a:t>
            </a:r>
            <a:endParaRPr lang="en-US" altLang="zh-CN" sz="1400" dirty="0">
              <a:sym typeface="+mn-ea"/>
            </a:endParaRPr>
          </a:p>
          <a:p>
            <a:r>
              <a:rPr lang="en-US" altLang="zh-CN" sz="1400" dirty="0" err="1">
                <a:sym typeface="+mn-ea"/>
              </a:rPr>
              <a:t>UserProfileGeneratorController</a:t>
            </a:r>
            <a:r>
              <a:rPr lang="zh-CN" altLang="en-US" sz="1400" dirty="0">
                <a:sym typeface="+mn-ea"/>
              </a:rPr>
              <a:t>（用户画像生成控制器）</a:t>
            </a:r>
            <a:r>
              <a:rPr lang="en-US" altLang="zh-CN" sz="1400" dirty="0">
                <a:sym typeface="+mn-ea"/>
              </a:rPr>
              <a:t>:</a:t>
            </a:r>
            <a:r>
              <a:rPr lang="zh-CN" altLang="en-US" sz="1400" dirty="0">
                <a:sym typeface="+mn-ea"/>
              </a:rPr>
              <a:t>负责提取用户关键特征，生成用户画像</a:t>
            </a:r>
            <a:endParaRPr lang="en-US" altLang="zh-CN" sz="1400" dirty="0">
              <a:sym typeface="+mn-ea"/>
            </a:endParaRPr>
          </a:p>
          <a:p>
            <a:r>
              <a:rPr lang="en-US" altLang="zh-CN" sz="1400" dirty="0" err="1">
                <a:sym typeface="+mn-ea"/>
              </a:rPr>
              <a:t>DataStorageController</a:t>
            </a:r>
            <a:r>
              <a:rPr lang="zh-CN" altLang="en-US" sz="1400" dirty="0">
                <a:sym typeface="+mn-ea"/>
              </a:rPr>
              <a:t>（数据存储控制器）</a:t>
            </a:r>
            <a:r>
              <a:rPr lang="en-US" altLang="zh-CN" sz="1400" dirty="0">
                <a:sym typeface="+mn-ea"/>
              </a:rPr>
              <a:t>:</a:t>
            </a:r>
            <a:r>
              <a:rPr lang="zh-CN" altLang="en-US" sz="1400" dirty="0">
                <a:sym typeface="+mn-ea"/>
              </a:rPr>
              <a:t>负责存储和检索系统内的各种数据</a:t>
            </a:r>
            <a:endParaRPr lang="en-US" altLang="zh-CN" sz="1400" dirty="0">
              <a:sym typeface="+mn-ea"/>
            </a:endParaRPr>
          </a:p>
          <a:p>
            <a:r>
              <a:rPr lang="en-US" altLang="zh-CN" sz="1400" dirty="0" err="1">
                <a:sym typeface="+mn-ea"/>
              </a:rPr>
              <a:t>SystemManagerController</a:t>
            </a:r>
            <a:r>
              <a:rPr lang="zh-CN" altLang="en-US" sz="1400" dirty="0">
                <a:sym typeface="+mn-ea"/>
              </a:rPr>
              <a:t>（系统管理控制器）</a:t>
            </a:r>
            <a:r>
              <a:rPr lang="en-US" altLang="zh-CN" sz="1400" dirty="0">
                <a:sym typeface="+mn-ea"/>
              </a:rPr>
              <a:t>:</a:t>
            </a:r>
            <a:r>
              <a:rPr lang="zh-CN" altLang="en-US" sz="1400" dirty="0">
                <a:sym typeface="+mn-ea"/>
              </a:rPr>
              <a:t>充当整个系统的中央控制器，负责系统级别的管理任务</a:t>
            </a:r>
            <a:endParaRPr lang="zh-CN" altLang="en-US" sz="14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23540"/>
    </mc:Choice>
    <mc:Fallback>
      <p:transition spd="slow" advTm="2354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
        <p:nvSpPr>
          <p:cNvPr id="9" name="文本框 8"/>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系统流程图</a:t>
            </a:r>
            <a:endParaRPr lang="zh-CN" altLang="en-US" dirty="0">
              <a:sym typeface="+mn-ea"/>
            </a:endParaRPr>
          </a:p>
        </p:txBody>
      </p:sp>
      <p:sp>
        <p:nvSpPr>
          <p:cNvPr id="3" name="Rectangle 2"/>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p:nvPr/>
        </p:nvGraphicFramePr>
        <p:xfrm>
          <a:off x="2457450" y="650868"/>
          <a:ext cx="3943350" cy="5556263"/>
        </p:xfrm>
        <a:graphic>
          <a:graphicData uri="http://schemas.openxmlformats.org/presentationml/2006/ole">
            <mc:AlternateContent xmlns:mc="http://schemas.openxmlformats.org/markup-compatibility/2006">
              <mc:Choice xmlns:v="urn:schemas-microsoft-com:vml" Requires="v">
                <p:oleObj spid="_x0000_s6" name="Visio" r:id="rId1" imgW="3536950" imgH="4982845" progId="Visio.Drawing.11">
                  <p:embed/>
                </p:oleObj>
              </mc:Choice>
              <mc:Fallback>
                <p:oleObj name="Visio" r:id="rId1" imgW="3536950" imgH="4982845" progId="Visio.Drawing.11">
                  <p:embed/>
                  <p:pic>
                    <p:nvPicPr>
                      <p:cNvPr id="0" name="Objec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650868"/>
                        <a:ext cx="3943350" cy="5556263"/>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3418"/>
    </mc:Choice>
    <mc:Fallback>
      <p:transition spd="slow" advTm="2341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精华类图</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
        <p:nvSpPr>
          <p:cNvPr id="3" name="Rectangle 2"/>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3532471" y="75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793081" y="897731"/>
          <a:ext cx="5272087" cy="5062538"/>
        </p:xfrm>
        <a:graphic>
          <a:graphicData uri="http://schemas.openxmlformats.org/presentationml/2006/ole">
            <mc:AlternateContent xmlns:mc="http://schemas.openxmlformats.org/markup-compatibility/2006">
              <mc:Choice xmlns:v="urn:schemas-microsoft-com:vml" Requires="v">
                <p:oleObj spid="_x0000_s7" name="" r:id="rId1" imgW="4613275" imgH="4432300" progId="Visio.Drawing.15">
                  <p:embed/>
                </p:oleObj>
              </mc:Choice>
              <mc:Fallback>
                <p:oleObj name="" r:id="rId1" imgW="4613275" imgH="443230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081" y="897731"/>
                        <a:ext cx="5272087" cy="5062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98"/>
    </mc:Choice>
    <mc:Fallback>
      <p:transition spd="slow" advTm="39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精华类图</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
        <p:nvSpPr>
          <p:cNvPr id="3" name="Rectangle 2"/>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3532471" y="75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精华中用到的顺序图</a:t>
            </a:r>
            <a:endParaRPr lang="zh-CN" altLang="en-US" dirty="0">
              <a:sym typeface="+mn-ea"/>
            </a:endParaRPr>
          </a:p>
        </p:txBody>
      </p:sp>
      <p:pic>
        <p:nvPicPr>
          <p:cNvPr id="8" name="图片 7" descr="111"/>
          <p:cNvPicPr>
            <a:picLocks noChangeAspect="1"/>
          </p:cNvPicPr>
          <p:nvPr/>
        </p:nvPicPr>
        <p:blipFill>
          <a:blip r:embed="rId1"/>
          <a:stretch>
            <a:fillRect/>
          </a:stretch>
        </p:blipFill>
        <p:spPr>
          <a:xfrm>
            <a:off x="519497" y="1429649"/>
            <a:ext cx="7819256" cy="42560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81"/>
    </mc:Choice>
    <mc:Fallback>
      <p:transition spd="slow" advTm="4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系统体系结构图</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
        <p:nvSpPr>
          <p:cNvPr id="3" name="Rectangle 2"/>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3532471" y="75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a:picLocks noChangeAspect="1"/>
          </p:cNvPicPr>
          <p:nvPr/>
        </p:nvPicPr>
        <p:blipFill>
          <a:blip r:embed="rId1"/>
          <a:stretch>
            <a:fillRect/>
          </a:stretch>
        </p:blipFill>
        <p:spPr>
          <a:xfrm>
            <a:off x="962025" y="1569720"/>
            <a:ext cx="7048500" cy="3718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2526"/>
    </mc:Choice>
    <mc:Fallback>
      <p:transition spd="slow" advTm="125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endParaRPr lang="zh-CN" altLang="en-US" dirty="0"/>
          </a:p>
        </p:txBody>
      </p:sp>
      <p:sp>
        <p:nvSpPr>
          <p:cNvPr id="4" name="内容占位符 3"/>
          <p:cNvSpPr>
            <a:spLocks noGrp="1"/>
          </p:cNvSpPr>
          <p:nvPr>
            <p:ph sz="quarter" idx="13"/>
          </p:nvPr>
        </p:nvSpPr>
        <p:spPr>
          <a:xfrm>
            <a:off x="3501125" y="1257300"/>
            <a:ext cx="4954190" cy="4343400"/>
          </a:xfrm>
        </p:spPr>
        <p:txBody>
          <a:bodyPr>
            <a:normAutofit fontScale="85000" lnSpcReduction="20000"/>
          </a:bodyPr>
          <a:lstStyle/>
          <a:p>
            <a:r>
              <a:rPr lang="zh-CN" altLang="en-US" dirty="0"/>
              <a:t>需求调研</a:t>
            </a:r>
            <a:endParaRPr lang="en-US" altLang="zh-CN" dirty="0"/>
          </a:p>
          <a:p>
            <a:r>
              <a:rPr lang="zh-CN" altLang="en-US" dirty="0"/>
              <a:t>共同利益列表</a:t>
            </a:r>
            <a:endParaRPr lang="en-US" altLang="zh-CN" dirty="0"/>
          </a:p>
          <a:p>
            <a:r>
              <a:rPr lang="zh-CN" altLang="en-US" dirty="0"/>
              <a:t>初步产品要求</a:t>
            </a:r>
            <a:endParaRPr lang="en-US" altLang="zh-CN" dirty="0"/>
          </a:p>
          <a:p>
            <a:r>
              <a:rPr lang="zh-CN" altLang="en-US" dirty="0"/>
              <a:t>用户故事列表</a:t>
            </a:r>
            <a:endParaRPr lang="en-US" altLang="zh-CN" dirty="0"/>
          </a:p>
          <a:p>
            <a:r>
              <a:rPr lang="zh-CN" altLang="en-US" dirty="0"/>
              <a:t>需求分析模型</a:t>
            </a:r>
            <a:endParaRPr lang="en-US" altLang="zh-CN" dirty="0"/>
          </a:p>
          <a:p>
            <a:r>
              <a:rPr lang="zh-CN" altLang="en-US" dirty="0"/>
              <a:t>精华类图</a:t>
            </a:r>
            <a:endParaRPr lang="en-US" altLang="zh-CN" dirty="0"/>
          </a:p>
          <a:p>
            <a:r>
              <a:rPr lang="zh-CN" altLang="en-US" dirty="0"/>
              <a:t>测试用例</a:t>
            </a:r>
            <a:endParaRPr lang="en-US" altLang="zh-CN" dirty="0"/>
          </a:p>
          <a:p>
            <a:r>
              <a:rPr lang="en-US" altLang="zh-CN" dirty="0"/>
              <a:t>UI</a:t>
            </a:r>
            <a:r>
              <a:rPr lang="zh-CN" altLang="en-US" dirty="0"/>
              <a:t>展示</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7629"/>
    </mc:Choice>
    <mc:Fallback>
      <p:transition spd="slow" advTm="762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测试用例</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
        <p:nvSpPr>
          <p:cNvPr id="9" name="文本框 8"/>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单元测试</a:t>
            </a:r>
            <a:endParaRPr lang="zh-CN" altLang="en-US" dirty="0">
              <a:sym typeface="+mn-ea"/>
            </a:endParaRPr>
          </a:p>
        </p:txBody>
      </p:sp>
      <p:sp>
        <p:nvSpPr>
          <p:cNvPr id="3" name="Rectangle 2"/>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628649" y="1814837"/>
            <a:ext cx="4572000" cy="368300"/>
          </a:xfrm>
          <a:prstGeom prst="rect">
            <a:avLst/>
          </a:prstGeom>
          <a:noFill/>
        </p:spPr>
        <p:txBody>
          <a:bodyPr wrap="square" rtlCol="0" anchor="t">
            <a:spAutoFit/>
          </a:bodyPr>
          <a:lstStyle/>
          <a:p>
            <a:r>
              <a:rPr lang="zh-CN" altLang="en-US" dirty="0">
                <a:sym typeface="+mn-ea"/>
              </a:rPr>
              <a:t>集成测试</a:t>
            </a:r>
            <a:endParaRPr lang="zh-CN" altLang="en-US" dirty="0">
              <a:sym typeface="+mn-ea"/>
            </a:endParaRPr>
          </a:p>
        </p:txBody>
      </p:sp>
      <p:sp>
        <p:nvSpPr>
          <p:cNvPr id="10" name="文本框 9"/>
          <p:cNvSpPr txBox="1"/>
          <p:nvPr/>
        </p:nvSpPr>
        <p:spPr>
          <a:xfrm>
            <a:off x="628649" y="1295354"/>
            <a:ext cx="6707815" cy="338554"/>
          </a:xfrm>
          <a:prstGeom prst="rect">
            <a:avLst/>
          </a:prstGeom>
          <a:noFill/>
        </p:spPr>
        <p:txBody>
          <a:bodyPr wrap="square" rtlCol="0" anchor="t">
            <a:spAutoFit/>
          </a:bodyPr>
          <a:lstStyle/>
          <a:p>
            <a:r>
              <a:rPr lang="zh-CN" altLang="en-US" sz="1600" dirty="0">
                <a:sym typeface="+mn-ea"/>
              </a:rPr>
              <a:t>针对本次系统设计的每个类，分别测试类的属性和方法是否符合预期</a:t>
            </a:r>
            <a:endParaRPr lang="zh-CN" altLang="en-US" sz="1600" dirty="0">
              <a:sym typeface="+mn-ea"/>
            </a:endParaRPr>
          </a:p>
        </p:txBody>
      </p:sp>
      <p:sp>
        <p:nvSpPr>
          <p:cNvPr id="11" name="文本框 10"/>
          <p:cNvSpPr txBox="1"/>
          <p:nvPr/>
        </p:nvSpPr>
        <p:spPr>
          <a:xfrm>
            <a:off x="628649" y="2182155"/>
            <a:ext cx="6707815" cy="3785652"/>
          </a:xfrm>
          <a:prstGeom prst="rect">
            <a:avLst/>
          </a:prstGeom>
          <a:noFill/>
        </p:spPr>
        <p:txBody>
          <a:bodyPr wrap="square" rtlCol="0" anchor="t">
            <a:spAutoFit/>
          </a:bodyPr>
          <a:lstStyle/>
          <a:p>
            <a:r>
              <a:rPr lang="zh-CN" altLang="en-US" sz="1600" dirty="0">
                <a:sym typeface="+mn-ea"/>
              </a:rPr>
              <a:t>针对本次系统设计的主要功能，分别在系统级进行测试</a:t>
            </a:r>
            <a:endParaRPr lang="en-US" altLang="zh-CN" sz="1600" dirty="0">
              <a:sym typeface="+mn-ea"/>
            </a:endParaRPr>
          </a:p>
          <a:p>
            <a:endParaRPr lang="en-US" altLang="zh-CN" sz="1600" dirty="0">
              <a:sym typeface="+mn-ea"/>
            </a:endParaRPr>
          </a:p>
          <a:p>
            <a:pPr marL="285750" indent="-285750">
              <a:buFont typeface="Arial" panose="020B0604020202020204" pitchFamily="34" charset="0"/>
              <a:buChar char="•"/>
            </a:pPr>
            <a:r>
              <a:rPr lang="zh-CN" altLang="en-US" sz="1600" dirty="0">
                <a:sym typeface="+mn-ea"/>
              </a:rPr>
              <a:t>数据爬取功能：爬取多个</a:t>
            </a:r>
            <a:r>
              <a:rPr lang="en-US" altLang="zh-CN" sz="1600" dirty="0">
                <a:sym typeface="+mn-ea"/>
              </a:rPr>
              <a:t>B</a:t>
            </a:r>
            <a:r>
              <a:rPr lang="zh-CN" altLang="en-US" sz="1600" dirty="0">
                <a:sym typeface="+mn-ea"/>
              </a:rPr>
              <a:t>站视频数据，包括播放率、评论、点赞收藏数等视频相关数据。</a:t>
            </a:r>
            <a:endParaRPr lang="en-US" altLang="zh-CN" sz="1600" dirty="0">
              <a:sym typeface="+mn-ea"/>
            </a:endParaRPr>
          </a:p>
          <a:p>
            <a:pPr marL="285750" indent="-285750">
              <a:buFont typeface="Arial" panose="020B0604020202020204" pitchFamily="34" charset="0"/>
              <a:buChar char="•"/>
            </a:pPr>
            <a:r>
              <a:rPr lang="zh-CN" altLang="en-US" sz="1600" dirty="0">
                <a:sym typeface="+mn-ea"/>
              </a:rPr>
              <a:t>数据库建立与更新功能：在用户页面端测试数据库相关操作。</a:t>
            </a:r>
            <a:endParaRPr lang="en-US" altLang="zh-CN" sz="1600" dirty="0">
              <a:sym typeface="+mn-ea"/>
            </a:endParaRPr>
          </a:p>
          <a:p>
            <a:pPr marL="285750" indent="-285750">
              <a:buFont typeface="Arial" panose="020B0604020202020204" pitchFamily="34" charset="0"/>
              <a:buChar char="•"/>
            </a:pPr>
            <a:r>
              <a:rPr lang="zh-CN" altLang="en-US" sz="1600" dirty="0">
                <a:sym typeface="+mn-ea"/>
              </a:rPr>
              <a:t>评论情感分析功能：对爬取到的随机</a:t>
            </a:r>
            <a:r>
              <a:rPr lang="en-US" altLang="zh-CN" sz="1600" dirty="0">
                <a:sym typeface="+mn-ea"/>
              </a:rPr>
              <a:t>500</a:t>
            </a:r>
            <a:r>
              <a:rPr lang="zh-CN" altLang="en-US" sz="1600" dirty="0">
                <a:sym typeface="+mn-ea"/>
              </a:rPr>
              <a:t>条评论数据进行评论情感分析，判断所设计的评论情感分析功能是否正常运行。</a:t>
            </a:r>
            <a:endParaRPr lang="zh-CN" altLang="en-US" sz="1600" dirty="0">
              <a:sym typeface="+mn-ea"/>
            </a:endParaRPr>
          </a:p>
          <a:p>
            <a:pPr marL="285750" indent="-285750">
              <a:buFont typeface="Arial" panose="020B0604020202020204" pitchFamily="34" charset="0"/>
              <a:buChar char="•"/>
            </a:pPr>
            <a:r>
              <a:rPr lang="zh-CN" altLang="en-US" sz="1600" dirty="0">
                <a:sym typeface="+mn-ea"/>
              </a:rPr>
              <a:t>用户画像建立：随机选取</a:t>
            </a:r>
            <a:r>
              <a:rPr lang="en-US" altLang="zh-CN" sz="1600" dirty="0">
                <a:sym typeface="+mn-ea"/>
              </a:rPr>
              <a:t>5</a:t>
            </a:r>
            <a:r>
              <a:rPr lang="zh-CN" altLang="en-US" sz="1600" dirty="0">
                <a:sym typeface="+mn-ea"/>
              </a:rPr>
              <a:t>个创作者，并爬取他们的近</a:t>
            </a:r>
            <a:r>
              <a:rPr lang="en-US" altLang="zh-CN" sz="1600" dirty="0">
                <a:sym typeface="+mn-ea"/>
              </a:rPr>
              <a:t>3</a:t>
            </a:r>
            <a:r>
              <a:rPr lang="zh-CN" altLang="en-US" sz="1600" dirty="0">
                <a:sym typeface="+mn-ea"/>
              </a:rPr>
              <a:t>个月的作品，生成用户画像，观察用户画像结果。</a:t>
            </a:r>
            <a:endParaRPr lang="zh-CN" altLang="en-US" sz="1600" dirty="0">
              <a:sym typeface="+mn-ea"/>
            </a:endParaRPr>
          </a:p>
          <a:p>
            <a:pPr marL="285750" indent="-285750">
              <a:buFont typeface="Arial" panose="020B0604020202020204" pitchFamily="34" charset="0"/>
              <a:buChar char="•"/>
            </a:pPr>
            <a:r>
              <a:rPr lang="zh-CN" altLang="en-US" sz="1600" dirty="0">
                <a:sym typeface="+mn-ea"/>
              </a:rPr>
              <a:t>分析建立高频词词云：针对随机选择的</a:t>
            </a:r>
            <a:r>
              <a:rPr lang="en-US" altLang="zh-CN" sz="1600" dirty="0">
                <a:sym typeface="+mn-ea"/>
              </a:rPr>
              <a:t>5</a:t>
            </a:r>
            <a:r>
              <a:rPr lang="zh-CN" altLang="en-US" sz="1600" dirty="0">
                <a:sym typeface="+mn-ea"/>
              </a:rPr>
              <a:t>个创作者的近</a:t>
            </a:r>
            <a:r>
              <a:rPr lang="en-US" altLang="zh-CN" sz="1600" dirty="0">
                <a:sym typeface="+mn-ea"/>
              </a:rPr>
              <a:t>3</a:t>
            </a:r>
            <a:r>
              <a:rPr lang="zh-CN" altLang="en-US" sz="1600" dirty="0">
                <a:sym typeface="+mn-ea"/>
              </a:rPr>
              <a:t>个月的作品，测试了高频词词云功能。</a:t>
            </a:r>
            <a:endParaRPr lang="zh-CN" altLang="en-US" sz="1600" dirty="0">
              <a:sym typeface="+mn-ea"/>
            </a:endParaRPr>
          </a:p>
          <a:p>
            <a:pPr marL="285750" indent="-285750">
              <a:buFont typeface="Arial" panose="020B0604020202020204" pitchFamily="34" charset="0"/>
              <a:buChar char="•"/>
            </a:pPr>
            <a:r>
              <a:rPr lang="en-US" altLang="zh-CN" sz="1600" dirty="0">
                <a:sym typeface="+mn-ea"/>
              </a:rPr>
              <a:t>AI</a:t>
            </a:r>
            <a:r>
              <a:rPr lang="zh-CN" altLang="en-US" sz="1600" dirty="0">
                <a:sym typeface="+mn-ea"/>
              </a:rPr>
              <a:t>助手：将某个创作者的数据输入到</a:t>
            </a:r>
            <a:r>
              <a:rPr lang="en-US" altLang="zh-CN" sz="1600" dirty="0">
                <a:sym typeface="+mn-ea"/>
              </a:rPr>
              <a:t>AI</a:t>
            </a:r>
            <a:r>
              <a:rPr lang="zh-CN" altLang="en-US" sz="1600" dirty="0">
                <a:sym typeface="+mn-ea"/>
              </a:rPr>
              <a:t>助手中，评估</a:t>
            </a:r>
            <a:r>
              <a:rPr lang="en-US" altLang="zh-CN" sz="1600" dirty="0">
                <a:sym typeface="+mn-ea"/>
              </a:rPr>
              <a:t>AI</a:t>
            </a:r>
            <a:r>
              <a:rPr lang="zh-CN" altLang="en-US" sz="1600" dirty="0">
                <a:sym typeface="+mn-ea"/>
              </a:rPr>
              <a:t>助手返回的数据分析结果和改进意见。</a:t>
            </a:r>
            <a:endParaRPr lang="zh-CN" altLang="en-US" sz="1600" dirty="0">
              <a:sym typeface="+mn-ea"/>
            </a:endParaRPr>
          </a:p>
          <a:p>
            <a:pPr marL="285750" indent="-285750">
              <a:buFont typeface="Arial" panose="020B0604020202020204" pitchFamily="34" charset="0"/>
              <a:buChar char="•"/>
            </a:pPr>
            <a:endParaRPr lang="en-US" altLang="zh-CN" sz="1600" dirty="0">
              <a:sym typeface="+mn-ea"/>
            </a:endParaRPr>
          </a:p>
          <a:p>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523"/>
    </mc:Choice>
    <mc:Fallback>
      <p:transition spd="slow" advTm="52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a:t>
            </a:r>
            <a:r>
              <a:rPr lang="zh-CN" altLang="en-US" dirty="0"/>
              <a:t>页面展示</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
        <p:nvSpPr>
          <p:cNvPr id="3" name="Rectangle 2"/>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729"/>
    </mc:Choice>
    <mc:Fallback>
      <p:transition spd="slow" advTm="72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endParaRPr lang="zh-CN" altLang="en-US" dirty="0"/>
          </a:p>
        </p:txBody>
      </p:sp>
      <p:sp>
        <p:nvSpPr>
          <p:cNvPr id="3" name="副标题 2"/>
          <p:cNvSpPr>
            <a:spLocks noGrp="1"/>
          </p:cNvSpPr>
          <p:nvPr>
            <p:ph type="subTitle" idx="1"/>
          </p:nvPr>
        </p:nvSpPr>
        <p:spPr/>
        <p:txBody>
          <a:bodyPr/>
          <a:lstStyle/>
          <a:p>
            <a:r>
              <a:rPr lang="zh-CN" altLang="en-US" dirty="0"/>
              <a:t>结束页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936"/>
    </mc:Choice>
    <mc:Fallback>
      <p:transition spd="slow" advTm="9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a:t>项目背景</a:t>
            </a:r>
            <a:endParaRPr lang="zh-CN" altLang="en-US" dirty="0"/>
          </a:p>
          <a:p>
            <a:pPr marL="0" indent="457200">
              <a:buNone/>
            </a:pPr>
            <a:r>
              <a:rPr lang="zh-CN" altLang="en-US" sz="1600" dirty="0"/>
              <a:t>随着社交媒体的蓬勃发展，自媒体创作者们对于其内容的表现和受众反馈产生了日益增长的关注。该工具旨在通过</a:t>
            </a:r>
            <a:r>
              <a:rPr lang="zh-CN" altLang="en-US" sz="1600" dirty="0">
                <a:solidFill>
                  <a:srgbClr val="FF0000"/>
                </a:solidFill>
              </a:rPr>
              <a:t>数据统计和分析</a:t>
            </a:r>
            <a:r>
              <a:rPr lang="zh-CN" altLang="en-US" sz="1600" dirty="0"/>
              <a:t>，以及</a:t>
            </a:r>
            <a:r>
              <a:rPr lang="zh-CN" altLang="en-US" sz="1600" dirty="0">
                <a:solidFill>
                  <a:srgbClr val="FF0000"/>
                </a:solidFill>
              </a:rPr>
              <a:t>危机公关提醒</a:t>
            </a:r>
            <a:r>
              <a:rPr lang="zh-CN" altLang="en-US" sz="1600" dirty="0"/>
              <a:t>，为创作者提供直观的信息，帮助他们更好地了解和优化其创作内容。</a:t>
            </a:r>
            <a:endParaRPr lang="zh-CN" altLang="en-US" sz="1600" dirty="0"/>
          </a:p>
          <a:p>
            <a:pPr marL="0" indent="457200">
              <a:buNone/>
            </a:pPr>
            <a:r>
              <a:rPr lang="zh-CN" altLang="en-US" sz="1600" dirty="0"/>
              <a:t>对此，我们设计了一款针对</a:t>
            </a:r>
            <a:r>
              <a:rPr lang="en-US" altLang="zh-CN" sz="1600" dirty="0"/>
              <a:t>up</a:t>
            </a:r>
            <a:r>
              <a:rPr lang="zh-CN" altLang="en-US" sz="1600" dirty="0"/>
              <a:t>主的自媒体分析工具，该功能能够进行</a:t>
            </a:r>
            <a:r>
              <a:rPr lang="zh-CN" altLang="en-US" sz="1600" dirty="0">
                <a:solidFill>
                  <a:srgbClr val="FF0000"/>
                </a:solidFill>
              </a:rPr>
              <a:t>数据爬虫，数据存储，数据分析功能</a:t>
            </a:r>
            <a:r>
              <a:rPr lang="zh-CN" altLang="en-US" sz="1600" dirty="0"/>
              <a:t>，同时我们设计了</a:t>
            </a:r>
            <a:r>
              <a:rPr lang="zh-CN" altLang="en-US" sz="1600" dirty="0">
                <a:solidFill>
                  <a:srgbClr val="FF0000"/>
                </a:solidFill>
              </a:rPr>
              <a:t>前端交互界面，数据可视化，后端处理情感分析，构出用户画像</a:t>
            </a:r>
            <a:r>
              <a:rPr lang="zh-CN" altLang="en-US" sz="1600" dirty="0"/>
              <a:t>等功能。</a:t>
            </a: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56596"/>
    </mc:Choice>
    <mc:Fallback>
      <p:transition spd="slow" advTm="565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a:t>调研过程及背景</a:t>
            </a:r>
            <a:endParaRPr lang="zh-CN" altLang="en-US" dirty="0"/>
          </a:p>
          <a:p>
            <a:pPr marL="0" indent="457200">
              <a:buNone/>
            </a:pPr>
            <a:r>
              <a:rPr lang="zh-CN" altLang="en-US" sz="1600" dirty="0"/>
              <a:t>问卷调查</a:t>
            </a:r>
            <a:endParaRPr lang="zh-CN" altLang="en-US" sz="1600" dirty="0"/>
          </a:p>
          <a:p>
            <a:pPr marL="0" indent="457200">
              <a:buNone/>
            </a:pPr>
            <a:r>
              <a:rPr lang="zh-CN" altLang="en-US" sz="1600" dirty="0"/>
              <a:t>半结构化访谈</a:t>
            </a:r>
            <a:endParaRPr lang="zh-CN" altLang="en-US" sz="1600" dirty="0"/>
          </a:p>
          <a:p>
            <a:pPr marL="0" indent="457200">
              <a:buNone/>
            </a:pPr>
            <a:r>
              <a:rPr lang="zh-CN" altLang="en-US" sz="1600" dirty="0"/>
              <a:t>竞品分析：分析了市面上已有的工具（如新榜、清博、飞瓜等），总结其优劣。</a:t>
            </a:r>
            <a:endParaRPr lang="zh-CN" altLang="en-US" sz="1600" dirty="0"/>
          </a:p>
          <a:p>
            <a:pPr marL="0" indent="457200">
              <a:buNone/>
            </a:pPr>
            <a:r>
              <a:rPr lang="zh-CN" altLang="en-US" sz="1600" dirty="0"/>
              <a:t>网络资料收集：参考知乎、小红书等平台上关于自媒体运营的数据分析经验贴。</a:t>
            </a: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972162" y="3082290"/>
            <a:ext cx="2759075" cy="3119120"/>
          </a:xfrm>
          <a:prstGeom prst="rect">
            <a:avLst/>
          </a:prstGeom>
        </p:spPr>
      </p:pic>
      <p:sp>
        <p:nvSpPr>
          <p:cNvPr id="6" name="文本框 5"/>
          <p:cNvSpPr txBox="1"/>
          <p:nvPr/>
        </p:nvSpPr>
        <p:spPr>
          <a:xfrm>
            <a:off x="3731237" y="5293360"/>
            <a:ext cx="2667000" cy="1014730"/>
          </a:xfrm>
          <a:prstGeom prst="rect">
            <a:avLst/>
          </a:prstGeom>
          <a:noFill/>
        </p:spPr>
        <p:txBody>
          <a:bodyPr wrap="square" rtlCol="0">
            <a:spAutoFit/>
          </a:bodyPr>
          <a:lstStyle/>
          <a:p>
            <a:r>
              <a:rPr lang="zh-CN" altLang="en-US" sz="1200" dirty="0"/>
              <a:t>包括：</a:t>
            </a:r>
            <a:endParaRPr lang="zh-CN" altLang="en-US" sz="1200" dirty="0"/>
          </a:p>
          <a:p>
            <a:r>
              <a:rPr lang="en-US" altLang="zh-CN" sz="1200" dirty="0"/>
              <a:t>1.</a:t>
            </a:r>
            <a:r>
              <a:rPr lang="zh-CN" altLang="en-US" sz="1200" dirty="0"/>
              <a:t>新关注的粉丝增量</a:t>
            </a:r>
            <a:endParaRPr lang="zh-CN" altLang="en-US" sz="1200" dirty="0"/>
          </a:p>
          <a:p>
            <a:r>
              <a:rPr lang="en-US" altLang="zh-CN" sz="1200" dirty="0"/>
              <a:t>2.</a:t>
            </a:r>
            <a:r>
              <a:rPr lang="zh-CN" altLang="en-US" sz="1200" dirty="0"/>
              <a:t>新增评论的数量</a:t>
            </a:r>
            <a:endParaRPr lang="zh-CN" altLang="en-US" sz="1200" dirty="0"/>
          </a:p>
          <a:p>
            <a:r>
              <a:rPr lang="en-US" altLang="zh-CN" sz="1200" dirty="0"/>
              <a:t>3.</a:t>
            </a:r>
            <a:r>
              <a:rPr lang="zh-CN" altLang="en-US" sz="1200" dirty="0"/>
              <a:t>新增点赞数量</a:t>
            </a:r>
            <a:endParaRPr lang="zh-CN" altLang="en-US" sz="1200" dirty="0"/>
          </a:p>
          <a:p>
            <a:r>
              <a:rPr lang="zh-CN" altLang="en-US" sz="1200" dirty="0"/>
              <a:t>等等</a:t>
            </a:r>
            <a:endParaRPr lang="zh-CN" altLang="en-US" sz="1200" dirty="0"/>
          </a:p>
        </p:txBody>
      </p:sp>
      <p:sp>
        <p:nvSpPr>
          <p:cNvPr id="7" name="文本框 6"/>
          <p:cNvSpPr txBox="1"/>
          <p:nvPr/>
        </p:nvSpPr>
        <p:spPr>
          <a:xfrm>
            <a:off x="5684497" y="5363845"/>
            <a:ext cx="2667000" cy="645160"/>
          </a:xfrm>
          <a:prstGeom prst="rect">
            <a:avLst/>
          </a:prstGeom>
          <a:noFill/>
        </p:spPr>
        <p:txBody>
          <a:bodyPr wrap="square" rtlCol="0">
            <a:spAutoFit/>
          </a:bodyPr>
          <a:lstStyle/>
          <a:p>
            <a:r>
              <a:rPr lang="zh-CN" sz="1200" dirty="0"/>
              <a:t>未存在危机公关检测及提醒，帮助</a:t>
            </a:r>
            <a:r>
              <a:rPr lang="en-US" altLang="zh-CN" sz="1200" dirty="0"/>
              <a:t>UP</a:t>
            </a:r>
            <a:r>
              <a:rPr lang="zh-CN" altLang="en-US" sz="1200" dirty="0"/>
              <a:t>主分析用户评论的情感倾向，对视频内容做改动！</a:t>
            </a:r>
            <a:endParaRPr lang="zh-CN" altLang="en-US" sz="1200" dirty="0"/>
          </a:p>
        </p:txBody>
      </p:sp>
      <p:pic>
        <p:nvPicPr>
          <p:cNvPr id="8" name="图片 7"/>
          <p:cNvPicPr>
            <a:picLocks noChangeAspect="1"/>
          </p:cNvPicPr>
          <p:nvPr/>
        </p:nvPicPr>
        <p:blipFill>
          <a:blip r:embed="rId2"/>
          <a:stretch>
            <a:fillRect/>
          </a:stretch>
        </p:blipFill>
        <p:spPr>
          <a:xfrm>
            <a:off x="3792197" y="3143250"/>
            <a:ext cx="3961765" cy="2052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2946"/>
    </mc:Choice>
    <mc:Fallback>
      <p:transition spd="slow" advTm="529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a:t>用户画像</a:t>
            </a:r>
            <a:endParaRPr lang="zh-CN" altLang="en-US" dirty="0"/>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6" name="表格 5"/>
          <p:cNvGraphicFramePr/>
          <p:nvPr/>
        </p:nvGraphicFramePr>
        <p:xfrm>
          <a:off x="651510" y="1918335"/>
          <a:ext cx="7863840" cy="1558290"/>
        </p:xfrm>
        <a:graphic>
          <a:graphicData uri="http://schemas.openxmlformats.org/drawingml/2006/table">
            <a:tbl>
              <a:tblPr/>
              <a:tblGrid>
                <a:gridCol w="3931920"/>
                <a:gridCol w="3931920"/>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属性</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内容</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身份</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主为主，关注账号运营和粉丝增长的个人创作者或小团队</a:t>
                      </a:r>
                      <a:endParaRPr lang="zh-CN" altLang="en-US"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创作内容类型</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动画、游戏、数码、生活、美妆等</a:t>
                      </a:r>
                      <a:endParaRPr lang="zh-CN" sz="1200" dirty="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用户目标</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提升视频数据表现、提高用户互动、避免舆情风险、获取内容优化建议等</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技术水平</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一般具有基础的数据阅读能力，但缺乏专业的数据分析背景</a:t>
                      </a:r>
                      <a:endParaRPr lang="zh-CN" sz="1200" dirty="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4010"/>
    </mc:Choice>
    <mc:Fallback>
      <p:transition spd="slow" advTm="3401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a:t>用户需求分析</a:t>
            </a:r>
            <a:r>
              <a:rPr lang="en-US" altLang="zh-CN" dirty="0"/>
              <a:t>-</a:t>
            </a:r>
            <a:r>
              <a:rPr lang="zh-CN" altLang="en-US" dirty="0"/>
              <a:t>功能性需求</a:t>
            </a:r>
            <a:endParaRPr lang="zh-CN" altLang="en-US" dirty="0"/>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4" name="表格 3"/>
          <p:cNvGraphicFramePr/>
          <p:nvPr/>
        </p:nvGraphicFramePr>
        <p:xfrm>
          <a:off x="640080" y="1889760"/>
          <a:ext cx="7863840" cy="3078480"/>
        </p:xfrm>
        <a:graphic>
          <a:graphicData uri="http://schemas.openxmlformats.org/drawingml/2006/table">
            <a:tbl>
              <a:tblPr/>
              <a:tblGrid>
                <a:gridCol w="2621280"/>
                <a:gridCol w="2621280"/>
                <a:gridCol w="2621280"/>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endParaRPr lang="zh-CN" altLang="en-US"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endParaRPr lang="zh-CN" altLang="en-US"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graphicFrame>
        <p:nvGraphicFramePr>
          <p:cNvPr id="7" name="表格 6"/>
          <p:cNvGraphicFramePr/>
          <p:nvPr/>
        </p:nvGraphicFramePr>
        <p:xfrm>
          <a:off x="640080" y="1889760"/>
          <a:ext cx="7863840" cy="3078480"/>
        </p:xfrm>
        <a:graphic>
          <a:graphicData uri="http://schemas.openxmlformats.org/drawingml/2006/table">
            <a:tbl>
              <a:tblPr/>
              <a:tblGrid>
                <a:gridCol w="2621280"/>
                <a:gridCol w="2621280"/>
                <a:gridCol w="2621280"/>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endParaRPr lang="zh-CN" altLang="en-US"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endParaRPr lang="zh-CN" altLang="en-US"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endParaRPr lang="en-US" alt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64964"/>
    </mc:Choice>
    <mc:Fallback>
      <p:transition spd="slow" advTm="649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a:t>用户需求分析</a:t>
            </a:r>
            <a:r>
              <a:rPr lang="en-US" altLang="zh-CN" dirty="0"/>
              <a:t>-</a:t>
            </a:r>
            <a:r>
              <a:rPr lang="zh-CN" altLang="en-US" dirty="0"/>
              <a:t>非功能性需求</a:t>
            </a:r>
            <a:endParaRPr lang="zh-CN" altLang="en-US" dirty="0"/>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6" name="表格 5"/>
          <p:cNvGraphicFramePr/>
          <p:nvPr>
            <p:custDataLst>
              <p:tags r:id="rId1"/>
            </p:custDataLst>
          </p:nvPr>
        </p:nvGraphicFramePr>
        <p:xfrm>
          <a:off x="640080" y="1969770"/>
          <a:ext cx="7863840" cy="2251075"/>
        </p:xfrm>
        <a:graphic>
          <a:graphicData uri="http://schemas.openxmlformats.org/drawingml/2006/table">
            <a:tbl>
              <a:tblPr/>
              <a:tblGrid>
                <a:gridCol w="3931920"/>
                <a:gridCol w="3931920"/>
              </a:tblGrid>
              <a:tr h="34671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类别</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描述</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1816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性能</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系统应能支持每日分析至少</a:t>
                      </a:r>
                      <a:r>
                        <a:rPr lang="en-US" altLang="zh-CN" sz="1200">
                          <a:latin typeface="宋体" panose="02010600030101010101" pitchFamily="2" charset="-122"/>
                          <a:ea typeface="宋体" panose="02010600030101010101" pitchFamily="2" charset="-122"/>
                        </a:rPr>
                        <a:t>100</a:t>
                      </a:r>
                      <a:r>
                        <a:rPr lang="zh-CN" altLang="en-US" sz="1200">
                          <a:latin typeface="宋体" panose="02010600030101010101" pitchFamily="2" charset="-122"/>
                          <a:ea typeface="宋体" panose="02010600030101010101" pitchFamily="2" charset="-122"/>
                        </a:rPr>
                        <a:t>条视频内容，并在</a:t>
                      </a:r>
                      <a:r>
                        <a:rPr lang="en-US" altLang="zh-CN" sz="1200">
                          <a:latin typeface="宋体" panose="02010600030101010101" pitchFamily="2" charset="-122"/>
                          <a:ea typeface="宋体" panose="02010600030101010101" pitchFamily="2" charset="-122"/>
                        </a:rPr>
                        <a:t>10</a:t>
                      </a:r>
                      <a:r>
                        <a:rPr lang="zh-CN" altLang="en-US" sz="1200">
                          <a:latin typeface="宋体" panose="02010600030101010101" pitchFamily="2" charset="-122"/>
                          <a:ea typeface="宋体" panose="02010600030101010101" pitchFamily="2" charset="-122"/>
                        </a:rPr>
                        <a:t>秒内完成展示。</a:t>
                      </a:r>
                      <a:endParaRPr lang="zh-CN" altLang="en-US"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6710">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安全性</a:t>
                      </a:r>
                      <a:endParaRPr lang="zh-CN" sz="1200" dirty="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用户登录与数据传输需加密，用户隐私数据不得泄露。</a:t>
                      </a:r>
                      <a:endParaRPr lang="zh-CN" sz="1200" dirty="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可用性</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系统界面简洁、响应流畅，支持移动端和</a:t>
                      </a:r>
                      <a:r>
                        <a:rPr lang="en-US" altLang="zh-CN" sz="1200">
                          <a:latin typeface="宋体" panose="02010600030101010101" pitchFamily="2" charset="-122"/>
                          <a:ea typeface="宋体" panose="02010600030101010101" pitchFamily="2" charset="-122"/>
                        </a:rPr>
                        <a:t>PC</a:t>
                      </a:r>
                      <a:r>
                        <a:rPr lang="zh-CN" altLang="en-US" sz="1200">
                          <a:latin typeface="宋体" panose="02010600030101010101" pitchFamily="2" charset="-122"/>
                          <a:ea typeface="宋体" panose="02010600030101010101" pitchFamily="2" charset="-122"/>
                        </a:rPr>
                        <a:t>端访问。</a:t>
                      </a:r>
                      <a:endParaRPr lang="zh-CN" altLang="en-US"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6075">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可维护性</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后端模块化设计，便于后期功能扩展。</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兼容性</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dirty="0">
                          <a:latin typeface="宋体" panose="02010600030101010101" pitchFamily="2" charset="-122"/>
                          <a:ea typeface="宋体" panose="02010600030101010101" pitchFamily="2" charset="-122"/>
                        </a:rPr>
                        <a:t>前端适配主流浏览器及不同分辨率屏幕。</a:t>
                      </a:r>
                      <a:endParaRPr lang="zh-CN" sz="1200" dirty="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8891"/>
    </mc:Choice>
    <mc:Fallback>
      <p:transition spd="slow" advTm="2889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共同利益列表</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4" name="表格 3"/>
          <p:cNvGraphicFramePr/>
          <p:nvPr>
            <p:custDataLst>
              <p:tags r:id="rId1"/>
            </p:custDataLst>
          </p:nvPr>
        </p:nvGraphicFramePr>
        <p:xfrm>
          <a:off x="583565" y="2490470"/>
          <a:ext cx="5320030" cy="1946910"/>
        </p:xfrm>
        <a:graphic>
          <a:graphicData uri="http://schemas.openxmlformats.org/drawingml/2006/table">
            <a:tbl>
              <a:tblPr/>
              <a:tblGrid>
                <a:gridCol w="1009650"/>
                <a:gridCol w="4310380"/>
              </a:tblGrid>
              <a:tr h="260350">
                <a:tc>
                  <a:txBody>
                    <a:bodyPr/>
                    <a:lstStyle/>
                    <a:p>
                      <a:pPr marL="0" indent="0" algn="just">
                        <a:spcBef>
                          <a:spcPct val="0"/>
                        </a:spcBef>
                        <a:spcAft>
                          <a:spcPct val="0"/>
                        </a:spcAft>
                      </a:pPr>
                      <a:r>
                        <a:rPr lang="zh-CN" sz="1200">
                          <a:latin typeface="微软雅黑" panose="020B0503020204020204" charset="-122"/>
                          <a:ea typeface="微软雅黑" panose="020B0503020204020204" charset="-122"/>
                        </a:rPr>
                        <a:t>利益相关者</a:t>
                      </a:r>
                      <a:endParaRPr lang="zh-CN" sz="1200" b="1">
                        <a:latin typeface="微软雅黑" panose="020B0503020204020204" charset="-122"/>
                        <a:ea typeface="微软雅黑" panose="020B0503020204020204"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zh-CN" sz="1200">
                          <a:latin typeface="微软雅黑" panose="020B0503020204020204" charset="-122"/>
                          <a:ea typeface="微软雅黑" panose="020B0503020204020204" charset="-122"/>
                        </a:rPr>
                        <a:t>关注点</a:t>
                      </a:r>
                      <a:endParaRPr lang="zh-CN" sz="1200" b="1">
                        <a:latin typeface="微软雅黑" panose="020B0503020204020204" charset="-122"/>
                        <a:ea typeface="微软雅黑" panose="020B0503020204020204"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内容创作者</a:t>
                      </a:r>
                      <a:endParaRPr lang="zh-CN" sz="120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希望工具能精准分析受众、优化内容发布策略</a:t>
                      </a:r>
                      <a:endParaRPr lang="zh-CN" sz="1200" dirty="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8481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平台运营人员</a:t>
                      </a:r>
                      <a:endParaRPr lang="zh-CN" sz="120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关注内容合规、活跃度、用户增长</a:t>
                      </a:r>
                      <a:endParaRPr lang="zh-CN" sz="120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数据分析师</a:t>
                      </a:r>
                      <a:endParaRPr lang="zh-CN" sz="120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需要稳定、准确的内容数据和用户行为数据</a:t>
                      </a:r>
                      <a:endParaRPr lang="zh-CN" sz="120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开发团队</a:t>
                      </a:r>
                      <a:endParaRPr lang="zh-CN" sz="1200" dirty="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关注系统的可维护性、可扩展性</a:t>
                      </a:r>
                      <a:endParaRPr lang="zh-CN" sz="120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法律顾问</a:t>
                      </a:r>
                      <a:endParaRPr lang="zh-CN" sz="120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lgn="ctr">
                      <a:solidFill>
                        <a:srgbClr val="000008"/>
                      </a:solidFill>
                      <a:prstDash val="solid"/>
                      <a:round/>
                      <a:headEnd type="none" w="med" len="med"/>
                      <a:tailEnd type="none" w="med" len="med"/>
                    </a:lnR>
                    <a:lnT w="6350" cap="flat" cmpd="sng" algn="ctr">
                      <a:solidFill>
                        <a:srgbClr val="000008"/>
                      </a:solidFill>
                      <a:prstDash val="solid"/>
                      <a:roun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采集用户数据是否符合法规，例如《个人信息保护法》</a:t>
                      </a:r>
                      <a:endParaRPr lang="zh-CN" sz="1200" dirty="0">
                        <a:latin typeface="宋体" panose="02010600030101010101" pitchFamily="2" charset="-122"/>
                        <a:ea typeface="宋体" panose="02010600030101010101" pitchFamily="2" charset="-122"/>
                      </a:endParaRPr>
                    </a:p>
                  </a:txBody>
                  <a:tcPr marL="9525" marR="9525" marT="9525" marB="9525">
                    <a:lnL w="6350" cap="flat" cmpd="sng" algn="ctr">
                      <a:solidFill>
                        <a:srgbClr val="000008"/>
                      </a:solidFill>
                      <a:prstDash val="solid"/>
                      <a:round/>
                      <a:headEnd type="none" w="med" len="med"/>
                      <a:tailEnd type="none" w="med" len="med"/>
                    </a:lnL>
                    <a:lnR w="6350" cap="flat" cmpd="sng">
                      <a:solidFill>
                        <a:srgbClr val="000008"/>
                      </a:solidFill>
                      <a:prstDash val="solid"/>
                      <a:headEnd type="none" w="med" len="med"/>
                      <a:tailEnd type="none" w="med" len="med"/>
                    </a:lnR>
                    <a:lnT w="6350" cap="flat" cmpd="sng" algn="ctr">
                      <a:solidFill>
                        <a:srgbClr val="000008"/>
                      </a:solidFill>
                      <a:prstDash val="solid"/>
                      <a:round/>
                      <a:headEnd type="none" w="med" len="med"/>
                      <a:tailEnd type="none" w="med" len="med"/>
                    </a:lnT>
                    <a:lnB w="6350" cap="flat" cmpd="sng">
                      <a:solidFill>
                        <a:srgbClr val="000008"/>
                      </a:solidFill>
                      <a:prstDash val="solid"/>
                      <a:headEnd type="none" w="med" len="med"/>
                      <a:tailEnd type="none" w="med" len="med"/>
                    </a:lnB>
                    <a:noFill/>
                  </a:tcPr>
                </a:tc>
              </a:tr>
              <a:tr h="260350">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用户（</a:t>
                      </a:r>
                      <a:r>
                        <a:rPr lang="en-US" altLang="zh-CN" sz="1200" dirty="0">
                          <a:latin typeface="宋体" panose="02010600030101010101" pitchFamily="2" charset="-122"/>
                          <a:ea typeface="宋体" panose="02010600030101010101" pitchFamily="2" charset="-122"/>
                        </a:rPr>
                        <a:t>UP</a:t>
                      </a:r>
                      <a:r>
                        <a:rPr lang="zh-CN" altLang="en-US" sz="1200" dirty="0">
                          <a:latin typeface="宋体" panose="02010600030101010101" pitchFamily="2" charset="-122"/>
                          <a:ea typeface="宋体" panose="02010600030101010101" pitchFamily="2" charset="-122"/>
                        </a:rPr>
                        <a:t>主）</a:t>
                      </a:r>
                      <a:endParaRPr lang="zh-CN" altLang="en-US" sz="1200" dirty="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dirty="0">
                          <a:latin typeface="宋体" panose="02010600030101010101" pitchFamily="2" charset="-122"/>
                          <a:ea typeface="宋体" panose="02010600030101010101" pitchFamily="2" charset="-122"/>
                        </a:rPr>
                        <a:t>关心视频分析以及观众反馈</a:t>
                      </a:r>
                      <a:endParaRPr lang="zh-CN" sz="1200" dirty="0">
                        <a:latin typeface="宋体" panose="02010600030101010101" pitchFamily="2" charset="-122"/>
                        <a:ea typeface="宋体" panose="02010600030101010101" pitchFamily="2"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pic>
        <p:nvPicPr>
          <p:cNvPr id="6" name="图片 5"/>
          <p:cNvPicPr/>
          <p:nvPr/>
        </p:nvPicPr>
        <p:blipFill>
          <a:blip r:embed="rId2"/>
          <a:stretch>
            <a:fillRect/>
          </a:stretch>
        </p:blipFill>
        <p:spPr>
          <a:xfrm>
            <a:off x="5931535" y="2421255"/>
            <a:ext cx="2929890" cy="2428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9455"/>
    </mc:Choice>
    <mc:Fallback>
      <p:transition spd="slow" advTm="4945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endParaRPr lang="zh-CN" altLang="en-US" dirty="0"/>
          </a:p>
        </p:txBody>
      </p:sp>
      <p:sp>
        <p:nvSpPr>
          <p:cNvPr id="3" name="内容占位符 2"/>
          <p:cNvSpPr>
            <a:spLocks noGrp="1"/>
          </p:cNvSpPr>
          <p:nvPr>
            <p:ph idx="1"/>
          </p:nvPr>
        </p:nvSpPr>
        <p:spPr/>
        <p:txBody>
          <a:bodyPr/>
          <a:lstStyle/>
          <a:p>
            <a:r>
              <a:rPr lang="zh-CN" altLang="en-US" dirty="0"/>
              <a:t>产品目标</a:t>
            </a:r>
            <a:endParaRPr lang="zh-CN" altLang="en-US" dirty="0"/>
          </a:p>
          <a:p>
            <a:pPr marL="0" indent="457200">
              <a:buNone/>
            </a:pPr>
            <a:r>
              <a:rPr lang="zh-CN" altLang="en-US" sz="1800" dirty="0"/>
              <a:t>本项目旨在开发一款面向</a:t>
            </a:r>
            <a:r>
              <a:rPr lang="en-US" altLang="zh-CN" sz="1800" dirty="0"/>
              <a:t>UP</a:t>
            </a:r>
            <a:r>
              <a:rPr lang="zh-CN" altLang="en-US" sz="1800" dirty="0"/>
              <a:t>主的自媒体</a:t>
            </a:r>
            <a:r>
              <a:rPr lang="zh-CN" altLang="en-US" sz="1800" dirty="0">
                <a:solidFill>
                  <a:schemeClr val="accent5"/>
                </a:solidFill>
              </a:rPr>
              <a:t>数据分析工具</a:t>
            </a:r>
            <a:r>
              <a:rPr lang="zh-CN" altLang="en-US" sz="1800" dirty="0"/>
              <a:t>。该工具通过爬虫、情绪分析、用户画像、</a:t>
            </a:r>
            <a:r>
              <a:rPr lang="en-US" altLang="zh-CN" sz="1800" dirty="0"/>
              <a:t>AI</a:t>
            </a:r>
            <a:r>
              <a:rPr lang="zh-CN" altLang="en-US" sz="1800" dirty="0"/>
              <a:t>助手等功能，帮助内容创作者：实时掌握视频表现数据；</a:t>
            </a:r>
            <a:r>
              <a:rPr lang="zh-CN" altLang="en-US" sz="1800" dirty="0">
                <a:solidFill>
                  <a:schemeClr val="accent5"/>
                </a:solidFill>
              </a:rPr>
              <a:t>识别评论中的负面情绪风险</a:t>
            </a:r>
            <a:r>
              <a:rPr lang="zh-CN" altLang="en-US" sz="1800" dirty="0"/>
              <a:t>；了解用户画像，优化内容方向；提高账号影响力与运营效率。</a:t>
            </a:r>
            <a:endParaRPr lang="zh-CN" altLang="en-US" sz="1800" dirty="0"/>
          </a:p>
          <a:p>
            <a:pPr marL="0" indent="457200">
              <a:buNone/>
            </a:pPr>
            <a:r>
              <a:rPr lang="zh-CN" altLang="en-US" sz="1800" dirty="0"/>
              <a:t>用户类型如下：</a:t>
            </a:r>
            <a:endParaRPr lang="zh-CN" altLang="en-US" sz="18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7" name="表格 6"/>
          <p:cNvGraphicFramePr/>
          <p:nvPr>
            <p:custDataLst>
              <p:tags r:id="rId1"/>
            </p:custDataLst>
          </p:nvPr>
        </p:nvGraphicFramePr>
        <p:xfrm>
          <a:off x="884555" y="3209925"/>
          <a:ext cx="6446520" cy="1725930"/>
        </p:xfrm>
        <a:graphic>
          <a:graphicData uri="http://schemas.openxmlformats.org/drawingml/2006/table">
            <a:tbl>
              <a:tblPr/>
              <a:tblGrid>
                <a:gridCol w="1687830"/>
                <a:gridCol w="2242820"/>
                <a:gridCol w="2515870"/>
              </a:tblGrid>
              <a:tr h="494665">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用户类型</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典型特征</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主要需求</a:t>
                      </a:r>
                      <a:endParaRPr lang="zh-CN" sz="12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615950">
                <a:tc>
                  <a:txBody>
                    <a:bodyPr/>
                    <a:lstStyle/>
                    <a:p>
                      <a:pPr marL="34925" indent="0" algn="l">
                        <a:spcBef>
                          <a:spcPct val="0"/>
                        </a:spcBef>
                        <a:spcAft>
                          <a:spcPct val="0"/>
                        </a:spcAft>
                      </a:pP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a:t>
                      </a:r>
                      <a:endParaRPr lang="zh-CN" altLang="en-US"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拥有数千至数十万粉丝，稳定内容输出</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了解数据变化趋势、粉丝行为分析、及时获得负面评论提醒</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615315">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新手创作者</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粉丝量少，缺乏经验</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获取发布建议、优化运营策略、提升互动量</a:t>
                      </a:r>
                      <a:endParaRPr lang="zh-CN" sz="12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40085"/>
    </mc:Choice>
    <mc:Fallback>
      <p:transition spd="slow" advTm="40085"/>
    </mc:Fallback>
  </mc:AlternateContent>
</p:sld>
</file>

<file path=ppt/tags/tag1.xml><?xml version="1.0" encoding="utf-8"?>
<p:tagLst xmlns:p="http://schemas.openxmlformats.org/presentationml/2006/main">
  <p:tag name="TABLE_ENDDRAG_ORIGIN_RECT" val="619*188"/>
  <p:tag name="TABLE_ENDDRAG_RECT" val="50*155*619*188"/>
</p:tagLst>
</file>

<file path=ppt/tags/tag2.xml><?xml version="1.0" encoding="utf-8"?>
<p:tagLst xmlns:p="http://schemas.openxmlformats.org/presentationml/2006/main">
  <p:tag name="TABLE_ENDDRAG_ORIGIN_RECT" val="411*163"/>
  <p:tag name="TABLE_ENDDRAG_RECT" val="36*96*411*163"/>
</p:tagLst>
</file>

<file path=ppt/tags/tag3.xml><?xml version="1.0" encoding="utf-8"?>
<p:tagLst xmlns:p="http://schemas.openxmlformats.org/presentationml/2006/main">
  <p:tag name="TABLE_ENDDRAG_ORIGIN_RECT" val="507*135"/>
  <p:tag name="TABLE_ENDDRAG_RECT" val="0*315*507*135"/>
</p:tagLst>
</file>

<file path=ppt/tags/tag4.xml><?xml version="1.0" encoding="utf-8"?>
<p:tagLst xmlns:p="http://schemas.openxmlformats.org/presentationml/2006/main">
  <p:tag name="TABLE_ENDDRAG_ORIGIN_RECT" val="283*378"/>
  <p:tag name="TABLE_ENDDRAG_RECT" val="36*96*283*378"/>
</p:tagLst>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3452</Words>
  <Application>WPS 演示</Application>
  <PresentationFormat>全屏显示(4:3)</PresentationFormat>
  <Paragraphs>413</Paragraphs>
  <Slides>22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3" baseType="lpstr">
      <vt:lpstr>Arial</vt:lpstr>
      <vt:lpstr>宋体</vt:lpstr>
      <vt:lpstr>Wingdings</vt:lpstr>
      <vt:lpstr>微软雅黑</vt:lpstr>
      <vt:lpstr>Calibri</vt:lpstr>
      <vt:lpstr>Candara</vt:lpstr>
      <vt:lpstr>Arial Unicode MS</vt:lpstr>
      <vt:lpstr>等线</vt:lpstr>
      <vt:lpstr>Office 主题​​</vt:lpstr>
      <vt:lpstr>Visio.Drawing.11</vt:lpstr>
      <vt:lpstr>Visio.Drawing.15</vt:lpstr>
      <vt:lpstr>AI网络爬虫工具</vt:lpstr>
      <vt:lpstr>主要议程</vt:lpstr>
      <vt:lpstr>需求调研</vt:lpstr>
      <vt:lpstr>需求调研</vt:lpstr>
      <vt:lpstr>需求调研</vt:lpstr>
      <vt:lpstr>需求调研</vt:lpstr>
      <vt:lpstr>需求调研</vt:lpstr>
      <vt:lpstr>共同利益列表</vt:lpstr>
      <vt:lpstr>初步产品要求文档</vt:lpstr>
      <vt:lpstr>初步产品要求文档</vt:lpstr>
      <vt:lpstr>用户故事列表</vt:lpstr>
      <vt:lpstr>需求分析模型</vt:lpstr>
      <vt:lpstr>需求分析模型</vt:lpstr>
      <vt:lpstr>需求分析模型</vt:lpstr>
      <vt:lpstr>需求分析模型</vt:lpstr>
      <vt:lpstr>需求分析模型</vt:lpstr>
      <vt:lpstr>精华类图</vt:lpstr>
      <vt:lpstr>精华类图</vt:lpstr>
      <vt:lpstr>系统体系结构图</vt:lpstr>
      <vt:lpstr>测试用例</vt:lpstr>
      <vt:lpstr>UI页面展示</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枫</cp:lastModifiedBy>
  <cp:revision>101</cp:revision>
  <dcterms:created xsi:type="dcterms:W3CDTF">2019-09-17T05:09:00Z</dcterms:created>
  <dcterms:modified xsi:type="dcterms:W3CDTF">2025-06-30T08:35:36Z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7A0390C7764F44FCA997956A8A2E0078_13</vt:lpwstr>
  </property>
  <property fmtid="{D5CDD505-2E9C-101B-9397-08002B2CF9AE}" pid="3" name="KSOProductBuildVer">
    <vt:lpwstr>2052-12.1.0.21541</vt:lpwstr>
  </property>
</Properties>
</file>