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2" r:id="rId7"/>
    <p:sldId id="275" r:id="rId8"/>
    <p:sldId id="273" r:id="rId9"/>
    <p:sldId id="274" r:id="rId10"/>
    <p:sldId id="276" r:id="rId11"/>
    <p:sldId id="279" r:id="rId12"/>
    <p:sldId id="290" r:id="rId13"/>
    <p:sldId id="277" r:id="rId14"/>
    <p:sldId id="280" r:id="rId15"/>
    <p:sldId id="282" r:id="rId16"/>
    <p:sldId id="289" r:id="rId17"/>
    <p:sldId id="283" r:id="rId18"/>
    <p:sldId id="284" r:id="rId19"/>
    <p:sldId id="285" r:id="rId20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16" autoAdjust="0"/>
  </p:normalViewPr>
  <p:slideViewPr>
    <p:cSldViewPr>
      <p:cViewPr>
        <p:scale>
          <a:sx n="66" d="100"/>
          <a:sy n="66" d="100"/>
        </p:scale>
        <p:origin x="1330" y="60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2021/7/15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2021/7/15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89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310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53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2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218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654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23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76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39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06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65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3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37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1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2021/7/15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alesforce Sans"/>
                <a:ea typeface="微软雅黑" panose="020B0503020204020204" pitchFamily="34" charset="-122"/>
                <a:sym typeface="Salesforce Sans"/>
              </a:rPr>
              <a:t>ChatBot</a:t>
            </a:r>
            <a:r>
              <a:rPr lang="zh-CN" altLang="en-US" dirty="0">
                <a:latin typeface="Salesforce Sans"/>
                <a:sym typeface="Salesforce Sans"/>
              </a:rPr>
              <a:t>聊天机器人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组名：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CLannad</a:t>
            </a: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组长：袁粼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组员：王凯，李涵，林万超，田丁辰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5860" y="-171400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聊天机器人基本框架</a:t>
            </a:r>
            <a:r>
              <a:rPr lang="zh-CN" altLang="en-US" dirty="0">
                <a:sym typeface="Salesforce Sans"/>
              </a:rPr>
              <a:t>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Flask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部署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rasa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B69E6C-3A88-4952-A563-3C7B8FA81CC1}"/>
              </a:ext>
            </a:extLst>
          </p:cNvPr>
          <p:cNvSpPr txBox="1"/>
          <p:nvPr/>
        </p:nvSpPr>
        <p:spPr>
          <a:xfrm>
            <a:off x="1013522" y="1484784"/>
            <a:ext cx="1058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-m rasa run --enable-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rasa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服务后，运行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conversation.py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即可在命令行与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rasa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对话。</a:t>
            </a:r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D7879D-9D51-480D-826B-7C15D307D0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78" y="2564904"/>
            <a:ext cx="8712968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6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53852" y="-387424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聊天机器人基本框架</a:t>
            </a:r>
            <a:r>
              <a:rPr lang="zh-CN" altLang="en-US" dirty="0">
                <a:sym typeface="Salesforce Sans"/>
              </a:rPr>
              <a:t>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Flask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部署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rasa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462A7-7CB2-4EB7-8E2E-9CD846F1C5F6}"/>
              </a:ext>
            </a:extLst>
          </p:cNvPr>
          <p:cNvSpPr txBox="1"/>
          <p:nvPr/>
        </p:nvSpPr>
        <p:spPr>
          <a:xfrm>
            <a:off x="1053852" y="1124744"/>
            <a:ext cx="9928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flask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服务器使用相同的方式与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rasa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端进行交流。除了从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rasa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获取对话外，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flask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服务器还负责响应从浏览器发来的请求。</a:t>
            </a:r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BCE101-062E-4255-970C-9CE2F807302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/>
          <a:stretch/>
        </p:blipFill>
        <p:spPr bwMode="auto">
          <a:xfrm>
            <a:off x="6526460" y="2564904"/>
            <a:ext cx="4769005" cy="376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647DFB-7B27-4F86-BF22-DD87CF39D2E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b="76422"/>
          <a:stretch/>
        </p:blipFill>
        <p:spPr bwMode="auto">
          <a:xfrm>
            <a:off x="1341884" y="2797944"/>
            <a:ext cx="5089482" cy="1223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53F024-140A-4F30-899C-DB940BEB5EA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t="84454" r="8521"/>
          <a:stretch/>
        </p:blipFill>
        <p:spPr bwMode="auto">
          <a:xfrm>
            <a:off x="981844" y="4769216"/>
            <a:ext cx="5328592" cy="951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4161" y="29833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聊天机器人基本框架</a:t>
            </a:r>
            <a:r>
              <a:rPr lang="zh-CN" altLang="en-US" dirty="0">
                <a:sym typeface="Salesforce Sans"/>
              </a:rPr>
              <a:t>：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sym typeface="Salesforce Sans"/>
              </a:rPr>
              <a:t>部署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sym typeface="Salesforce Sans"/>
              </a:rPr>
              <a:t>Docker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47BF54-F5C4-4F0A-BA23-6A24099F2738}"/>
              </a:ext>
            </a:extLst>
          </p:cNvPr>
          <p:cNvSpPr txBox="1"/>
          <p:nvPr/>
        </p:nvSpPr>
        <p:spPr>
          <a:xfrm>
            <a:off x="914161" y="1620304"/>
            <a:ext cx="10360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步骤：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lang="en-US" altLang="zh-CN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进行镜像拉取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所需要的镜像为：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python:3.6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	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pull python:3.6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命令拉取镜像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再在命令行输入命令	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run 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python:3.6	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来运行当前拉取的镜像。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得到一个新的容器，可以通过如下命令查看当前所有容器：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-a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20155C-1354-46A0-9368-5FA5657250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4161" y="4005064"/>
            <a:ext cx="10360500" cy="16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35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45840" y="0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聊天机器人基本框架</a:t>
            </a:r>
            <a:r>
              <a:rPr lang="zh-CN" altLang="en-US" dirty="0">
                <a:sym typeface="Salesforce Sans"/>
              </a:rPr>
              <a:t>：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sym typeface="Salesforce Sans"/>
              </a:rPr>
              <a:t>部署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sym typeface="Salesforce Sans"/>
              </a:rPr>
              <a:t>Docker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95E08D-F866-4F4D-9942-B75CCA3A874B}"/>
              </a:ext>
            </a:extLst>
          </p:cNvPr>
          <p:cNvSpPr txBox="1"/>
          <p:nvPr/>
        </p:nvSpPr>
        <p:spPr>
          <a:xfrm>
            <a:off x="945840" y="1556792"/>
            <a:ext cx="91450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docker exec -it f6a3675926c2 /bin/bash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进入容器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然后执行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docker commit f6a3675926c2 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chatrobot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将这个新容器制作成一个新的镜像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dockers images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查看已经存在的镜像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可以看到新容器已经被我们制作成一个镜像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证明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运行环境正常，制作的镜像能够正常运行。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432D0D-5E9E-49D2-8922-01D09A83B7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3852" y="4296003"/>
            <a:ext cx="8640960" cy="1812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3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4161" y="29833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聊天机器人基本框架</a:t>
            </a:r>
            <a:r>
              <a:rPr lang="zh-CN" altLang="en-US" dirty="0">
                <a:sym typeface="Salesforce Sans"/>
              </a:rPr>
              <a:t>：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sym typeface="Salesforce Sans"/>
              </a:rPr>
              <a:t>部署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sym typeface="Salesforce Sans"/>
              </a:rPr>
              <a:t>Docker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0083D8-52A7-4A2D-AB5B-61BB871059EF}"/>
              </a:ext>
            </a:extLst>
          </p:cNvPr>
          <p:cNvSpPr txBox="1"/>
          <p:nvPr/>
        </p:nvSpPr>
        <p:spPr>
          <a:xfrm>
            <a:off x="1003070" y="1700808"/>
            <a:ext cx="86705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编写</a:t>
            </a:r>
            <a:r>
              <a:rPr lang="en-US" altLang="zh-CN" kern="10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dockerfile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来制作新的镜像并部署我们的</a:t>
            </a:r>
            <a:r>
              <a:rPr lang="en-US" altLang="zh-CN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flask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应用</a:t>
            </a:r>
            <a:endParaRPr lang="en-US" altLang="zh-CN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dockerfile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文件目录下执行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docker build -t 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chatrobot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.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制作新镜像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docker run  -p 5000:5000 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chatrobot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来执行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flask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项目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然后通过网页来访问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127.0.0.1:5000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，来看能否访问成功。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DCD3D8-A0B0-423B-B4A4-DA9725699E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5860" y="4221088"/>
            <a:ext cx="7416824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95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4161" y="11091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聊天机器人基本框架</a:t>
            </a:r>
            <a:r>
              <a:rPr lang="zh-CN" altLang="en-US" dirty="0">
                <a:sym typeface="Salesforce Sans"/>
              </a:rPr>
              <a:t>：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sym typeface="Salesforce Sans"/>
              </a:rPr>
              <a:t>部署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sym typeface="Salesforce Sans"/>
              </a:rPr>
              <a:t>Docker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9CD8CC-91B3-4A88-A9D7-5BF511B3A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884760"/>
            <a:ext cx="9217024" cy="44644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425359-3AEB-49F2-B5EB-B9B255E40E86}"/>
              </a:ext>
            </a:extLst>
          </p:cNvPr>
          <p:cNvSpPr txBox="1"/>
          <p:nvPr/>
        </p:nvSpPr>
        <p:spPr>
          <a:xfrm>
            <a:off x="1053852" y="12982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这是得到的页面</a:t>
            </a:r>
          </a:p>
        </p:txBody>
      </p:sp>
    </p:spTree>
    <p:extLst>
      <p:ext uri="{BB962C8B-B14F-4D97-AF65-F5344CB8AC3E}">
        <p14:creationId xmlns:p14="http://schemas.microsoft.com/office/powerpoint/2010/main" val="42941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4161" y="29833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设计理念：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人与星座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58350-B569-4A10-AC6F-95267DC8C6BD}"/>
              </a:ext>
            </a:extLst>
          </p:cNvPr>
          <p:cNvSpPr txBox="1"/>
          <p:nvPr/>
        </p:nvSpPr>
        <p:spPr>
          <a:xfrm>
            <a:off x="1269876" y="1916832"/>
            <a:ext cx="18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B01833-FBED-4A66-9FEE-483EF91AE179}"/>
              </a:ext>
            </a:extLst>
          </p:cNvPr>
          <p:cNvSpPr txBox="1"/>
          <p:nvPr/>
        </p:nvSpPr>
        <p:spPr>
          <a:xfrm>
            <a:off x="916520" y="1412776"/>
            <a:ext cx="103605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星相学家认为，人的形成、人在宇宙的行为以及人的一 生、人的命运、人的性格都可以用他所属的星座来解释。</a:t>
            </a:r>
            <a:endParaRPr lang="en-US" altLang="zh-CN" sz="2800" dirty="0"/>
          </a:p>
          <a:p>
            <a:r>
              <a:rPr lang="zh-CN" altLang="en-US" sz="2800" dirty="0"/>
              <a:t>星座是指占星学中必不可少的组成部分之一，亦指天上一群群的恒星组合。自从古代以来，人类便把三五成群的恒星与他们神话中的人物或器具联系起来，称之为“星座”。星座几乎是所有文明中确定天空方位的手段，在航海领域应用颇广。对星座的划分完全是人为的，不同的文明对于其划分和命名都不尽相同。</a:t>
            </a:r>
            <a:endParaRPr lang="en-US" altLang="zh-CN" sz="2800" dirty="0"/>
          </a:p>
          <a:p>
            <a:r>
              <a:rPr lang="zh-CN" altLang="en-US" sz="2800" dirty="0"/>
              <a:t>在西方占星学上，黄道</a:t>
            </a:r>
            <a:r>
              <a:rPr lang="en-US" altLang="zh-CN" sz="2800" dirty="0"/>
              <a:t>12</a:t>
            </a:r>
            <a:r>
              <a:rPr lang="zh-CN" altLang="en-US" sz="2800" dirty="0"/>
              <a:t>星座是宇宙方位的代名词，一个人出生时，各星体落入黄道上的位置，说明了一个人的先天性格及天赋。黄道</a:t>
            </a:r>
            <a:r>
              <a:rPr lang="en-US" altLang="zh-CN" sz="2800" dirty="0"/>
              <a:t>12</a:t>
            </a:r>
            <a:r>
              <a:rPr lang="zh-CN" altLang="en-US" sz="2800" dirty="0"/>
              <a:t>星座象征心理层面，反映出一个人行为的表现的方式。</a:t>
            </a:r>
          </a:p>
        </p:txBody>
      </p:sp>
    </p:spTree>
    <p:extLst>
      <p:ext uri="{BB962C8B-B14F-4D97-AF65-F5344CB8AC3E}">
        <p14:creationId xmlns:p14="http://schemas.microsoft.com/office/powerpoint/2010/main" val="10860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000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目录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聊天机器人基本原理实现</a:t>
            </a: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聊天机器人基本框架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聊天机器人设计理念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Rasa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基本实现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908931-4F29-46AD-B976-4848FDD9BC1F}"/>
              </a:ext>
            </a:extLst>
          </p:cNvPr>
          <p:cNvSpPr txBox="1"/>
          <p:nvPr/>
        </p:nvSpPr>
        <p:spPr>
          <a:xfrm>
            <a:off x="1196585" y="1844824"/>
            <a:ext cx="61078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zh-CN" altLang="en-US" dirty="0">
                <a:solidFill>
                  <a:srgbClr val="FF000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算法思想</a:t>
            </a:r>
            <a:endParaRPr lang="en-US" altLang="zh-CN" dirty="0">
              <a:solidFill>
                <a:srgbClr val="FF0000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endParaRPr lang="en-US" altLang="zh-CN" dirty="0">
              <a:solidFill>
                <a:srgbClr val="FF0000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solidFill>
                  <a:srgbClr val="FF000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网络结构</a:t>
            </a:r>
            <a:endParaRPr lang="en-US" altLang="zh-CN" dirty="0">
              <a:solidFill>
                <a:srgbClr val="FF0000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endParaRPr lang="en-US" altLang="zh-CN" dirty="0">
              <a:solidFill>
                <a:srgbClr val="FF0000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solidFill>
                  <a:srgbClr val="FF000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相似度计算</a:t>
            </a:r>
            <a:endParaRPr lang="en-US" altLang="zh-CN" dirty="0">
              <a:solidFill>
                <a:srgbClr val="FF0000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endParaRPr lang="en-US" altLang="zh-CN" dirty="0">
              <a:solidFill>
                <a:srgbClr val="FF0000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solidFill>
                  <a:srgbClr val="FF000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损失函数</a:t>
            </a:r>
            <a:endParaRPr lang="en-US" altLang="zh-CN" dirty="0">
              <a:solidFill>
                <a:srgbClr val="FF0000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128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4161" y="-171400"/>
            <a:ext cx="10360501" cy="1223963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Rasa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框架意图分类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embedding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算法思想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D963D-35D4-4BFE-83FA-BB787CCEB9E6}"/>
              </a:ext>
            </a:extLst>
          </p:cNvPr>
          <p:cNvSpPr txBox="1"/>
          <p:nvPr/>
        </p:nvSpPr>
        <p:spPr>
          <a:xfrm>
            <a:off x="1067926" y="1387296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基本思想：把训练样本和意图编码到同一个向量空间，</a:t>
            </a:r>
            <a:endParaRPr lang="en-US" altLang="zh-CN" sz="2800" dirty="0"/>
          </a:p>
          <a:p>
            <a:r>
              <a:rPr lang="zh-CN" altLang="en-US" sz="2800" dirty="0"/>
              <a:t>设计损失函数，使得样本与真实意图更相近，样本与其他意图更相反，意图之间编码更相反，达到意图分类的目的。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20E7BD-3D4C-4301-A2F0-AADB54F5DFE5}"/>
              </a:ext>
            </a:extLst>
          </p:cNvPr>
          <p:cNvSpPr txBox="1"/>
          <p:nvPr/>
        </p:nvSpPr>
        <p:spPr>
          <a:xfrm>
            <a:off x="1067926" y="3429000"/>
            <a:ext cx="10662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举个例子说明，假设有两条训练样本“我要充话费”和“我要订机票”，有四个意图“订机票”、“查天气”，“充话费”，“查运势”，意图分类算法的目的就是把“我要充话费”分到“充话费”上，“我要订机票”分到“订机票”上。</a:t>
            </a:r>
            <a:endParaRPr lang="en-US" altLang="zh-CN" sz="2000" dirty="0"/>
          </a:p>
          <a:p>
            <a:r>
              <a:rPr lang="zh-CN" altLang="en-US" sz="2000" dirty="0"/>
              <a:t>样本与真实意图更相近就对应“我要充话费”和“充话费”向量相似度更高，同理，“我要订机票”和“订机票”向量相似度更高；</a:t>
            </a:r>
            <a:endParaRPr lang="en-US" altLang="zh-CN" sz="2000" dirty="0"/>
          </a:p>
          <a:p>
            <a:r>
              <a:rPr lang="zh-CN" altLang="en-US" sz="2000" dirty="0"/>
              <a:t>样本与其他意图更相反就对应“我要充话费”和“订机票”、“查天气”、“查运势”向量相似度更小；</a:t>
            </a:r>
            <a:endParaRPr lang="en-US" altLang="zh-CN" sz="2000" dirty="0"/>
          </a:p>
          <a:p>
            <a:r>
              <a:rPr lang="zh-CN" altLang="en-US" sz="2000" dirty="0"/>
              <a:t>意图之间编码相反就对应“订机票”、“查天气”，“充话费”，“查运势”向量相似度更小。</a:t>
            </a:r>
          </a:p>
        </p:txBody>
      </p:sp>
    </p:spTree>
    <p:extLst>
      <p:ext uri="{BB962C8B-B14F-4D97-AF65-F5344CB8AC3E}">
        <p14:creationId xmlns:p14="http://schemas.microsoft.com/office/powerpoint/2010/main" val="21040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8670" y="-31326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网络结构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AF8B24-80EA-43F9-8AC2-79DA7EF98F14}"/>
              </a:ext>
            </a:extLst>
          </p:cNvPr>
          <p:cNvSpPr txBox="1"/>
          <p:nvPr/>
        </p:nvSpPr>
        <p:spPr>
          <a:xfrm>
            <a:off x="978670" y="1700808"/>
            <a:ext cx="10585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、样本输入</a:t>
            </a:r>
            <a:r>
              <a:rPr lang="en-US" altLang="zh-CN" sz="2800" dirty="0"/>
              <a:t>x</a:t>
            </a:r>
            <a:r>
              <a:rPr lang="zh-CN" altLang="en-US" sz="2800" dirty="0"/>
              <a:t>输入层采用</a:t>
            </a:r>
            <a:r>
              <a:rPr lang="en-US" altLang="zh-CN" sz="2800" dirty="0"/>
              <a:t>bag-of-word</a:t>
            </a:r>
            <a:r>
              <a:rPr lang="zh-CN" altLang="en-US" sz="2800" dirty="0"/>
              <a:t>方式，只考虑词频，</a:t>
            </a:r>
            <a:r>
              <a:rPr lang="en-US" altLang="zh-CN" sz="2800" dirty="0" err="1"/>
              <a:t>n_words</a:t>
            </a:r>
            <a:r>
              <a:rPr lang="zh-CN" altLang="en-US" sz="2800" dirty="0"/>
              <a:t>是词汇表词语总数</a:t>
            </a:r>
            <a:r>
              <a:rPr lang="en-US" altLang="zh-CN" sz="2800" dirty="0"/>
              <a:t>MLP</a:t>
            </a:r>
            <a:r>
              <a:rPr lang="zh-CN" altLang="en-US" sz="2800" dirty="0"/>
              <a:t>有两个隐含层，采用</a:t>
            </a:r>
            <a:r>
              <a:rPr lang="en-US" altLang="zh-CN" sz="2800" dirty="0" err="1"/>
              <a:t>relu</a:t>
            </a:r>
            <a:r>
              <a:rPr lang="zh-CN" altLang="en-US" sz="2800" dirty="0"/>
              <a:t>激活函数，并配置 </a:t>
            </a:r>
            <a:r>
              <a:rPr lang="en-US" altLang="zh-CN" sz="2800" dirty="0"/>
              <a:t>dropout</a:t>
            </a:r>
            <a:r>
              <a:rPr lang="zh-CN" altLang="en-US" sz="2800" dirty="0"/>
              <a:t>和</a:t>
            </a:r>
            <a:r>
              <a:rPr lang="en-US" altLang="zh-CN" sz="2800" dirty="0"/>
              <a:t>L2</a:t>
            </a:r>
            <a:r>
              <a:rPr lang="zh-CN" altLang="en-US" sz="2800" dirty="0"/>
              <a:t>正则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、意图输入</a:t>
            </a:r>
            <a:r>
              <a:rPr lang="en-US" altLang="zh-CN" sz="2800" dirty="0"/>
              <a:t>y</a:t>
            </a:r>
            <a:r>
              <a:rPr lang="zh-CN" altLang="en-US" sz="2800" dirty="0"/>
              <a:t>输入层是意图数*意图数的方阵，对角线元素为</a:t>
            </a:r>
            <a:r>
              <a:rPr lang="en-US" altLang="zh-CN" sz="2800" dirty="0"/>
              <a:t>1</a:t>
            </a:r>
            <a:r>
              <a:rPr lang="zh-CN" altLang="en-US" sz="2800" dirty="0"/>
              <a:t>，其余为</a:t>
            </a:r>
            <a:r>
              <a:rPr lang="en-US" altLang="zh-CN" sz="2800" dirty="0"/>
              <a:t>0</a:t>
            </a:r>
            <a:r>
              <a:rPr lang="zh-CN" altLang="en-US" sz="2800" dirty="0"/>
              <a:t>，方阵的第一行是样本的真实意图，剩下行数是其他意图（负样本）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embedding</a:t>
            </a:r>
            <a:r>
              <a:rPr lang="zh-CN" altLang="en-US" sz="2800" dirty="0"/>
              <a:t>层样本输入和意图输入的</a:t>
            </a:r>
            <a:r>
              <a:rPr lang="en-US" altLang="zh-CN" sz="2800" dirty="0"/>
              <a:t>embedding</a:t>
            </a:r>
            <a:r>
              <a:rPr lang="zh-CN" altLang="en-US" sz="2800" dirty="0"/>
              <a:t>层维度均为</a:t>
            </a:r>
            <a:r>
              <a:rPr lang="en-US" altLang="zh-CN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982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5860" y="-172373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网络结构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39F96F-FB32-4FA5-8262-AF426A33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1239422"/>
            <a:ext cx="7488831" cy="43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相似度计算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68DC6-4987-48E6-B006-6907B5C2F5FC}"/>
              </a:ext>
            </a:extLst>
          </p:cNvPr>
          <p:cNvSpPr txBox="1"/>
          <p:nvPr/>
        </p:nvSpPr>
        <p:spPr>
          <a:xfrm>
            <a:off x="1218883" y="3246001"/>
            <a:ext cx="6209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损失函数</a:t>
            </a:r>
            <a:endParaRPr lang="zh-CN" alt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A64DA-B990-4674-A0AD-9790063C910B}"/>
              </a:ext>
            </a:extLst>
          </p:cNvPr>
          <p:cNvSpPr txBox="1"/>
          <p:nvPr/>
        </p:nvSpPr>
        <p:spPr>
          <a:xfrm>
            <a:off x="1218883" y="1765340"/>
            <a:ext cx="1002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向量相似度计算采用常见的余弦相似度。但是本算法计算两个相似度，一个是</a:t>
            </a:r>
            <a:r>
              <a:rPr lang="en-US" altLang="zh-CN" b="0" i="0" dirty="0">
                <a:effectLst/>
                <a:latin typeface="-apple-system"/>
              </a:rPr>
              <a:t>sim</a:t>
            </a:r>
            <a:r>
              <a:rPr lang="zh-CN" altLang="en-US" b="0" i="0" dirty="0">
                <a:effectLst/>
                <a:latin typeface="-apple-system"/>
              </a:rPr>
              <a:t>，即样本与意图之间的相似度；另一个是</a:t>
            </a:r>
            <a:r>
              <a:rPr lang="en-US" altLang="zh-CN" b="0" i="0" dirty="0" err="1">
                <a:effectLst/>
                <a:latin typeface="-apple-system"/>
              </a:rPr>
              <a:t>sim_emb</a:t>
            </a:r>
            <a:r>
              <a:rPr lang="zh-CN" altLang="en-US" b="0" i="0" dirty="0">
                <a:effectLst/>
                <a:latin typeface="-apple-system"/>
              </a:rPr>
              <a:t>，即意图之间的相似度。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55A16-67CF-4DB3-B724-5728D8132E41}"/>
              </a:ext>
            </a:extLst>
          </p:cNvPr>
          <p:cNvSpPr txBox="1"/>
          <p:nvPr/>
        </p:nvSpPr>
        <p:spPr>
          <a:xfrm>
            <a:off x="1199542" y="4172664"/>
            <a:ext cx="10021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损失函数定性理解，损失</a:t>
            </a:r>
            <a:r>
              <a:rPr lang="en-US" altLang="zh-CN" b="0" i="0" dirty="0">
                <a:effectLst/>
                <a:latin typeface="-apple-system"/>
              </a:rPr>
              <a:t>=</a:t>
            </a:r>
            <a:r>
              <a:rPr lang="zh-CN" altLang="en-US" b="0" i="0" dirty="0">
                <a:effectLst/>
                <a:latin typeface="-apple-system"/>
              </a:rPr>
              <a:t>样本与真实意图的相似度取反</a:t>
            </a:r>
            <a:r>
              <a:rPr lang="en-US" altLang="zh-CN" b="0" i="0" dirty="0">
                <a:effectLst/>
                <a:latin typeface="-apple-system"/>
              </a:rPr>
              <a:t>+</a:t>
            </a:r>
            <a:r>
              <a:rPr lang="zh-CN" altLang="en-US" b="0" i="0" dirty="0">
                <a:effectLst/>
                <a:latin typeface="-apple-system"/>
              </a:rPr>
              <a:t>样本与最相近的其他意图的相似度取正</a:t>
            </a:r>
            <a:r>
              <a:rPr lang="en-US" altLang="zh-CN" b="0" i="0" dirty="0">
                <a:effectLst/>
                <a:latin typeface="-apple-system"/>
              </a:rPr>
              <a:t>+</a:t>
            </a:r>
            <a:r>
              <a:rPr lang="zh-CN" altLang="en-US" b="0" i="0" dirty="0">
                <a:effectLst/>
                <a:latin typeface="-apple-system"/>
              </a:rPr>
              <a:t>真实意图与最相近的其他意图的相似度取正</a:t>
            </a:r>
            <a:br>
              <a:rPr lang="zh-CN" altLang="en-US" dirty="0"/>
            </a:br>
            <a:r>
              <a:rPr lang="zh-CN" altLang="en-US" b="0" i="0" dirty="0">
                <a:effectLst/>
                <a:latin typeface="-apple-system"/>
              </a:rPr>
              <a:t>最小化损失相当于，训练过程中逐渐让样本的编码向量与真实意图的编码向量更相近，样本的编码向量与其他意图的编码向量更相反，不同意图之间的编码向量更相反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7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53852" y="188640"/>
            <a:ext cx="10360501" cy="1223963"/>
          </a:xfrm>
        </p:spPr>
        <p:txBody>
          <a:bodyPr rtlCol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聊天机器人基本框架</a:t>
            </a:r>
            <a:r>
              <a:rPr lang="zh-CN" altLang="en-US" dirty="0">
                <a:sym typeface="Salesforce Sans"/>
              </a:rPr>
              <a:t>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Flask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部署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rasa</a:t>
            </a:r>
            <a:b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23964D-3B1D-4AA1-84B5-BA5F3736EB00}"/>
              </a:ext>
            </a:extLst>
          </p:cNvPr>
          <p:cNvSpPr txBox="1"/>
          <p:nvPr/>
        </p:nvSpPr>
        <p:spPr>
          <a:xfrm>
            <a:off x="1197868" y="1062875"/>
            <a:ext cx="7356501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使用方法：</a:t>
            </a:r>
            <a:endParaRPr lang="en-US" altLang="zh-CN" sz="2800" dirty="0"/>
          </a:p>
          <a:p>
            <a:pPr lvl="0">
              <a:lnSpc>
                <a:spcPct val="150000"/>
              </a:lnSpc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rasa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项目所在文件夹，在命令行运行：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-m rasa run --enable-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rasa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服务。默认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127.0.0.1:5005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等待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rasa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开启后，打开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app.py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所在的文件夹，运行：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app.py</a:t>
            </a:r>
          </a:p>
          <a:p>
            <a:pPr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flask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服务。默认端口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便可以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通过浏览器访问聊天机器人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745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53852" y="188640"/>
            <a:ext cx="10360501" cy="1223963"/>
          </a:xfrm>
        </p:spPr>
        <p:txBody>
          <a:bodyPr rtlCol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聊天机器人基本框架</a:t>
            </a:r>
            <a:r>
              <a:rPr lang="zh-CN" altLang="en-US" dirty="0">
                <a:sym typeface="Salesforce Sans"/>
              </a:rPr>
              <a:t>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Flask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部署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rasa</a:t>
            </a:r>
            <a:b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584C9-BCC0-46F7-85EF-52A3F31F09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892" y="1196752"/>
            <a:ext cx="947148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318</TotalTime>
  <Words>1041</Words>
  <Application>Microsoft Office PowerPoint</Application>
  <PresentationFormat>自定义</PresentationFormat>
  <Paragraphs>93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Salesforce Sans</vt:lpstr>
      <vt:lpstr>宋体</vt:lpstr>
      <vt:lpstr>微软雅黑</vt:lpstr>
      <vt:lpstr>Arial</vt:lpstr>
      <vt:lpstr>Calibri</vt:lpstr>
      <vt:lpstr>Times New Roman</vt:lpstr>
      <vt:lpstr>技术 16x9</vt:lpstr>
      <vt:lpstr>ChatBot聊天机器人</vt:lpstr>
      <vt:lpstr>目录</vt:lpstr>
      <vt:lpstr>Rasa基本实现</vt:lpstr>
      <vt:lpstr>Rasa框架意图分类embedding算法思想</vt:lpstr>
      <vt:lpstr>网络结构</vt:lpstr>
      <vt:lpstr>网络结构</vt:lpstr>
      <vt:lpstr>相似度计算</vt:lpstr>
      <vt:lpstr>聊天机器人基本框架：Flask部署rasa </vt:lpstr>
      <vt:lpstr>聊天机器人基本框架：Flask部署rasa </vt:lpstr>
      <vt:lpstr>聊天机器人基本框架：Flask部署rasa</vt:lpstr>
      <vt:lpstr>聊天机器人基本框架：Flask部署rasa</vt:lpstr>
      <vt:lpstr>聊天机器人基本框架：部署Docker</vt:lpstr>
      <vt:lpstr>聊天机器人基本框架：部署Docker</vt:lpstr>
      <vt:lpstr>聊天机器人基本框架：部署Docker</vt:lpstr>
      <vt:lpstr>聊天机器人基本框架：部署Docker</vt:lpstr>
      <vt:lpstr>设计理念：人与星座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ChatBot聊天机器人</dc:title>
  <dc:creator>du lin</dc:creator>
  <cp:lastModifiedBy>User</cp:lastModifiedBy>
  <cp:revision>12</cp:revision>
  <dcterms:created xsi:type="dcterms:W3CDTF">2021-07-15T08:30:19Z</dcterms:created>
  <dcterms:modified xsi:type="dcterms:W3CDTF">2021-07-15T13:55:05Z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