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Average"/>
      <p:regular r:id="rId58"/>
    </p:embeddedFont>
    <p:embeddedFont>
      <p:font typeface="Oswald"/>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swald-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Oswald-regular.fntdata"/><Relationship Id="rId14" Type="http://schemas.openxmlformats.org/officeDocument/2006/relationships/slide" Target="slides/slide9.xml"/><Relationship Id="rId58" Type="http://schemas.openxmlformats.org/officeDocument/2006/relationships/font" Target="fonts/Averag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35c38da46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35c38da46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5c38da464_4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5c38da464_4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is for everyone, but is useful to none</a:t>
            </a:r>
            <a:endParaRPr/>
          </a:p>
          <a:p>
            <a:pPr indent="0" lvl="0" marL="0" rtl="0" algn="l">
              <a:spcBef>
                <a:spcPts val="0"/>
              </a:spcBef>
              <a:spcAft>
                <a:spcPts val="0"/>
              </a:spcAft>
              <a:buNone/>
            </a:pPr>
            <a:r>
              <a:rPr lang="en-GB"/>
              <a:t>Main idea is to redo the visualisation for </a:t>
            </a:r>
            <a:r>
              <a:rPr lang="en-GB"/>
              <a:t>athletes</a:t>
            </a:r>
            <a:r>
              <a:rPr lang="en-GB"/>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5c38da464_4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5c38da464_4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5c38da464_4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5c38da464_4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5c38da464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5c38da464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5c38da464_4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5c38da464_4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35c38da464_4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35c38da464_4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5c38da464_4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5c38da464_4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5c38da464_4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5c38da464_4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5c38da464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5c38da464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5c38da464_4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5c38da464_4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5c38da464_4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5c38da464_4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35c38da464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35c38da464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5c38da464_4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5c38da464_4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5c38da464_4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5c38da464_4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5c38da464_4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5c38da464_4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5c38da464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5c38da464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44fe0d8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44fe0d8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44fe0d8f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44fe0d8f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5c38da464_4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5c38da464_4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5c38da464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5c38da464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5c38da464_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35c38da464_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5c38da464_4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5c38da464_4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5c38da464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5c38da464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5c38da464_4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5c38da464_4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5c38da464_4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5c38da464_4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5c38da464_4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5c38da464_4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New cars sold in Singapore based on the brand of the cars</a:t>
            </a:r>
            <a:endParaRPr/>
          </a:p>
          <a:p>
            <a:pPr indent="-298450" lvl="0" marL="457200" rtl="0" algn="l">
              <a:spcBef>
                <a:spcPts val="0"/>
              </a:spcBef>
              <a:spcAft>
                <a:spcPts val="0"/>
              </a:spcAft>
              <a:buSzPts val="1100"/>
              <a:buChar char="-"/>
            </a:pPr>
            <a:r>
              <a:rPr lang="en-GB"/>
              <a:t>The sales are broken down into a year-month basis</a:t>
            </a:r>
            <a:endParaRPr/>
          </a:p>
          <a:p>
            <a:pPr indent="-298450" lvl="0" marL="457200" rtl="0" algn="l">
              <a:spcBef>
                <a:spcPts val="0"/>
              </a:spcBef>
              <a:spcAft>
                <a:spcPts val="0"/>
              </a:spcAft>
              <a:buSzPts val="1100"/>
              <a:buChar char="-"/>
            </a:pPr>
            <a:r>
              <a:rPr lang="en-GB"/>
              <a:t>And shows the percentage sold of a particular brand compared to the total cars sold in the current month/year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5c38da464_4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35c38da464_4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5c38da464_4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5c38da464_4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Suppliers (Spare parts)</a:t>
            </a:r>
            <a:endParaRPr/>
          </a:p>
          <a:p>
            <a:pPr indent="-298450" lvl="0" marL="457200" rtl="0" algn="l">
              <a:spcBef>
                <a:spcPts val="0"/>
              </a:spcBef>
              <a:spcAft>
                <a:spcPts val="0"/>
              </a:spcAft>
              <a:buSzPts val="1100"/>
              <a:buChar char="-"/>
            </a:pPr>
            <a:r>
              <a:rPr lang="en-GB"/>
              <a:t>Government Sector such as LTA (COE quota)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5c38da464_4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35c38da464_4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5c38da464_4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35c38da464_4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This bar-chart shows the sales volume of year 2021</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5c38da464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5c38da464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35c38da464_4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35c38da464_4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5c38da464_4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35c38da464_4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5c38da464_9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35c38da464_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35c38da464_4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35c38da464_4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5c38da464_4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35c38da464_4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35c38da464_4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35c38da464_4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5c38da464_4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5c38da464_4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5c38da464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35c38da464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trike="sngStrike"/>
              <a:t>For the users to better understand how the sales volumes will/ has affected their use case, a breakdown of the sales volume by the years will provide them a high level overview of the sales volume over the years. It also provides the user information on the number of new </a:t>
            </a:r>
            <a:r>
              <a:rPr lang="en-GB" strike="sngStrike"/>
              <a:t>vehicles joining the read. </a:t>
            </a:r>
            <a:r>
              <a:rPr lang="en-GB" strike="sngStrike"/>
              <a:t>If the user is interested to view more data with relation to a particular year, they can click on the year they would like to see to open another table to view the sales volume/ month for that year.</a:t>
            </a:r>
            <a:endParaRPr strike="sngStrike"/>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graph is for the users to have a better understanding of how the sales volumes will or has affected their use case. </a:t>
            </a:r>
            <a:endParaRPr/>
          </a:p>
          <a:p>
            <a:pPr indent="0" lvl="0" marL="0" rtl="0" algn="l">
              <a:spcBef>
                <a:spcPts val="0"/>
              </a:spcBef>
              <a:spcAft>
                <a:spcPts val="0"/>
              </a:spcAft>
              <a:buNone/>
            </a:pPr>
            <a:r>
              <a:rPr lang="en-GB"/>
              <a:t>A breakdown of the sales volume by the years will provide them a high level overview of the sales volumes over the years. </a:t>
            </a:r>
            <a:endParaRPr/>
          </a:p>
          <a:p>
            <a:pPr indent="0" lvl="0" marL="0" rtl="0" algn="l">
              <a:spcBef>
                <a:spcPts val="0"/>
              </a:spcBef>
              <a:spcAft>
                <a:spcPts val="0"/>
              </a:spcAft>
              <a:buNone/>
            </a:pPr>
            <a:r>
              <a:rPr lang="en-GB"/>
              <a:t>It also provides the user, information on the number of new vehicles joining the read and if the user is interested to view more data with relation to a particular year, they can click on the year of interest which will </a:t>
            </a:r>
            <a:endParaRPr/>
          </a:p>
          <a:p>
            <a:pPr indent="0" lvl="0" marL="0" rtl="0" algn="l">
              <a:spcBef>
                <a:spcPts val="0"/>
              </a:spcBef>
              <a:spcAft>
                <a:spcPts val="0"/>
              </a:spcAft>
              <a:buNone/>
            </a:pPr>
            <a:r>
              <a:rPr lang="en-GB"/>
              <a:t>o</a:t>
            </a:r>
            <a:r>
              <a:rPr lang="en-GB"/>
              <a:t>pen another graph       —&gt; Shown here…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35c38da464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35c38da464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trike="sngStrike">
                <a:solidFill>
                  <a:schemeClr val="dk1"/>
                </a:solidFill>
              </a:rPr>
              <a:t>If the user is interested to view more data with relation to a particular month, they can click on the month to see the breakdown of sales volume for that particular brand in the chosen month. </a:t>
            </a:r>
            <a:endParaRPr strike="sngStrike">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Shown here… This allows the user to view the sales volume per month for selected year. However, if the user is interested to explore further on the sales of the different car brands in relation to a particular month, they can click on the month of interest. Which will -&gt;</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35c38da464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35c38da464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trike="sngStrike"/>
              <a:t>This would provide the users a high level overview of the sales volume of a brand for a chosen month.</a:t>
            </a:r>
            <a:endParaRPr strike="sngStrike"/>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Which will… provide the users with a high level overview of sales volume of a brand for a </a:t>
            </a:r>
            <a:r>
              <a:rPr lang="en-GB"/>
              <a:t>chosen</a:t>
            </a:r>
            <a:r>
              <a:rPr lang="en-GB"/>
              <a:t> month.</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5c38da464_4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35c38da464_4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chart displays the market share over years which was previously displayed as a tabular format mentioned by PK earlier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allows the user to visualise which car brands has a higher percentage of sales volume over the years which can be serve as an indication of the user’s sales. </a:t>
            </a:r>
            <a:endParaRPr/>
          </a:p>
          <a:p>
            <a:pPr indent="0" lvl="0" marL="0" rtl="0" algn="l">
              <a:spcBef>
                <a:spcPts val="0"/>
              </a:spcBef>
              <a:spcAft>
                <a:spcPts val="0"/>
              </a:spcAft>
              <a:buNone/>
            </a:pPr>
            <a:r>
              <a:rPr lang="en-GB">
                <a:solidFill>
                  <a:schemeClr val="dk1"/>
                </a:solidFill>
              </a:rPr>
              <a:t>However, if the sales of a car brand in 2018 only covers 20% of the market share, it does not mean that the 10% market share of the same car brand in 2019 is lower in sales.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35c38da464_4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35c38da464_4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this chart, it shows the raw data of a particular car brand which can be paired with the previous chart to have a more precise </a:t>
            </a:r>
            <a:r>
              <a:rPr lang="en-GB"/>
              <a:t>numerical</a:t>
            </a:r>
            <a:r>
              <a:rPr lang="en-GB"/>
              <a:t> values of the market share which was shown in percentage.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allows the user to make a </a:t>
            </a:r>
            <a:r>
              <a:rPr lang="en-GB"/>
              <a:t>comparison</a:t>
            </a:r>
            <a:r>
              <a:rPr lang="en-GB"/>
              <a:t> with their sales on whether the majority of the car owners are using the services provided by the user’s company.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example, if the user has a sales of 100 deals for Honda cars in both 2008 &amp; 2009, it shows that the sales covers the</a:t>
            </a:r>
            <a:r>
              <a:rPr lang="en-GB"/>
              <a:t> majority of the Honda owners in 2008. However, in 2009 it only covers the minority.</a:t>
            </a:r>
            <a:endParaRPr/>
          </a:p>
          <a:p>
            <a:pPr indent="0" lvl="0" marL="0" rtl="0" algn="l">
              <a:spcBef>
                <a:spcPts val="0"/>
              </a:spcBef>
              <a:spcAft>
                <a:spcPts val="0"/>
              </a:spcAft>
              <a:buNone/>
            </a:pPr>
            <a:r>
              <a:rPr lang="en-GB"/>
              <a:t>With this information, the user is able to determine on quality of service being poor and make amendments needed.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35c38da464_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35c38da464_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35c38da464_4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35c38da464_4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this chart, </a:t>
            </a:r>
            <a:r>
              <a:rPr lang="en-GB">
                <a:solidFill>
                  <a:schemeClr val="dk1"/>
                </a:solidFill>
              </a:rPr>
              <a:t>it g</a:t>
            </a:r>
            <a:r>
              <a:rPr lang="en-GB">
                <a:solidFill>
                  <a:schemeClr val="dk1"/>
                </a:solidFill>
              </a:rPr>
              <a:t>ives an insight on the consumer buying patterns over the months in the different years.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The user can use this insight to predict future trends on the sales volume. E.g. keeping more stocks or bringing more car spare parts in the 3rd quarter of the year</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35c38da46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35c38da46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3a014179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3a014179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5c38da464_4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5c38da464_4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5c38da464_4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5c38da464_4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5c38da464_4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5c38da464_4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5c38da464_4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5c38da464_4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0.png"/><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1.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github.com/cosmoduende/r-olympic-games" TargetMode="External"/><Relationship Id="rId4" Type="http://schemas.openxmlformats.org/officeDocument/2006/relationships/hyperlink" Target="https://www.marklines.com/en/statistics/flash_sales/automotive-sales-in-singapore-by-month"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Visualization 1</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1100"/>
              <a:t>120 years of Olympic Games </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14" name="Google Shape;114;p22"/>
          <p:cNvPicPr preferRelativeResize="0"/>
          <p:nvPr/>
        </p:nvPicPr>
        <p:blipFill rotWithShape="1">
          <a:blip r:embed="rId3">
            <a:alphaModFix/>
          </a:blip>
          <a:srcRect b="0" l="0" r="527" t="18187"/>
          <a:stretch/>
        </p:blipFill>
        <p:spPr>
          <a:xfrm>
            <a:off x="311700" y="1017725"/>
            <a:ext cx="8520602" cy="3909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20" name="Google Shape;120;p23"/>
          <p:cNvPicPr preferRelativeResize="0"/>
          <p:nvPr/>
        </p:nvPicPr>
        <p:blipFill>
          <a:blip r:embed="rId3">
            <a:alphaModFix/>
          </a:blip>
          <a:stretch>
            <a:fillRect/>
          </a:stretch>
        </p:blipFill>
        <p:spPr>
          <a:xfrm>
            <a:off x="311700" y="1017725"/>
            <a:ext cx="8520602" cy="3900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is the data currently visualised</a:t>
            </a:r>
            <a:endParaRPr/>
          </a:p>
        </p:txBody>
      </p:sp>
      <p:pic>
        <p:nvPicPr>
          <p:cNvPr id="126" name="Google Shape;126;p24"/>
          <p:cNvPicPr preferRelativeResize="0"/>
          <p:nvPr/>
        </p:nvPicPr>
        <p:blipFill>
          <a:blip r:embed="rId3">
            <a:alphaModFix/>
          </a:blip>
          <a:stretch>
            <a:fillRect/>
          </a:stretch>
        </p:blipFill>
        <p:spPr>
          <a:xfrm>
            <a:off x="311700" y="1017725"/>
            <a:ext cx="8520602" cy="386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Did it achieve its intended task?</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AutoNum type="arabicPeriod"/>
            </a:pPr>
            <a:r>
              <a:rPr lang="en-GB"/>
              <a:t>Which countries are the most dominant? </a:t>
            </a:r>
            <a:endParaRPr/>
          </a:p>
          <a:p>
            <a:pPr indent="-317500" lvl="1" marL="914400" marR="0" rtl="0" algn="l">
              <a:lnSpc>
                <a:spcPct val="115000"/>
              </a:lnSpc>
              <a:spcBef>
                <a:spcPts val="0"/>
              </a:spcBef>
              <a:spcAft>
                <a:spcPts val="0"/>
              </a:spcAft>
              <a:buSzPts val="1400"/>
              <a:buChar char="○"/>
            </a:pPr>
            <a:r>
              <a:rPr lang="en-GB" sz="1800"/>
              <a:t>Yes</a:t>
            </a:r>
            <a:endParaRPr sz="1800"/>
          </a:p>
          <a:p>
            <a:pPr indent="-342900" lvl="0" marL="457200" marR="0" rtl="0" algn="l">
              <a:lnSpc>
                <a:spcPct val="115000"/>
              </a:lnSpc>
              <a:spcBef>
                <a:spcPts val="0"/>
              </a:spcBef>
              <a:spcAft>
                <a:spcPts val="0"/>
              </a:spcAft>
              <a:buSzPts val="1800"/>
              <a:buAutoNum type="arabicPeriod"/>
            </a:pPr>
            <a:r>
              <a:rPr lang="en-GB"/>
              <a:t>How has involvement evolved? </a:t>
            </a:r>
            <a:endParaRPr/>
          </a:p>
          <a:p>
            <a:pPr indent="-317500" lvl="1" marL="914400" marR="0" rtl="0" algn="l">
              <a:lnSpc>
                <a:spcPct val="115000"/>
              </a:lnSpc>
              <a:spcBef>
                <a:spcPts val="0"/>
              </a:spcBef>
              <a:spcAft>
                <a:spcPts val="0"/>
              </a:spcAft>
              <a:buSzPts val="1400"/>
              <a:buChar char="○"/>
            </a:pPr>
            <a:r>
              <a:rPr lang="en-GB" sz="1800"/>
              <a:t>To a certain degree</a:t>
            </a:r>
            <a:endParaRPr sz="1800"/>
          </a:p>
          <a:p>
            <a:pPr indent="-342900" lvl="0" marL="457200" marR="0" rtl="0" algn="l">
              <a:lnSpc>
                <a:spcPct val="115000"/>
              </a:lnSpc>
              <a:spcBef>
                <a:spcPts val="0"/>
              </a:spcBef>
              <a:spcAft>
                <a:spcPts val="0"/>
              </a:spcAft>
              <a:buSzPts val="1800"/>
              <a:buAutoNum type="arabicPeriod"/>
            </a:pPr>
            <a:r>
              <a:rPr lang="en-GB"/>
              <a:t>Which countries have the most medals in various disciplines? </a:t>
            </a:r>
            <a:endParaRPr/>
          </a:p>
          <a:p>
            <a:pPr indent="-317500" lvl="1" marL="914400" marR="0" rtl="0" algn="l">
              <a:lnSpc>
                <a:spcPct val="115000"/>
              </a:lnSpc>
              <a:spcBef>
                <a:spcPts val="0"/>
              </a:spcBef>
              <a:spcAft>
                <a:spcPts val="0"/>
              </a:spcAft>
              <a:buSzPts val="1400"/>
              <a:buChar char="○"/>
            </a:pPr>
            <a:r>
              <a:rPr lang="en-GB" sz="1800"/>
              <a:t>No</a:t>
            </a:r>
            <a:endParaRPr sz="1800"/>
          </a:p>
          <a:p>
            <a:pPr indent="-342900" lvl="0" marL="457200" marR="0" rtl="0" algn="l">
              <a:lnSpc>
                <a:spcPct val="115000"/>
              </a:lnSpc>
              <a:spcBef>
                <a:spcPts val="0"/>
              </a:spcBef>
              <a:spcAft>
                <a:spcPts val="0"/>
              </a:spcAft>
              <a:buSzPts val="1800"/>
              <a:buAutoNum type="arabicPeriod"/>
            </a:pPr>
            <a:r>
              <a:rPr lang="en-GB"/>
              <a:t>What is the ratio of female/male Olympic attendees?</a:t>
            </a:r>
            <a:endParaRPr/>
          </a:p>
          <a:p>
            <a:pPr indent="-317500" lvl="1" marL="914400" marR="0" rtl="0" algn="l">
              <a:lnSpc>
                <a:spcPct val="115000"/>
              </a:lnSpc>
              <a:spcBef>
                <a:spcPts val="0"/>
              </a:spcBef>
              <a:spcAft>
                <a:spcPts val="0"/>
              </a:spcAft>
              <a:buSzPts val="1400"/>
              <a:buChar char="○"/>
            </a:pPr>
            <a:r>
              <a:rPr lang="en-GB" sz="1800"/>
              <a:t>No</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Observations</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Pros</a:t>
            </a:r>
            <a:endParaRPr/>
          </a:p>
          <a:p>
            <a:pPr indent="-317500" lvl="1" marL="914400" rtl="0" algn="l">
              <a:spcBef>
                <a:spcPts val="0"/>
              </a:spcBef>
              <a:spcAft>
                <a:spcPts val="0"/>
              </a:spcAft>
              <a:buSzPts val="1400"/>
              <a:buAutoNum type="alphaLcPeriod"/>
            </a:pPr>
            <a:r>
              <a:rPr lang="en-GB"/>
              <a:t>Nodes in the line chart represent each year the Olympics takes place</a:t>
            </a:r>
            <a:endParaRPr/>
          </a:p>
          <a:p>
            <a:pPr indent="-317500" lvl="1" marL="914400" rtl="0" algn="l">
              <a:spcBef>
                <a:spcPts val="0"/>
              </a:spcBef>
              <a:spcAft>
                <a:spcPts val="0"/>
              </a:spcAft>
              <a:buSzPts val="1400"/>
              <a:buAutoNum type="alphaLcPeriod"/>
            </a:pPr>
            <a:r>
              <a:rPr lang="en-GB"/>
              <a:t>Statistical overview of the data</a:t>
            </a:r>
            <a:endParaRPr/>
          </a:p>
          <a:p>
            <a:pPr indent="-317500" lvl="1" marL="914400" rtl="0" algn="l">
              <a:spcBef>
                <a:spcPts val="0"/>
              </a:spcBef>
              <a:spcAft>
                <a:spcPts val="0"/>
              </a:spcAft>
              <a:buSzPts val="1400"/>
              <a:buAutoNum type="alphaLcPeriod"/>
            </a:pPr>
            <a:r>
              <a:rPr lang="en-GB"/>
              <a:t>Utilisation of different contrasting colours to show different type of data</a:t>
            </a:r>
            <a:endParaRPr/>
          </a:p>
          <a:p>
            <a:pPr indent="-342900" lvl="0" marL="457200" rtl="0" algn="l">
              <a:spcBef>
                <a:spcPts val="0"/>
              </a:spcBef>
              <a:spcAft>
                <a:spcPts val="0"/>
              </a:spcAft>
              <a:buSzPts val="1800"/>
              <a:buAutoNum type="arabicPeriod"/>
            </a:pPr>
            <a:r>
              <a:rPr lang="en-GB"/>
              <a:t>Cons</a:t>
            </a:r>
            <a:endParaRPr/>
          </a:p>
          <a:p>
            <a:pPr indent="-317500" lvl="1" marL="914400" rtl="0" algn="l">
              <a:spcBef>
                <a:spcPts val="0"/>
              </a:spcBef>
              <a:spcAft>
                <a:spcPts val="0"/>
              </a:spcAft>
              <a:buSzPts val="1400"/>
              <a:buAutoNum type="alphaLcPeriod"/>
            </a:pPr>
            <a:r>
              <a:rPr lang="en-GB"/>
              <a:t>Predominant usage of line charts</a:t>
            </a:r>
            <a:endParaRPr/>
          </a:p>
          <a:p>
            <a:pPr indent="-317500" lvl="1" marL="914400" rtl="0" algn="l">
              <a:spcBef>
                <a:spcPts val="0"/>
              </a:spcBef>
              <a:spcAft>
                <a:spcPts val="0"/>
              </a:spcAft>
              <a:buSzPts val="1400"/>
              <a:buAutoNum type="alphaLcPeriod"/>
            </a:pPr>
            <a:r>
              <a:rPr lang="en-GB"/>
              <a:t>Lacks detailed information about the following:</a:t>
            </a:r>
            <a:endParaRPr/>
          </a:p>
          <a:p>
            <a:pPr indent="-317500" lvl="2" marL="1371600" rtl="0" algn="l">
              <a:spcBef>
                <a:spcPts val="0"/>
              </a:spcBef>
              <a:spcAft>
                <a:spcPts val="0"/>
              </a:spcAft>
              <a:buSzPts val="1400"/>
              <a:buAutoNum type="romanLcPeriod"/>
            </a:pPr>
            <a:r>
              <a:rPr lang="en-GB"/>
              <a:t>Number of participating countries</a:t>
            </a:r>
            <a:endParaRPr/>
          </a:p>
          <a:p>
            <a:pPr indent="-317500" lvl="2" marL="1371600" rtl="0" algn="l">
              <a:spcBef>
                <a:spcPts val="0"/>
              </a:spcBef>
              <a:spcAft>
                <a:spcPts val="0"/>
              </a:spcAft>
              <a:buSzPts val="1400"/>
              <a:buAutoNum type="romanLcPeriod"/>
            </a:pPr>
            <a:r>
              <a:rPr lang="en-GB"/>
              <a:t>Number of athletes</a:t>
            </a:r>
            <a:endParaRPr/>
          </a:p>
          <a:p>
            <a:pPr indent="-317500" lvl="2" marL="1371600" rtl="0" algn="l">
              <a:spcBef>
                <a:spcPts val="0"/>
              </a:spcBef>
              <a:spcAft>
                <a:spcPts val="0"/>
              </a:spcAft>
              <a:buSzPts val="1400"/>
              <a:buAutoNum type="romanLcPeriod"/>
            </a:pPr>
            <a:r>
              <a:rPr lang="en-GB"/>
              <a:t>Number of events</a:t>
            </a:r>
            <a:endParaRPr/>
          </a:p>
          <a:p>
            <a:pPr indent="-317500" lvl="2" marL="1371600" rtl="0" algn="l">
              <a:spcBef>
                <a:spcPts val="0"/>
              </a:spcBef>
              <a:spcAft>
                <a:spcPts val="0"/>
              </a:spcAft>
              <a:buSzPts val="1400"/>
              <a:buAutoNum type="romanLcPeriod"/>
            </a:pPr>
            <a:r>
              <a:rPr lang="en-GB"/>
              <a:t>Types of events</a:t>
            </a:r>
            <a:endParaRPr/>
          </a:p>
          <a:p>
            <a:pPr indent="-317500" lvl="2" marL="1371600" rtl="0" algn="l">
              <a:spcBef>
                <a:spcPts val="0"/>
              </a:spcBef>
              <a:spcAft>
                <a:spcPts val="0"/>
              </a:spcAft>
              <a:buSzPts val="1400"/>
              <a:buAutoNum type="romanLcPeriod"/>
            </a:pPr>
            <a:r>
              <a:rPr lang="en-GB"/>
              <a:t>Total number of medals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Observations</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Pros</a:t>
            </a:r>
            <a:endParaRPr/>
          </a:p>
          <a:p>
            <a:pPr indent="-317500" lvl="1" marL="914400" rtl="0" algn="l">
              <a:spcBef>
                <a:spcPts val="0"/>
              </a:spcBef>
              <a:spcAft>
                <a:spcPts val="0"/>
              </a:spcAft>
              <a:buSzPts val="1400"/>
              <a:buAutoNum type="alphaLcPeriod"/>
            </a:pPr>
            <a:r>
              <a:rPr lang="en-GB"/>
              <a:t>Animated changes to the medal tally for each Olympic Game each year</a:t>
            </a:r>
            <a:endParaRPr/>
          </a:p>
          <a:p>
            <a:pPr indent="-317500" lvl="1" marL="914400" rtl="0" algn="l">
              <a:spcBef>
                <a:spcPts val="0"/>
              </a:spcBef>
              <a:spcAft>
                <a:spcPts val="0"/>
              </a:spcAft>
              <a:buSzPts val="1400"/>
              <a:buAutoNum type="alphaLcPeriod"/>
            </a:pPr>
            <a:r>
              <a:rPr lang="en-GB"/>
              <a:t>Statistical overview of the data</a:t>
            </a:r>
            <a:endParaRPr/>
          </a:p>
          <a:p>
            <a:pPr indent="-317500" lvl="1" marL="914400" rtl="0" algn="l">
              <a:spcBef>
                <a:spcPts val="0"/>
              </a:spcBef>
              <a:spcAft>
                <a:spcPts val="0"/>
              </a:spcAft>
              <a:buSzPts val="1400"/>
              <a:buAutoNum type="alphaLcPeriod"/>
            </a:pPr>
            <a:r>
              <a:rPr lang="en-GB"/>
              <a:t>Utilisation of a World Choropleth with a chromatic scale to show the number of medals won by each country</a:t>
            </a:r>
            <a:endParaRPr/>
          </a:p>
          <a:p>
            <a:pPr indent="-342900" lvl="0" marL="457200" rtl="0" algn="l">
              <a:spcBef>
                <a:spcPts val="0"/>
              </a:spcBef>
              <a:spcAft>
                <a:spcPts val="0"/>
              </a:spcAft>
              <a:buSzPts val="1800"/>
              <a:buAutoNum type="arabicPeriod"/>
            </a:pPr>
            <a:r>
              <a:rPr lang="en-GB"/>
              <a:t>Cons</a:t>
            </a:r>
            <a:endParaRPr/>
          </a:p>
          <a:p>
            <a:pPr indent="-317500" lvl="1" marL="914400" rtl="0" algn="l">
              <a:spcBef>
                <a:spcPts val="0"/>
              </a:spcBef>
              <a:spcAft>
                <a:spcPts val="0"/>
              </a:spcAft>
              <a:buSzPts val="1400"/>
              <a:buAutoNum type="alphaLcPeriod"/>
            </a:pPr>
            <a:r>
              <a:rPr lang="en-GB"/>
              <a:t>Hard to differentiate the difference with the current chromatic scale</a:t>
            </a:r>
            <a:endParaRPr/>
          </a:p>
          <a:p>
            <a:pPr indent="-317500" lvl="2" marL="1371600" rtl="0" algn="l">
              <a:spcBef>
                <a:spcPts val="0"/>
              </a:spcBef>
              <a:spcAft>
                <a:spcPts val="0"/>
              </a:spcAft>
              <a:buSzPts val="1400"/>
              <a:buAutoNum type="romanLcPeriod"/>
            </a:pPr>
            <a:r>
              <a:rPr lang="en-GB"/>
              <a:t>Blends in with the background</a:t>
            </a:r>
            <a:endParaRPr/>
          </a:p>
          <a:p>
            <a:pPr indent="-317500" lvl="2" marL="1371600" rtl="0" algn="l">
              <a:spcBef>
                <a:spcPts val="0"/>
              </a:spcBef>
              <a:spcAft>
                <a:spcPts val="0"/>
              </a:spcAft>
              <a:buSzPts val="1400"/>
              <a:buAutoNum type="romanLcPeriod"/>
            </a:pPr>
            <a:r>
              <a:rPr lang="en-GB"/>
              <a:t>The shades are nearly similar</a:t>
            </a:r>
            <a:endParaRPr/>
          </a:p>
          <a:p>
            <a:pPr indent="-317500" lvl="2" marL="1371600" rtl="0" algn="l">
              <a:spcBef>
                <a:spcPts val="0"/>
              </a:spcBef>
              <a:spcAft>
                <a:spcPts val="0"/>
              </a:spcAft>
              <a:buSzPts val="1400"/>
              <a:buAutoNum type="romanLcPeriod"/>
            </a:pPr>
            <a:r>
              <a:rPr lang="en-GB"/>
              <a:t>Same colour used to represent the gold medal (Misleading)</a:t>
            </a:r>
            <a:endParaRPr/>
          </a:p>
          <a:p>
            <a:pPr indent="-317500" lvl="1" marL="914400" rtl="0" algn="l">
              <a:spcBef>
                <a:spcPts val="0"/>
              </a:spcBef>
              <a:spcAft>
                <a:spcPts val="0"/>
              </a:spcAft>
              <a:buSzPts val="1400"/>
              <a:buAutoNum type="alphaLcPeriod"/>
            </a:pPr>
            <a:r>
              <a:rPr lang="en-GB"/>
              <a:t>Animation can seem confusing at times</a:t>
            </a:r>
            <a:endParaRPr/>
          </a:p>
          <a:p>
            <a:pPr indent="-317500" lvl="2" marL="1371600" rtl="0" algn="l">
              <a:spcBef>
                <a:spcPts val="0"/>
              </a:spcBef>
              <a:spcAft>
                <a:spcPts val="0"/>
              </a:spcAft>
              <a:buSzPts val="1400"/>
              <a:buAutoNum type="romanLcPeriod"/>
            </a:pPr>
            <a:r>
              <a:rPr lang="en-GB"/>
              <a:t>User is not given enough time to process the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Suggestions</a:t>
            </a:r>
            <a:endParaRPr/>
          </a:p>
        </p:txBody>
      </p:sp>
      <p:sp>
        <p:nvSpPr>
          <p:cNvPr id="150" name="Google Shape;150;p28"/>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What</a:t>
            </a:r>
            <a:endParaRPr/>
          </a:p>
        </p:txBody>
      </p:sp>
      <p:sp>
        <p:nvSpPr>
          <p:cNvPr id="156" name="Google Shape;156;p29"/>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We plan to use the same dataset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Why</a:t>
            </a:r>
            <a:endParaRPr/>
          </a:p>
        </p:txBody>
      </p:sp>
      <p:sp>
        <p:nvSpPr>
          <p:cNvPr id="167" name="Google Shape;167;p31"/>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Critique</a:t>
            </a:r>
            <a:endParaRPr/>
          </a:p>
        </p:txBody>
      </p:sp>
      <p:sp>
        <p:nvSpPr>
          <p:cNvPr id="66" name="Google Shape;66;p14"/>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Provide insight for aspiring Olympic athletes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How</a:t>
            </a:r>
            <a:endParaRPr/>
          </a:p>
        </p:txBody>
      </p:sp>
      <p:sp>
        <p:nvSpPr>
          <p:cNvPr id="178" name="Google Shape;178;p3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Improvements</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Certain visualisation can be combined into one visualisation</a:t>
            </a:r>
            <a:endParaRPr/>
          </a:p>
          <a:p>
            <a:pPr indent="-342900" lvl="0" marL="457200" rtl="0" algn="l">
              <a:spcBef>
                <a:spcPts val="0"/>
              </a:spcBef>
              <a:spcAft>
                <a:spcPts val="0"/>
              </a:spcAft>
              <a:buSzPts val="1800"/>
              <a:buAutoNum type="arabicPeriod"/>
            </a:pPr>
            <a:r>
              <a:rPr lang="en-GB"/>
              <a:t>Would recommend more forms of interactivity to view more in-depth data</a:t>
            </a:r>
            <a:endParaRPr/>
          </a:p>
          <a:p>
            <a:pPr indent="-342900" lvl="0" marL="457200" rtl="0" algn="l">
              <a:spcBef>
                <a:spcPts val="0"/>
              </a:spcBef>
              <a:spcAft>
                <a:spcPts val="0"/>
              </a:spcAft>
              <a:buSzPts val="1800"/>
              <a:buAutoNum type="arabicPeriod"/>
            </a:pPr>
            <a:r>
              <a:rPr lang="en-GB"/>
              <a:t>Use better colour scales to represent the data</a:t>
            </a:r>
            <a:endParaRPr/>
          </a:p>
          <a:p>
            <a:pPr indent="-342900" lvl="0" marL="457200" rtl="0" algn="l">
              <a:spcBef>
                <a:spcPts val="0"/>
              </a:spcBef>
              <a:spcAft>
                <a:spcPts val="0"/>
              </a:spcAft>
              <a:buSzPts val="1800"/>
              <a:buAutoNum type="arabicPeriod"/>
            </a:pPr>
            <a:r>
              <a:rPr lang="en-GB"/>
              <a:t>Not to reuse the colors assigned to gold, silver &amp; bronze to prevent any misconceptions</a:t>
            </a:r>
            <a:endParaRPr/>
          </a:p>
          <a:p>
            <a:pPr indent="-342900" lvl="0" marL="457200" rtl="0" algn="l">
              <a:spcBef>
                <a:spcPts val="0"/>
              </a:spcBef>
              <a:spcAft>
                <a:spcPts val="0"/>
              </a:spcAft>
              <a:buSzPts val="1800"/>
              <a:buAutoNum type="arabicPeriod"/>
            </a:pPr>
            <a:r>
              <a:rPr lang="en-GB"/>
              <a:t>World Choropleth can be more interactive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Improvements</a:t>
            </a:r>
            <a:endParaRPr/>
          </a:p>
        </p:txBody>
      </p:sp>
      <p:pic>
        <p:nvPicPr>
          <p:cNvPr id="190" name="Google Shape;190;p35"/>
          <p:cNvPicPr preferRelativeResize="0"/>
          <p:nvPr/>
        </p:nvPicPr>
        <p:blipFill rotWithShape="1">
          <a:blip r:embed="rId3">
            <a:alphaModFix/>
          </a:blip>
          <a:srcRect b="24928" l="0" r="0" t="6606"/>
          <a:stretch/>
        </p:blipFill>
        <p:spPr>
          <a:xfrm>
            <a:off x="910298" y="1068875"/>
            <a:ext cx="7323400" cy="37604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6"/>
          <p:cNvPicPr preferRelativeResize="0"/>
          <p:nvPr/>
        </p:nvPicPr>
        <p:blipFill>
          <a:blip r:embed="rId3">
            <a:alphaModFix/>
          </a:blip>
          <a:stretch>
            <a:fillRect/>
          </a:stretch>
        </p:blipFill>
        <p:spPr>
          <a:xfrm>
            <a:off x="760750" y="1017725"/>
            <a:ext cx="7622499" cy="3944249"/>
          </a:xfrm>
          <a:prstGeom prst="rect">
            <a:avLst/>
          </a:prstGeom>
          <a:noFill/>
          <a:ln>
            <a:noFill/>
          </a:ln>
        </p:spPr>
      </p:pic>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Improvements</a:t>
            </a:r>
            <a:endParaRPr/>
          </a:p>
        </p:txBody>
      </p:sp>
      <p:cxnSp>
        <p:nvCxnSpPr>
          <p:cNvPr id="197" name="Google Shape;197;p36"/>
          <p:cNvCxnSpPr>
            <a:stCxn id="198" idx="1"/>
          </p:cNvCxnSpPr>
          <p:nvPr/>
        </p:nvCxnSpPr>
        <p:spPr>
          <a:xfrm rot="10800000">
            <a:off x="4610275" y="1877600"/>
            <a:ext cx="429900" cy="722400"/>
          </a:xfrm>
          <a:prstGeom prst="straightConnector1">
            <a:avLst/>
          </a:prstGeom>
          <a:noFill/>
          <a:ln cap="flat" cmpd="sng" w="9525">
            <a:solidFill>
              <a:srgbClr val="FF0000"/>
            </a:solidFill>
            <a:prstDash val="solid"/>
            <a:round/>
            <a:headEnd len="med" w="med" type="none"/>
            <a:tailEnd len="med" w="med" type="none"/>
          </a:ln>
        </p:spPr>
      </p:cxnSp>
      <p:sp>
        <p:nvSpPr>
          <p:cNvPr id="198" name="Google Shape;198;p36"/>
          <p:cNvSpPr/>
          <p:nvPr/>
        </p:nvSpPr>
        <p:spPr>
          <a:xfrm>
            <a:off x="5040175" y="2241950"/>
            <a:ext cx="1095900" cy="716100"/>
          </a:xfrm>
          <a:prstGeom prst="rect">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800"/>
              <a:t>Medals won in Fencing:</a:t>
            </a:r>
            <a:endParaRPr sz="800"/>
          </a:p>
          <a:p>
            <a:pPr indent="0" lvl="0" marL="0" rtl="0" algn="l">
              <a:spcBef>
                <a:spcPts val="0"/>
              </a:spcBef>
              <a:spcAft>
                <a:spcPts val="0"/>
              </a:spcAft>
              <a:buNone/>
            </a:pPr>
            <a:r>
              <a:rPr lang="en-GB" sz="800"/>
              <a:t>Gold: 44</a:t>
            </a:r>
            <a:endParaRPr sz="800"/>
          </a:p>
          <a:p>
            <a:pPr indent="0" lvl="0" marL="0" rtl="0" algn="l">
              <a:spcBef>
                <a:spcPts val="0"/>
              </a:spcBef>
              <a:spcAft>
                <a:spcPts val="0"/>
              </a:spcAft>
              <a:buNone/>
            </a:pPr>
            <a:r>
              <a:rPr lang="en-GB" sz="800"/>
              <a:t>Sliver: 43</a:t>
            </a:r>
            <a:endParaRPr sz="800"/>
          </a:p>
          <a:p>
            <a:pPr indent="0" lvl="0" marL="0" rtl="0" algn="l">
              <a:spcBef>
                <a:spcPts val="0"/>
              </a:spcBef>
              <a:spcAft>
                <a:spcPts val="0"/>
              </a:spcAft>
              <a:buNone/>
            </a:pPr>
            <a:r>
              <a:rPr lang="en-GB" sz="800"/>
              <a:t>Bronze: 36</a:t>
            </a:r>
            <a:endParaRPr sz="800"/>
          </a:p>
        </p:txBody>
      </p:sp>
      <p:cxnSp>
        <p:nvCxnSpPr>
          <p:cNvPr id="199" name="Google Shape;199;p36"/>
          <p:cNvCxnSpPr>
            <a:stCxn id="198" idx="0"/>
          </p:cNvCxnSpPr>
          <p:nvPr/>
        </p:nvCxnSpPr>
        <p:spPr>
          <a:xfrm rot="10800000">
            <a:off x="4718725" y="1803650"/>
            <a:ext cx="869400" cy="4383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Improvements</a:t>
            </a:r>
            <a:endParaRPr/>
          </a:p>
        </p:txBody>
      </p:sp>
      <p:pic>
        <p:nvPicPr>
          <p:cNvPr id="205" name="Google Shape;205;p37" title="Points scored"/>
          <p:cNvPicPr preferRelativeResize="0"/>
          <p:nvPr/>
        </p:nvPicPr>
        <p:blipFill>
          <a:blip r:embed="rId3">
            <a:alphaModFix/>
          </a:blip>
          <a:stretch>
            <a:fillRect/>
          </a:stretch>
        </p:blipFill>
        <p:spPr>
          <a:xfrm>
            <a:off x="1482263" y="1017725"/>
            <a:ext cx="6179475" cy="382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Improvements</a:t>
            </a:r>
            <a:endParaRPr/>
          </a:p>
        </p:txBody>
      </p:sp>
      <p:pic>
        <p:nvPicPr>
          <p:cNvPr id="211" name="Google Shape;211;p38" title="Points scored"/>
          <p:cNvPicPr preferRelativeResize="0"/>
          <p:nvPr/>
        </p:nvPicPr>
        <p:blipFill>
          <a:blip r:embed="rId3">
            <a:alphaModFix/>
          </a:blip>
          <a:stretch>
            <a:fillRect/>
          </a:stretch>
        </p:blipFill>
        <p:spPr>
          <a:xfrm>
            <a:off x="1482263" y="1017725"/>
            <a:ext cx="6179475" cy="3820975"/>
          </a:xfrm>
          <a:prstGeom prst="rect">
            <a:avLst/>
          </a:prstGeom>
          <a:noFill/>
          <a:ln>
            <a:noFill/>
          </a:ln>
        </p:spPr>
      </p:pic>
      <p:sp>
        <p:nvSpPr>
          <p:cNvPr id="212" name="Google Shape;212;p38"/>
          <p:cNvSpPr txBox="1"/>
          <p:nvPr/>
        </p:nvSpPr>
        <p:spPr>
          <a:xfrm>
            <a:off x="5806825" y="1143000"/>
            <a:ext cx="16737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Average"/>
                <a:ea typeface="Average"/>
                <a:cs typeface="Average"/>
                <a:sym typeface="Average"/>
              </a:rPr>
              <a:t>Country: America</a:t>
            </a:r>
            <a:endParaRPr>
              <a:latin typeface="Average"/>
              <a:ea typeface="Average"/>
              <a:cs typeface="Average"/>
              <a:sym typeface="Averag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Improvements</a:t>
            </a:r>
            <a:endParaRPr/>
          </a:p>
        </p:txBody>
      </p:sp>
      <p:pic>
        <p:nvPicPr>
          <p:cNvPr id="218" name="Google Shape;218;p39" title="Points scored"/>
          <p:cNvPicPr preferRelativeResize="0"/>
          <p:nvPr/>
        </p:nvPicPr>
        <p:blipFill>
          <a:blip r:embed="rId3">
            <a:alphaModFix/>
          </a:blip>
          <a:stretch>
            <a:fillRect/>
          </a:stretch>
        </p:blipFill>
        <p:spPr>
          <a:xfrm>
            <a:off x="1482263" y="1017725"/>
            <a:ext cx="6179475" cy="38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Improvements</a:t>
            </a:r>
            <a:endParaRPr/>
          </a:p>
        </p:txBody>
      </p:sp>
      <p:pic>
        <p:nvPicPr>
          <p:cNvPr id="224" name="Google Shape;224;p40"/>
          <p:cNvPicPr preferRelativeResize="0"/>
          <p:nvPr/>
        </p:nvPicPr>
        <p:blipFill>
          <a:blip r:embed="rId3">
            <a:alphaModFix/>
          </a:blip>
          <a:stretch>
            <a:fillRect/>
          </a:stretch>
        </p:blipFill>
        <p:spPr>
          <a:xfrm>
            <a:off x="1482263" y="1017725"/>
            <a:ext cx="6179475" cy="3820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Visualization 2</a:t>
            </a:r>
            <a:endParaRPr/>
          </a:p>
        </p:txBody>
      </p:sp>
      <p:sp>
        <p:nvSpPr>
          <p:cNvPr id="230" name="Google Shape;230;p41"/>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lang="en-GB" sz="1100"/>
              <a:t>Singapore Automotive Sales Volume</a:t>
            </a:r>
            <a:endParaRPr b="1"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What</a:t>
            </a:r>
            <a:endParaRPr/>
          </a:p>
        </p:txBody>
      </p:sp>
      <p:sp>
        <p:nvSpPr>
          <p:cNvPr id="72" name="Google Shape;72;p15"/>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42"/>
          <p:cNvPicPr preferRelativeResize="0"/>
          <p:nvPr/>
        </p:nvPicPr>
        <p:blipFill rotWithShape="1">
          <a:blip r:embed="rId3">
            <a:alphaModFix/>
          </a:blip>
          <a:srcRect b="3741" l="1616" r="1558" t="6314"/>
          <a:stretch/>
        </p:blipFill>
        <p:spPr>
          <a:xfrm>
            <a:off x="407213" y="395650"/>
            <a:ext cx="8329574" cy="4352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Critique</a:t>
            </a:r>
            <a:endParaRPr/>
          </a:p>
        </p:txBody>
      </p:sp>
      <p:sp>
        <p:nvSpPr>
          <p:cNvPr id="241" name="Google Shape;241;p4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What</a:t>
            </a:r>
            <a:endParaRPr/>
          </a:p>
        </p:txBody>
      </p:sp>
      <p:sp>
        <p:nvSpPr>
          <p:cNvPr id="247" name="Google Shape;247;p44"/>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3" name="Google Shape;25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4" name="Google Shape;254;p45"/>
          <p:cNvPicPr preferRelativeResize="0"/>
          <p:nvPr/>
        </p:nvPicPr>
        <p:blipFill>
          <a:blip r:embed="rId3">
            <a:alphaModFix/>
          </a:blip>
          <a:stretch>
            <a:fillRect/>
          </a:stretch>
        </p:blipFill>
        <p:spPr>
          <a:xfrm>
            <a:off x="1095375" y="1004875"/>
            <a:ext cx="6953250" cy="3133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Why</a:t>
            </a:r>
            <a:endParaRPr/>
          </a:p>
        </p:txBody>
      </p:sp>
      <p:sp>
        <p:nvSpPr>
          <p:cNvPr id="260" name="Google Shape;260;p46"/>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Provide accurate information for end-user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8"/>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How</a:t>
            </a:r>
            <a:endParaRPr/>
          </a:p>
        </p:txBody>
      </p:sp>
      <p:sp>
        <p:nvSpPr>
          <p:cNvPr id="271" name="Google Shape;271;p48"/>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7" name="Google Shape;277;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8" name="Google Shape;278;p49"/>
          <p:cNvPicPr preferRelativeResize="0"/>
          <p:nvPr/>
        </p:nvPicPr>
        <p:blipFill>
          <a:blip r:embed="rId3">
            <a:alphaModFix/>
          </a:blip>
          <a:stretch>
            <a:fillRect/>
          </a:stretch>
        </p:blipFill>
        <p:spPr>
          <a:xfrm>
            <a:off x="1062662" y="423588"/>
            <a:ext cx="7018674" cy="42963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4" name="Google Shape;284;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5" name="Google Shape;285;p50"/>
          <p:cNvPicPr preferRelativeResize="0"/>
          <p:nvPr/>
        </p:nvPicPr>
        <p:blipFill>
          <a:blip r:embed="rId3">
            <a:alphaModFix/>
          </a:blip>
          <a:stretch>
            <a:fillRect/>
          </a:stretch>
        </p:blipFill>
        <p:spPr>
          <a:xfrm>
            <a:off x="1095375" y="1293800"/>
            <a:ext cx="6953250" cy="31337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1" name="Google Shape;291;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2" name="Google Shape;292;p51"/>
          <p:cNvPicPr preferRelativeResize="0"/>
          <p:nvPr/>
        </p:nvPicPr>
        <p:blipFill>
          <a:blip r:embed="rId3">
            <a:alphaModFix/>
          </a:blip>
          <a:stretch>
            <a:fillRect/>
          </a:stretch>
        </p:blipFill>
        <p:spPr>
          <a:xfrm>
            <a:off x="1285522" y="445025"/>
            <a:ext cx="6572950" cy="4033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Background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218181"/>
              </a:lnSpc>
              <a:spcBef>
                <a:spcPts val="3000"/>
              </a:spcBef>
              <a:spcAft>
                <a:spcPts val="0"/>
              </a:spcAft>
              <a:buNone/>
            </a:pPr>
            <a:r>
              <a:rPr lang="en-GB" sz="1500">
                <a:latin typeface="Georgia"/>
                <a:ea typeface="Georgia"/>
                <a:cs typeface="Georgia"/>
                <a:sym typeface="Georgia"/>
              </a:rPr>
              <a:t>Saúl Buentello a Web Developer, Data Enthusiast and a big fan of the Olympics came out with a project to demonstrate how anyone can benefit from the built system’s visual representations using the Olympics as a use case. </a:t>
            </a:r>
            <a:endParaRPr sz="1500">
              <a:latin typeface="Georgia"/>
              <a:ea typeface="Georgia"/>
              <a:cs typeface="Georgia"/>
              <a:sym typeface="Georgia"/>
            </a:endParaRPr>
          </a:p>
          <a:p>
            <a:pPr indent="-323850" lvl="0" marL="457200" marR="0" rtl="0" algn="l">
              <a:lnSpc>
                <a:spcPct val="218181"/>
              </a:lnSpc>
              <a:spcBef>
                <a:spcPts val="3000"/>
              </a:spcBef>
              <a:spcAft>
                <a:spcPts val="0"/>
              </a:spcAft>
              <a:buSzPts val="1500"/>
              <a:buFont typeface="Georgia"/>
              <a:buAutoNum type="arabicPeriod"/>
            </a:pPr>
            <a:r>
              <a:rPr lang="en-GB" sz="1500">
                <a:latin typeface="Georgia"/>
                <a:ea typeface="Georgia"/>
                <a:cs typeface="Georgia"/>
                <a:sym typeface="Georgia"/>
              </a:rPr>
              <a:t>Dataset: Athlete events, Event regions (Kaggle)</a:t>
            </a:r>
            <a:endParaRPr sz="1500">
              <a:latin typeface="Georgia"/>
              <a:ea typeface="Georgia"/>
              <a:cs typeface="Georgia"/>
              <a:sym typeface="Georgia"/>
            </a:endParaRPr>
          </a:p>
          <a:p>
            <a:pPr indent="-323850" lvl="0" marL="457200" marR="0" rtl="0" algn="l">
              <a:lnSpc>
                <a:spcPct val="218181"/>
              </a:lnSpc>
              <a:spcBef>
                <a:spcPts val="0"/>
              </a:spcBef>
              <a:spcAft>
                <a:spcPts val="0"/>
              </a:spcAft>
              <a:buSzPts val="1500"/>
              <a:buFont typeface="Georgia"/>
              <a:buAutoNum type="arabicPeriod"/>
            </a:pPr>
            <a:r>
              <a:rPr lang="en-GB" sz="1500">
                <a:latin typeface="Georgia"/>
                <a:ea typeface="Georgia"/>
                <a:cs typeface="Georgia"/>
                <a:sym typeface="Georgia"/>
              </a:rPr>
              <a:t>Visualisation Tool: RStudio</a:t>
            </a:r>
            <a:endParaRPr sz="1500">
              <a:latin typeface="Georgia"/>
              <a:ea typeface="Georgia"/>
              <a:cs typeface="Georgia"/>
              <a:sym typeface="Georgia"/>
            </a:endParaRPr>
          </a:p>
          <a:p>
            <a:pPr indent="-323850" lvl="0" marL="457200" marR="0" rtl="0" algn="l">
              <a:lnSpc>
                <a:spcPct val="218181"/>
              </a:lnSpc>
              <a:spcBef>
                <a:spcPts val="0"/>
              </a:spcBef>
              <a:spcAft>
                <a:spcPts val="0"/>
              </a:spcAft>
              <a:buSzPts val="1500"/>
              <a:buFont typeface="Georgia"/>
              <a:buAutoNum type="arabicPeriod"/>
            </a:pPr>
            <a:r>
              <a:rPr lang="en-GB" sz="1500">
                <a:latin typeface="Georgia"/>
                <a:ea typeface="Georgia"/>
                <a:cs typeface="Georgia"/>
                <a:sym typeface="Georgia"/>
              </a:rPr>
              <a:t>Objective: How to analyze and visualize 120 years of Olympic Games with R</a:t>
            </a:r>
            <a:endParaRPr sz="22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Did it achieve its intended task?</a:t>
            </a:r>
            <a:endParaRPr/>
          </a:p>
        </p:txBody>
      </p:sp>
      <p:sp>
        <p:nvSpPr>
          <p:cNvPr id="298" name="Google Shape;298;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AutoNum type="arabicPeriod"/>
            </a:pPr>
            <a:r>
              <a:rPr lang="en-GB"/>
              <a:t>Does it show the consumer trend </a:t>
            </a:r>
            <a:endParaRPr/>
          </a:p>
          <a:p>
            <a:pPr indent="-317500" lvl="1" marL="914400" marR="0" rtl="0" algn="l">
              <a:lnSpc>
                <a:spcPct val="115000"/>
              </a:lnSpc>
              <a:spcBef>
                <a:spcPts val="0"/>
              </a:spcBef>
              <a:spcAft>
                <a:spcPts val="0"/>
              </a:spcAft>
              <a:buSzPts val="1400"/>
              <a:buChar char="○"/>
            </a:pPr>
            <a:r>
              <a:rPr lang="en-GB"/>
              <a:t>Yes, total sales only</a:t>
            </a:r>
            <a:endParaRPr/>
          </a:p>
          <a:p>
            <a:pPr indent="-342900" lvl="0" marL="457200" marR="0" rtl="0" algn="l">
              <a:lnSpc>
                <a:spcPct val="115000"/>
              </a:lnSpc>
              <a:spcBef>
                <a:spcPts val="0"/>
              </a:spcBef>
              <a:spcAft>
                <a:spcPts val="0"/>
              </a:spcAft>
              <a:buSzPts val="1800"/>
              <a:buAutoNum type="arabicPeriod"/>
            </a:pPr>
            <a:r>
              <a:rPr lang="en-GB"/>
              <a:t>Which brands should the suppliers </a:t>
            </a:r>
            <a:r>
              <a:rPr lang="en-GB"/>
              <a:t>stock up</a:t>
            </a:r>
            <a:r>
              <a:rPr lang="en-GB"/>
              <a:t> for spare parts?</a:t>
            </a:r>
            <a:endParaRPr/>
          </a:p>
          <a:p>
            <a:pPr indent="-317500" lvl="1" marL="914400" marR="0" rtl="0" algn="l">
              <a:lnSpc>
                <a:spcPct val="115000"/>
              </a:lnSpc>
              <a:spcBef>
                <a:spcPts val="0"/>
              </a:spcBef>
              <a:spcAft>
                <a:spcPts val="0"/>
              </a:spcAft>
              <a:buSzPts val="1400"/>
              <a:buChar char="○"/>
            </a:pPr>
            <a:r>
              <a:rPr lang="en-GB"/>
              <a:t>Hard to visualise from a table</a:t>
            </a:r>
            <a:endParaRPr/>
          </a:p>
          <a:p>
            <a:pPr indent="-342900" lvl="0" marL="457200" marR="0" rtl="0" algn="l">
              <a:lnSpc>
                <a:spcPct val="115000"/>
              </a:lnSpc>
              <a:spcBef>
                <a:spcPts val="0"/>
              </a:spcBef>
              <a:spcAft>
                <a:spcPts val="0"/>
              </a:spcAft>
              <a:buSzPts val="1800"/>
              <a:buAutoNum type="arabicPeriod"/>
            </a:pPr>
            <a:r>
              <a:rPr lang="en-GB"/>
              <a:t>Does it provide any insights of the consumer trend across the years?</a:t>
            </a:r>
            <a:endParaRPr/>
          </a:p>
          <a:p>
            <a:pPr indent="-317500" lvl="1" marL="914400" marR="0" rtl="0" algn="l">
              <a:lnSpc>
                <a:spcPct val="115000"/>
              </a:lnSpc>
              <a:spcBef>
                <a:spcPts val="0"/>
              </a:spcBef>
              <a:spcAft>
                <a:spcPts val="0"/>
              </a:spcAft>
              <a:buSzPts val="1400"/>
              <a:buChar char="○"/>
            </a:pPr>
            <a:r>
              <a:rPr lang="en-GB"/>
              <a:t>Yes, in multiple tables and no visualisation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Suggestions</a:t>
            </a:r>
            <a:endParaRPr/>
          </a:p>
        </p:txBody>
      </p:sp>
      <p:sp>
        <p:nvSpPr>
          <p:cNvPr id="304" name="Google Shape;304;p5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What</a:t>
            </a:r>
            <a:endParaRPr/>
          </a:p>
        </p:txBody>
      </p:sp>
      <p:sp>
        <p:nvSpPr>
          <p:cNvPr id="310" name="Google Shape;310;p54"/>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5"/>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Why</a:t>
            </a:r>
            <a:endParaRPr/>
          </a:p>
        </p:txBody>
      </p:sp>
      <p:sp>
        <p:nvSpPr>
          <p:cNvPr id="316" name="Google Shape;316;p55"/>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6"/>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How</a:t>
            </a:r>
            <a:endParaRPr/>
          </a:p>
        </p:txBody>
      </p:sp>
      <p:sp>
        <p:nvSpPr>
          <p:cNvPr id="322" name="Google Shape;322;p56"/>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57" title="Points scored"/>
          <p:cNvPicPr preferRelativeResize="0"/>
          <p:nvPr/>
        </p:nvPicPr>
        <p:blipFill>
          <a:blip r:embed="rId3">
            <a:alphaModFix/>
          </a:blip>
          <a:stretch>
            <a:fillRect/>
          </a:stretch>
        </p:blipFill>
        <p:spPr>
          <a:xfrm>
            <a:off x="1417950" y="1144825"/>
            <a:ext cx="6308100" cy="3900475"/>
          </a:xfrm>
          <a:prstGeom prst="rect">
            <a:avLst/>
          </a:prstGeom>
          <a:noFill/>
          <a:ln>
            <a:noFill/>
          </a:ln>
        </p:spPr>
      </p:pic>
      <p:sp>
        <p:nvSpPr>
          <p:cNvPr id="328" name="Google Shape;328;p57"/>
          <p:cNvSpPr txBox="1"/>
          <p:nvPr/>
        </p:nvSpPr>
        <p:spPr>
          <a:xfrm>
            <a:off x="560175" y="611100"/>
            <a:ext cx="556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accent3"/>
                </a:solidFill>
                <a:latin typeface="Average"/>
                <a:ea typeface="Average"/>
                <a:cs typeface="Average"/>
                <a:sym typeface="Average"/>
              </a:rPr>
              <a:t>Sales volume by year</a:t>
            </a:r>
            <a:endParaRPr sz="2400">
              <a:solidFill>
                <a:schemeClr val="accent3"/>
              </a:solidFill>
              <a:latin typeface="Average"/>
              <a:ea typeface="Average"/>
              <a:cs typeface="Average"/>
              <a:sym typeface="Averag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58" title="Points scored"/>
          <p:cNvPicPr preferRelativeResize="0"/>
          <p:nvPr/>
        </p:nvPicPr>
        <p:blipFill>
          <a:blip r:embed="rId3">
            <a:alphaModFix/>
          </a:blip>
          <a:stretch>
            <a:fillRect/>
          </a:stretch>
        </p:blipFill>
        <p:spPr>
          <a:xfrm>
            <a:off x="1417950" y="1144825"/>
            <a:ext cx="6308100" cy="3900483"/>
          </a:xfrm>
          <a:prstGeom prst="rect">
            <a:avLst/>
          </a:prstGeom>
          <a:noFill/>
          <a:ln>
            <a:noFill/>
          </a:ln>
        </p:spPr>
      </p:pic>
      <p:sp>
        <p:nvSpPr>
          <p:cNvPr id="334" name="Google Shape;334;p58"/>
          <p:cNvSpPr txBox="1"/>
          <p:nvPr/>
        </p:nvSpPr>
        <p:spPr>
          <a:xfrm>
            <a:off x="560175" y="611100"/>
            <a:ext cx="556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accent3"/>
                </a:solidFill>
                <a:latin typeface="Average"/>
                <a:ea typeface="Average"/>
                <a:cs typeface="Average"/>
                <a:sym typeface="Average"/>
              </a:rPr>
              <a:t>Sales volume by month</a:t>
            </a:r>
            <a:endParaRPr sz="2400">
              <a:solidFill>
                <a:schemeClr val="accent3"/>
              </a:solidFill>
              <a:latin typeface="Average"/>
              <a:ea typeface="Average"/>
              <a:cs typeface="Average"/>
              <a:sym typeface="Averag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9"/>
          <p:cNvSpPr txBox="1"/>
          <p:nvPr/>
        </p:nvSpPr>
        <p:spPr>
          <a:xfrm>
            <a:off x="560175" y="611100"/>
            <a:ext cx="6374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accent3"/>
                </a:solidFill>
                <a:latin typeface="Average"/>
                <a:ea typeface="Average"/>
                <a:cs typeface="Average"/>
                <a:sym typeface="Average"/>
              </a:rPr>
              <a:t>Sales volume by brands for particular month</a:t>
            </a:r>
            <a:endParaRPr sz="2400">
              <a:solidFill>
                <a:schemeClr val="accent3"/>
              </a:solidFill>
              <a:latin typeface="Average"/>
              <a:ea typeface="Average"/>
              <a:cs typeface="Average"/>
              <a:sym typeface="Average"/>
            </a:endParaRPr>
          </a:p>
        </p:txBody>
      </p:sp>
      <p:pic>
        <p:nvPicPr>
          <p:cNvPr id="340" name="Google Shape;340;p59" title="Points scored"/>
          <p:cNvPicPr preferRelativeResize="0"/>
          <p:nvPr/>
        </p:nvPicPr>
        <p:blipFill>
          <a:blip r:embed="rId3">
            <a:alphaModFix/>
          </a:blip>
          <a:stretch>
            <a:fillRect/>
          </a:stretch>
        </p:blipFill>
        <p:spPr>
          <a:xfrm>
            <a:off x="1417950" y="1144791"/>
            <a:ext cx="6308100" cy="390050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60"/>
          <p:cNvPicPr preferRelativeResize="0"/>
          <p:nvPr/>
        </p:nvPicPr>
        <p:blipFill rotWithShape="1">
          <a:blip r:embed="rId3">
            <a:alphaModFix/>
          </a:blip>
          <a:srcRect b="1414" l="10546" r="10978" t="16846"/>
          <a:stretch/>
        </p:blipFill>
        <p:spPr>
          <a:xfrm>
            <a:off x="4491650" y="1679750"/>
            <a:ext cx="3615725" cy="2632700"/>
          </a:xfrm>
          <a:prstGeom prst="rect">
            <a:avLst/>
          </a:prstGeom>
          <a:noFill/>
          <a:ln>
            <a:noFill/>
          </a:ln>
        </p:spPr>
      </p:pic>
      <p:pic>
        <p:nvPicPr>
          <p:cNvPr id="346" name="Google Shape;346;p60"/>
          <p:cNvPicPr preferRelativeResize="0"/>
          <p:nvPr/>
        </p:nvPicPr>
        <p:blipFill rotWithShape="1">
          <a:blip r:embed="rId4">
            <a:alphaModFix/>
          </a:blip>
          <a:srcRect b="7671" l="4298" r="30664" t="10455"/>
          <a:stretch/>
        </p:blipFill>
        <p:spPr>
          <a:xfrm>
            <a:off x="1079600" y="1620337"/>
            <a:ext cx="2882538" cy="2751526"/>
          </a:xfrm>
          <a:prstGeom prst="rect">
            <a:avLst/>
          </a:prstGeom>
          <a:noFill/>
          <a:ln>
            <a:noFill/>
          </a:ln>
        </p:spPr>
      </p:pic>
      <p:sp>
        <p:nvSpPr>
          <p:cNvPr id="347" name="Google Shape;347;p60"/>
          <p:cNvSpPr txBox="1"/>
          <p:nvPr/>
        </p:nvSpPr>
        <p:spPr>
          <a:xfrm>
            <a:off x="560175" y="611100"/>
            <a:ext cx="556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accent3"/>
                </a:solidFill>
                <a:latin typeface="Average"/>
                <a:ea typeface="Average"/>
                <a:cs typeface="Average"/>
                <a:sym typeface="Average"/>
              </a:rPr>
              <a:t>Show market share over years</a:t>
            </a:r>
            <a:endParaRPr sz="2400">
              <a:solidFill>
                <a:schemeClr val="accent3"/>
              </a:solidFill>
              <a:latin typeface="Average"/>
              <a:ea typeface="Average"/>
              <a:cs typeface="Average"/>
              <a:sym typeface="Averag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1"/>
          <p:cNvSpPr txBox="1"/>
          <p:nvPr/>
        </p:nvSpPr>
        <p:spPr>
          <a:xfrm>
            <a:off x="560175" y="611100"/>
            <a:ext cx="556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accent3"/>
                </a:solidFill>
                <a:latin typeface="Average"/>
                <a:ea typeface="Average"/>
                <a:cs typeface="Average"/>
                <a:sym typeface="Average"/>
              </a:rPr>
              <a:t>Sales volume by brand over the years</a:t>
            </a:r>
            <a:endParaRPr sz="2400">
              <a:solidFill>
                <a:schemeClr val="accent3"/>
              </a:solidFill>
              <a:latin typeface="Average"/>
              <a:ea typeface="Average"/>
              <a:cs typeface="Average"/>
              <a:sym typeface="Average"/>
            </a:endParaRPr>
          </a:p>
        </p:txBody>
      </p:sp>
      <p:pic>
        <p:nvPicPr>
          <p:cNvPr id="353" name="Google Shape;353;p61" title="Points scored"/>
          <p:cNvPicPr preferRelativeResize="0"/>
          <p:nvPr/>
        </p:nvPicPr>
        <p:blipFill>
          <a:blip r:embed="rId3">
            <a:alphaModFix/>
          </a:blip>
          <a:stretch>
            <a:fillRect/>
          </a:stretch>
        </p:blipFill>
        <p:spPr>
          <a:xfrm>
            <a:off x="560175" y="1748450"/>
            <a:ext cx="3926400" cy="2427826"/>
          </a:xfrm>
          <a:prstGeom prst="rect">
            <a:avLst/>
          </a:prstGeom>
          <a:noFill/>
          <a:ln>
            <a:noFill/>
          </a:ln>
        </p:spPr>
      </p:pic>
      <p:pic>
        <p:nvPicPr>
          <p:cNvPr id="354" name="Google Shape;354;p61" title="Points scored"/>
          <p:cNvPicPr preferRelativeResize="0"/>
          <p:nvPr/>
        </p:nvPicPr>
        <p:blipFill>
          <a:blip r:embed="rId4">
            <a:alphaModFix/>
          </a:blip>
          <a:stretch>
            <a:fillRect/>
          </a:stretch>
        </p:blipFill>
        <p:spPr>
          <a:xfrm>
            <a:off x="4572000" y="1748449"/>
            <a:ext cx="3926400" cy="2427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 name="Shape 82"/>
        <p:cNvGrpSpPr/>
        <p:nvPr/>
      </p:nvGrpSpPr>
      <p:grpSpPr>
        <a:xfrm>
          <a:off x="0" y="0"/>
          <a:ext cx="0" cy="0"/>
          <a:chOff x="0" y="0"/>
          <a:chExt cx="0" cy="0"/>
        </a:xfrm>
      </p:grpSpPr>
      <p:pic>
        <p:nvPicPr>
          <p:cNvPr id="83" name="Google Shape;83;p17"/>
          <p:cNvPicPr preferRelativeResize="0"/>
          <p:nvPr/>
        </p:nvPicPr>
        <p:blipFill rotWithShape="1">
          <a:blip r:embed="rId3">
            <a:alphaModFix/>
          </a:blip>
          <a:srcRect b="55088" l="0" r="17225" t="7372"/>
          <a:stretch/>
        </p:blipFill>
        <p:spPr>
          <a:xfrm>
            <a:off x="187225" y="1328925"/>
            <a:ext cx="8769551" cy="248565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2"/>
          <p:cNvSpPr txBox="1"/>
          <p:nvPr/>
        </p:nvSpPr>
        <p:spPr>
          <a:xfrm>
            <a:off x="560175" y="611100"/>
            <a:ext cx="556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accent3"/>
                </a:solidFill>
                <a:latin typeface="Average"/>
                <a:ea typeface="Average"/>
                <a:cs typeface="Average"/>
                <a:sym typeface="Average"/>
              </a:rPr>
              <a:t>Total sales volume pattern</a:t>
            </a:r>
            <a:endParaRPr sz="2400">
              <a:solidFill>
                <a:schemeClr val="accent3"/>
              </a:solidFill>
              <a:latin typeface="Average"/>
              <a:ea typeface="Average"/>
              <a:cs typeface="Average"/>
              <a:sym typeface="Average"/>
            </a:endParaRPr>
          </a:p>
        </p:txBody>
      </p:sp>
      <p:pic>
        <p:nvPicPr>
          <p:cNvPr id="360" name="Google Shape;360;p62" title="Sales Volume"/>
          <p:cNvPicPr preferRelativeResize="0"/>
          <p:nvPr/>
        </p:nvPicPr>
        <p:blipFill>
          <a:blip r:embed="rId3">
            <a:alphaModFix/>
          </a:blip>
          <a:stretch>
            <a:fillRect/>
          </a:stretch>
        </p:blipFill>
        <p:spPr>
          <a:xfrm>
            <a:off x="1295400" y="1250350"/>
            <a:ext cx="5940969" cy="36734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Links</a:t>
            </a:r>
            <a:endParaRPr/>
          </a:p>
        </p:txBody>
      </p:sp>
      <p:sp>
        <p:nvSpPr>
          <p:cNvPr id="366" name="Google Shape;366;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a:t>Visualisation 1</a:t>
            </a:r>
            <a:endParaRPr/>
          </a:p>
          <a:p>
            <a:pPr indent="-298450" lvl="0" marL="457200" rtl="0" algn="l">
              <a:spcBef>
                <a:spcPts val="1200"/>
              </a:spcBef>
              <a:spcAft>
                <a:spcPts val="0"/>
              </a:spcAft>
              <a:buClr>
                <a:schemeClr val="hlink"/>
              </a:buClr>
              <a:buSzPts val="1100"/>
              <a:buChar char="●"/>
            </a:pPr>
            <a:r>
              <a:rPr lang="en-GB" sz="1100" u="sng">
                <a:solidFill>
                  <a:schemeClr val="hlink"/>
                </a:solidFill>
                <a:hlinkClick r:id="rId3"/>
              </a:rPr>
              <a:t>https://github.com/cosmoduende/r-olympic-games</a:t>
            </a:r>
            <a:endParaRPr sz="1100" u="sng">
              <a:solidFill>
                <a:schemeClr val="hlink"/>
              </a:solidFill>
            </a:endParaRPr>
          </a:p>
          <a:p>
            <a:pPr indent="-298450" lvl="0" marL="457200" rtl="0" algn="l">
              <a:spcBef>
                <a:spcPts val="0"/>
              </a:spcBef>
              <a:spcAft>
                <a:spcPts val="0"/>
              </a:spcAft>
              <a:buClr>
                <a:schemeClr val="hlink"/>
              </a:buClr>
              <a:buSzPts val="1100"/>
              <a:buChar char="●"/>
            </a:pPr>
            <a:r>
              <a:rPr lang="en-GB" sz="1100" u="sng">
                <a:solidFill>
                  <a:schemeClr val="hlink"/>
                </a:solidFill>
              </a:rPr>
              <a:t>https://rpubs.com/cosmoduende/olympic-games</a:t>
            </a:r>
            <a:endParaRPr sz="1100" u="sng">
              <a:solidFill>
                <a:schemeClr val="hlink"/>
              </a:solidFill>
            </a:endParaRPr>
          </a:p>
          <a:p>
            <a:pPr indent="0" lvl="0" marL="0" rtl="0" algn="l">
              <a:spcBef>
                <a:spcPts val="1200"/>
              </a:spcBef>
              <a:spcAft>
                <a:spcPts val="0"/>
              </a:spcAft>
              <a:buClr>
                <a:schemeClr val="dk1"/>
              </a:buClr>
              <a:buSzPts val="1100"/>
              <a:buFont typeface="Arial"/>
              <a:buNone/>
            </a:pPr>
            <a:r>
              <a:rPr lang="en-GB"/>
              <a:t>Visualisation 2</a:t>
            </a:r>
            <a:endParaRPr/>
          </a:p>
          <a:p>
            <a:pPr indent="-298450" lvl="0" marL="457200" marR="0" rtl="0" algn="l">
              <a:lnSpc>
                <a:spcPct val="115000"/>
              </a:lnSpc>
              <a:spcBef>
                <a:spcPts val="1200"/>
              </a:spcBef>
              <a:spcAft>
                <a:spcPts val="0"/>
              </a:spcAft>
              <a:buSzPts val="1100"/>
              <a:buChar char="●"/>
            </a:pPr>
            <a:r>
              <a:rPr lang="en-GB" sz="1100" u="sng">
                <a:solidFill>
                  <a:schemeClr val="hlink"/>
                </a:solidFill>
                <a:hlinkClick r:id="rId4"/>
              </a:rPr>
              <a:t>https://www.marklines.com/en/statistics/flash_sales/automotive-sales-in-singapore-by-month</a:t>
            </a:r>
            <a:endParaRPr sz="1100" u="sng">
              <a:solidFill>
                <a:schemeClr val="hlink"/>
              </a:solidFill>
            </a:endParaRPr>
          </a:p>
          <a:p>
            <a:pPr indent="0" lvl="0" marL="0" rtl="0" algn="l">
              <a:spcBef>
                <a:spcPts val="12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End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Characteristics of the Data</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218181"/>
              </a:lnSpc>
              <a:spcBef>
                <a:spcPts val="1300"/>
              </a:spcBef>
              <a:spcAft>
                <a:spcPts val="0"/>
              </a:spcAft>
              <a:buSzPts val="1500"/>
              <a:buFont typeface="Georgia"/>
              <a:buAutoNum type="arabicPeriod"/>
            </a:pPr>
            <a:r>
              <a:rPr lang="en-GB" sz="1500">
                <a:latin typeface="Georgia"/>
                <a:ea typeface="Georgia"/>
                <a:cs typeface="Georgia"/>
                <a:sym typeface="Georgia"/>
              </a:rPr>
              <a:t>Occurrences (summer and winter)</a:t>
            </a:r>
            <a:endParaRPr sz="1500">
              <a:latin typeface="Georgia"/>
              <a:ea typeface="Georgia"/>
              <a:cs typeface="Georgia"/>
              <a:sym typeface="Georgia"/>
            </a:endParaRPr>
          </a:p>
          <a:p>
            <a:pPr indent="-323850" lvl="0" marL="457200" rtl="0" algn="l">
              <a:lnSpc>
                <a:spcPct val="218181"/>
              </a:lnSpc>
              <a:spcBef>
                <a:spcPts val="0"/>
              </a:spcBef>
              <a:spcAft>
                <a:spcPts val="0"/>
              </a:spcAft>
              <a:buSzPts val="1500"/>
              <a:buFont typeface="Georgia"/>
              <a:buAutoNum type="arabicPeriod"/>
            </a:pPr>
            <a:r>
              <a:rPr lang="en-GB" sz="1500">
                <a:latin typeface="Georgia"/>
                <a:ea typeface="Georgia"/>
                <a:cs typeface="Georgia"/>
                <a:sym typeface="Georgia"/>
              </a:rPr>
              <a:t>Data at the sport level, Art competitions were not included in the athletes’ data (focused on athletics)</a:t>
            </a:r>
            <a:endParaRPr sz="1500">
              <a:latin typeface="Georgia"/>
              <a:ea typeface="Georgia"/>
              <a:cs typeface="Georgia"/>
              <a:sym typeface="Georgia"/>
            </a:endParaRPr>
          </a:p>
          <a:p>
            <a:pPr indent="-323850" lvl="0" marL="457200" rtl="0" algn="l">
              <a:lnSpc>
                <a:spcPct val="218181"/>
              </a:lnSpc>
              <a:spcBef>
                <a:spcPts val="0"/>
              </a:spcBef>
              <a:spcAft>
                <a:spcPts val="0"/>
              </a:spcAft>
              <a:buSzPts val="1500"/>
              <a:buFont typeface="Georgia"/>
              <a:buAutoNum type="arabicPeriod"/>
            </a:pPr>
            <a:r>
              <a:rPr lang="en-GB" sz="1500">
                <a:latin typeface="Georgia"/>
                <a:ea typeface="Georgia"/>
                <a:cs typeface="Georgia"/>
                <a:sym typeface="Georgia"/>
              </a:rPr>
              <a:t>large-scale dataset (spans the years 1896 to 2016)</a:t>
            </a:r>
            <a:endParaRPr/>
          </a:p>
        </p:txBody>
      </p:sp>
      <p:pic>
        <p:nvPicPr>
          <p:cNvPr id="90" name="Google Shape;90;p18"/>
          <p:cNvPicPr preferRelativeResize="0"/>
          <p:nvPr/>
        </p:nvPicPr>
        <p:blipFill rotWithShape="1">
          <a:blip r:embed="rId3">
            <a:alphaModFix/>
          </a:blip>
          <a:srcRect b="55088" l="0" r="17225" t="7372"/>
          <a:stretch/>
        </p:blipFill>
        <p:spPr>
          <a:xfrm>
            <a:off x="1100638" y="3128150"/>
            <a:ext cx="6942725" cy="196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Why</a:t>
            </a:r>
            <a:endParaRPr/>
          </a:p>
        </p:txBody>
      </p:sp>
      <p:sp>
        <p:nvSpPr>
          <p:cNvPr id="96" name="Google Shape;96;p19"/>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18181"/>
              </a:lnSpc>
              <a:spcBef>
                <a:spcPts val="3000"/>
              </a:spcBef>
              <a:spcAft>
                <a:spcPts val="0"/>
              </a:spcAft>
              <a:buNone/>
            </a:pPr>
            <a:r>
              <a:rPr lang="en-GB"/>
              <a:t>Author’s</a:t>
            </a:r>
            <a:r>
              <a:rPr lang="en-GB"/>
              <a:t> intentions for this visualisation is to answer the following questions:</a:t>
            </a:r>
            <a:endParaRPr/>
          </a:p>
          <a:p>
            <a:pPr indent="-342900" lvl="0" marL="457200" marR="0" rtl="0" algn="l">
              <a:lnSpc>
                <a:spcPct val="115000"/>
              </a:lnSpc>
              <a:spcBef>
                <a:spcPts val="0"/>
              </a:spcBef>
              <a:spcAft>
                <a:spcPts val="0"/>
              </a:spcAft>
              <a:buSzPts val="1800"/>
              <a:buAutoNum type="arabicPeriod"/>
            </a:pPr>
            <a:r>
              <a:rPr lang="en-GB"/>
              <a:t>Which countries are the most dominant? </a:t>
            </a:r>
            <a:endParaRPr/>
          </a:p>
          <a:p>
            <a:pPr indent="-342900" lvl="0" marL="457200" marR="0" rtl="0" algn="l">
              <a:lnSpc>
                <a:spcPct val="115000"/>
              </a:lnSpc>
              <a:spcBef>
                <a:spcPts val="0"/>
              </a:spcBef>
              <a:spcAft>
                <a:spcPts val="0"/>
              </a:spcAft>
              <a:buSzPts val="1800"/>
              <a:buAutoNum type="arabicPeriod"/>
            </a:pPr>
            <a:r>
              <a:rPr lang="en-GB"/>
              <a:t>How has involvement evolved? </a:t>
            </a:r>
            <a:endParaRPr/>
          </a:p>
          <a:p>
            <a:pPr indent="-342900" lvl="0" marL="457200" marR="0" rtl="0" algn="l">
              <a:lnSpc>
                <a:spcPct val="115000"/>
              </a:lnSpc>
              <a:spcBef>
                <a:spcPts val="0"/>
              </a:spcBef>
              <a:spcAft>
                <a:spcPts val="0"/>
              </a:spcAft>
              <a:buSzPts val="1800"/>
              <a:buAutoNum type="arabicPeriod"/>
            </a:pPr>
            <a:r>
              <a:rPr lang="en-GB"/>
              <a:t>Which countries have the most medals in various disciplines? </a:t>
            </a:r>
            <a:endParaRPr/>
          </a:p>
          <a:p>
            <a:pPr indent="-342900" lvl="0" marL="457200" marR="0" rtl="0" algn="l">
              <a:lnSpc>
                <a:spcPct val="115000"/>
              </a:lnSpc>
              <a:spcBef>
                <a:spcPts val="0"/>
              </a:spcBef>
              <a:spcAft>
                <a:spcPts val="0"/>
              </a:spcAft>
              <a:buSzPts val="1800"/>
              <a:buAutoNum type="arabicPeriod"/>
            </a:pPr>
            <a:r>
              <a:rPr lang="en-GB"/>
              <a:t>What is the ratio of female/male Olympic attendees?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How</a:t>
            </a:r>
            <a:endParaRPr/>
          </a:p>
        </p:txBody>
      </p:sp>
      <p:sp>
        <p:nvSpPr>
          <p:cNvPr id="108" name="Google Shape;108;p21"/>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