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 yadav" userId="aa31a83dc49e4589" providerId="LiveId" clId="{E4DA0351-50DD-437F-A213-47FEB8D76245}"/>
    <pc:docChg chg="undo custSel modSld">
      <pc:chgData name="ganes yadav" userId="aa31a83dc49e4589" providerId="LiveId" clId="{E4DA0351-50DD-437F-A213-47FEB8D76245}" dt="2025-03-28T03:24:26.935" v="87"/>
      <pc:docMkLst>
        <pc:docMk/>
      </pc:docMkLst>
      <pc:sldChg chg="modSp mod">
        <pc:chgData name="ganes yadav" userId="aa31a83dc49e4589" providerId="LiveId" clId="{E4DA0351-50DD-437F-A213-47FEB8D76245}" dt="2025-03-28T03:15:56.769" v="28" actId="14100"/>
        <pc:sldMkLst>
          <pc:docMk/>
          <pc:sldMk cId="4051539856" sldId="257"/>
        </pc:sldMkLst>
        <pc:spChg chg="mod">
          <ac:chgData name="ganes yadav" userId="aa31a83dc49e4589" providerId="LiveId" clId="{E4DA0351-50DD-437F-A213-47FEB8D76245}" dt="2025-03-28T03:01:54.428" v="24" actId="20577"/>
          <ac:spMkLst>
            <pc:docMk/>
            <pc:sldMk cId="4051539856" sldId="257"/>
            <ac:spMk id="2" creationId="{D70C770B-F833-40CD-B819-FF07213AEBD3}"/>
          </ac:spMkLst>
        </pc:spChg>
        <pc:spChg chg="mod">
          <ac:chgData name="ganes yadav" userId="aa31a83dc49e4589" providerId="LiveId" clId="{E4DA0351-50DD-437F-A213-47FEB8D76245}" dt="2025-03-28T03:15:56.769" v="28" actId="14100"/>
          <ac:spMkLst>
            <pc:docMk/>
            <pc:sldMk cId="4051539856" sldId="257"/>
            <ac:spMk id="3" creationId="{BD4AF6CF-9700-4E8B-903E-7ED3202E3A9F}"/>
          </ac:spMkLst>
        </pc:spChg>
      </pc:sldChg>
      <pc:sldChg chg="addSp delSp modSp mod">
        <pc:chgData name="ganes yadav" userId="aa31a83dc49e4589" providerId="LiveId" clId="{E4DA0351-50DD-437F-A213-47FEB8D76245}" dt="2025-03-28T03:24:26.935" v="87"/>
        <pc:sldMkLst>
          <pc:docMk/>
          <pc:sldMk cId="1884903795" sldId="258"/>
        </pc:sldMkLst>
        <pc:spChg chg="mod">
          <ac:chgData name="ganes yadav" userId="aa31a83dc49e4589" providerId="LiveId" clId="{E4DA0351-50DD-437F-A213-47FEB8D76245}" dt="2025-03-28T03:24:21.017" v="85" actId="14100"/>
          <ac:spMkLst>
            <pc:docMk/>
            <pc:sldMk cId="1884903795" sldId="258"/>
            <ac:spMk id="2" creationId="{B8D99835-C5D1-414E-9CED-C2A2F11717EF}"/>
          </ac:spMkLst>
        </pc:spChg>
        <pc:spChg chg="mod">
          <ac:chgData name="ganes yadav" userId="aa31a83dc49e4589" providerId="LiveId" clId="{E4DA0351-50DD-437F-A213-47FEB8D76245}" dt="2025-03-28T03:21:55.807" v="47" actId="13926"/>
          <ac:spMkLst>
            <pc:docMk/>
            <pc:sldMk cId="1884903795" sldId="258"/>
            <ac:spMk id="3" creationId="{FDF01EE2-EB08-4BEB-83EA-64C16BEDBB23}"/>
          </ac:spMkLst>
        </pc:spChg>
        <pc:spChg chg="add del mod">
          <ac:chgData name="ganes yadav" userId="aa31a83dc49e4589" providerId="LiveId" clId="{E4DA0351-50DD-437F-A213-47FEB8D76245}" dt="2025-03-28T03:24:26.935" v="87"/>
          <ac:spMkLst>
            <pc:docMk/>
            <pc:sldMk cId="1884903795" sldId="258"/>
            <ac:spMk id="6" creationId="{BE3D3386-4AC2-4741-83A2-DF2D17472BE9}"/>
          </ac:spMkLst>
        </pc:spChg>
        <pc:picChg chg="add mod ord">
          <ac:chgData name="ganes yadav" userId="aa31a83dc49e4589" providerId="LiveId" clId="{E4DA0351-50DD-437F-A213-47FEB8D76245}" dt="2025-03-28T03:23:07.379" v="72" actId="167"/>
          <ac:picMkLst>
            <pc:docMk/>
            <pc:sldMk cId="1884903795" sldId="258"/>
            <ac:picMk id="5" creationId="{D6EAED04-AC28-4230-A386-FF03AB7A187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es\Documents\SQ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anes\Documents\SQL%20sheet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es\Documents\SQ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nes\Documents\SQL%20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sheet.xlsx]Sheet3!PivotTable3</c:name>
    <c:fmtId val="16"/>
  </c:pivotSource>
  <c:chart>
    <c:autoTitleDeleted val="1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Sheet3!$A$4:$A$16</c:f>
              <c:strCach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strCache>
            </c:strRef>
          </c:cat>
          <c:val>
            <c:numRef>
              <c:f>Sheet3!$B$4:$B$16</c:f>
              <c:numCache>
                <c:formatCode>General</c:formatCode>
                <c:ptCount val="12"/>
                <c:pt idx="0">
                  <c:v>804</c:v>
                </c:pt>
                <c:pt idx="1">
                  <c:v>640</c:v>
                </c:pt>
                <c:pt idx="2">
                  <c:v>824</c:v>
                </c:pt>
                <c:pt idx="3">
                  <c:v>680</c:v>
                </c:pt>
                <c:pt idx="4">
                  <c:v>625</c:v>
                </c:pt>
                <c:pt idx="5">
                  <c:v>580</c:v>
                </c:pt>
                <c:pt idx="6">
                  <c:v>493</c:v>
                </c:pt>
                <c:pt idx="7">
                  <c:v>678</c:v>
                </c:pt>
                <c:pt idx="8">
                  <c:v>809</c:v>
                </c:pt>
                <c:pt idx="9">
                  <c:v>801</c:v>
                </c:pt>
                <c:pt idx="10">
                  <c:v>625</c:v>
                </c:pt>
                <c:pt idx="11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67-47D0-9890-B00608482E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3607295"/>
        <c:axId val="113606879"/>
      </c:barChart>
      <c:catAx>
        <c:axId val="11360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06879"/>
        <c:crosses val="autoZero"/>
        <c:auto val="1"/>
        <c:lblAlgn val="ctr"/>
        <c:lblOffset val="100"/>
        <c:noMultiLvlLbl val="0"/>
      </c:catAx>
      <c:valAx>
        <c:axId val="113606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360729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sheet.xlsx]Sheet3!PivotTable3</c:name>
    <c:fmtId val="13"/>
  </c:pivotSource>
  <c:chart>
    <c:autoTitleDeleted val="1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  <a:sp3d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FFFF00"/>
                    </a:highligh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Sheet3!$A$4:$A$7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3052</c:v>
                </c:pt>
                <c:pt idx="1">
                  <c:v>2944</c:v>
                </c:pt>
                <c:pt idx="2">
                  <c:v>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9-4CD3-BFD4-C025270D09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3607295"/>
        <c:axId val="113606879"/>
        <c:axId val="105669407"/>
      </c:bar3DChart>
      <c:catAx>
        <c:axId val="113607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113606879"/>
        <c:crosses val="autoZero"/>
        <c:auto val="1"/>
        <c:lblAlgn val="ctr"/>
        <c:lblOffset val="100"/>
        <c:noMultiLvlLbl val="0"/>
      </c:catAx>
      <c:valAx>
        <c:axId val="113606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3607295"/>
        <c:crosses val="autoZero"/>
        <c:crossBetween val="between"/>
      </c:valAx>
      <c:serAx>
        <c:axId val="105669407"/>
        <c:scaling>
          <c:orientation val="minMax"/>
        </c:scaling>
        <c:delete val="1"/>
        <c:axPos val="b"/>
        <c:majorTickMark val="out"/>
        <c:minorTickMark val="none"/>
        <c:tickLblPos val="nextTo"/>
        <c:crossAx val="113606879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sheet.xlsx]Sheet5!PivotTable5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solidFill>
              <a:schemeClr val="tx1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solidFill>
                <a:schemeClr val="tx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Sheet5!$A$4:$A$14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Sheet5!$B$4:$B$14</c:f>
              <c:numCache>
                <c:formatCode>General</c:formatCode>
                <c:ptCount val="10"/>
                <c:pt idx="0">
                  <c:v>94</c:v>
                </c:pt>
                <c:pt idx="1">
                  <c:v>119</c:v>
                </c:pt>
                <c:pt idx="2">
                  <c:v>283</c:v>
                </c:pt>
                <c:pt idx="3">
                  <c:v>479</c:v>
                </c:pt>
                <c:pt idx="4">
                  <c:v>985</c:v>
                </c:pt>
                <c:pt idx="5">
                  <c:v>1975</c:v>
                </c:pt>
                <c:pt idx="6">
                  <c:v>2257</c:v>
                </c:pt>
                <c:pt idx="7">
                  <c:v>1030</c:v>
                </c:pt>
                <c:pt idx="8">
                  <c:v>429</c:v>
                </c:pt>
                <c:pt idx="9">
                  <c:v>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7-42D4-89F8-283E8A35F72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98770319"/>
        <c:axId val="98771983"/>
      </c:barChart>
      <c:catAx>
        <c:axId val="98770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98771983"/>
        <c:crosses val="autoZero"/>
        <c:auto val="1"/>
        <c:lblAlgn val="ctr"/>
        <c:lblOffset val="100"/>
        <c:noMultiLvlLbl val="0"/>
      </c:catAx>
      <c:valAx>
        <c:axId val="987719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8770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[SQL sheet.xlsx]Sheet6!PivotTable6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Sheet6!$A$2:$A$11</c:f>
              <c:strCache>
                <c:ptCount val="9"/>
                <c:pt idx="0">
                  <c:v>1-2</c:v>
                </c:pt>
                <c:pt idx="1">
                  <c:v>2-3</c:v>
                </c:pt>
                <c:pt idx="2">
                  <c:v>3-4</c:v>
                </c:pt>
                <c:pt idx="3">
                  <c:v>4-5</c:v>
                </c:pt>
                <c:pt idx="4">
                  <c:v>5-6</c:v>
                </c:pt>
                <c:pt idx="5">
                  <c:v>6-7</c:v>
                </c:pt>
                <c:pt idx="6">
                  <c:v>7-8</c:v>
                </c:pt>
                <c:pt idx="7">
                  <c:v>8-9</c:v>
                </c:pt>
                <c:pt idx="8">
                  <c:v>9-10</c:v>
                </c:pt>
              </c:strCache>
            </c:strRef>
          </c:cat>
          <c:val>
            <c:numRef>
              <c:f>Sheet6!$B$2:$B$11</c:f>
              <c:numCache>
                <c:formatCode>General</c:formatCode>
                <c:ptCount val="9"/>
                <c:pt idx="0">
                  <c:v>41</c:v>
                </c:pt>
                <c:pt idx="1">
                  <c:v>198</c:v>
                </c:pt>
                <c:pt idx="2">
                  <c:v>595</c:v>
                </c:pt>
                <c:pt idx="3">
                  <c:v>1109</c:v>
                </c:pt>
                <c:pt idx="4">
                  <c:v>2036</c:v>
                </c:pt>
                <c:pt idx="5">
                  <c:v>2436</c:v>
                </c:pt>
                <c:pt idx="6">
                  <c:v>1282</c:v>
                </c:pt>
                <c:pt idx="7">
                  <c:v>260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8E-422F-838A-734D2FDC0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3562543"/>
        <c:axId val="403570447"/>
      </c:barChart>
      <c:catAx>
        <c:axId val="40356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403570447"/>
        <c:crosses val="autoZero"/>
        <c:auto val="1"/>
        <c:lblAlgn val="ctr"/>
        <c:lblOffset val="100"/>
        <c:noMultiLvlLbl val="0"/>
      </c:catAx>
      <c:valAx>
        <c:axId val="4035704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3562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8C028-D2E0-4D6F-A519-9970DA69DA15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B1632-A142-45BE-B70C-F6E724091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5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36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8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74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89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8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6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5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4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9708FA-0A03-4FC4-8DAF-5553768C94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BCDFDA-2439-4212-9FAC-3453445AE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oaringelephant.org/2016/03/08/episode-9-sql-in-hadoo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770B-F833-40CD-B819-FF07213A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8" y="155763"/>
            <a:ext cx="11681012" cy="938606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IMDB DATABASE – ADVANCED SQL PROJECT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F6CF-9700-4E8B-903E-7ED3202E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88" y="1246095"/>
            <a:ext cx="9421906" cy="472440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		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Ganeshan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			: 28/03/2025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		: Data Science and Data Analysis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&amp; Year		: Feb 2025</a:t>
            </a:r>
          </a:p>
          <a:p>
            <a:pPr>
              <a:lnSpc>
                <a:spcPct val="300000"/>
              </a:lnSpc>
              <a:buFont typeface="Wingdings" panose="05000000000000000000" pitchFamily="2" charset="2"/>
              <a:buChar char="v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3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CFFB-7BC6-45AA-B1F8-5DC16602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5836"/>
            <a:ext cx="9875520" cy="779929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Analysis</a:t>
            </a:r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A818C41-18C9-4ECD-8166-5C0A966B5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624510"/>
              </p:ext>
            </p:extLst>
          </p:nvPr>
        </p:nvGraphicFramePr>
        <p:xfrm>
          <a:off x="802341" y="1264024"/>
          <a:ext cx="9875520" cy="5065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678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A520-4C19-4174-B383-5F05A0A2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9" y="171451"/>
            <a:ext cx="9875520" cy="81915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Rating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6F1C5F8-AEF9-4B7F-AB23-AB0BEDEAB5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5560358"/>
              </p:ext>
            </p:extLst>
          </p:nvPr>
        </p:nvGraphicFramePr>
        <p:xfrm>
          <a:off x="1158239" y="1123949"/>
          <a:ext cx="10071735" cy="5153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26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E9CA-DD26-4183-A224-413508BA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2131"/>
            <a:ext cx="9875520" cy="75628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RATING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EBA3DD-A942-43A0-9861-6E5626D5A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122197"/>
              </p:ext>
            </p:extLst>
          </p:nvPr>
        </p:nvGraphicFramePr>
        <p:xfrm>
          <a:off x="1158240" y="1488142"/>
          <a:ext cx="9875519" cy="486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725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1B28-40D1-4A98-B56A-666B0B15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02024"/>
            <a:ext cx="9875520" cy="7171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from IMDB SQL Database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C72A-E6E5-40CE-8230-91B40CE1A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44706"/>
            <a:ext cx="9872871" cy="4751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4572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Monthly Trends: A downward trend is observed, with peaks in March, September, and October.</a:t>
            </a:r>
          </a:p>
          <a:p>
            <a:pPr marL="4572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Yearly Trends: 2017 has the highest movie count, while 2019 has the lowest.</a:t>
            </a:r>
          </a:p>
          <a:p>
            <a:pPr marL="4572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3. Genre Analysis: Drama is the most popular genre, presenting opportunities for directors to explore.</a:t>
            </a:r>
          </a:p>
          <a:p>
            <a:pPr marL="4572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4. Rating and Voting Trends: The database shows a decline in movie ratings and votes year-over-year, highlighting the need to encourage more people to rate and vote for movies.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8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BE4F-3218-4739-A891-5C23BB82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79655"/>
            <a:ext cx="9875520" cy="764689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574-6355-4506-B6C9-424CCCA6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address the decline in movie ratings and votes, it is essential to incentivize audiences to engage more actively with movies by rating and voting.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help revitalize the database and provide more accurate insights into movie trends.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7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9EA7-4750-40DD-8E05-170C1211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93102"/>
            <a:ext cx="9875520" cy="73779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6A0B-AF41-4437-9ADA-65722F07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IMDB SQL database offers valuable insights into movie trends, ratings, and industry patterns.</a:t>
            </a:r>
          </a:p>
        </p:txBody>
      </p:sp>
    </p:spTree>
    <p:extLst>
      <p:ext uri="{BB962C8B-B14F-4D97-AF65-F5344CB8AC3E}">
        <p14:creationId xmlns:p14="http://schemas.microsoft.com/office/powerpoint/2010/main" val="36452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B0F5-963C-48D1-B929-03D66E54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AED04-AC28-4230-A386-FF03AB7A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6518" y="376519"/>
            <a:ext cx="11273117" cy="1631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47380"/>
            <a:ext cx="9875520" cy="1349445"/>
          </a:xfrm>
        </p:spPr>
        <p:txBody>
          <a:bodyPr/>
          <a:lstStyle/>
          <a:p>
            <a:pPr algn="just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1553"/>
            <a:ext cx="9872871" cy="4309221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200000"/>
              </a:lnSpc>
              <a:buNone/>
            </a:pPr>
            <a:r>
              <a:rPr lang="en-US" b="1" dirty="0"/>
              <a:t>SQL Definition: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	 SQL (Structured Query Language) is a programming language designed for 	managing and manipulating data stored in relational database management 	systems (RDBMS)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	It is a standard language for accessing, managing, and modifying data in 	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188490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18806"/>
            <a:ext cx="9875520" cy="770965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SQL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23975"/>
            <a:ext cx="9872871" cy="46863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Databases</a:t>
            </a:r>
            <a:r>
              <a:rPr lang="en-US" dirty="0"/>
              <a:t>: 	A collection of related data.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Tables</a:t>
            </a:r>
            <a:r>
              <a:rPr lang="en-US" dirty="0"/>
              <a:t>: 	A collection of related data within a database.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Rows</a:t>
            </a:r>
            <a:r>
              <a:rPr lang="en-US" dirty="0"/>
              <a:t>: 	Individual entries within a table.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Columns</a:t>
            </a:r>
            <a:r>
              <a:rPr lang="en-US" dirty="0"/>
              <a:t>: 	Individual fields within a table.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Fields</a:t>
            </a:r>
            <a:r>
              <a:rPr lang="en-US" dirty="0"/>
              <a:t>: 	Another term for columns.</a:t>
            </a:r>
          </a:p>
        </p:txBody>
      </p:sp>
    </p:spTree>
    <p:extLst>
      <p:ext uri="{BB962C8B-B14F-4D97-AF65-F5344CB8AC3E}">
        <p14:creationId xmlns:p14="http://schemas.microsoft.com/office/powerpoint/2010/main" val="5824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18806"/>
            <a:ext cx="9875520" cy="770965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1554"/>
            <a:ext cx="9872871" cy="340658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Commands: 	SELECT, INSERT, UPDATE, DELETE, etc.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Clauses: 	WHERE, FROM, GROUP BY, HAVING, etc.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dirty="0"/>
              <a:t>Functions: 	SUM, COUNT, AVG, MAX, MIN, etc.</a:t>
            </a:r>
          </a:p>
        </p:txBody>
      </p:sp>
    </p:spTree>
    <p:extLst>
      <p:ext uri="{BB962C8B-B14F-4D97-AF65-F5344CB8AC3E}">
        <p14:creationId xmlns:p14="http://schemas.microsoft.com/office/powerpoint/2010/main" val="9393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0231"/>
            <a:ext cx="9875520" cy="77096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MDB-Database-Tables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76350"/>
            <a:ext cx="9872871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Director mapping:</a:t>
            </a:r>
            <a:r>
              <a:rPr lang="en-IN" dirty="0"/>
              <a:t>	Maps movies to their directors.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Genre:</a:t>
            </a:r>
            <a:r>
              <a:rPr lang="en-IN" dirty="0"/>
              <a:t>		Describes the genres associated with each movie.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Movie: </a:t>
            </a:r>
            <a:r>
              <a:rPr lang="en-IN" dirty="0"/>
              <a:t>		Contains basic information about each movie, including 			title, release year, duration, country, income, languages, and 			production companies.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Names:</a:t>
            </a:r>
            <a:r>
              <a:rPr lang="en-IN" dirty="0"/>
              <a:t>		Stores information about people (actors, directors, etc.), 			including their birthdates, heights, and known movies.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Ratings:</a:t>
            </a:r>
            <a:r>
              <a:rPr lang="en-IN" dirty="0"/>
              <a:t>		Contains ratings information for movies, including the 				average rating, total votes, and median rating.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Role mapping:</a:t>
            </a:r>
            <a:r>
              <a:rPr lang="en-IN" dirty="0"/>
              <a:t>	Maps actors/actresses to movies and specifies the role 				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90231"/>
            <a:ext cx="9875520" cy="77096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Details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1554"/>
            <a:ext cx="10239375" cy="39982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Movie Table:</a:t>
            </a:r>
          </a:p>
          <a:p>
            <a:pPr marL="45720" indent="0">
              <a:buNone/>
            </a:pPr>
            <a:r>
              <a:rPr lang="en-US" dirty="0"/>
              <a:t>	Id, title, year, date_published, duration, country, worlwide_gross_income, 	languages, production_company.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Names Table:</a:t>
            </a:r>
          </a:p>
          <a:p>
            <a:pPr marL="45720" indent="0">
              <a:buNone/>
            </a:pPr>
            <a:r>
              <a:rPr lang="en-US" dirty="0"/>
              <a:t>	Id, name, height, date_of_birth, known_for_movies.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Ratings Table:</a:t>
            </a:r>
          </a:p>
          <a:p>
            <a:pPr marL="45720" indent="0">
              <a:buNone/>
            </a:pPr>
            <a:r>
              <a:rPr lang="en-US" dirty="0"/>
              <a:t>	movie_id, avg_rating, total_votes, median_rating.</a:t>
            </a:r>
          </a:p>
        </p:txBody>
      </p:sp>
    </p:spTree>
    <p:extLst>
      <p:ext uri="{BB962C8B-B14F-4D97-AF65-F5344CB8AC3E}">
        <p14:creationId xmlns:p14="http://schemas.microsoft.com/office/powerpoint/2010/main" val="228938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11523"/>
            <a:ext cx="9875520" cy="77096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Overview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85875"/>
            <a:ext cx="9872871" cy="5181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movies : 		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7997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directors : 		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3867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actor : 			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9362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actress : 		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6253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movie by produced country : 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2260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movie duration : 	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103.89 minutes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language : 			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English 4134</a:t>
            </a:r>
          </a:p>
        </p:txBody>
      </p:sp>
    </p:spTree>
    <p:extLst>
      <p:ext uri="{BB962C8B-B14F-4D97-AF65-F5344CB8AC3E}">
        <p14:creationId xmlns:p14="http://schemas.microsoft.com/office/powerpoint/2010/main" val="391439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50" y="197223"/>
            <a:ext cx="9875520" cy="770965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1EE2-EB08-4BEB-83EA-64C16BED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1554"/>
            <a:ext cx="10511118" cy="399825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Votes: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'tt4154756', '725138', 'Avengers: Infinity War'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Votes: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'tt8672516', '100', 'Antony &amp; Cleopatra’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Genre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'4285', 'Drama’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Production Company: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production_company, count(production_company)'Netflix', '20’</a:t>
            </a:r>
          </a:p>
        </p:txBody>
      </p:sp>
    </p:spTree>
    <p:extLst>
      <p:ext uri="{BB962C8B-B14F-4D97-AF65-F5344CB8AC3E}">
        <p14:creationId xmlns:p14="http://schemas.microsoft.com/office/powerpoint/2010/main" val="33823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835-C5D1-414E-9CED-C2A2F117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84947"/>
            <a:ext cx="9875520" cy="546659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 wise Movie</a:t>
            </a:r>
            <a:br>
              <a:rPr lang="en-US" dirty="0"/>
            </a:b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818C41-18C9-4ECD-8166-5C0A966B5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087018"/>
              </p:ext>
            </p:extLst>
          </p:nvPr>
        </p:nvGraphicFramePr>
        <p:xfrm>
          <a:off x="556182" y="980388"/>
          <a:ext cx="10459482" cy="5115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61390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280</TotalTime>
  <Words>671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Basis</vt:lpstr>
      <vt:lpstr>IMDB DATABASE – ADVANCED SQL PROJECT</vt:lpstr>
      <vt:lpstr>Introduction</vt:lpstr>
      <vt:lpstr>Basic SQL Concepts:</vt:lpstr>
      <vt:lpstr>SQL Components</vt:lpstr>
      <vt:lpstr>IMDB-Database-Tables</vt:lpstr>
      <vt:lpstr>Table Details</vt:lpstr>
      <vt:lpstr>Data Overview</vt:lpstr>
      <vt:lpstr>Movie</vt:lpstr>
      <vt:lpstr>Month wise Movie </vt:lpstr>
      <vt:lpstr>Year Analysis</vt:lpstr>
      <vt:lpstr>Median Rating</vt:lpstr>
      <vt:lpstr>AVERAGE RATING</vt:lpstr>
      <vt:lpstr>Insights from IMDB SQL Database</vt:lpstr>
      <vt:lpstr>Recommendations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IMDB DATABASE – SQL PROJECT</dc:title>
  <dc:creator>ganes yadav</dc:creator>
  <cp:lastModifiedBy>ganes yadav</cp:lastModifiedBy>
  <cp:revision>21</cp:revision>
  <dcterms:created xsi:type="dcterms:W3CDTF">2025-03-27T14:58:25Z</dcterms:created>
  <dcterms:modified xsi:type="dcterms:W3CDTF">2025-03-28T18:06:01Z</dcterms:modified>
</cp:coreProperties>
</file>