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9" r:id="rId9"/>
    <p:sldId id="263"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 yadav" userId="aa31a83dc49e4589" providerId="LiveId" clId="{476B5FF6-6277-4C54-88AE-9A0DB5C242B5}"/>
    <pc:docChg chg="undo redo custSel addSld delSld modSld sldOrd">
      <pc:chgData name="ganes yadav" userId="aa31a83dc49e4589" providerId="LiveId" clId="{476B5FF6-6277-4C54-88AE-9A0DB5C242B5}" dt="2025-03-18T14:39:09.690" v="848" actId="20577"/>
      <pc:docMkLst>
        <pc:docMk/>
      </pc:docMkLst>
      <pc:sldChg chg="modSp mod">
        <pc:chgData name="ganes yadav" userId="aa31a83dc49e4589" providerId="LiveId" clId="{476B5FF6-6277-4C54-88AE-9A0DB5C242B5}" dt="2025-03-18T14:39:09.690" v="848" actId="20577"/>
        <pc:sldMkLst>
          <pc:docMk/>
          <pc:sldMk cId="1866944525" sldId="256"/>
        </pc:sldMkLst>
        <pc:spChg chg="mod">
          <ac:chgData name="ganes yadav" userId="aa31a83dc49e4589" providerId="LiveId" clId="{476B5FF6-6277-4C54-88AE-9A0DB5C242B5}" dt="2025-03-18T02:57:27.042" v="847" actId="20577"/>
          <ac:spMkLst>
            <pc:docMk/>
            <pc:sldMk cId="1866944525" sldId="256"/>
            <ac:spMk id="4" creationId="{0C846E20-9985-4B0D-A999-C8D543E1CAAD}"/>
          </ac:spMkLst>
        </pc:spChg>
        <pc:spChg chg="mod">
          <ac:chgData name="ganes yadav" userId="aa31a83dc49e4589" providerId="LiveId" clId="{476B5FF6-6277-4C54-88AE-9A0DB5C242B5}" dt="2025-03-18T14:39:09.690" v="848" actId="20577"/>
          <ac:spMkLst>
            <pc:docMk/>
            <pc:sldMk cId="1866944525" sldId="256"/>
            <ac:spMk id="5" creationId="{8AD8DAC1-8A73-45F7-8A1B-026A270BF084}"/>
          </ac:spMkLst>
        </pc:spChg>
      </pc:sldChg>
      <pc:sldChg chg="delSp modSp mod">
        <pc:chgData name="ganes yadav" userId="aa31a83dc49e4589" providerId="LiveId" clId="{476B5FF6-6277-4C54-88AE-9A0DB5C242B5}" dt="2025-03-17T15:01:13.398" v="125" actId="20577"/>
        <pc:sldMkLst>
          <pc:docMk/>
          <pc:sldMk cId="696367560" sldId="257"/>
        </pc:sldMkLst>
        <pc:spChg chg="mod">
          <ac:chgData name="ganes yadav" userId="aa31a83dc49e4589" providerId="LiveId" clId="{476B5FF6-6277-4C54-88AE-9A0DB5C242B5}" dt="2025-03-17T04:32:51.345" v="27"/>
          <ac:spMkLst>
            <pc:docMk/>
            <pc:sldMk cId="696367560" sldId="257"/>
            <ac:spMk id="2" creationId="{9E50F940-116B-4E6A-89D8-9A6F250E14A9}"/>
          </ac:spMkLst>
        </pc:spChg>
        <pc:spChg chg="mod">
          <ac:chgData name="ganes yadav" userId="aa31a83dc49e4589" providerId="LiveId" clId="{476B5FF6-6277-4C54-88AE-9A0DB5C242B5}" dt="2025-03-17T15:01:13.398" v="125" actId="20577"/>
          <ac:spMkLst>
            <pc:docMk/>
            <pc:sldMk cId="696367560" sldId="257"/>
            <ac:spMk id="3" creationId="{8D834C58-E454-4573-BEA2-B58B1F9DCD56}"/>
          </ac:spMkLst>
        </pc:spChg>
        <pc:picChg chg="del">
          <ac:chgData name="ganes yadav" userId="aa31a83dc49e4589" providerId="LiveId" clId="{476B5FF6-6277-4C54-88AE-9A0DB5C242B5}" dt="2025-03-17T14:58:25.355" v="92" actId="478"/>
          <ac:picMkLst>
            <pc:docMk/>
            <pc:sldMk cId="696367560" sldId="257"/>
            <ac:picMk id="5" creationId="{70AA2190-FD78-4DDB-9085-156CD7531F94}"/>
          </ac:picMkLst>
        </pc:picChg>
      </pc:sldChg>
      <pc:sldChg chg="addSp modSp mod">
        <pc:chgData name="ganes yadav" userId="aa31a83dc49e4589" providerId="LiveId" clId="{476B5FF6-6277-4C54-88AE-9A0DB5C242B5}" dt="2025-03-17T15:30:12.073" v="594" actId="20577"/>
        <pc:sldMkLst>
          <pc:docMk/>
          <pc:sldMk cId="1989839925" sldId="258"/>
        </pc:sldMkLst>
        <pc:spChg chg="mod">
          <ac:chgData name="ganes yadav" userId="aa31a83dc49e4589" providerId="LiveId" clId="{476B5FF6-6277-4C54-88AE-9A0DB5C242B5}" dt="2025-03-17T04:32:51.345" v="27"/>
          <ac:spMkLst>
            <pc:docMk/>
            <pc:sldMk cId="1989839925" sldId="258"/>
            <ac:spMk id="2" creationId="{B9A9EC1F-F775-4CCA-BF90-674A1125BECA}"/>
          </ac:spMkLst>
        </pc:spChg>
        <pc:spChg chg="mod">
          <ac:chgData name="ganes yadav" userId="aa31a83dc49e4589" providerId="LiveId" clId="{476B5FF6-6277-4C54-88AE-9A0DB5C242B5}" dt="2025-03-17T15:30:12.073" v="594" actId="20577"/>
          <ac:spMkLst>
            <pc:docMk/>
            <pc:sldMk cId="1989839925" sldId="258"/>
            <ac:spMk id="3" creationId="{301A87F3-2BB8-4130-9E35-09B860EB9409}"/>
          </ac:spMkLst>
        </pc:spChg>
        <pc:picChg chg="add mod">
          <ac:chgData name="ganes yadav" userId="aa31a83dc49e4589" providerId="LiveId" clId="{476B5FF6-6277-4C54-88AE-9A0DB5C242B5}" dt="2025-03-17T15:30:08.737" v="592" actId="1076"/>
          <ac:picMkLst>
            <pc:docMk/>
            <pc:sldMk cId="1989839925" sldId="258"/>
            <ac:picMk id="5" creationId="{AFFD4C94-F08B-4B7B-8C34-48275904B2CF}"/>
          </ac:picMkLst>
        </pc:picChg>
        <pc:picChg chg="mod">
          <ac:chgData name="ganes yadav" userId="aa31a83dc49e4589" providerId="LiveId" clId="{476B5FF6-6277-4C54-88AE-9A0DB5C242B5}" dt="2025-03-17T15:29:57.905" v="589" actId="1076"/>
          <ac:picMkLst>
            <pc:docMk/>
            <pc:sldMk cId="1989839925" sldId="258"/>
            <ac:picMk id="7" creationId="{A24147A5-0B82-4ED9-B336-B5DC2C3C4B26}"/>
          </ac:picMkLst>
        </pc:picChg>
        <pc:picChg chg="add mod">
          <ac:chgData name="ganes yadav" userId="aa31a83dc49e4589" providerId="LiveId" clId="{476B5FF6-6277-4C54-88AE-9A0DB5C242B5}" dt="2025-03-17T15:30:02.923" v="591" actId="1076"/>
          <ac:picMkLst>
            <pc:docMk/>
            <pc:sldMk cId="1989839925" sldId="258"/>
            <ac:picMk id="8" creationId="{A98CC666-8BAC-4BD3-924F-AC20491CE64B}"/>
          </ac:picMkLst>
        </pc:picChg>
        <pc:picChg chg="mod">
          <ac:chgData name="ganes yadav" userId="aa31a83dc49e4589" providerId="LiveId" clId="{476B5FF6-6277-4C54-88AE-9A0DB5C242B5}" dt="2025-03-17T15:30:00.148" v="590" actId="1076"/>
          <ac:picMkLst>
            <pc:docMk/>
            <pc:sldMk cId="1989839925" sldId="258"/>
            <ac:picMk id="11" creationId="{63DD6620-3CFB-499A-B3B1-3E9DA2F9DA23}"/>
          </ac:picMkLst>
        </pc:picChg>
      </pc:sldChg>
      <pc:sldChg chg="addSp delSp modSp mod">
        <pc:chgData name="ganes yadav" userId="aa31a83dc49e4589" providerId="LiveId" clId="{476B5FF6-6277-4C54-88AE-9A0DB5C242B5}" dt="2025-03-17T15:28:54.441" v="581" actId="113"/>
        <pc:sldMkLst>
          <pc:docMk/>
          <pc:sldMk cId="2950909106" sldId="259"/>
        </pc:sldMkLst>
        <pc:spChg chg="mod">
          <ac:chgData name="ganes yadav" userId="aa31a83dc49e4589" providerId="LiveId" clId="{476B5FF6-6277-4C54-88AE-9A0DB5C242B5}" dt="2025-03-17T15:19:55.848" v="190" actId="14100"/>
          <ac:spMkLst>
            <pc:docMk/>
            <pc:sldMk cId="2950909106" sldId="259"/>
            <ac:spMk id="2" creationId="{BEBD83D7-2129-4CDF-8C41-F17514C90D6B}"/>
          </ac:spMkLst>
        </pc:spChg>
        <pc:spChg chg="mod">
          <ac:chgData name="ganes yadav" userId="aa31a83dc49e4589" providerId="LiveId" clId="{476B5FF6-6277-4C54-88AE-9A0DB5C242B5}" dt="2025-03-17T15:28:54.441" v="581" actId="113"/>
          <ac:spMkLst>
            <pc:docMk/>
            <pc:sldMk cId="2950909106" sldId="259"/>
            <ac:spMk id="3" creationId="{73978B3B-7210-497E-9119-226F72D8A383}"/>
          </ac:spMkLst>
        </pc:spChg>
        <pc:graphicFrameChg chg="add del mod modGraphic">
          <ac:chgData name="ganes yadav" userId="aa31a83dc49e4589" providerId="LiveId" clId="{476B5FF6-6277-4C54-88AE-9A0DB5C242B5}" dt="2025-03-17T15:22:19.674" v="314" actId="20577"/>
          <ac:graphicFrameMkLst>
            <pc:docMk/>
            <pc:sldMk cId="2950909106" sldId="259"/>
            <ac:graphicFrameMk id="4" creationId="{600ACE52-F5CA-42F9-9568-ABFFD7DA3E94}"/>
          </ac:graphicFrameMkLst>
        </pc:graphicFrameChg>
        <pc:graphicFrameChg chg="add del mod modGraphic">
          <ac:chgData name="ganes yadav" userId="aa31a83dc49e4589" providerId="LiveId" clId="{476B5FF6-6277-4C54-88AE-9A0DB5C242B5}" dt="2025-03-17T15:19:02.854" v="176"/>
          <ac:graphicFrameMkLst>
            <pc:docMk/>
            <pc:sldMk cId="2950909106" sldId="259"/>
            <ac:graphicFrameMk id="6" creationId="{3F734637-B09E-47D7-AE60-0DDC1D14B9DA}"/>
          </ac:graphicFrameMkLst>
        </pc:graphicFrameChg>
        <pc:picChg chg="del mod">
          <ac:chgData name="ganes yadav" userId="aa31a83dc49e4589" providerId="LiveId" clId="{476B5FF6-6277-4C54-88AE-9A0DB5C242B5}" dt="2025-03-17T15:03:04.693" v="140" actId="478"/>
          <ac:picMkLst>
            <pc:docMk/>
            <pc:sldMk cId="2950909106" sldId="259"/>
            <ac:picMk id="5" creationId="{25FB52AA-6A3F-461B-96BE-6D543F064B99}"/>
          </ac:picMkLst>
        </pc:picChg>
        <pc:picChg chg="del">
          <ac:chgData name="ganes yadav" userId="aa31a83dc49e4589" providerId="LiveId" clId="{476B5FF6-6277-4C54-88AE-9A0DB5C242B5}" dt="2025-03-17T15:03:02.775" v="137" actId="478"/>
          <ac:picMkLst>
            <pc:docMk/>
            <pc:sldMk cId="2950909106" sldId="259"/>
            <ac:picMk id="7" creationId="{B06019CE-5F98-473D-9970-DCF13A060B3C}"/>
          </ac:picMkLst>
        </pc:picChg>
        <pc:picChg chg="del">
          <ac:chgData name="ganes yadav" userId="aa31a83dc49e4589" providerId="LiveId" clId="{476B5FF6-6277-4C54-88AE-9A0DB5C242B5}" dt="2025-03-17T15:03:03.202" v="138" actId="478"/>
          <ac:picMkLst>
            <pc:docMk/>
            <pc:sldMk cId="2950909106" sldId="259"/>
            <ac:picMk id="9" creationId="{25B34AE6-0DFC-4FE6-8B41-FBD40F2F7014}"/>
          </ac:picMkLst>
        </pc:picChg>
        <pc:picChg chg="del">
          <ac:chgData name="ganes yadav" userId="aa31a83dc49e4589" providerId="LiveId" clId="{476B5FF6-6277-4C54-88AE-9A0DB5C242B5}" dt="2025-03-17T15:03:03.963" v="139" actId="478"/>
          <ac:picMkLst>
            <pc:docMk/>
            <pc:sldMk cId="2950909106" sldId="259"/>
            <ac:picMk id="11" creationId="{1E227A1C-3B82-4F2B-95A4-8DA56AC2CC91}"/>
          </ac:picMkLst>
        </pc:picChg>
      </pc:sldChg>
      <pc:sldChg chg="addSp delSp modSp mod">
        <pc:chgData name="ganes yadav" userId="aa31a83dc49e4589" providerId="LiveId" clId="{476B5FF6-6277-4C54-88AE-9A0DB5C242B5}" dt="2025-03-17T15:31:52.703" v="605" actId="20577"/>
        <pc:sldMkLst>
          <pc:docMk/>
          <pc:sldMk cId="336168505" sldId="260"/>
        </pc:sldMkLst>
        <pc:spChg chg="mod">
          <ac:chgData name="ganes yadav" userId="aa31a83dc49e4589" providerId="LiveId" clId="{476B5FF6-6277-4C54-88AE-9A0DB5C242B5}" dt="2025-03-17T15:30:29.862" v="598" actId="14100"/>
          <ac:spMkLst>
            <pc:docMk/>
            <pc:sldMk cId="336168505" sldId="260"/>
            <ac:spMk id="2" creationId="{04DA3A2A-E098-4307-8E18-21EB127FC49C}"/>
          </ac:spMkLst>
        </pc:spChg>
        <pc:spChg chg="mod">
          <ac:chgData name="ganes yadav" userId="aa31a83dc49e4589" providerId="LiveId" clId="{476B5FF6-6277-4C54-88AE-9A0DB5C242B5}" dt="2025-03-17T15:31:52.703" v="605" actId="20577"/>
          <ac:spMkLst>
            <pc:docMk/>
            <pc:sldMk cId="336168505" sldId="260"/>
            <ac:spMk id="3" creationId="{1C541B42-EFF9-4981-8A1C-F2FB84E82800}"/>
          </ac:spMkLst>
        </pc:spChg>
        <pc:graphicFrameChg chg="add del">
          <ac:chgData name="ganes yadav" userId="aa31a83dc49e4589" providerId="LiveId" clId="{476B5FF6-6277-4C54-88AE-9A0DB5C242B5}" dt="2025-03-17T15:31:31.915" v="603" actId="478"/>
          <ac:graphicFrameMkLst>
            <pc:docMk/>
            <pc:sldMk cId="336168505" sldId="260"/>
            <ac:graphicFrameMk id="10" creationId="{1A1B15BE-D2A1-4A1A-83C2-7CD8F59CBE9C}"/>
          </ac:graphicFrameMkLst>
        </pc:graphicFrameChg>
        <pc:picChg chg="mod">
          <ac:chgData name="ganes yadav" userId="aa31a83dc49e4589" providerId="LiveId" clId="{476B5FF6-6277-4C54-88AE-9A0DB5C242B5}" dt="2025-03-17T15:31:31.522" v="602" actId="1076"/>
          <ac:picMkLst>
            <pc:docMk/>
            <pc:sldMk cId="336168505" sldId="260"/>
            <ac:picMk id="6" creationId="{CB819A04-1FBA-4051-A069-73C571AD132A}"/>
          </ac:picMkLst>
        </pc:picChg>
      </pc:sldChg>
      <pc:sldChg chg="modSp mod">
        <pc:chgData name="ganes yadav" userId="aa31a83dc49e4589" providerId="LiveId" clId="{476B5FF6-6277-4C54-88AE-9A0DB5C242B5}" dt="2025-03-17T15:33:48.796" v="617" actId="113"/>
        <pc:sldMkLst>
          <pc:docMk/>
          <pc:sldMk cId="2019813769" sldId="261"/>
        </pc:sldMkLst>
        <pc:spChg chg="mod">
          <ac:chgData name="ganes yadav" userId="aa31a83dc49e4589" providerId="LiveId" clId="{476B5FF6-6277-4C54-88AE-9A0DB5C242B5}" dt="2025-03-17T15:33:10.733" v="611" actId="1076"/>
          <ac:spMkLst>
            <pc:docMk/>
            <pc:sldMk cId="2019813769" sldId="261"/>
            <ac:spMk id="2" creationId="{A5E0385E-0AB4-45C5-9ECE-4046576F9B84}"/>
          </ac:spMkLst>
        </pc:spChg>
        <pc:spChg chg="mod">
          <ac:chgData name="ganes yadav" userId="aa31a83dc49e4589" providerId="LiveId" clId="{476B5FF6-6277-4C54-88AE-9A0DB5C242B5}" dt="2025-03-17T15:33:48.796" v="617" actId="113"/>
          <ac:spMkLst>
            <pc:docMk/>
            <pc:sldMk cId="2019813769" sldId="261"/>
            <ac:spMk id="3" creationId="{D2920396-AD09-4000-BA2F-FEADE2AE8D9E}"/>
          </ac:spMkLst>
        </pc:spChg>
        <pc:picChg chg="mod">
          <ac:chgData name="ganes yadav" userId="aa31a83dc49e4589" providerId="LiveId" clId="{476B5FF6-6277-4C54-88AE-9A0DB5C242B5}" dt="2025-03-17T15:33:22.873" v="615" actId="14100"/>
          <ac:picMkLst>
            <pc:docMk/>
            <pc:sldMk cId="2019813769" sldId="261"/>
            <ac:picMk id="5" creationId="{0BA04033-F3C0-4F55-9243-2F4E9E491FC3}"/>
          </ac:picMkLst>
        </pc:picChg>
      </pc:sldChg>
      <pc:sldChg chg="addSp delSp modSp mod ord">
        <pc:chgData name="ganes yadav" userId="aa31a83dc49e4589" providerId="LiveId" clId="{476B5FF6-6277-4C54-88AE-9A0DB5C242B5}" dt="2025-03-17T15:36:50.194" v="676" actId="1076"/>
        <pc:sldMkLst>
          <pc:docMk/>
          <pc:sldMk cId="1205712617" sldId="262"/>
        </pc:sldMkLst>
        <pc:spChg chg="mod">
          <ac:chgData name="ganes yadav" userId="aa31a83dc49e4589" providerId="LiveId" clId="{476B5FF6-6277-4C54-88AE-9A0DB5C242B5}" dt="2025-03-17T15:34:16.691" v="619" actId="14100"/>
          <ac:spMkLst>
            <pc:docMk/>
            <pc:sldMk cId="1205712617" sldId="262"/>
            <ac:spMk id="2" creationId="{3427C581-12C7-49E5-90FE-2BF0039794B8}"/>
          </ac:spMkLst>
        </pc:spChg>
        <pc:spChg chg="mod">
          <ac:chgData name="ganes yadav" userId="aa31a83dc49e4589" providerId="LiveId" clId="{476B5FF6-6277-4C54-88AE-9A0DB5C242B5}" dt="2025-03-17T15:36:43.013" v="675" actId="113"/>
          <ac:spMkLst>
            <pc:docMk/>
            <pc:sldMk cId="1205712617" sldId="262"/>
            <ac:spMk id="3" creationId="{2D2409F2-A7C8-456D-9158-F33B8AB10F97}"/>
          </ac:spMkLst>
        </pc:spChg>
        <pc:picChg chg="add del mod">
          <ac:chgData name="ganes yadav" userId="aa31a83dc49e4589" providerId="LiveId" clId="{476B5FF6-6277-4C54-88AE-9A0DB5C242B5}" dt="2025-03-17T08:02:08.045" v="81" actId="478"/>
          <ac:picMkLst>
            <pc:docMk/>
            <pc:sldMk cId="1205712617" sldId="262"/>
            <ac:picMk id="4" creationId="{93E9116E-39EA-34C1-7393-847AA7B1F4A2}"/>
          </ac:picMkLst>
        </pc:picChg>
        <pc:picChg chg="add mod">
          <ac:chgData name="ganes yadav" userId="aa31a83dc49e4589" providerId="LiveId" clId="{476B5FF6-6277-4C54-88AE-9A0DB5C242B5}" dt="2025-03-17T15:36:50.194" v="676" actId="1076"/>
          <ac:picMkLst>
            <pc:docMk/>
            <pc:sldMk cId="1205712617" sldId="262"/>
            <ac:picMk id="6" creationId="{485033A2-8217-4DBA-A996-A5AE5C028AFA}"/>
          </ac:picMkLst>
        </pc:picChg>
      </pc:sldChg>
      <pc:sldChg chg="addSp modSp mod">
        <pc:chgData name="ganes yadav" userId="aa31a83dc49e4589" providerId="LiveId" clId="{476B5FF6-6277-4C54-88AE-9A0DB5C242B5}" dt="2025-03-17T15:38:32.194" v="682" actId="1076"/>
        <pc:sldMkLst>
          <pc:docMk/>
          <pc:sldMk cId="466914238" sldId="263"/>
        </pc:sldMkLst>
        <pc:spChg chg="mod">
          <ac:chgData name="ganes yadav" userId="aa31a83dc49e4589" providerId="LiveId" clId="{476B5FF6-6277-4C54-88AE-9A0DB5C242B5}" dt="2025-03-17T15:37:50.357" v="680" actId="1076"/>
          <ac:spMkLst>
            <pc:docMk/>
            <pc:sldMk cId="466914238" sldId="263"/>
            <ac:spMk id="2" creationId="{43CEB392-C1B6-49CF-8095-1BE7C7181B99}"/>
          </ac:spMkLst>
        </pc:spChg>
        <pc:spChg chg="mod">
          <ac:chgData name="ganes yadav" userId="aa31a83dc49e4589" providerId="LiveId" clId="{476B5FF6-6277-4C54-88AE-9A0DB5C242B5}" dt="2025-03-17T15:37:44.194" v="679" actId="14100"/>
          <ac:spMkLst>
            <pc:docMk/>
            <pc:sldMk cId="466914238" sldId="263"/>
            <ac:spMk id="3" creationId="{500FC76E-17F0-4E3E-992C-2F3789DD316F}"/>
          </ac:spMkLst>
        </pc:spChg>
        <pc:picChg chg="mod">
          <ac:chgData name="ganes yadav" userId="aa31a83dc49e4589" providerId="LiveId" clId="{476B5FF6-6277-4C54-88AE-9A0DB5C242B5}" dt="2025-03-17T15:38:27.114" v="681" actId="1076"/>
          <ac:picMkLst>
            <pc:docMk/>
            <pc:sldMk cId="466914238" sldId="263"/>
            <ac:picMk id="5" creationId="{656248F4-FBC3-4393-B64C-5809FF725975}"/>
          </ac:picMkLst>
        </pc:picChg>
        <pc:picChg chg="add mod">
          <ac:chgData name="ganes yadav" userId="aa31a83dc49e4589" providerId="LiveId" clId="{476B5FF6-6277-4C54-88AE-9A0DB5C242B5}" dt="2025-03-17T15:38:32.194" v="682" actId="1076"/>
          <ac:picMkLst>
            <pc:docMk/>
            <pc:sldMk cId="466914238" sldId="263"/>
            <ac:picMk id="6" creationId="{3A64185D-4D48-4650-9326-3954A67B3B05}"/>
          </ac:picMkLst>
        </pc:picChg>
      </pc:sldChg>
      <pc:sldChg chg="modSp mod">
        <pc:chgData name="ganes yadav" userId="aa31a83dc49e4589" providerId="LiveId" clId="{476B5FF6-6277-4C54-88AE-9A0DB5C242B5}" dt="2025-03-17T15:51:44.450" v="822" actId="12"/>
        <pc:sldMkLst>
          <pc:docMk/>
          <pc:sldMk cId="2417975023" sldId="264"/>
        </pc:sldMkLst>
        <pc:spChg chg="mod">
          <ac:chgData name="ganes yadav" userId="aa31a83dc49e4589" providerId="LiveId" clId="{476B5FF6-6277-4C54-88AE-9A0DB5C242B5}" dt="2025-03-17T15:38:51.685" v="684" actId="14100"/>
          <ac:spMkLst>
            <pc:docMk/>
            <pc:sldMk cId="2417975023" sldId="264"/>
            <ac:spMk id="2" creationId="{16628203-3E99-4A0E-81D5-7A337E84D997}"/>
          </ac:spMkLst>
        </pc:spChg>
        <pc:spChg chg="mod">
          <ac:chgData name="ganes yadav" userId="aa31a83dc49e4589" providerId="LiveId" clId="{476B5FF6-6277-4C54-88AE-9A0DB5C242B5}" dt="2025-03-17T15:51:44.450" v="822" actId="12"/>
          <ac:spMkLst>
            <pc:docMk/>
            <pc:sldMk cId="2417975023" sldId="264"/>
            <ac:spMk id="3" creationId="{96BB8CBD-42A5-48C0-B257-7610D70F4425}"/>
          </ac:spMkLst>
        </pc:spChg>
      </pc:sldChg>
      <pc:sldChg chg="addSp delSp modSp del mod">
        <pc:chgData name="ganes yadav" userId="aa31a83dc49e4589" providerId="LiveId" clId="{476B5FF6-6277-4C54-88AE-9A0DB5C242B5}" dt="2025-03-17T15:44:27.340" v="803" actId="47"/>
        <pc:sldMkLst>
          <pc:docMk/>
          <pc:sldMk cId="3379684424" sldId="265"/>
        </pc:sldMkLst>
        <pc:spChg chg="mod">
          <ac:chgData name="ganes yadav" userId="aa31a83dc49e4589" providerId="LiveId" clId="{476B5FF6-6277-4C54-88AE-9A0DB5C242B5}" dt="2025-03-17T04:32:51.345" v="27"/>
          <ac:spMkLst>
            <pc:docMk/>
            <pc:sldMk cId="3379684424" sldId="265"/>
            <ac:spMk id="2" creationId="{0E1C2B79-EAEE-48A6-903D-7D368B8E91DF}"/>
          </ac:spMkLst>
        </pc:spChg>
        <pc:spChg chg="add mod">
          <ac:chgData name="ganes yadav" userId="aa31a83dc49e4589" providerId="LiveId" clId="{476B5FF6-6277-4C54-88AE-9A0DB5C242B5}" dt="2025-03-17T15:43:53.132" v="802" actId="478"/>
          <ac:spMkLst>
            <pc:docMk/>
            <pc:sldMk cId="3379684424" sldId="265"/>
            <ac:spMk id="4" creationId="{5E0E7F48-A2AE-42A2-8B2C-1B1BEDAD44F4}"/>
          </ac:spMkLst>
        </pc:spChg>
        <pc:picChg chg="del">
          <ac:chgData name="ganes yadav" userId="aa31a83dc49e4589" providerId="LiveId" clId="{476B5FF6-6277-4C54-88AE-9A0DB5C242B5}" dt="2025-03-17T15:43:53.132" v="802" actId="478"/>
          <ac:picMkLst>
            <pc:docMk/>
            <pc:sldMk cId="3379684424" sldId="265"/>
            <ac:picMk id="5" creationId="{B40D1C82-6B10-4513-B82E-D75D811981B0}"/>
          </ac:picMkLst>
        </pc:picChg>
      </pc:sldChg>
      <pc:sldChg chg="modSp mod">
        <pc:chgData name="ganes yadav" userId="aa31a83dc49e4589" providerId="LiveId" clId="{476B5FF6-6277-4C54-88AE-9A0DB5C242B5}" dt="2025-03-17T15:44:54.136" v="813" actId="20577"/>
        <pc:sldMkLst>
          <pc:docMk/>
          <pc:sldMk cId="1825470658" sldId="266"/>
        </pc:sldMkLst>
        <pc:spChg chg="mod">
          <ac:chgData name="ganes yadav" userId="aa31a83dc49e4589" providerId="LiveId" clId="{476B5FF6-6277-4C54-88AE-9A0DB5C242B5}" dt="2025-03-17T15:44:39.751" v="807" actId="14100"/>
          <ac:spMkLst>
            <pc:docMk/>
            <pc:sldMk cId="1825470658" sldId="266"/>
            <ac:spMk id="2" creationId="{8341CCD1-727F-45B3-8CB6-19EC9BB2BEF9}"/>
          </ac:spMkLst>
        </pc:spChg>
        <pc:spChg chg="mod">
          <ac:chgData name="ganes yadav" userId="aa31a83dc49e4589" providerId="LiveId" clId="{476B5FF6-6277-4C54-88AE-9A0DB5C242B5}" dt="2025-03-17T15:44:54.136" v="813" actId="20577"/>
          <ac:spMkLst>
            <pc:docMk/>
            <pc:sldMk cId="1825470658" sldId="266"/>
            <ac:spMk id="3" creationId="{4486AEDA-5B59-4637-874E-89B66BA01CD7}"/>
          </ac:spMkLst>
        </pc:spChg>
      </pc:sldChg>
      <pc:sldChg chg="modSp mod">
        <pc:chgData name="ganes yadav" userId="aa31a83dc49e4589" providerId="LiveId" clId="{476B5FF6-6277-4C54-88AE-9A0DB5C242B5}" dt="2025-03-17T15:45:35.226" v="820" actId="20577"/>
        <pc:sldMkLst>
          <pc:docMk/>
          <pc:sldMk cId="3220116880" sldId="267"/>
        </pc:sldMkLst>
        <pc:spChg chg="mod">
          <ac:chgData name="ganes yadav" userId="aa31a83dc49e4589" providerId="LiveId" clId="{476B5FF6-6277-4C54-88AE-9A0DB5C242B5}" dt="2025-03-17T04:32:51.345" v="27"/>
          <ac:spMkLst>
            <pc:docMk/>
            <pc:sldMk cId="3220116880" sldId="267"/>
            <ac:spMk id="2" creationId="{97779FF0-52DF-497F-8F63-5D1CF4514D59}"/>
          </ac:spMkLst>
        </pc:spChg>
        <pc:spChg chg="mod">
          <ac:chgData name="ganes yadav" userId="aa31a83dc49e4589" providerId="LiveId" clId="{476B5FF6-6277-4C54-88AE-9A0DB5C242B5}" dt="2025-03-17T15:45:35.226" v="820" actId="20577"/>
          <ac:spMkLst>
            <pc:docMk/>
            <pc:sldMk cId="3220116880" sldId="267"/>
            <ac:spMk id="3" creationId="{63E430DC-67A8-4B36-AC53-D32E2DE8D7C8}"/>
          </ac:spMkLst>
        </pc:spChg>
      </pc:sldChg>
      <pc:sldChg chg="addSp delSp modSp mod modClrScheme chgLayout">
        <pc:chgData name="ganes yadav" userId="aa31a83dc49e4589" providerId="LiveId" clId="{476B5FF6-6277-4C54-88AE-9A0DB5C242B5}" dt="2025-03-17T04:37:04.214" v="78" actId="2710"/>
        <pc:sldMkLst>
          <pc:docMk/>
          <pc:sldMk cId="1164109342" sldId="268"/>
        </pc:sldMkLst>
        <pc:spChg chg="del mod ord">
          <ac:chgData name="ganes yadav" userId="aa31a83dc49e4589" providerId="LiveId" clId="{476B5FF6-6277-4C54-88AE-9A0DB5C242B5}" dt="2025-03-17T04:36:03.758" v="54" actId="700"/>
          <ac:spMkLst>
            <pc:docMk/>
            <pc:sldMk cId="1164109342" sldId="268"/>
            <ac:spMk id="2" creationId="{786B13EA-02F4-4AFE-81AA-B02D371E41CC}"/>
          </ac:spMkLst>
        </pc:spChg>
        <pc:spChg chg="del mod">
          <ac:chgData name="ganes yadav" userId="aa31a83dc49e4589" providerId="LiveId" clId="{476B5FF6-6277-4C54-88AE-9A0DB5C242B5}" dt="2025-03-17T04:36:03.758" v="54" actId="700"/>
          <ac:spMkLst>
            <pc:docMk/>
            <pc:sldMk cId="1164109342" sldId="268"/>
            <ac:spMk id="3" creationId="{106DC84A-2F98-48F9-A283-643D34FAFE3C}"/>
          </ac:spMkLst>
        </pc:spChg>
        <pc:spChg chg="add mod ord">
          <ac:chgData name="ganes yadav" userId="aa31a83dc49e4589" providerId="LiveId" clId="{476B5FF6-6277-4C54-88AE-9A0DB5C242B5}" dt="2025-03-17T04:37:04.214" v="78" actId="2710"/>
          <ac:spMkLst>
            <pc:docMk/>
            <pc:sldMk cId="1164109342" sldId="268"/>
            <ac:spMk id="4" creationId="{DCCA6D81-F767-4FEE-80C8-212B85FB3C1E}"/>
          </ac:spMkLst>
        </pc:spChg>
      </pc:sldChg>
      <pc:sldChg chg="addSp delSp modSp new mod">
        <pc:chgData name="ganes yadav" userId="aa31a83dc49e4589" providerId="LiveId" clId="{476B5FF6-6277-4C54-88AE-9A0DB5C242B5}" dt="2025-03-17T18:39:39.094" v="846" actId="1076"/>
        <pc:sldMkLst>
          <pc:docMk/>
          <pc:sldMk cId="896320028" sldId="269"/>
        </pc:sldMkLst>
        <pc:spChg chg="mod">
          <ac:chgData name="ganes yadav" userId="aa31a83dc49e4589" providerId="LiveId" clId="{476B5FF6-6277-4C54-88AE-9A0DB5C242B5}" dt="2025-03-17T18:31:36.834" v="830" actId="1076"/>
          <ac:spMkLst>
            <pc:docMk/>
            <pc:sldMk cId="896320028" sldId="269"/>
            <ac:spMk id="2" creationId="{393D6C52-B150-47FA-BD97-8443F7F3A53C}"/>
          </ac:spMkLst>
        </pc:spChg>
        <pc:spChg chg="add del mod">
          <ac:chgData name="ganes yadav" userId="aa31a83dc49e4589" providerId="LiveId" clId="{476B5FF6-6277-4C54-88AE-9A0DB5C242B5}" dt="2025-03-17T18:39:31.867" v="843" actId="14100"/>
          <ac:spMkLst>
            <pc:docMk/>
            <pc:sldMk cId="896320028" sldId="269"/>
            <ac:spMk id="3" creationId="{0D5FC3E1-2BBF-4B0B-A897-414BE6DCC734}"/>
          </ac:spMkLst>
        </pc:spChg>
        <pc:picChg chg="add del mod ord">
          <ac:chgData name="ganes yadav" userId="aa31a83dc49e4589" providerId="LiveId" clId="{476B5FF6-6277-4C54-88AE-9A0DB5C242B5}" dt="2025-03-17T18:39:07.808" v="837" actId="22"/>
          <ac:picMkLst>
            <pc:docMk/>
            <pc:sldMk cId="896320028" sldId="269"/>
            <ac:picMk id="5" creationId="{87A302BE-06CB-4706-BD1B-916CE200D6E5}"/>
          </ac:picMkLst>
        </pc:picChg>
        <pc:picChg chg="add mod">
          <ac:chgData name="ganes yadav" userId="aa31a83dc49e4589" providerId="LiveId" clId="{476B5FF6-6277-4C54-88AE-9A0DB5C242B5}" dt="2025-03-17T18:39:39.094" v="846" actId="1076"/>
          <ac:picMkLst>
            <pc:docMk/>
            <pc:sldMk cId="896320028" sldId="269"/>
            <ac:picMk id="6" creationId="{93E9116E-39EA-34C1-7393-847AA7B1F4A2}"/>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a31a83dc49e4589/Desktop/Reinforcement%20Project/FINAL%20REINFORCEMENT%20PROJECT%20DATA%201.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a31a83dc49e4589/Desktop/Reinforcement%20Project/FINAL%20REINFORCEMENT%20PROJECT%20DATA%201.xlsm"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REINFORCEMENT PROJECT DATA 1.xlsm]Question 8!PivotTable12</c:name>
    <c:fmtId val="-1"/>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US"/>
              <a:t>Category</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circle"/>
          <c:size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 8'!$B$19</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'Question 8'!$A$20:$A$23</c:f>
              <c:strCache>
                <c:ptCount val="3"/>
                <c:pt idx="0">
                  <c:v>Technology</c:v>
                </c:pt>
                <c:pt idx="1">
                  <c:v>Office Supplies</c:v>
                </c:pt>
                <c:pt idx="2">
                  <c:v>Furniture</c:v>
                </c:pt>
              </c:strCache>
            </c:strRef>
          </c:cat>
          <c:val>
            <c:numRef>
              <c:f>'Question 8'!$B$20:$B$23</c:f>
              <c:numCache>
                <c:formatCode>"₹"\ #,##0.00</c:formatCode>
                <c:ptCount val="3"/>
                <c:pt idx="0">
                  <c:v>713493.38029999472</c:v>
                </c:pt>
                <c:pt idx="1">
                  <c:v>642642.09140000574</c:v>
                </c:pt>
                <c:pt idx="2">
                  <c:v>618286.29385900067</c:v>
                </c:pt>
              </c:numCache>
            </c:numRef>
          </c:val>
          <c:extLst>
            <c:ext xmlns:c16="http://schemas.microsoft.com/office/drawing/2014/chart" uri="{C3380CC4-5D6E-409C-BE32-E72D297353CC}">
              <c16:uniqueId val="{00000000-BE7B-4138-B415-1C8DAE2EEE9B}"/>
            </c:ext>
          </c:extLst>
        </c:ser>
        <c:dLbls>
          <c:dLblPos val="outEnd"/>
          <c:showLegendKey val="0"/>
          <c:showVal val="1"/>
          <c:showCatName val="0"/>
          <c:showSerName val="0"/>
          <c:showPercent val="0"/>
          <c:showBubbleSize val="0"/>
        </c:dLbls>
        <c:gapWidth val="355"/>
        <c:overlap val="-70"/>
        <c:axId val="1374679071"/>
        <c:axId val="1515238415"/>
      </c:barChart>
      <c:catAx>
        <c:axId val="1374679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5238415"/>
        <c:crosses val="autoZero"/>
        <c:auto val="1"/>
        <c:lblAlgn val="ctr"/>
        <c:lblOffset val="100"/>
        <c:noMultiLvlLbl val="0"/>
      </c:catAx>
      <c:valAx>
        <c:axId val="1515238415"/>
        <c:scaling>
          <c:orientation val="minMax"/>
        </c:scaling>
        <c:delete val="0"/>
        <c:axPos val="l"/>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46790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 REINFORCEMENT PROJECT DATA 1.xlsm]Dashboard Pivot!PivotTable20</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'Dashboard Pivot'!$E$6:$E$7</c:f>
              <c:strCache>
                <c:ptCount val="1"/>
                <c:pt idx="0">
                  <c:v>Technology</c:v>
                </c:pt>
              </c:strCache>
            </c:strRef>
          </c:tx>
          <c:spPr>
            <a:ln w="28575" cap="rnd">
              <a:solidFill>
                <a:schemeClr val="accent1"/>
              </a:solidFill>
              <a:round/>
            </a:ln>
            <a:effectLst/>
          </c:spPr>
          <c:marker>
            <c:symbol val="none"/>
          </c:marker>
          <c:cat>
            <c:strRef>
              <c:f>'Dashboard Pivot'!$D$8:$D$12</c:f>
              <c:strCache>
                <c:ptCount val="4"/>
                <c:pt idx="0">
                  <c:v>2014</c:v>
                </c:pt>
                <c:pt idx="1">
                  <c:v>2015</c:v>
                </c:pt>
                <c:pt idx="2">
                  <c:v>2016</c:v>
                </c:pt>
                <c:pt idx="3">
                  <c:v>2017</c:v>
                </c:pt>
              </c:strCache>
            </c:strRef>
          </c:cat>
          <c:val>
            <c:numRef>
              <c:f>'Dashboard Pivot'!$E$8:$E$12</c:f>
              <c:numCache>
                <c:formatCode>"₹"\ #,##0.00</c:formatCode>
                <c:ptCount val="4"/>
                <c:pt idx="0">
                  <c:v>139200.98270000014</c:v>
                </c:pt>
                <c:pt idx="1">
                  <c:v>143279.03390000001</c:v>
                </c:pt>
                <c:pt idx="2">
                  <c:v>196035.35420000003</c:v>
                </c:pt>
                <c:pt idx="3">
                  <c:v>234978.00950000016</c:v>
                </c:pt>
              </c:numCache>
            </c:numRef>
          </c:val>
          <c:smooth val="0"/>
          <c:extLst>
            <c:ext xmlns:c16="http://schemas.microsoft.com/office/drawing/2014/chart" uri="{C3380CC4-5D6E-409C-BE32-E72D297353CC}">
              <c16:uniqueId val="{00000000-4621-47BA-AC3B-FE9CBF060F77}"/>
            </c:ext>
          </c:extLst>
        </c:ser>
        <c:ser>
          <c:idx val="1"/>
          <c:order val="1"/>
          <c:tx>
            <c:strRef>
              <c:f>'Dashboard Pivot'!$F$6:$F$7</c:f>
              <c:strCache>
                <c:ptCount val="1"/>
                <c:pt idx="0">
                  <c:v>Office Supplies</c:v>
                </c:pt>
              </c:strCache>
            </c:strRef>
          </c:tx>
          <c:spPr>
            <a:ln w="28575" cap="rnd">
              <a:solidFill>
                <a:schemeClr val="accent2"/>
              </a:solidFill>
              <a:round/>
            </a:ln>
            <a:effectLst/>
          </c:spPr>
          <c:marker>
            <c:symbol val="none"/>
          </c:marker>
          <c:cat>
            <c:strRef>
              <c:f>'Dashboard Pivot'!$D$8:$D$12</c:f>
              <c:strCache>
                <c:ptCount val="4"/>
                <c:pt idx="0">
                  <c:v>2014</c:v>
                </c:pt>
                <c:pt idx="1">
                  <c:v>2015</c:v>
                </c:pt>
                <c:pt idx="2">
                  <c:v>2016</c:v>
                </c:pt>
                <c:pt idx="3">
                  <c:v>2017</c:v>
                </c:pt>
              </c:strCache>
            </c:strRef>
          </c:cat>
          <c:val>
            <c:numRef>
              <c:f>'Dashboard Pivot'!$F$8:$F$12</c:f>
              <c:numCache>
                <c:formatCode>"₹"\ #,##0.00</c:formatCode>
                <c:ptCount val="4"/>
                <c:pt idx="0">
                  <c:v>136552.4879999999</c:v>
                </c:pt>
                <c:pt idx="1">
                  <c:v>122521.23549999997</c:v>
                </c:pt>
                <c:pt idx="2">
                  <c:v>165356.62799999994</c:v>
                </c:pt>
                <c:pt idx="3">
                  <c:v>218211.73989999999</c:v>
                </c:pt>
              </c:numCache>
            </c:numRef>
          </c:val>
          <c:smooth val="0"/>
          <c:extLst>
            <c:ext xmlns:c16="http://schemas.microsoft.com/office/drawing/2014/chart" uri="{C3380CC4-5D6E-409C-BE32-E72D297353CC}">
              <c16:uniqueId val="{00000001-4621-47BA-AC3B-FE9CBF060F77}"/>
            </c:ext>
          </c:extLst>
        </c:ser>
        <c:ser>
          <c:idx val="2"/>
          <c:order val="2"/>
          <c:tx>
            <c:strRef>
              <c:f>'Dashboard Pivot'!$G$6:$G$7</c:f>
              <c:strCache>
                <c:ptCount val="1"/>
                <c:pt idx="0">
                  <c:v>Furniture</c:v>
                </c:pt>
              </c:strCache>
            </c:strRef>
          </c:tx>
          <c:spPr>
            <a:ln w="28575" cap="rnd">
              <a:solidFill>
                <a:schemeClr val="accent3"/>
              </a:solidFill>
              <a:round/>
            </a:ln>
            <a:effectLst/>
          </c:spPr>
          <c:marker>
            <c:symbol val="none"/>
          </c:marker>
          <c:cat>
            <c:strRef>
              <c:f>'Dashboard Pivot'!$D$8:$D$12</c:f>
              <c:strCache>
                <c:ptCount val="4"/>
                <c:pt idx="0">
                  <c:v>2014</c:v>
                </c:pt>
                <c:pt idx="1">
                  <c:v>2015</c:v>
                </c:pt>
                <c:pt idx="2">
                  <c:v>2016</c:v>
                </c:pt>
                <c:pt idx="3">
                  <c:v>2017</c:v>
                </c:pt>
              </c:strCache>
            </c:strRef>
          </c:cat>
          <c:val>
            <c:numRef>
              <c:f>'Dashboard Pivot'!$G$8:$G$12</c:f>
              <c:numCache>
                <c:formatCode>"₹"\ #,##0.00</c:formatCode>
                <c:ptCount val="4"/>
                <c:pt idx="0">
                  <c:v>130740.27161300002</c:v>
                </c:pt>
                <c:pt idx="1">
                  <c:v>141871.05425999998</c:v>
                </c:pt>
                <c:pt idx="2">
                  <c:v>166902.04891999991</c:v>
                </c:pt>
                <c:pt idx="3">
                  <c:v>178772.919066</c:v>
                </c:pt>
              </c:numCache>
            </c:numRef>
          </c:val>
          <c:smooth val="0"/>
          <c:extLst>
            <c:ext xmlns:c16="http://schemas.microsoft.com/office/drawing/2014/chart" uri="{C3380CC4-5D6E-409C-BE32-E72D297353CC}">
              <c16:uniqueId val="{00000002-4621-47BA-AC3B-FE9CBF060F77}"/>
            </c:ext>
          </c:extLst>
        </c:ser>
        <c:dLbls>
          <c:showLegendKey val="0"/>
          <c:showVal val="0"/>
          <c:showCatName val="0"/>
          <c:showSerName val="0"/>
          <c:showPercent val="0"/>
          <c:showBubbleSize val="0"/>
        </c:dLbls>
        <c:smooth val="0"/>
        <c:axId val="1166171120"/>
        <c:axId val="1166164464"/>
      </c:lineChart>
      <c:catAx>
        <c:axId val="1166171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164464"/>
        <c:crosses val="autoZero"/>
        <c:auto val="1"/>
        <c:lblAlgn val="ctr"/>
        <c:lblOffset val="100"/>
        <c:noMultiLvlLbl val="0"/>
      </c:catAx>
      <c:valAx>
        <c:axId val="1166164464"/>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6171120"/>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A82F63-3462-470A-AD40-91096CE8A93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717861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82F63-3462-470A-AD40-91096CE8A93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713190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82F63-3462-470A-AD40-91096CE8A93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88162-2E7C-4090-A5E2-6D38D003AE4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0265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82F63-3462-470A-AD40-91096CE8A93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1958267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82F63-3462-470A-AD40-91096CE8A93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88162-2E7C-4090-A5E2-6D38D003AE4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8996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82F63-3462-470A-AD40-91096CE8A93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2681115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82F63-3462-470A-AD40-91096CE8A93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1123665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82F63-3462-470A-AD40-91096CE8A93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3312138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82F63-3462-470A-AD40-91096CE8A93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1751024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A82F63-3462-470A-AD40-91096CE8A933}"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408352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A82F63-3462-470A-AD40-91096CE8A933}"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27294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A82F63-3462-470A-AD40-91096CE8A933}" type="datetimeFigureOut">
              <a:rPr lang="en-IN" smtClean="0"/>
              <a:t>18-03-2025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36163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A82F63-3462-470A-AD40-91096CE8A933}"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211987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A82F63-3462-470A-AD40-91096CE8A933}" type="datetimeFigureOut">
              <a:rPr lang="en-IN" smtClean="0"/>
              <a:t>18-03-2025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69899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A82F63-3462-470A-AD40-91096CE8A933}"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189280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A82F63-3462-470A-AD40-91096CE8A933}"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D88162-2E7C-4090-A5E2-6D38D003AE43}" type="slidenum">
              <a:rPr lang="en-IN" smtClean="0"/>
              <a:t>‹#›</a:t>
            </a:fld>
            <a:endParaRPr lang="en-IN"/>
          </a:p>
        </p:txBody>
      </p:sp>
    </p:spTree>
    <p:extLst>
      <p:ext uri="{BB962C8B-B14F-4D97-AF65-F5344CB8AC3E}">
        <p14:creationId xmlns:p14="http://schemas.microsoft.com/office/powerpoint/2010/main" val="270459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A82F63-3462-470A-AD40-91096CE8A933}" type="datetimeFigureOut">
              <a:rPr lang="en-IN" smtClean="0"/>
              <a:t>18-03-2025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FD88162-2E7C-4090-A5E2-6D38D003AE43}" type="slidenum">
              <a:rPr lang="en-IN" smtClean="0"/>
              <a:t>‹#›</a:t>
            </a:fld>
            <a:endParaRPr lang="en-IN"/>
          </a:p>
        </p:txBody>
      </p:sp>
    </p:spTree>
    <p:extLst>
      <p:ext uri="{BB962C8B-B14F-4D97-AF65-F5344CB8AC3E}">
        <p14:creationId xmlns:p14="http://schemas.microsoft.com/office/powerpoint/2010/main" val="2754456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46E20-9985-4B0D-A999-C8D543E1CAAD}"/>
              </a:ext>
            </a:extLst>
          </p:cNvPr>
          <p:cNvSpPr>
            <a:spLocks noGrp="1"/>
          </p:cNvSpPr>
          <p:nvPr>
            <p:ph type="title"/>
          </p:nvPr>
        </p:nvSpPr>
        <p:spPr>
          <a:xfrm>
            <a:off x="677334" y="609600"/>
            <a:ext cx="10676466" cy="1320800"/>
          </a:xfrm>
        </p:spPr>
        <p:txBody>
          <a:bodyPr>
            <a:normAutofit/>
          </a:bodyPr>
          <a:lstStyle/>
          <a:p>
            <a:pPr algn="ctr"/>
            <a:r>
              <a:rPr lang="en-IN" sz="4000" b="1" dirty="0">
                <a:solidFill>
                  <a:srgbClr val="000000"/>
                </a:solidFill>
                <a:effectLst/>
                <a:ea typeface="Times New Roman" panose="02020603050405020304" pitchFamily="18" charset="0"/>
              </a:rPr>
              <a:t>Sales Dataset Analysis - Advanced Excel Project</a:t>
            </a:r>
            <a:endParaRPr lang="en-IN" sz="4000" b="1" dirty="0"/>
          </a:p>
        </p:txBody>
      </p:sp>
      <p:sp>
        <p:nvSpPr>
          <p:cNvPr id="5" name="Content Placeholder 4">
            <a:extLst>
              <a:ext uri="{FF2B5EF4-FFF2-40B4-BE49-F238E27FC236}">
                <a16:creationId xmlns:a16="http://schemas.microsoft.com/office/drawing/2014/main" id="{8AD8DAC1-8A73-45F7-8A1B-026A270BF084}"/>
              </a:ext>
            </a:extLst>
          </p:cNvPr>
          <p:cNvSpPr>
            <a:spLocks noGrp="1"/>
          </p:cNvSpPr>
          <p:nvPr>
            <p:ph idx="1"/>
          </p:nvPr>
        </p:nvSpPr>
        <p:spPr>
          <a:xfrm>
            <a:off x="838200" y="1825624"/>
            <a:ext cx="10515600" cy="4521387"/>
          </a:xfrm>
        </p:spPr>
        <p:txBody>
          <a:bodyPr>
            <a:normAutofit lnSpcReduction="10000"/>
          </a:bodyPr>
          <a:lstStyle/>
          <a:p>
            <a:pPr>
              <a:lnSpc>
                <a:spcPct val="200000"/>
              </a:lnSpc>
            </a:pPr>
            <a:r>
              <a:rPr lang="en-IN" sz="3500" dirty="0">
                <a:solidFill>
                  <a:srgbClr val="000000"/>
                </a:solidFill>
                <a:effectLst/>
                <a:latin typeface="+mj-lt"/>
                <a:ea typeface="Times New Roman" panose="02020603050405020304" pitchFamily="18" charset="0"/>
              </a:rPr>
              <a:t>Name		: </a:t>
            </a:r>
            <a:r>
              <a:rPr lang="en-IN" sz="3500" dirty="0" err="1">
                <a:solidFill>
                  <a:srgbClr val="000000"/>
                </a:solidFill>
                <a:effectLst/>
                <a:latin typeface="+mj-lt"/>
                <a:ea typeface="Times New Roman" panose="02020603050405020304" pitchFamily="18" charset="0"/>
              </a:rPr>
              <a:t>Ganeshan</a:t>
            </a:r>
            <a:r>
              <a:rPr lang="en-IN" sz="3500" dirty="0">
                <a:solidFill>
                  <a:srgbClr val="000000"/>
                </a:solidFill>
                <a:effectLst/>
                <a:latin typeface="+mj-lt"/>
                <a:ea typeface="Times New Roman" panose="02020603050405020304" pitchFamily="18" charset="0"/>
              </a:rPr>
              <a:t> S</a:t>
            </a:r>
          </a:p>
          <a:p>
            <a:pPr>
              <a:lnSpc>
                <a:spcPct val="200000"/>
              </a:lnSpc>
            </a:pPr>
            <a:r>
              <a:rPr lang="en-IN" sz="3500" dirty="0">
                <a:solidFill>
                  <a:srgbClr val="000000"/>
                </a:solidFill>
                <a:effectLst/>
                <a:latin typeface="+mj-lt"/>
                <a:ea typeface="Times New Roman" panose="02020603050405020304" pitchFamily="18" charset="0"/>
              </a:rPr>
              <a:t>Date			: 17/03/2025</a:t>
            </a:r>
            <a:endParaRPr lang="en-IN" sz="3500" dirty="0">
              <a:solidFill>
                <a:srgbClr val="000000"/>
              </a:solidFill>
              <a:latin typeface="+mj-lt"/>
              <a:ea typeface="Times New Roman" panose="02020603050405020304" pitchFamily="18" charset="0"/>
            </a:endParaRPr>
          </a:p>
          <a:p>
            <a:pPr>
              <a:lnSpc>
                <a:spcPct val="200000"/>
              </a:lnSpc>
            </a:pPr>
            <a:r>
              <a:rPr lang="en-IN" sz="3500" dirty="0">
                <a:solidFill>
                  <a:srgbClr val="000000"/>
                </a:solidFill>
                <a:effectLst/>
                <a:latin typeface="+mj-lt"/>
                <a:ea typeface="Times New Roman" panose="02020603050405020304" pitchFamily="18" charset="0"/>
              </a:rPr>
              <a:t>Course 		: Data Science and Data Analysis</a:t>
            </a:r>
          </a:p>
          <a:p>
            <a:pPr>
              <a:lnSpc>
                <a:spcPct val="200000"/>
              </a:lnSpc>
            </a:pPr>
            <a:r>
              <a:rPr lang="en-IN" sz="3500" dirty="0">
                <a:solidFill>
                  <a:srgbClr val="000000"/>
                </a:solidFill>
                <a:latin typeface="+mj-lt"/>
                <a:ea typeface="Times New Roman" panose="02020603050405020304" pitchFamily="18" charset="0"/>
              </a:rPr>
              <a:t>B</a:t>
            </a:r>
            <a:r>
              <a:rPr lang="en-IN" sz="3500" dirty="0">
                <a:solidFill>
                  <a:srgbClr val="000000"/>
                </a:solidFill>
                <a:effectLst/>
                <a:latin typeface="+mj-lt"/>
                <a:ea typeface="Times New Roman" panose="02020603050405020304" pitchFamily="18" charset="0"/>
              </a:rPr>
              <a:t>atch 		: Feb</a:t>
            </a:r>
            <a:endParaRPr lang="en-IN" sz="3500" dirty="0">
              <a:latin typeface="+mj-lt"/>
            </a:endParaRPr>
          </a:p>
        </p:txBody>
      </p:sp>
    </p:spTree>
    <p:extLst>
      <p:ext uri="{BB962C8B-B14F-4D97-AF65-F5344CB8AC3E}">
        <p14:creationId xmlns:p14="http://schemas.microsoft.com/office/powerpoint/2010/main" val="186694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8203-3E99-4A0E-81D5-7A337E84D997}"/>
              </a:ext>
            </a:extLst>
          </p:cNvPr>
          <p:cNvSpPr>
            <a:spLocks noGrp="1"/>
          </p:cNvSpPr>
          <p:nvPr>
            <p:ph type="title"/>
          </p:nvPr>
        </p:nvSpPr>
        <p:spPr>
          <a:xfrm>
            <a:off x="677334" y="609600"/>
            <a:ext cx="9918948" cy="815788"/>
          </a:xfrm>
        </p:spPr>
        <p:txBody>
          <a:bodyPr>
            <a:normAutofit/>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Insights and Recommendations</a:t>
            </a:r>
            <a:endParaRPr lang="en-IN" sz="4000" dirty="0"/>
          </a:p>
        </p:txBody>
      </p:sp>
      <p:sp>
        <p:nvSpPr>
          <p:cNvPr id="3" name="Content Placeholder 2">
            <a:extLst>
              <a:ext uri="{FF2B5EF4-FFF2-40B4-BE49-F238E27FC236}">
                <a16:creationId xmlns:a16="http://schemas.microsoft.com/office/drawing/2014/main" id="{96BB8CBD-42A5-48C0-B257-7610D70F4425}"/>
              </a:ext>
            </a:extLst>
          </p:cNvPr>
          <p:cNvSpPr>
            <a:spLocks noGrp="1"/>
          </p:cNvSpPr>
          <p:nvPr>
            <p:ph idx="1"/>
          </p:nvPr>
        </p:nvSpPr>
        <p:spPr>
          <a:xfrm>
            <a:off x="677333" y="1425388"/>
            <a:ext cx="10537513" cy="5432611"/>
          </a:xfrm>
        </p:spPr>
        <p:txBody>
          <a:bodyPr>
            <a:normAutofit/>
          </a:bodyPr>
          <a:lstStyle/>
          <a:p>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Key Insights:</a:t>
            </a:r>
          </a:p>
          <a:p>
            <a:pPr>
              <a:lnSpc>
                <a:spcPct val="100000"/>
              </a:lnSpc>
              <a:buFont typeface="+mj-lt"/>
              <a:buAutoNum type="arabicPeriod"/>
            </a:pPr>
            <a:r>
              <a:rPr lang="en-IN" sz="1800" b="1" dirty="0">
                <a:solidFill>
                  <a:srgbClr val="000000"/>
                </a:solidFill>
                <a:latin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Technology category emerged as the best-performing sales category, accounting for 36% of total sales.</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Interestingly, the high sales volume in the Technology category coincided with a significant discount 	offering. </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This suggests that the discount strategy was effective in driving sales.</a:t>
            </a:r>
          </a:p>
          <a:p>
            <a:pPr>
              <a:lnSpc>
                <a:spcPct val="100000"/>
              </a:lnSpc>
              <a:buFont typeface="+mj-lt"/>
              <a:buAutoNum type="arabicPeriod"/>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Notably, seasonal sales variations were observed at the end of the year, with a surge in sales during this 	period. </a:t>
            </a:r>
          </a:p>
          <a:p>
            <a:pPr>
              <a:lnSpc>
                <a:spcPct val="100000"/>
              </a:lnSpc>
              <a:buFont typeface="+mj-lt"/>
              <a:buAutoNum type="arabicPeriod"/>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indicates that the holiday season (December to January) is a critical period for the 	 	 	Technology category, with customers taking advantage of discounts and promotions during this time.</a:t>
            </a:r>
            <a:b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Based on the analysis, it is evident that the Fasteners product category has the lowest sales compared to all 	other sub-categories, despite having a relatively high discount rate of 17.80%. To boost sales in this 	category, we recommend increasing the discount rate on Fasteners-related products.</a:t>
            </a:r>
          </a:p>
          <a:p>
            <a:pPr>
              <a:lnSpc>
                <a:spcPct val="100000"/>
              </a:lnSpc>
              <a:buFont typeface="+mj-lt"/>
              <a:buAutoNum type="arabicPeriod"/>
            </a:pPr>
            <a:r>
              <a:rPr lang="en-US" sz="1800" dirty="0">
                <a:latin typeface="Times New Roman" panose="02020603050405020304" pitchFamily="18" charset="0"/>
                <a:cs typeface="Times New Roman" panose="02020603050405020304" pitchFamily="18" charset="0"/>
              </a:rPr>
              <a:t>	Other wise I have plans to close the Fasteners-related products.</a:t>
            </a:r>
          </a:p>
          <a:p>
            <a:pPr>
              <a:lnSpc>
                <a:spcPct val="100000"/>
              </a:lnSpc>
              <a:buFont typeface="+mj-lt"/>
              <a:buAutoNum type="arabicPeriod"/>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change can be monitored and adjusted as needed to ensure optimal results.</a:t>
            </a:r>
            <a:r>
              <a:rPr lang="en-US" sz="1800" b="1" dirty="0">
                <a:solidFill>
                  <a:srgbClr val="000000"/>
                </a:solidFill>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797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CCD1-727F-45B3-8CB6-19EC9BB2BEF9}"/>
              </a:ext>
            </a:extLst>
          </p:cNvPr>
          <p:cNvSpPr>
            <a:spLocks noGrp="1"/>
          </p:cNvSpPr>
          <p:nvPr>
            <p:ph type="title"/>
          </p:nvPr>
        </p:nvSpPr>
        <p:spPr>
          <a:xfrm>
            <a:off x="838199" y="358588"/>
            <a:ext cx="9892553" cy="654424"/>
          </a:xfrm>
        </p:spPr>
        <p:txBody>
          <a:bodyPr>
            <a:normAutofit fontScale="90000"/>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Conclusion</a:t>
            </a:r>
            <a:endParaRPr lang="en-IN" sz="4000" dirty="0"/>
          </a:p>
        </p:txBody>
      </p:sp>
      <p:sp>
        <p:nvSpPr>
          <p:cNvPr id="3" name="Content Placeholder 2">
            <a:extLst>
              <a:ext uri="{FF2B5EF4-FFF2-40B4-BE49-F238E27FC236}">
                <a16:creationId xmlns:a16="http://schemas.microsoft.com/office/drawing/2014/main" id="{4486AEDA-5B59-4637-874E-89B66BA01CD7}"/>
              </a:ext>
            </a:extLst>
          </p:cNvPr>
          <p:cNvSpPr>
            <a:spLocks noGrp="1"/>
          </p:cNvSpPr>
          <p:nvPr>
            <p:ph idx="1"/>
          </p:nvPr>
        </p:nvSpPr>
        <p:spPr>
          <a:xfrm>
            <a:off x="838200" y="1013012"/>
            <a:ext cx="10515600" cy="5710517"/>
          </a:xfrm>
        </p:spPr>
        <p:txBody>
          <a:bodyPr>
            <a:norm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Summary:</a:t>
            </a:r>
          </a:p>
          <a:p>
            <a:pPr marL="0" indent="0">
              <a:buNone/>
            </a:pPr>
            <a:r>
              <a:rPr lang="en-IN" sz="1800" b="1" dirty="0">
                <a:solidFill>
                  <a:srgbClr val="000000"/>
                </a:solidFill>
                <a:latin typeface="Times New Roman" panose="02020603050405020304" pitchFamily="18" charset="0"/>
              </a:rPr>
              <a:t>	</a:t>
            </a:r>
            <a:r>
              <a:rPr lang="en-IN" sz="1800" dirty="0">
                <a:solidFill>
                  <a:srgbClr val="000000"/>
                </a:solidFill>
                <a:latin typeface="Times New Roman" panose="02020603050405020304" pitchFamily="18" charset="0"/>
              </a:rPr>
              <a:t>From this Sales data </a:t>
            </a:r>
            <a:r>
              <a:rPr lang="en-US" sz="1800" dirty="0">
                <a:solidFill>
                  <a:srgbClr val="000000"/>
                </a:solidFill>
                <a:latin typeface="Times New Roman" panose="02020603050405020304" pitchFamily="18" charset="0"/>
              </a:rPr>
              <a:t>Technology category offers the greatest opportunity for sales growth.</a:t>
            </a:r>
          </a:p>
          <a:p>
            <a:pPr marL="0" indent="0">
              <a:buNone/>
            </a:pPr>
            <a:r>
              <a:rPr lang="en-US" sz="1800" dirty="0">
                <a:solidFill>
                  <a:srgbClr val="000000"/>
                </a:solidFill>
                <a:latin typeface="Times New Roman" panose="02020603050405020304" pitchFamily="18" charset="0"/>
              </a:rPr>
              <a:t>	Discounts are an effective way to drive sales, particularly in the Technology category.</a:t>
            </a:r>
          </a:p>
          <a:p>
            <a:pPr marL="0" indent="0">
              <a:buNone/>
            </a:pPr>
            <a:r>
              <a:rPr lang="en-US" sz="1800" dirty="0">
                <a:solidFill>
                  <a:srgbClr val="000000"/>
                </a:solidFill>
                <a:latin typeface="Times New Roman" panose="02020603050405020304" pitchFamily="18" charset="0"/>
              </a:rPr>
              <a:t>	Seasonal sales planning is crucial to capitalize on peak sales periods.</a:t>
            </a:r>
          </a:p>
          <a:p>
            <a:pPr marL="0" indent="0">
              <a:buNone/>
            </a:pPr>
            <a:endParaRPr lang="en-US" sz="1800" dirty="0">
              <a:solidFill>
                <a:srgbClr val="000000"/>
              </a:solidFill>
              <a:latin typeface="Times New Roman" panose="02020603050405020304" pitchFamily="18" charset="0"/>
            </a:endParaRPr>
          </a:p>
          <a:p>
            <a:r>
              <a:rPr lang="en-IN" sz="1800" b="1" dirty="0">
                <a:solidFill>
                  <a:srgbClr val="000000"/>
                </a:solidFill>
                <a:effectLst/>
                <a:latin typeface="Times New Roman" panose="02020603050405020304" pitchFamily="18" charset="0"/>
                <a:ea typeface="Times New Roman" panose="02020603050405020304" pitchFamily="18" charset="0"/>
              </a:rPr>
              <a:t>Next Steps</a:t>
            </a:r>
            <a:r>
              <a:rPr lang="en-US" sz="1800" b="1" dirty="0">
                <a:solidFill>
                  <a:srgbClr val="000000"/>
                </a:solidFill>
                <a:effectLst/>
                <a:latin typeface="Times New Roman" panose="02020603050405020304" pitchFamily="18" charset="0"/>
                <a:ea typeface="Times New Roman" panose="02020603050405020304" pitchFamily="18" charset="0"/>
              </a:rPr>
              <a:t>:</a:t>
            </a:r>
            <a:endParaRPr lang="en-IN" sz="1800" b="1"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1800" b="1"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Increase investment in Technology category and allocate more resources to the Technology category to 	drive sales growth.</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Develop seasonal sales plans: Create targeted sales plans to capitalize on peak sales periods, such as 	the holiday season.</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	By implementing these recommendations, the business can drive sales growth, increase revenue, and 	maintain a competitive edge in the market.</a:t>
            </a:r>
          </a:p>
        </p:txBody>
      </p:sp>
    </p:spTree>
    <p:extLst>
      <p:ext uri="{BB962C8B-B14F-4D97-AF65-F5344CB8AC3E}">
        <p14:creationId xmlns:p14="http://schemas.microsoft.com/office/powerpoint/2010/main" val="1825470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79FF0-52DF-497F-8F63-5D1CF4514D59}"/>
              </a:ext>
            </a:extLst>
          </p:cNvPr>
          <p:cNvSpPr>
            <a:spLocks noGrp="1"/>
          </p:cNvSpPr>
          <p:nvPr>
            <p:ph type="title"/>
          </p:nvPr>
        </p:nvSpPr>
        <p:spPr/>
        <p:txBody>
          <a:bodyPr>
            <a:normAutofit/>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Questions</a:t>
            </a:r>
            <a:endParaRPr lang="en-IN" sz="4000" dirty="0"/>
          </a:p>
        </p:txBody>
      </p:sp>
      <p:sp>
        <p:nvSpPr>
          <p:cNvPr id="3" name="Content Placeholder 2">
            <a:extLst>
              <a:ext uri="{FF2B5EF4-FFF2-40B4-BE49-F238E27FC236}">
                <a16:creationId xmlns:a16="http://schemas.microsoft.com/office/drawing/2014/main" id="{63E430DC-67A8-4B36-AC53-D32E2DE8D7C8}"/>
              </a:ext>
            </a:extLst>
          </p:cNvPr>
          <p:cNvSpPr>
            <a:spLocks noGrp="1"/>
          </p:cNvSpPr>
          <p:nvPr>
            <p:ph idx="1"/>
          </p:nvPr>
        </p:nvSpPr>
        <p:spPr/>
        <p:txBody>
          <a:bodyPr/>
          <a:lstStyle/>
          <a:p>
            <a:pPr marL="0" indent="0">
              <a:lnSpc>
                <a:spcPct val="200000"/>
              </a:lnSpc>
              <a:buNone/>
            </a:pPr>
            <a:r>
              <a:rPr lang="en-IN" sz="1800" b="1" dirty="0">
                <a:solidFill>
                  <a:srgbClr val="000000"/>
                </a:solidFill>
                <a:effectLst/>
                <a:latin typeface="Times New Roman" panose="02020603050405020304" pitchFamily="18" charset="0"/>
                <a:ea typeface="Times New Roman" panose="02020603050405020304" pitchFamily="18" charset="0"/>
              </a:rPr>
              <a:t>	</a:t>
            </a:r>
            <a:r>
              <a:rPr lang="en-US" sz="3000" dirty="0">
                <a:solidFill>
                  <a:srgbClr val="000000"/>
                </a:solidFill>
                <a:effectLst/>
                <a:latin typeface="Times New Roman" panose="02020603050405020304" pitchFamily="18" charset="0"/>
                <a:ea typeface="Times New Roman" panose="02020603050405020304" pitchFamily="18" charset="0"/>
              </a:rPr>
              <a:t>Thank you for your attention!</a:t>
            </a:r>
          </a:p>
          <a:p>
            <a:pPr marL="0" indent="0">
              <a:lnSpc>
                <a:spcPct val="200000"/>
              </a:lnSpc>
              <a:buNone/>
            </a:pPr>
            <a:r>
              <a:rPr lang="en-US" sz="3000" dirty="0">
                <a:solidFill>
                  <a:srgbClr val="000000"/>
                </a:solidFill>
                <a:latin typeface="Times New Roman" panose="02020603050405020304" pitchFamily="18" charset="0"/>
                <a:ea typeface="Times New Roman" panose="02020603050405020304" pitchFamily="18" charset="0"/>
              </a:rPr>
              <a:t>	</a:t>
            </a:r>
            <a:r>
              <a:rPr lang="en-US" sz="3000" dirty="0">
                <a:solidFill>
                  <a:srgbClr val="000000"/>
                </a:solidFill>
                <a:effectLst/>
                <a:latin typeface="Times New Roman" panose="02020603050405020304" pitchFamily="18" charset="0"/>
                <a:ea typeface="Times New Roman" panose="02020603050405020304" pitchFamily="18" charset="0"/>
              </a:rPr>
              <a:t>Welcome your questions and comments!</a:t>
            </a:r>
          </a:p>
          <a:p>
            <a:pPr marL="0" indent="0">
              <a:lnSpc>
                <a:spcPct val="200000"/>
              </a:lnSpc>
              <a:buNone/>
            </a:pPr>
            <a:r>
              <a:rPr lang="en-US" sz="3000" dirty="0">
                <a:solidFill>
                  <a:srgbClr val="000000"/>
                </a:solidFill>
                <a:latin typeface="Times New Roman" panose="02020603050405020304" pitchFamily="18" charset="0"/>
                <a:ea typeface="Times New Roman" panose="02020603050405020304" pitchFamily="18" charset="0"/>
              </a:rPr>
              <a:t>	</a:t>
            </a:r>
            <a:r>
              <a:rPr lang="en-US" sz="3000" dirty="0">
                <a:solidFill>
                  <a:srgbClr val="000000"/>
                </a:solidFill>
                <a:effectLst/>
                <a:latin typeface="Times New Roman" panose="02020603050405020304" pitchFamily="18" charset="0"/>
                <a:ea typeface="Times New Roman" panose="02020603050405020304" pitchFamily="18" charset="0"/>
              </a:rPr>
              <a:t>Please feel free to ask questions or share your 	insights!</a:t>
            </a:r>
          </a:p>
        </p:txBody>
      </p:sp>
    </p:spTree>
    <p:extLst>
      <p:ext uri="{BB962C8B-B14F-4D97-AF65-F5344CB8AC3E}">
        <p14:creationId xmlns:p14="http://schemas.microsoft.com/office/powerpoint/2010/main" val="322011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A6D81-F767-4FEE-80C8-212B85FB3C1E}"/>
              </a:ext>
            </a:extLst>
          </p:cNvPr>
          <p:cNvSpPr>
            <a:spLocks noGrp="1"/>
          </p:cNvSpPr>
          <p:nvPr>
            <p:ph type="title"/>
          </p:nvPr>
        </p:nvSpPr>
        <p:spPr>
          <a:xfrm>
            <a:off x="1215217" y="2768600"/>
            <a:ext cx="8596668" cy="1320800"/>
          </a:xfrm>
        </p:spPr>
        <p:txBody>
          <a:bodyPr/>
          <a:lstStyle/>
          <a:p>
            <a:pPr algn="ctr">
              <a:lnSpc>
                <a:spcPct val="200000"/>
              </a:lnSpc>
            </a:pPr>
            <a:r>
              <a:rPr lang="en-IN" dirty="0"/>
              <a:t>THANK YOU</a:t>
            </a:r>
          </a:p>
        </p:txBody>
      </p:sp>
    </p:spTree>
    <p:extLst>
      <p:ext uri="{BB962C8B-B14F-4D97-AF65-F5344CB8AC3E}">
        <p14:creationId xmlns:p14="http://schemas.microsoft.com/office/powerpoint/2010/main" val="116410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F940-116B-4E6A-89D8-9A6F250E14A9}"/>
              </a:ext>
            </a:extLst>
          </p:cNvPr>
          <p:cNvSpPr>
            <a:spLocks noGrp="1"/>
          </p:cNvSpPr>
          <p:nvPr>
            <p:ph type="title"/>
          </p:nvPr>
        </p:nvSpPr>
        <p:spPr/>
        <p:txBody>
          <a:bodyPr>
            <a:normAutofit/>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Project Overview &amp; Objectives</a:t>
            </a:r>
            <a:endParaRPr lang="en-IN" sz="4000" dirty="0"/>
          </a:p>
        </p:txBody>
      </p:sp>
      <p:sp>
        <p:nvSpPr>
          <p:cNvPr id="3" name="Content Placeholder 2">
            <a:extLst>
              <a:ext uri="{FF2B5EF4-FFF2-40B4-BE49-F238E27FC236}">
                <a16:creationId xmlns:a16="http://schemas.microsoft.com/office/drawing/2014/main" id="{8D834C58-E454-4573-BEA2-B58B1F9DCD56}"/>
              </a:ext>
            </a:extLst>
          </p:cNvPr>
          <p:cNvSpPr>
            <a:spLocks noGrp="1"/>
          </p:cNvSpPr>
          <p:nvPr>
            <p:ph idx="1"/>
          </p:nvPr>
        </p:nvSpPr>
        <p:spPr>
          <a:xfrm>
            <a:off x="838200" y="1825624"/>
            <a:ext cx="10515600" cy="4938977"/>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Project Objective</a:t>
            </a:r>
            <a:r>
              <a:rPr lang="en-IN" sz="1800" dirty="0">
                <a:solidFill>
                  <a:srgbClr val="000000"/>
                </a:solidFill>
                <a:effectLst/>
                <a:latin typeface="Times New Roman" panose="02020603050405020304" pitchFamily="18" charset="0"/>
                <a:ea typeface="Times New Roman" panose="02020603050405020304" pitchFamily="18" charset="0"/>
              </a:rPr>
              <a:t>:</a:t>
            </a:r>
          </a:p>
          <a:p>
            <a:pPr marL="0" indent="0">
              <a:buNone/>
            </a:pPr>
            <a:r>
              <a:rPr lang="en-IN" sz="1800"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Determine the best-selling products, analyze their sales patterns, and understand the factors contributing to their success.</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Examine the relationships between top-selling products, sales channels, discounts, and other relevant factors to gain a deeper understanding of sales dynamics.</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	Identify the least selling products, analyze the reasons behind their poor performance, and develop</a:t>
            </a:r>
          </a:p>
          <a:p>
            <a:pPr marL="0" indent="0">
              <a:buNone/>
            </a:pPr>
            <a:r>
              <a:rPr lang="en-US" sz="1800" dirty="0">
                <a:solidFill>
                  <a:srgbClr val="000000"/>
                </a:solidFill>
                <a:latin typeface="Times New Roman" panose="02020603050405020304" pitchFamily="18" charset="0"/>
                <a:ea typeface="Times New Roman" panose="02020603050405020304" pitchFamily="18" charset="0"/>
              </a:rPr>
              <a:t>strategies to improve their sales.</a:t>
            </a:r>
            <a:br>
              <a:rPr lang="en-US" sz="1800" dirty="0">
                <a:solidFill>
                  <a:srgbClr val="000000"/>
                </a:solidFill>
                <a:latin typeface="Times New Roman" panose="02020603050405020304" pitchFamily="18" charset="0"/>
                <a:ea typeface="Times New Roman" panose="02020603050405020304" pitchFamily="18" charset="0"/>
              </a:rPr>
            </a:br>
            <a:endParaRPr lang="en-US" sz="1800" dirty="0">
              <a:solidFill>
                <a:srgbClr val="000000"/>
              </a:solidFill>
              <a:latin typeface="Times New Roman" panose="02020603050405020304" pitchFamily="18" charset="0"/>
              <a:ea typeface="Times New Roman" panose="02020603050405020304" pitchFamily="18" charset="0"/>
            </a:endParaRPr>
          </a:p>
          <a:p>
            <a:r>
              <a:rPr lang="en-IN" b="1" dirty="0">
                <a:solidFill>
                  <a:srgbClr val="000000"/>
                </a:solidFill>
                <a:latin typeface="Times New Roman" panose="02020603050405020304" pitchFamily="18" charset="0"/>
              </a:rPr>
              <a:t>Goals</a:t>
            </a:r>
            <a:r>
              <a:rPr lang="en-US" b="1" dirty="0">
                <a:solidFill>
                  <a:srgbClr val="000000"/>
                </a:solidFill>
                <a:latin typeface="Times New Roman" panose="02020603050405020304" pitchFamily="18" charset="0"/>
              </a:rPr>
              <a:t>:</a:t>
            </a:r>
            <a:endParaRPr lang="en-IN" b="1" dirty="0">
              <a:solidFill>
                <a:srgbClr val="000000"/>
              </a:solidFill>
              <a:latin typeface="Times New Roman" panose="02020603050405020304" pitchFamily="18" charset="0"/>
            </a:endParaRPr>
          </a:p>
          <a:p>
            <a:pPr marL="0" indent="0">
              <a:buNone/>
            </a:pPr>
            <a:r>
              <a:rPr lang="en-IN" sz="14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Provide actionable insights to enhance sales performance, identify areas of improvement, and 	capitalize on opportunities for growth.</a:t>
            </a:r>
          </a:p>
        </p:txBody>
      </p:sp>
    </p:spTree>
    <p:extLst>
      <p:ext uri="{BB962C8B-B14F-4D97-AF65-F5344CB8AC3E}">
        <p14:creationId xmlns:p14="http://schemas.microsoft.com/office/powerpoint/2010/main" val="696367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EC1F-F775-4CCA-BF90-674A1125BECA}"/>
              </a:ext>
            </a:extLst>
          </p:cNvPr>
          <p:cNvSpPr>
            <a:spLocks noGrp="1"/>
          </p:cNvSpPr>
          <p:nvPr>
            <p:ph type="title"/>
          </p:nvPr>
        </p:nvSpPr>
        <p:spPr/>
        <p:txBody>
          <a:bodyPr>
            <a:normAutofit/>
          </a:bodyPr>
          <a:lstStyle/>
          <a:p>
            <a:pPr algn="ctr"/>
            <a:r>
              <a:rPr lang="en-IN" sz="4000" b="1" dirty="0">
                <a:solidFill>
                  <a:srgbClr val="000000"/>
                </a:solidFill>
                <a:effectLst/>
                <a:ea typeface="Times New Roman" panose="02020603050405020304" pitchFamily="18" charset="0"/>
              </a:rPr>
              <a:t>Data Description and Preparation </a:t>
            </a:r>
            <a:endParaRPr lang="en-IN" sz="4000" dirty="0"/>
          </a:p>
        </p:txBody>
      </p:sp>
      <p:sp>
        <p:nvSpPr>
          <p:cNvPr id="3" name="Content Placeholder 2">
            <a:extLst>
              <a:ext uri="{FF2B5EF4-FFF2-40B4-BE49-F238E27FC236}">
                <a16:creationId xmlns:a16="http://schemas.microsoft.com/office/drawing/2014/main" id="{301A87F3-2BB8-4130-9E35-09B860EB9409}"/>
              </a:ext>
            </a:extLst>
          </p:cNvPr>
          <p:cNvSpPr>
            <a:spLocks noGrp="1"/>
          </p:cNvSpPr>
          <p:nvPr>
            <p:ph idx="1"/>
          </p:nvPr>
        </p:nvSpPr>
        <p:spPr>
          <a:xfrm>
            <a:off x="838200" y="1371600"/>
            <a:ext cx="10863850" cy="5223155"/>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Dataset Overview:</a:t>
            </a:r>
          </a:p>
          <a:p>
            <a:pPr marL="0" indent="0">
              <a:buNone/>
            </a:pPr>
            <a:r>
              <a:rPr lang="en-IN" sz="1800" dirty="0">
                <a:solidFill>
                  <a:srgbClr val="000000"/>
                </a:solidFill>
                <a:latin typeface="Times New Roman" panose="02020603050405020304" pitchFamily="18" charset="0"/>
              </a:rPr>
              <a:t>	In this Sales Data we have 9994 Rows with 21 columns.</a:t>
            </a:r>
          </a:p>
          <a:p>
            <a:r>
              <a:rPr lang="en-IN" sz="1800" b="1" dirty="0">
                <a:solidFill>
                  <a:srgbClr val="000000"/>
                </a:solidFill>
                <a:effectLst/>
                <a:latin typeface="Times New Roman" panose="02020603050405020304" pitchFamily="18" charset="0"/>
                <a:ea typeface="Times New Roman" panose="02020603050405020304" pitchFamily="18" charset="0"/>
              </a:rPr>
              <a:t>Data Cleaning Process:</a:t>
            </a:r>
            <a:endParaRPr lang="en-IN" sz="1800" b="1" dirty="0">
              <a:solidFill>
                <a:srgbClr val="000000"/>
              </a:solidFill>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Used Power Query to convert column data types to the correct format</a:t>
            </a:r>
            <a:r>
              <a:rPr lang="en-IN" sz="1800" dirty="0">
                <a:solidFill>
                  <a:srgbClr val="000000"/>
                </a:solidFill>
                <a:latin typeface="Times New Roman" panose="02020603050405020304" pitchFamily="18" charset="0"/>
                <a:ea typeface="Times New Roman" panose="02020603050405020304" pitchFamily="18" charset="0"/>
              </a:rPr>
              <a:t>,</a:t>
            </a:r>
          </a:p>
          <a:p>
            <a:pPr marL="0" indent="0">
              <a:buNone/>
            </a:pPr>
            <a:r>
              <a:rPr lang="en-IN" sz="1800"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Removed duplicate rows using Excel's "Remove Duplicates" feature,</a:t>
            </a:r>
            <a:endParaRPr lang="en-IN" sz="1800" dirty="0">
              <a:solidFill>
                <a:srgbClr val="000000"/>
              </a:solidFill>
              <a:latin typeface="Times New Roman" panose="02020603050405020304" pitchFamily="18" charset="0"/>
              <a:ea typeface="Times New Roman" panose="02020603050405020304" pitchFamily="18" charset="0"/>
            </a:endParaRPr>
          </a:p>
          <a:p>
            <a:pPr marL="0" indent="0">
              <a:buNone/>
            </a:pPr>
            <a:r>
              <a:rPr lang="en-IN" sz="1800"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rPr>
              <a:t>Identified and addressed blank cells in the data.</a:t>
            </a:r>
          </a:p>
          <a:p>
            <a:r>
              <a:rPr lang="en-IN" sz="1800" b="1" dirty="0">
                <a:solidFill>
                  <a:srgbClr val="000000"/>
                </a:solidFill>
                <a:effectLst/>
                <a:latin typeface="Times New Roman" panose="02020603050405020304" pitchFamily="18" charset="0"/>
                <a:ea typeface="Times New Roman" panose="02020603050405020304" pitchFamily="18" charset="0"/>
              </a:rPr>
              <a:t>Visuals:</a:t>
            </a:r>
          </a:p>
          <a:p>
            <a:pPr marL="0" indent="0">
              <a:buNone/>
            </a:pPr>
            <a:r>
              <a:rPr lang="en-IN" sz="1800" dirty="0">
                <a:solidFill>
                  <a:srgbClr val="000000"/>
                </a:solidFill>
                <a:latin typeface="Times New Roman" panose="02020603050405020304" pitchFamily="18" charset="0"/>
              </a:rPr>
              <a:t>	</a:t>
            </a:r>
            <a:endParaRPr lang="en-IN" sz="1400"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ndParaRPr>
          </a:p>
        </p:txBody>
      </p:sp>
      <p:pic>
        <p:nvPicPr>
          <p:cNvPr id="7" name="Picture 6">
            <a:extLst>
              <a:ext uri="{FF2B5EF4-FFF2-40B4-BE49-F238E27FC236}">
                <a16:creationId xmlns:a16="http://schemas.microsoft.com/office/drawing/2014/main" id="{A24147A5-0B82-4ED9-B336-B5DC2C3C4B26}"/>
              </a:ext>
            </a:extLst>
          </p:cNvPr>
          <p:cNvPicPr>
            <a:picLocks noChangeAspect="1"/>
          </p:cNvPicPr>
          <p:nvPr/>
        </p:nvPicPr>
        <p:blipFill>
          <a:blip r:embed="rId2"/>
          <a:stretch>
            <a:fillRect/>
          </a:stretch>
        </p:blipFill>
        <p:spPr>
          <a:xfrm>
            <a:off x="2198973" y="4224544"/>
            <a:ext cx="3505689" cy="2216710"/>
          </a:xfrm>
          <a:prstGeom prst="rect">
            <a:avLst/>
          </a:prstGeom>
        </p:spPr>
      </p:pic>
      <p:pic>
        <p:nvPicPr>
          <p:cNvPr id="11" name="Picture 10">
            <a:extLst>
              <a:ext uri="{FF2B5EF4-FFF2-40B4-BE49-F238E27FC236}">
                <a16:creationId xmlns:a16="http://schemas.microsoft.com/office/drawing/2014/main" id="{63DD6620-3CFB-499A-B3B1-3E9DA2F9DA23}"/>
              </a:ext>
            </a:extLst>
          </p:cNvPr>
          <p:cNvPicPr>
            <a:picLocks noChangeAspect="1"/>
          </p:cNvPicPr>
          <p:nvPr/>
        </p:nvPicPr>
        <p:blipFill>
          <a:blip r:embed="rId3"/>
          <a:stretch>
            <a:fillRect/>
          </a:stretch>
        </p:blipFill>
        <p:spPr>
          <a:xfrm>
            <a:off x="6621921" y="4224544"/>
            <a:ext cx="3600953" cy="2216710"/>
          </a:xfrm>
          <a:prstGeom prst="rect">
            <a:avLst/>
          </a:prstGeom>
        </p:spPr>
      </p:pic>
      <p:pic>
        <p:nvPicPr>
          <p:cNvPr id="5" name="Picture 4">
            <a:extLst>
              <a:ext uri="{FF2B5EF4-FFF2-40B4-BE49-F238E27FC236}">
                <a16:creationId xmlns:a16="http://schemas.microsoft.com/office/drawing/2014/main" id="{AFFD4C94-F08B-4B7B-8C34-48275904B2CF}"/>
              </a:ext>
            </a:extLst>
          </p:cNvPr>
          <p:cNvPicPr>
            <a:picLocks noChangeAspect="1"/>
          </p:cNvPicPr>
          <p:nvPr/>
        </p:nvPicPr>
        <p:blipFill>
          <a:blip r:embed="rId4"/>
          <a:stretch>
            <a:fillRect/>
          </a:stretch>
        </p:blipFill>
        <p:spPr>
          <a:xfrm>
            <a:off x="3431419" y="3823358"/>
            <a:ext cx="1009791" cy="247685"/>
          </a:xfrm>
          <a:prstGeom prst="rect">
            <a:avLst/>
          </a:prstGeom>
        </p:spPr>
      </p:pic>
      <p:pic>
        <p:nvPicPr>
          <p:cNvPr id="8" name="Picture 7">
            <a:extLst>
              <a:ext uri="{FF2B5EF4-FFF2-40B4-BE49-F238E27FC236}">
                <a16:creationId xmlns:a16="http://schemas.microsoft.com/office/drawing/2014/main" id="{A98CC666-8BAC-4BD3-924F-AC20491CE64B}"/>
              </a:ext>
            </a:extLst>
          </p:cNvPr>
          <p:cNvPicPr>
            <a:picLocks noChangeAspect="1"/>
          </p:cNvPicPr>
          <p:nvPr/>
        </p:nvPicPr>
        <p:blipFill>
          <a:blip r:embed="rId5"/>
          <a:stretch>
            <a:fillRect/>
          </a:stretch>
        </p:blipFill>
        <p:spPr>
          <a:xfrm>
            <a:off x="7750791" y="3831316"/>
            <a:ext cx="1343212" cy="276264"/>
          </a:xfrm>
          <a:prstGeom prst="rect">
            <a:avLst/>
          </a:prstGeom>
        </p:spPr>
      </p:pic>
    </p:spTree>
    <p:extLst>
      <p:ext uri="{BB962C8B-B14F-4D97-AF65-F5344CB8AC3E}">
        <p14:creationId xmlns:p14="http://schemas.microsoft.com/office/powerpoint/2010/main" val="198983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83D7-2129-4CDF-8C41-F17514C90D6B}"/>
              </a:ext>
            </a:extLst>
          </p:cNvPr>
          <p:cNvSpPr>
            <a:spLocks noGrp="1"/>
          </p:cNvSpPr>
          <p:nvPr>
            <p:ph type="title"/>
          </p:nvPr>
        </p:nvSpPr>
        <p:spPr>
          <a:xfrm>
            <a:off x="677334" y="609600"/>
            <a:ext cx="10627160" cy="842682"/>
          </a:xfrm>
        </p:spPr>
        <p:txBody>
          <a:bodyPr>
            <a:normAutofit/>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Key Metrics Calculation and Data Analysis </a:t>
            </a:r>
            <a:endParaRPr lang="en-IN" sz="4000" dirty="0"/>
          </a:p>
        </p:txBody>
      </p:sp>
      <p:sp>
        <p:nvSpPr>
          <p:cNvPr id="3" name="Content Placeholder 2">
            <a:extLst>
              <a:ext uri="{FF2B5EF4-FFF2-40B4-BE49-F238E27FC236}">
                <a16:creationId xmlns:a16="http://schemas.microsoft.com/office/drawing/2014/main" id="{73978B3B-7210-497E-9119-226F72D8A383}"/>
              </a:ext>
            </a:extLst>
          </p:cNvPr>
          <p:cNvSpPr>
            <a:spLocks noGrp="1"/>
          </p:cNvSpPr>
          <p:nvPr>
            <p:ph idx="1"/>
          </p:nvPr>
        </p:nvSpPr>
        <p:spPr>
          <a:xfrm>
            <a:off x="677334" y="1452282"/>
            <a:ext cx="8596668" cy="5109883"/>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Key Metrics:</a:t>
            </a:r>
          </a:p>
          <a:p>
            <a:pPr marL="0" indent="0">
              <a:buNone/>
            </a:pPr>
            <a:r>
              <a:rPr lang="en-IN" dirty="0"/>
              <a:t>	</a:t>
            </a:r>
            <a:r>
              <a:rPr lang="en-IN" sz="1800" dirty="0">
                <a:solidFill>
                  <a:srgbClr val="000000"/>
                </a:solidFill>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solidFill>
                <a:srgbClr val="000000"/>
              </a:solidFill>
              <a:latin typeface="Times New Roman" panose="02020603050405020304" pitchFamily="18" charset="0"/>
              <a:ea typeface="Times New Roman" panose="02020603050405020304" pitchFamily="18" charset="0"/>
            </a:endParaRP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US" b="1" dirty="0">
                <a:solidFill>
                  <a:srgbClr val="000000"/>
                </a:solidFill>
                <a:latin typeface="Times New Roman" panose="02020603050405020304" pitchFamily="18" charset="0"/>
              </a:rPr>
              <a:t>Formulas:</a:t>
            </a:r>
          </a:p>
          <a:p>
            <a:pPr lvl="1"/>
            <a:r>
              <a:rPr lang="en-US" dirty="0">
                <a:solidFill>
                  <a:srgbClr val="000000"/>
                </a:solidFill>
                <a:latin typeface="Times New Roman" panose="02020603050405020304" pitchFamily="18" charset="0"/>
              </a:rPr>
              <a:t>Total sales 					=Sum(Sales)</a:t>
            </a:r>
          </a:p>
          <a:p>
            <a:pPr lvl="1"/>
            <a:r>
              <a:rPr lang="en-US" dirty="0">
                <a:solidFill>
                  <a:srgbClr val="000000"/>
                </a:solidFill>
                <a:latin typeface="Times New Roman" panose="02020603050405020304" pitchFamily="18" charset="0"/>
              </a:rPr>
              <a:t>Adjusted Sales 				=Sales – (Sales * Discount)</a:t>
            </a:r>
          </a:p>
          <a:p>
            <a:pPr lvl="1"/>
            <a:r>
              <a:rPr lang="en-US" dirty="0">
                <a:solidFill>
                  <a:srgbClr val="000000"/>
                </a:solidFill>
                <a:latin typeface="Times New Roman" panose="02020603050405020304" pitchFamily="18" charset="0"/>
              </a:rPr>
              <a:t>Average sales per order 			=Average(Sales)</a:t>
            </a:r>
          </a:p>
          <a:p>
            <a:pPr lvl="1"/>
            <a:r>
              <a:rPr lang="en-US" dirty="0">
                <a:solidFill>
                  <a:srgbClr val="000000"/>
                </a:solidFill>
                <a:latin typeface="Times New Roman" panose="02020603050405020304" pitchFamily="18" charset="0"/>
              </a:rPr>
              <a:t>Average Adj. sales per order 		=Average(Adjusted sales)</a:t>
            </a:r>
          </a:p>
          <a:p>
            <a:pPr lvl="1"/>
            <a:r>
              <a:rPr lang="en-US" dirty="0">
                <a:solidFill>
                  <a:srgbClr val="000000"/>
                </a:solidFill>
                <a:latin typeface="Times New Roman" panose="02020603050405020304" pitchFamily="18" charset="0"/>
              </a:rPr>
              <a:t>Discount % 					=Discount value / Total sales *100</a:t>
            </a:r>
          </a:p>
          <a:p>
            <a:pPr lvl="1"/>
            <a:r>
              <a:rPr lang="en-US" dirty="0">
                <a:solidFill>
                  <a:srgbClr val="000000"/>
                </a:solidFill>
                <a:latin typeface="Times New Roman" panose="02020603050405020304" pitchFamily="18" charset="0"/>
              </a:rPr>
              <a:t>Discount Values 				=Total sales – Adjusted sales</a:t>
            </a:r>
            <a:endParaRPr lang="en-IN" dirty="0">
              <a:solidFill>
                <a:srgbClr val="000000"/>
              </a:solidFill>
              <a:latin typeface="Times New Roman" panose="02020603050405020304" pitchFamily="18" charset="0"/>
            </a:endParaRPr>
          </a:p>
          <a:p>
            <a:endParaRPr lang="en-IN" sz="1800" dirty="0">
              <a:solidFill>
                <a:srgbClr val="000000"/>
              </a:solidFill>
              <a:effectLst/>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600ACE52-F5CA-42F9-9568-ABFFD7DA3E94}"/>
              </a:ext>
            </a:extLst>
          </p:cNvPr>
          <p:cNvGraphicFramePr>
            <a:graphicFrameLocks noGrp="1"/>
          </p:cNvGraphicFramePr>
          <p:nvPr>
            <p:extLst>
              <p:ext uri="{D42A27DB-BD31-4B8C-83A1-F6EECF244321}">
                <p14:modId xmlns:p14="http://schemas.microsoft.com/office/powerpoint/2010/main" val="3998725530"/>
              </p:ext>
            </p:extLst>
          </p:nvPr>
        </p:nvGraphicFramePr>
        <p:xfrm>
          <a:off x="2494187" y="1847355"/>
          <a:ext cx="3496727" cy="1711633"/>
        </p:xfrm>
        <a:graphic>
          <a:graphicData uri="http://schemas.openxmlformats.org/drawingml/2006/table">
            <a:tbl>
              <a:tblPr/>
              <a:tblGrid>
                <a:gridCol w="2383484">
                  <a:extLst>
                    <a:ext uri="{9D8B030D-6E8A-4147-A177-3AD203B41FA5}">
                      <a16:colId xmlns:a16="http://schemas.microsoft.com/office/drawing/2014/main" val="2534524724"/>
                    </a:ext>
                  </a:extLst>
                </a:gridCol>
                <a:gridCol w="1113243">
                  <a:extLst>
                    <a:ext uri="{9D8B030D-6E8A-4147-A177-3AD203B41FA5}">
                      <a16:colId xmlns:a16="http://schemas.microsoft.com/office/drawing/2014/main" val="1326288348"/>
                    </a:ext>
                  </a:extLst>
                </a:gridCol>
              </a:tblGrid>
              <a:tr h="244519">
                <a:tc>
                  <a:txBody>
                    <a:bodyPr/>
                    <a:lstStyle/>
                    <a:p>
                      <a:pPr algn="ctr" fontAlgn="b"/>
                      <a:r>
                        <a:rPr lang="en-IN" sz="1100" b="0" i="0" u="none" strike="noStrike" dirty="0">
                          <a:solidFill>
                            <a:srgbClr val="000000"/>
                          </a:solidFill>
                          <a:effectLst/>
                          <a:latin typeface="Arial" panose="020B0604020202020204" pitchFamily="34" charset="0"/>
                        </a:rPr>
                        <a:t>KPI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A3EE"/>
                    </a:solidFill>
                  </a:tcPr>
                </a:tc>
                <a:tc>
                  <a:txBody>
                    <a:bodyPr/>
                    <a:lstStyle/>
                    <a:p>
                      <a:pPr algn="ctr" fontAlgn="b"/>
                      <a:r>
                        <a:rPr lang="en-IN" sz="1100" b="0" i="0" u="none" strike="noStrike">
                          <a:solidFill>
                            <a:srgbClr val="000000"/>
                          </a:solidFill>
                          <a:effectLst/>
                          <a:latin typeface="Arial" panose="020B0604020202020204" pitchFamily="34" charset="0"/>
                        </a:rPr>
                        <a:t>Values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FA3EE"/>
                    </a:solidFill>
                  </a:tcPr>
                </a:tc>
                <a:extLst>
                  <a:ext uri="{0D108BD9-81ED-4DB2-BD59-A6C34878D82A}">
                    <a16:rowId xmlns:a16="http://schemas.microsoft.com/office/drawing/2014/main" val="2316555739"/>
                  </a:ext>
                </a:extLst>
              </a:tr>
              <a:tr h="244519">
                <a:tc>
                  <a:txBody>
                    <a:bodyPr/>
                    <a:lstStyle/>
                    <a:p>
                      <a:pPr algn="ctr" fontAlgn="b"/>
                      <a:r>
                        <a:rPr lang="en-IN" sz="1100" b="0" i="0" u="none" strike="noStrike" dirty="0">
                          <a:solidFill>
                            <a:srgbClr val="000000"/>
                          </a:solidFill>
                          <a:effectLst/>
                          <a:latin typeface="Arial" panose="020B0604020202020204" pitchFamily="34" charset="0"/>
                        </a:rPr>
                        <a:t>Total Sales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Arial" panose="020B0604020202020204" pitchFamily="34" charset="0"/>
                        </a:rPr>
                        <a:t>₹ 22,96,919.49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3534592"/>
                  </a:ext>
                </a:extLst>
              </a:tr>
              <a:tr h="244519">
                <a:tc>
                  <a:txBody>
                    <a:bodyPr/>
                    <a:lstStyle/>
                    <a:p>
                      <a:pPr algn="ctr" fontAlgn="b"/>
                      <a:r>
                        <a:rPr lang="en-IN" sz="1100" b="0" i="0" u="none" strike="noStrike">
                          <a:solidFill>
                            <a:srgbClr val="000000"/>
                          </a:solidFill>
                          <a:effectLst/>
                          <a:latin typeface="Arial" panose="020B0604020202020204" pitchFamily="34" charset="0"/>
                        </a:rPr>
                        <a:t>Adjusted sales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Arial" panose="020B0604020202020204" pitchFamily="34" charset="0"/>
                        </a:rPr>
                        <a:t>₹ 19,74,421.77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1645697"/>
                  </a:ext>
                </a:extLst>
              </a:tr>
              <a:tr h="244519">
                <a:tc>
                  <a:txBody>
                    <a:bodyPr/>
                    <a:lstStyle/>
                    <a:p>
                      <a:pPr algn="ctr" fontAlgn="b"/>
                      <a:r>
                        <a:rPr lang="en-IN" sz="1100" b="0" i="0" u="none" strike="noStrike">
                          <a:solidFill>
                            <a:srgbClr val="000000"/>
                          </a:solidFill>
                          <a:effectLst/>
                          <a:latin typeface="Arial" panose="020B0604020202020204" pitchFamily="34" charset="0"/>
                        </a:rPr>
                        <a:t>Average sales per 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Arial" panose="020B0604020202020204" pitchFamily="34" charset="0"/>
                        </a:rPr>
                        <a:t>₹ 229.85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6462579"/>
                  </a:ext>
                </a:extLst>
              </a:tr>
              <a:tr h="244519">
                <a:tc>
                  <a:txBody>
                    <a:bodyPr/>
                    <a:lstStyle/>
                    <a:p>
                      <a:pPr algn="ctr" fontAlgn="b"/>
                      <a:r>
                        <a:rPr lang="en-US" sz="1100" b="0" i="0" u="none" strike="noStrike">
                          <a:solidFill>
                            <a:srgbClr val="000000"/>
                          </a:solidFill>
                          <a:effectLst/>
                          <a:latin typeface="Arial" panose="020B0604020202020204" pitchFamily="34" charset="0"/>
                        </a:rPr>
                        <a:t>Average Adjusted sales per order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Arial" panose="020B0604020202020204" pitchFamily="34" charset="0"/>
                        </a:rPr>
                        <a:t>₹ 197.58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907884"/>
                  </a:ext>
                </a:extLst>
              </a:tr>
              <a:tr h="244519">
                <a:tc>
                  <a:txBody>
                    <a:bodyPr/>
                    <a:lstStyle/>
                    <a:p>
                      <a:pPr algn="ctr" fontAlgn="b"/>
                      <a:r>
                        <a:rPr lang="en-IN" sz="1100" b="0" i="0" u="none" strike="noStrike" dirty="0">
                          <a:solidFill>
                            <a:srgbClr val="000000"/>
                          </a:solidFill>
                          <a:effectLst/>
                          <a:latin typeface="Arial" panose="020B0604020202020204" pitchFamily="34" charset="0"/>
                        </a:rPr>
                        <a:t>Discount%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Arial" panose="020B0604020202020204" pitchFamily="34" charset="0"/>
                        </a:rPr>
                        <a:t>1404%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809474"/>
                  </a:ext>
                </a:extLst>
              </a:tr>
              <a:tr h="244519">
                <a:tc>
                  <a:txBody>
                    <a:bodyPr/>
                    <a:lstStyle/>
                    <a:p>
                      <a:pPr algn="ctr" fontAlgn="b"/>
                      <a:r>
                        <a:rPr lang="en-IN" sz="1100" b="0" i="0" u="none" strike="noStrike">
                          <a:solidFill>
                            <a:srgbClr val="000000"/>
                          </a:solidFill>
                          <a:effectLst/>
                          <a:latin typeface="Arial" panose="020B0604020202020204" pitchFamily="34" charset="0"/>
                        </a:rPr>
                        <a:t>Discount Value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Arial" panose="020B0604020202020204" pitchFamily="34" charset="0"/>
                        </a:rPr>
                        <a:t>₹ 3,22,497.72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4738661"/>
                  </a:ext>
                </a:extLst>
              </a:tr>
            </a:tbl>
          </a:graphicData>
        </a:graphic>
      </p:graphicFrame>
    </p:spTree>
    <p:extLst>
      <p:ext uri="{BB962C8B-B14F-4D97-AF65-F5344CB8AC3E}">
        <p14:creationId xmlns:p14="http://schemas.microsoft.com/office/powerpoint/2010/main" val="295090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3A2A-E098-4307-8E18-21EB127FC49C}"/>
              </a:ext>
            </a:extLst>
          </p:cNvPr>
          <p:cNvSpPr>
            <a:spLocks noGrp="1"/>
          </p:cNvSpPr>
          <p:nvPr>
            <p:ph type="title"/>
          </p:nvPr>
        </p:nvSpPr>
        <p:spPr>
          <a:xfrm>
            <a:off x="677334" y="609600"/>
            <a:ext cx="10223748" cy="806824"/>
          </a:xfrm>
        </p:spPr>
        <p:txBody>
          <a:bodyPr>
            <a:normAutofit/>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Pivot Tables and Pivot Charts</a:t>
            </a:r>
            <a:endParaRPr lang="en-IN" sz="4000" dirty="0"/>
          </a:p>
        </p:txBody>
      </p:sp>
      <p:sp>
        <p:nvSpPr>
          <p:cNvPr id="3" name="Content Placeholder 2">
            <a:extLst>
              <a:ext uri="{FF2B5EF4-FFF2-40B4-BE49-F238E27FC236}">
                <a16:creationId xmlns:a16="http://schemas.microsoft.com/office/drawing/2014/main" id="{1C541B42-EFF9-4981-8A1C-F2FB84E82800}"/>
              </a:ext>
            </a:extLst>
          </p:cNvPr>
          <p:cNvSpPr>
            <a:spLocks noGrp="1"/>
          </p:cNvSpPr>
          <p:nvPr>
            <p:ph idx="1"/>
          </p:nvPr>
        </p:nvSpPr>
        <p:spPr>
          <a:xfrm>
            <a:off x="838200" y="1506071"/>
            <a:ext cx="10515600" cy="5131079"/>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Pivot Table Summary</a:t>
            </a:r>
            <a:r>
              <a:rPr lang="en-IN" sz="1800" dirty="0">
                <a:solidFill>
                  <a:srgbClr val="000000"/>
                </a:solidFill>
                <a:effectLst/>
                <a:latin typeface="Times New Roman" panose="02020603050405020304" pitchFamily="18" charset="0"/>
                <a:ea typeface="Times New Roman" panose="02020603050405020304" pitchFamily="18" charset="0"/>
              </a:rPr>
              <a:t>:</a:t>
            </a:r>
          </a:p>
          <a:p>
            <a:pPr marL="0" indent="0">
              <a:buNone/>
            </a:pPr>
            <a:r>
              <a:rPr lang="en-IN" sz="1800" dirty="0">
                <a:solidFill>
                  <a:srgbClr val="000000"/>
                </a:solidFill>
                <a:latin typeface="Times New Roman" panose="02020603050405020304" pitchFamily="18" charset="0"/>
              </a:rPr>
              <a:t>	</a:t>
            </a:r>
            <a:r>
              <a:rPr lang="en-US" sz="1800" dirty="0">
                <a:solidFill>
                  <a:srgbClr val="000000"/>
                </a:solidFill>
                <a:latin typeface="Times New Roman" panose="02020603050405020304" pitchFamily="18" charset="0"/>
              </a:rPr>
              <a:t> I selected the entire data range, went to the "Insert" tab, and clicked on "PivotTable." I chose a cell to 	 place the PivotTable and clicked "OK.“</a:t>
            </a:r>
          </a:p>
          <a:p>
            <a:r>
              <a:rPr lang="en-IN" sz="1800" b="1" dirty="0">
                <a:solidFill>
                  <a:srgbClr val="000000"/>
                </a:solidFill>
                <a:effectLst/>
                <a:latin typeface="Times New Roman" panose="02020603050405020304" pitchFamily="18" charset="0"/>
                <a:ea typeface="Times New Roman" panose="02020603050405020304" pitchFamily="18" charset="0"/>
              </a:rPr>
              <a:t>Pivot Chart Visualizations:</a:t>
            </a:r>
            <a:r>
              <a:rPr lang="en-US" sz="1800" b="1" dirty="0">
                <a:solidFill>
                  <a:srgbClr val="000000"/>
                </a:solidFill>
                <a:latin typeface="Times New Roman" panose="02020603050405020304" pitchFamily="18" charset="0"/>
              </a:rPr>
              <a:t>	</a:t>
            </a:r>
            <a:endParaRPr lang="en-IN" dirty="0"/>
          </a:p>
        </p:txBody>
      </p:sp>
      <p:pic>
        <p:nvPicPr>
          <p:cNvPr id="6" name="Picture 5">
            <a:extLst>
              <a:ext uri="{FF2B5EF4-FFF2-40B4-BE49-F238E27FC236}">
                <a16:creationId xmlns:a16="http://schemas.microsoft.com/office/drawing/2014/main" id="{CB819A04-1FBA-4051-A069-73C571AD132A}"/>
              </a:ext>
            </a:extLst>
          </p:cNvPr>
          <p:cNvPicPr>
            <a:picLocks noChangeAspect="1"/>
          </p:cNvPicPr>
          <p:nvPr/>
        </p:nvPicPr>
        <p:blipFill>
          <a:blip r:embed="rId2"/>
          <a:stretch>
            <a:fillRect/>
          </a:stretch>
        </p:blipFill>
        <p:spPr>
          <a:xfrm>
            <a:off x="5984453" y="2706554"/>
            <a:ext cx="3419952" cy="952633"/>
          </a:xfrm>
          <a:prstGeom prst="rect">
            <a:avLst/>
          </a:prstGeom>
        </p:spPr>
      </p:pic>
      <p:graphicFrame>
        <p:nvGraphicFramePr>
          <p:cNvPr id="7" name="Chart 6">
            <a:extLst>
              <a:ext uri="{FF2B5EF4-FFF2-40B4-BE49-F238E27FC236}">
                <a16:creationId xmlns:a16="http://schemas.microsoft.com/office/drawing/2014/main" id="{F2BBE0B6-F34B-485F-B5E4-CF844C1A8CB9}"/>
              </a:ext>
            </a:extLst>
          </p:cNvPr>
          <p:cNvGraphicFramePr>
            <a:graphicFrameLocks/>
          </p:cNvGraphicFramePr>
          <p:nvPr>
            <p:extLst>
              <p:ext uri="{D42A27DB-BD31-4B8C-83A1-F6EECF244321}">
                <p14:modId xmlns:p14="http://schemas.microsoft.com/office/powerpoint/2010/main" val="2900515245"/>
              </p:ext>
            </p:extLst>
          </p:nvPr>
        </p:nvGraphicFramePr>
        <p:xfrm>
          <a:off x="5984453" y="3803463"/>
          <a:ext cx="4538831" cy="26894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1A1B15BE-D2A1-4A1A-83C2-7CD8F59CBE9C}"/>
              </a:ext>
            </a:extLst>
          </p:cNvPr>
          <p:cNvGraphicFramePr>
            <a:graphicFrameLocks/>
          </p:cNvGraphicFramePr>
          <p:nvPr>
            <p:extLst>
              <p:ext uri="{D42A27DB-BD31-4B8C-83A1-F6EECF244321}">
                <p14:modId xmlns:p14="http://schemas.microsoft.com/office/powerpoint/2010/main" val="2323380768"/>
              </p:ext>
            </p:extLst>
          </p:nvPr>
        </p:nvGraphicFramePr>
        <p:xfrm>
          <a:off x="838200" y="3659187"/>
          <a:ext cx="4732020"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616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385E-0AB4-45C5-9ECE-4046576F9B84}"/>
              </a:ext>
            </a:extLst>
          </p:cNvPr>
          <p:cNvSpPr>
            <a:spLocks noGrp="1"/>
          </p:cNvSpPr>
          <p:nvPr>
            <p:ph type="title"/>
          </p:nvPr>
        </p:nvSpPr>
        <p:spPr>
          <a:xfrm>
            <a:off x="677334" y="259978"/>
            <a:ext cx="10169960" cy="753035"/>
          </a:xfrm>
        </p:spPr>
        <p:txBody>
          <a:bodyPr>
            <a:normAutofit/>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Dashboard Overview</a:t>
            </a:r>
            <a:endParaRPr lang="en-IN" sz="4000" dirty="0"/>
          </a:p>
        </p:txBody>
      </p:sp>
      <p:sp>
        <p:nvSpPr>
          <p:cNvPr id="3" name="Content Placeholder 2">
            <a:extLst>
              <a:ext uri="{FF2B5EF4-FFF2-40B4-BE49-F238E27FC236}">
                <a16:creationId xmlns:a16="http://schemas.microsoft.com/office/drawing/2014/main" id="{D2920396-AD09-4000-BA2F-FEADE2AE8D9E}"/>
              </a:ext>
            </a:extLst>
          </p:cNvPr>
          <p:cNvSpPr>
            <a:spLocks noGrp="1"/>
          </p:cNvSpPr>
          <p:nvPr>
            <p:ph idx="1"/>
          </p:nvPr>
        </p:nvSpPr>
        <p:spPr>
          <a:xfrm>
            <a:off x="677334" y="1013014"/>
            <a:ext cx="10394078" cy="5844986"/>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Dashboard Design:</a:t>
            </a:r>
          </a:p>
          <a:p>
            <a:pPr marL="0" indent="0">
              <a:buNone/>
            </a:pPr>
            <a:r>
              <a:rPr lang="en-IN" sz="1800"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 A dashboard is a visual representation of data that provides an at-a-glance view of key performance 	 indicators (KPIs), trends, and insights. Its purpose is to make complex data more accessible, interactive, and actionable.</a:t>
            </a:r>
          </a:p>
          <a:p>
            <a:r>
              <a:rPr lang="en-IN" sz="1800" b="1" dirty="0">
                <a:solidFill>
                  <a:srgbClr val="000000"/>
                </a:solidFill>
                <a:effectLst/>
                <a:latin typeface="Times New Roman" panose="02020603050405020304" pitchFamily="18" charset="0"/>
                <a:ea typeface="Times New Roman" panose="02020603050405020304" pitchFamily="18" charset="0"/>
              </a:rPr>
              <a:t>Visuals:</a:t>
            </a:r>
            <a:endParaRPr lang="en-IN" sz="1000" b="1"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1000" b="1" dirty="0">
                <a:solidFill>
                  <a:srgbClr val="000000"/>
                </a:solidFill>
                <a:latin typeface="Times New Roman" panose="02020603050405020304" pitchFamily="18" charset="0"/>
                <a:ea typeface="Times New Roman" panose="02020603050405020304" pitchFamily="18" charset="0"/>
              </a:rPr>
              <a:t>	</a:t>
            </a:r>
            <a:endParaRPr lang="en-IN" sz="1400" b="1" dirty="0">
              <a:solidFill>
                <a:srgbClr val="000000"/>
              </a:solidFill>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0BA04033-F3C0-4F55-9243-2F4E9E491FC3}"/>
              </a:ext>
            </a:extLst>
          </p:cNvPr>
          <p:cNvPicPr>
            <a:picLocks noChangeAspect="1"/>
          </p:cNvPicPr>
          <p:nvPr/>
        </p:nvPicPr>
        <p:blipFill>
          <a:blip r:embed="rId2"/>
          <a:stretch>
            <a:fillRect/>
          </a:stretch>
        </p:blipFill>
        <p:spPr>
          <a:xfrm>
            <a:off x="968190" y="2725271"/>
            <a:ext cx="10461810" cy="4132729"/>
          </a:xfrm>
          <a:prstGeom prst="rect">
            <a:avLst/>
          </a:prstGeom>
        </p:spPr>
      </p:pic>
    </p:spTree>
    <p:extLst>
      <p:ext uri="{BB962C8B-B14F-4D97-AF65-F5344CB8AC3E}">
        <p14:creationId xmlns:p14="http://schemas.microsoft.com/office/powerpoint/2010/main" val="201981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C581-12C7-49E5-90FE-2BF0039794B8}"/>
              </a:ext>
            </a:extLst>
          </p:cNvPr>
          <p:cNvSpPr>
            <a:spLocks noGrp="1"/>
          </p:cNvSpPr>
          <p:nvPr>
            <p:ph type="title"/>
          </p:nvPr>
        </p:nvSpPr>
        <p:spPr>
          <a:xfrm>
            <a:off x="677333" y="609600"/>
            <a:ext cx="10134101" cy="762000"/>
          </a:xfrm>
        </p:spPr>
        <p:txBody>
          <a:bodyPr>
            <a:normAutofit/>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What-If Analysis &amp; Goal Seek</a:t>
            </a:r>
            <a:endParaRPr lang="en-IN" sz="4000" dirty="0"/>
          </a:p>
        </p:txBody>
      </p:sp>
      <p:sp>
        <p:nvSpPr>
          <p:cNvPr id="3" name="Content Placeholder 2">
            <a:extLst>
              <a:ext uri="{FF2B5EF4-FFF2-40B4-BE49-F238E27FC236}">
                <a16:creationId xmlns:a16="http://schemas.microsoft.com/office/drawing/2014/main" id="{2D2409F2-A7C8-456D-9158-F33B8AB10F97}"/>
              </a:ext>
            </a:extLst>
          </p:cNvPr>
          <p:cNvSpPr>
            <a:spLocks noGrp="1"/>
          </p:cNvSpPr>
          <p:nvPr>
            <p:ph idx="1"/>
          </p:nvPr>
        </p:nvSpPr>
        <p:spPr>
          <a:xfrm>
            <a:off x="677334" y="1479176"/>
            <a:ext cx="10017560" cy="5378823"/>
          </a:xfrm>
        </p:spPr>
        <p:txBody>
          <a:bodyPr/>
          <a:lstStyle/>
          <a:p>
            <a:pPr marL="0" indent="0">
              <a:buNone/>
            </a:pPr>
            <a:r>
              <a:rPr lang="en-US" dirty="0"/>
              <a:t>	</a:t>
            </a:r>
          </a:p>
          <a:p>
            <a:pPr marL="0" indent="0">
              <a:buNone/>
            </a:pPr>
            <a:r>
              <a:rPr lang="en-US" sz="1800" b="0" i="0" dirty="0">
                <a:effectLst/>
              </a:rPr>
              <a:t>	What-If Analysis is the process of changing the values in cells to see how those changes will 	affect the outcome of formulas on the worksheet.</a:t>
            </a:r>
          </a:p>
          <a:p>
            <a:pPr marL="0" indent="0">
              <a:buNone/>
            </a:pPr>
            <a:endParaRPr lang="en-IN" sz="1800" dirty="0"/>
          </a:p>
          <a:p>
            <a:r>
              <a:rPr lang="en-IN" sz="1800" b="1" dirty="0"/>
              <a:t>Goal Seek:</a:t>
            </a:r>
          </a:p>
          <a:p>
            <a:pPr marL="0" indent="0">
              <a:buNone/>
            </a:pPr>
            <a:br>
              <a:rPr lang="en-IN" sz="1800" dirty="0"/>
            </a:br>
            <a:r>
              <a:rPr lang="en-IN" sz="1800" dirty="0"/>
              <a:t>	Create this go to Data &gt; What-If-Analysis &gt; Scenario Manager.</a:t>
            </a:r>
          </a:p>
          <a:p>
            <a:pPr marL="0" indent="0">
              <a:buNone/>
            </a:pPr>
            <a:r>
              <a:rPr lang="en-IN" sz="1800" dirty="0"/>
              <a:t>	Below performs with some various sales increased and decreased discount and vice versa.</a:t>
            </a:r>
          </a:p>
        </p:txBody>
      </p:sp>
      <p:pic>
        <p:nvPicPr>
          <p:cNvPr id="6" name="Picture 5">
            <a:extLst>
              <a:ext uri="{FF2B5EF4-FFF2-40B4-BE49-F238E27FC236}">
                <a16:creationId xmlns:a16="http://schemas.microsoft.com/office/drawing/2014/main" id="{485033A2-8217-4DBA-A996-A5AE5C028AFA}"/>
              </a:ext>
            </a:extLst>
          </p:cNvPr>
          <p:cNvPicPr>
            <a:picLocks noChangeAspect="1"/>
          </p:cNvPicPr>
          <p:nvPr/>
        </p:nvPicPr>
        <p:blipFill>
          <a:blip r:embed="rId2"/>
          <a:stretch>
            <a:fillRect/>
          </a:stretch>
        </p:blipFill>
        <p:spPr>
          <a:xfrm>
            <a:off x="2004817" y="4605617"/>
            <a:ext cx="6801799" cy="1761565"/>
          </a:xfrm>
          <a:prstGeom prst="rect">
            <a:avLst/>
          </a:prstGeom>
        </p:spPr>
      </p:pic>
    </p:spTree>
    <p:extLst>
      <p:ext uri="{BB962C8B-B14F-4D97-AF65-F5344CB8AC3E}">
        <p14:creationId xmlns:p14="http://schemas.microsoft.com/office/powerpoint/2010/main" val="120571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D6C52-B150-47FA-BD97-8443F7F3A53C}"/>
              </a:ext>
            </a:extLst>
          </p:cNvPr>
          <p:cNvSpPr>
            <a:spLocks noGrp="1"/>
          </p:cNvSpPr>
          <p:nvPr>
            <p:ph type="title"/>
          </p:nvPr>
        </p:nvSpPr>
        <p:spPr>
          <a:xfrm>
            <a:off x="856627" y="322730"/>
            <a:ext cx="10026525" cy="762000"/>
          </a:xfrm>
        </p:spPr>
        <p:txBody>
          <a:bodyPr>
            <a:normAutofit/>
          </a:bodyPr>
          <a:lstStyle/>
          <a:p>
            <a:pPr algn="ctr"/>
            <a:r>
              <a:rPr lang="en-IN" sz="4000" b="1" i="0" u="none" strike="noStrike" baseline="0" dirty="0">
                <a:solidFill>
                  <a:schemeClr val="tx1"/>
                </a:solidFill>
                <a:latin typeface="Times New Roman" panose="02020603050405020304" pitchFamily="18" charset="0"/>
              </a:rPr>
              <a:t>What-If Analysis – Scenario Manager</a:t>
            </a:r>
            <a:endParaRPr lang="en-IN" sz="4000" dirty="0"/>
          </a:p>
        </p:txBody>
      </p:sp>
      <p:sp>
        <p:nvSpPr>
          <p:cNvPr id="3" name="Content Placeholder 2">
            <a:extLst>
              <a:ext uri="{FF2B5EF4-FFF2-40B4-BE49-F238E27FC236}">
                <a16:creationId xmlns:a16="http://schemas.microsoft.com/office/drawing/2014/main" id="{0D5FC3E1-2BBF-4B0B-A897-414BE6DCC734}"/>
              </a:ext>
            </a:extLst>
          </p:cNvPr>
          <p:cNvSpPr>
            <a:spLocks noGrp="1"/>
          </p:cNvSpPr>
          <p:nvPr>
            <p:ph idx="1"/>
          </p:nvPr>
        </p:nvSpPr>
        <p:spPr>
          <a:xfrm>
            <a:off x="677334" y="1353671"/>
            <a:ext cx="10949890" cy="5280210"/>
          </a:xfrm>
        </p:spPr>
        <p:txBody>
          <a:bodyPr/>
          <a:lstStyle/>
          <a:p>
            <a:r>
              <a:rPr lang="en-IN" sz="1800" dirty="0"/>
              <a:t>Create this go to </a:t>
            </a:r>
            <a:r>
              <a:rPr lang="en-IN" sz="1800" b="1" dirty="0"/>
              <a:t>Data &gt; What-If-Analysis &gt; Scenario Manager.</a:t>
            </a:r>
          </a:p>
          <a:p>
            <a:r>
              <a:rPr lang="en-IN" sz="1800" dirty="0"/>
              <a:t>Below performs with some various sales increased and decreased discount and vice versa.</a:t>
            </a:r>
          </a:p>
        </p:txBody>
      </p:sp>
      <p:pic>
        <p:nvPicPr>
          <p:cNvPr id="6" name="Picture 5">
            <a:extLst>
              <a:ext uri="{FF2B5EF4-FFF2-40B4-BE49-F238E27FC236}">
                <a16:creationId xmlns:a16="http://schemas.microsoft.com/office/drawing/2014/main" id="{93E9116E-39EA-34C1-7393-847AA7B1F4A2}"/>
              </a:ext>
            </a:extLst>
          </p:cNvPr>
          <p:cNvPicPr>
            <a:picLocks noChangeAspect="1"/>
          </p:cNvPicPr>
          <p:nvPr/>
        </p:nvPicPr>
        <p:blipFill>
          <a:blip r:embed="rId2"/>
          <a:stretch>
            <a:fillRect/>
          </a:stretch>
        </p:blipFill>
        <p:spPr>
          <a:xfrm>
            <a:off x="856627" y="2679895"/>
            <a:ext cx="10340290" cy="1767149"/>
          </a:xfrm>
          <a:prstGeom prst="rect">
            <a:avLst/>
          </a:prstGeom>
        </p:spPr>
      </p:pic>
    </p:spTree>
    <p:extLst>
      <p:ext uri="{BB962C8B-B14F-4D97-AF65-F5344CB8AC3E}">
        <p14:creationId xmlns:p14="http://schemas.microsoft.com/office/powerpoint/2010/main" val="89632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EB392-C1B6-49CF-8095-1BE7C7181B99}"/>
              </a:ext>
            </a:extLst>
          </p:cNvPr>
          <p:cNvSpPr>
            <a:spLocks noGrp="1"/>
          </p:cNvSpPr>
          <p:nvPr>
            <p:ph type="title"/>
          </p:nvPr>
        </p:nvSpPr>
        <p:spPr>
          <a:xfrm>
            <a:off x="677334" y="367553"/>
            <a:ext cx="10044454" cy="726141"/>
          </a:xfrm>
        </p:spPr>
        <p:txBody>
          <a:bodyPr>
            <a:normAutofit/>
          </a:bodyPr>
          <a:lstStyle/>
          <a:p>
            <a:pPr algn="ctr"/>
            <a:r>
              <a:rPr lang="en-IN" sz="4000" b="1" dirty="0">
                <a:solidFill>
                  <a:srgbClr val="000000"/>
                </a:solidFill>
                <a:effectLst/>
                <a:latin typeface="Times New Roman" panose="02020603050405020304" pitchFamily="18" charset="0"/>
                <a:ea typeface="Times New Roman" panose="02020603050405020304" pitchFamily="18" charset="0"/>
              </a:rPr>
              <a:t>Macros and Automation</a:t>
            </a:r>
            <a:endParaRPr lang="en-IN" sz="4000" dirty="0"/>
          </a:p>
        </p:txBody>
      </p:sp>
      <p:sp>
        <p:nvSpPr>
          <p:cNvPr id="3" name="Content Placeholder 2">
            <a:extLst>
              <a:ext uri="{FF2B5EF4-FFF2-40B4-BE49-F238E27FC236}">
                <a16:creationId xmlns:a16="http://schemas.microsoft.com/office/drawing/2014/main" id="{500FC76E-17F0-4E3E-992C-2F3789DD316F}"/>
              </a:ext>
            </a:extLst>
          </p:cNvPr>
          <p:cNvSpPr>
            <a:spLocks noGrp="1"/>
          </p:cNvSpPr>
          <p:nvPr>
            <p:ph idx="1"/>
          </p:nvPr>
        </p:nvSpPr>
        <p:spPr>
          <a:xfrm>
            <a:off x="838200" y="1335741"/>
            <a:ext cx="10515600" cy="5334000"/>
          </a:xfrm>
        </p:spPr>
        <p:txBody>
          <a:bodyPr/>
          <a:lstStyle/>
          <a:p>
            <a:r>
              <a:rPr lang="en-IN" sz="1800" b="1" dirty="0">
                <a:solidFill>
                  <a:srgbClr val="000000"/>
                </a:solidFill>
                <a:effectLst/>
                <a:latin typeface="Times New Roman" panose="02020603050405020304" pitchFamily="18" charset="0"/>
                <a:ea typeface="Times New Roman" panose="02020603050405020304" pitchFamily="18" charset="0"/>
              </a:rPr>
              <a:t>Macro Recording:</a:t>
            </a:r>
          </a:p>
          <a:p>
            <a:pPr marL="0" indent="0">
              <a:buNone/>
            </a:pPr>
            <a:r>
              <a:rPr lang="en-IN" sz="1800" b="1" dirty="0">
                <a:solidFill>
                  <a:srgbClr val="000000"/>
                </a:solidFill>
                <a:latin typeface="Times New Roman" panose="02020603050405020304" pitchFamily="18" charset="0"/>
                <a:ea typeface="Times New Roman" panose="02020603050405020304" pitchFamily="18" charset="0"/>
              </a:rPr>
              <a:t>	</a:t>
            </a:r>
            <a:r>
              <a:rPr lang="en-US" sz="1800" b="1"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I used macros to automate the following tasks such as </a:t>
            </a:r>
            <a:r>
              <a:rPr lang="en-IN" sz="1800" dirty="0">
                <a:solidFill>
                  <a:srgbClr val="000000"/>
                </a:solidFill>
                <a:effectLst/>
                <a:latin typeface="Times New Roman" panose="02020603050405020304" pitchFamily="18" charset="0"/>
                <a:ea typeface="Times New Roman" panose="02020603050405020304" pitchFamily="18" charset="0"/>
              </a:rPr>
              <a:t>currency formatting, bolding headers, freezing 	 panes.</a:t>
            </a:r>
          </a:p>
          <a:p>
            <a:r>
              <a:rPr lang="en-IN" sz="1800" b="1" dirty="0">
                <a:solidFill>
                  <a:srgbClr val="000000"/>
                </a:solidFill>
                <a:effectLst/>
                <a:latin typeface="Times New Roman" panose="02020603050405020304" pitchFamily="18" charset="0"/>
                <a:ea typeface="Times New Roman" panose="02020603050405020304" pitchFamily="18" charset="0"/>
              </a:rPr>
              <a:t>Automation Benefits</a:t>
            </a:r>
            <a:r>
              <a:rPr lang="en-IN" sz="1800" b="1" dirty="0">
                <a:solidFill>
                  <a:srgbClr val="000000"/>
                </a:solidFill>
                <a:latin typeface="Times New Roman" panose="02020603050405020304" pitchFamily="18" charset="0"/>
                <a:ea typeface="Times New Roman" panose="02020603050405020304" pitchFamily="18" charset="0"/>
              </a:rPr>
              <a:t>:</a:t>
            </a:r>
          </a:p>
          <a:p>
            <a:pPr marL="0" indent="0">
              <a:buNone/>
            </a:pPr>
            <a:r>
              <a:rPr lang="en-IN" sz="1800" b="1" dirty="0">
                <a:solidFill>
                  <a:srgbClr val="000000"/>
                </a:solidFill>
                <a:latin typeface="Times New Roman" panose="02020603050405020304" pitchFamily="18" charset="0"/>
                <a:ea typeface="Times New Roman" panose="02020603050405020304" pitchFamily="18" charset="0"/>
              </a:rPr>
              <a:t>	</a:t>
            </a:r>
            <a:r>
              <a:rPr lang="en-US" sz="1800" b="1" dirty="0">
                <a:solidFill>
                  <a:srgbClr val="000000"/>
                </a:solidFill>
                <a:latin typeface="Times New Roman" panose="02020603050405020304" pitchFamily="18" charset="0"/>
                <a:ea typeface="Times New Roman" panose="02020603050405020304" pitchFamily="18" charset="0"/>
              </a:rPr>
              <a:t> </a:t>
            </a:r>
            <a:r>
              <a:rPr lang="en-US" sz="1800" dirty="0">
                <a:solidFill>
                  <a:srgbClr val="000000"/>
                </a:solidFill>
                <a:latin typeface="Times New Roman" panose="02020603050405020304" pitchFamily="18" charset="0"/>
                <a:ea typeface="Times New Roman" panose="02020603050405020304" pitchFamily="18" charset="0"/>
              </a:rPr>
              <a:t>The use of macros significantly improved the efficiency and productivity of the analysis. By 	 	 automating repetitive tasks, reducing manual effort, and minimizing errors, macros saved time and 	 	 enabled me to focus on higher-level tasks and decision-making.</a:t>
            </a:r>
          </a:p>
          <a:p>
            <a:r>
              <a:rPr lang="en-IN" sz="1800" b="1" dirty="0">
                <a:solidFill>
                  <a:srgbClr val="000000"/>
                </a:solidFill>
                <a:effectLst/>
                <a:latin typeface="Times New Roman" panose="02020603050405020304" pitchFamily="18" charset="0"/>
                <a:ea typeface="Times New Roman" panose="02020603050405020304" pitchFamily="18" charset="0"/>
              </a:rPr>
              <a:t>Visuals</a:t>
            </a:r>
            <a:r>
              <a:rPr lang="en-US" sz="1800" b="1" dirty="0">
                <a:solidFill>
                  <a:srgbClr val="000000"/>
                </a:solidFill>
                <a:effectLst/>
                <a:latin typeface="Times New Roman" panose="02020603050405020304" pitchFamily="18" charset="0"/>
                <a:ea typeface="Times New Roman" panose="02020603050405020304" pitchFamily="18" charset="0"/>
              </a:rPr>
              <a:t>:</a:t>
            </a:r>
          </a:p>
          <a:p>
            <a:pPr marL="0" indent="0">
              <a:buNone/>
            </a:pPr>
            <a:r>
              <a:rPr lang="en-US" sz="1800" b="1" dirty="0">
                <a:solidFill>
                  <a:srgbClr val="000000"/>
                </a:solidFill>
                <a:latin typeface="Times New Roman" panose="02020603050405020304" pitchFamily="18" charset="0"/>
                <a:ea typeface="Times New Roman" panose="02020603050405020304" pitchFamily="18" charset="0"/>
              </a:rPr>
              <a:t>	</a:t>
            </a:r>
            <a:endParaRPr lang="en-IN" sz="1800" dirty="0">
              <a:solidFill>
                <a:srgbClr val="000000"/>
              </a:solidFill>
              <a:latin typeface="Times New Roman" panose="02020603050405020304" pitchFamily="18" charset="0"/>
              <a:ea typeface="Times New Roman" panose="02020603050405020304" pitchFamily="18" charset="0"/>
            </a:endParaRPr>
          </a:p>
          <a:p>
            <a:pPr marL="0" indent="0">
              <a:buNone/>
            </a:pP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IN" sz="1800" b="1" dirty="0">
                <a:solidFill>
                  <a:srgbClr val="000000"/>
                </a:solidFill>
                <a:latin typeface="Times New Roman" panose="02020603050405020304" pitchFamily="18" charset="0"/>
              </a:rPr>
              <a:t>	</a:t>
            </a:r>
            <a:endParaRPr lang="en-IN" dirty="0"/>
          </a:p>
        </p:txBody>
      </p:sp>
      <p:pic>
        <p:nvPicPr>
          <p:cNvPr id="5" name="Picture 4">
            <a:extLst>
              <a:ext uri="{FF2B5EF4-FFF2-40B4-BE49-F238E27FC236}">
                <a16:creationId xmlns:a16="http://schemas.microsoft.com/office/drawing/2014/main" id="{656248F4-FBC3-4393-B64C-5809FF725975}"/>
              </a:ext>
            </a:extLst>
          </p:cNvPr>
          <p:cNvPicPr>
            <a:picLocks noChangeAspect="1"/>
          </p:cNvPicPr>
          <p:nvPr/>
        </p:nvPicPr>
        <p:blipFill>
          <a:blip r:embed="rId2"/>
          <a:stretch>
            <a:fillRect/>
          </a:stretch>
        </p:blipFill>
        <p:spPr>
          <a:xfrm>
            <a:off x="2070002" y="4150657"/>
            <a:ext cx="4447339" cy="2184639"/>
          </a:xfrm>
          <a:prstGeom prst="rect">
            <a:avLst/>
          </a:prstGeom>
        </p:spPr>
      </p:pic>
      <p:pic>
        <p:nvPicPr>
          <p:cNvPr id="6" name="Picture 5" descr="Button Free Download PNG HQ Transparent HQ PNG Download | FreePNGimg">
            <a:extLst>
              <a:ext uri="{FF2B5EF4-FFF2-40B4-BE49-F238E27FC236}">
                <a16:creationId xmlns:a16="http://schemas.microsoft.com/office/drawing/2014/main" id="{3A64185D-4D48-4650-9326-3954A67B3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70" y="4686716"/>
            <a:ext cx="1108729" cy="1112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142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905</TotalTime>
  <Words>963</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Times New Roman</vt:lpstr>
      <vt:lpstr>Trebuchet MS</vt:lpstr>
      <vt:lpstr>Wingdings 3</vt:lpstr>
      <vt:lpstr>Facet</vt:lpstr>
      <vt:lpstr>Sales Dataset Analysis - Advanced Excel Project</vt:lpstr>
      <vt:lpstr>Project Overview &amp; Objectives</vt:lpstr>
      <vt:lpstr>Data Description and Preparation </vt:lpstr>
      <vt:lpstr>Key Metrics Calculation and Data Analysis </vt:lpstr>
      <vt:lpstr>Pivot Tables and Pivot Charts</vt:lpstr>
      <vt:lpstr>Dashboard Overview</vt:lpstr>
      <vt:lpstr>What-If Analysis &amp; Goal Seek</vt:lpstr>
      <vt:lpstr>What-If Analysis – Scenario Manager</vt:lpstr>
      <vt:lpstr>Macros and Automation</vt:lpstr>
      <vt:lpstr>Insights and Recommendations</vt:lpstr>
      <vt:lpstr>Conclusion</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Dataset Analysis - Advanced Excel Project </dc:title>
  <dc:creator>ganes yadav</dc:creator>
  <cp:lastModifiedBy>ganes yadav</cp:lastModifiedBy>
  <cp:revision>32</cp:revision>
  <dcterms:created xsi:type="dcterms:W3CDTF">2025-03-16T09:51:07Z</dcterms:created>
  <dcterms:modified xsi:type="dcterms:W3CDTF">2025-03-18T14:39:32Z</dcterms:modified>
</cp:coreProperties>
</file>