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85" r:id="rId14"/>
    <p:sldId id="268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6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Malgun Gothic" panose="020B0503020000020004" pitchFamily="34" charset="-127"/>
      <p:regular r:id="rId32"/>
      <p:bold r:id="rId33"/>
    </p:embeddedFont>
    <p:embeddedFont>
      <p:font typeface="Noto Sans Symbols" pitchFamily="2" charset="0"/>
      <p:regular r:id="rId34"/>
      <p:bold r:id="rId35"/>
    </p:embeddedFont>
    <p:embeddedFont>
      <p:font typeface="Tahoma" panose="020B0604030504040204" pitchFamily="3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63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vqGMits0nK1ieQHnjLUnbCSG7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61"/>
    <p:restoredTop sz="94719"/>
  </p:normalViewPr>
  <p:slideViewPr>
    <p:cSldViewPr snapToGrid="0">
      <p:cViewPr varScale="1">
        <p:scale>
          <a:sx n="152" d="100"/>
          <a:sy n="152" d="100"/>
        </p:scale>
        <p:origin x="296" y="168"/>
      </p:cViewPr>
      <p:guideLst>
        <p:guide orient="horz" pos="363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Malgun Gothic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0" name="Google Shape;200;p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2" name="Google Shape;2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25259e840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3425259e840_0_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3425259e840_0_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3935EB36-0B2E-8A43-0D3C-CC23A2046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425259e840_0_35:notes">
            <a:extLst>
              <a:ext uri="{FF2B5EF4-FFF2-40B4-BE49-F238E27FC236}">
                <a16:creationId xmlns:a16="http://schemas.microsoft.com/office/drawing/2014/main" id="{8850BB7C-DE0F-60DA-8567-C4DB72EA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3425259e840_0_35:notes">
            <a:extLst>
              <a:ext uri="{FF2B5EF4-FFF2-40B4-BE49-F238E27FC236}">
                <a16:creationId xmlns:a16="http://schemas.microsoft.com/office/drawing/2014/main" id="{71F1081E-361E-E050-2E96-25AF746609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4" name="Google Shape;234;g3425259e840_0_35:notes">
            <a:extLst>
              <a:ext uri="{FF2B5EF4-FFF2-40B4-BE49-F238E27FC236}">
                <a16:creationId xmlns:a16="http://schemas.microsoft.com/office/drawing/2014/main" id="{2D6136A8-0EAF-256E-5F91-E82795D5FE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5882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4" name="Google Shape;224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queue is a collection of objects that are inserted and removed according to the </a:t>
            </a: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first-in, first-out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FIFO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principle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elements enter a queue at the back and are removed from the front.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abstract data type (ADT) supports the following two fundamental methods for a queue Q 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queue ADT also includes the following supporting methods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4" name="Google Shape;264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line of people waiting to get on an amusement park ride. People waiting for such a ride enter at the back of the line and get on the ride from the front of the line.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6" name="Google Shape;276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7" name="Google Shape;28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8" name="Google Shape;29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Queue can be implemented using a python list. We could enqueue an element by calling append operation to the end of the list. Pop with the index 0 removes the first element from the list when dequeuing.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However, This implementation is inefficient. If we pop with a specific index, a loop is executed to shift all element beyond the index to the left.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Then, it fills the hole in the sequence caused by the pop.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To solve the limitation. one altenative way can be using an explicit variable.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can replace the dequeued entry in the array with a referernce to None,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maintain the explicit variable f to store the index of the current element at the front of the queue.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This algorithm takes O(1) time for dequeing. However, in that case, enqueing and dequeing operations depends on the size of the list, which is the total number of enqueue operations.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we are goint to study in this lecture is about a more efficient queue implementation using python list.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we allow the front of the queue to drift rightward, and we allow the contents of the queue to “wrap around” the end of an underlying array.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9" name="Google Shape;299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9" name="Google Shape;359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Python denotes the </a:t>
            </a:r>
            <a:r>
              <a:rPr lang="en-US" sz="1200" b="1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modulo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operator, which is computed by taking the remainder after an integral division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Size = 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 an integer representing the current number of elements stored.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 = (N – f + r) mod 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0" name="Google Shape;360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9" name="Google Shape;419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of the enqueue method is to add a new element to the back of the queue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need to determine the proper index at which to place the new element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compute the location of the next opening based on the formula </a:t>
            </a:r>
            <a:endParaRPr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 = r+1 mod N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0" name="Google Shape;48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the dequeue method is called, the value at the front should be removed and returned.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element to become the new first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481" name="Google Shape;481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425259e840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3425259e840_0_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g3425259e840_0_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>
          <a:extLst>
            <a:ext uri="{FF2B5EF4-FFF2-40B4-BE49-F238E27FC236}">
              <a16:creationId xmlns:a16="http://schemas.microsoft.com/office/drawing/2014/main" id="{8200D573-49DF-C499-5D2C-74C528B06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425259e840_0_47:notes">
            <a:extLst>
              <a:ext uri="{FF2B5EF4-FFF2-40B4-BE49-F238E27FC236}">
                <a16:creationId xmlns:a16="http://schemas.microsoft.com/office/drawing/2014/main" id="{B1D7B3A8-38F9-88F1-C802-D4B4288F5B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0" name="Google Shape;540;g3425259e840_0_47:notes">
            <a:extLst>
              <a:ext uri="{FF2B5EF4-FFF2-40B4-BE49-F238E27FC236}">
                <a16:creationId xmlns:a16="http://schemas.microsoft.com/office/drawing/2014/main" id="{74680FA6-7C2D-20F2-0DDB-937EDD9A06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1" name="Google Shape;541;g3425259e840_0_47:notes">
            <a:extLst>
              <a:ext uri="{FF2B5EF4-FFF2-40B4-BE49-F238E27FC236}">
                <a16:creationId xmlns:a16="http://schemas.microsoft.com/office/drawing/2014/main" id="{BC1DF3C6-AFE9-6240-51BF-87D12FC82E9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74598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1" name="Google Shape;551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52" name="Google Shape;552;p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1" name="Google Shape;561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62" name="Google Shape;562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425259e8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1" name="Google Shape;571;g3425259e84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72" name="Google Shape;572;g3425259e84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38cf09441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3" name="Google Shape;593;g338cf094412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4" name="Google Shape;594;g338cf094412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07454bd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3307454bd70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0" name="Google Shape;120;g3307454bd7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" name="Google Shape;14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4" name="Google Shape;154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7" name="Google Shape;167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1" name="Google Shape;191;p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세로 텍스트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세로 제목 및 텍스트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콘텐츠 2개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구역 머리글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비교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빈 화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콘텐츠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캡션 있는 그림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amu.wiki/w/196%20palindrome%20quest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hyperlink" Target="https://namu.wiki/w/196%20palindrome%20ques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 rot="3729896">
            <a:off x="2201050" y="-3921161"/>
            <a:ext cx="8354164" cy="14700321"/>
          </a:xfrm>
          <a:prstGeom prst="trapezoid">
            <a:avLst>
              <a:gd name="adj" fmla="val 25000"/>
            </a:avLst>
          </a:prstGeom>
          <a:gradFill>
            <a:gsLst>
              <a:gs pos="0">
                <a:srgbClr val="005496"/>
              </a:gs>
              <a:gs pos="100000">
                <a:srgbClr val="0B86B4">
                  <a:alpha val="50196"/>
                </a:srgbClr>
              </a:gs>
            </a:gsLst>
            <a:lin ang="189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906871" y="2540656"/>
            <a:ext cx="9367679" cy="8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n-US" sz="4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자료구조 </a:t>
            </a:r>
            <a:r>
              <a:rPr lang="en-US" sz="4800" b="1">
                <a:solidFill>
                  <a:srgbClr val="FFC000"/>
                </a:solidFill>
              </a:rPr>
              <a:t>3</a:t>
            </a:r>
            <a:r>
              <a:rPr lang="en-US" sz="48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주차 실습 </a:t>
            </a:r>
            <a:endParaRPr sz="4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1" name="Google Shape;91;p1"/>
          <p:cNvCxnSpPr/>
          <p:nvPr/>
        </p:nvCxnSpPr>
        <p:spPr>
          <a:xfrm>
            <a:off x="1801624" y="2718965"/>
            <a:ext cx="0" cy="2831230"/>
          </a:xfrm>
          <a:prstGeom prst="straightConnector1">
            <a:avLst/>
          </a:prstGeom>
          <a:noFill/>
          <a:ln w="1524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2" name="Google Shape;92;p1"/>
          <p:cNvSpPr txBox="1"/>
          <p:nvPr/>
        </p:nvSpPr>
        <p:spPr>
          <a:xfrm>
            <a:off x="1963487" y="4431777"/>
            <a:ext cx="5862699" cy="1240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감성인공지능연구실</a:t>
            </a:r>
            <a:endParaRPr sz="3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방윤석 임희수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82671" y="5969656"/>
            <a:ext cx="2220860" cy="88834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1906870" y="3158687"/>
            <a:ext cx="9367679" cy="888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C000"/>
              </a:buClr>
              <a:buSzPts val="4000"/>
              <a:buFont typeface="Calibri"/>
              <a:buNone/>
            </a:pPr>
            <a:r>
              <a:rPr lang="en-US" sz="40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Stack &amp; </a:t>
            </a:r>
            <a:r>
              <a:rPr lang="en-US" sz="4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Queue</a:t>
            </a: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31"/>
          <p:cNvGrpSpPr/>
          <p:nvPr/>
        </p:nvGrpSpPr>
        <p:grpSpPr>
          <a:xfrm>
            <a:off x="-9832" y="802"/>
            <a:ext cx="8569042" cy="868712"/>
            <a:chOff x="0" y="1"/>
            <a:chExt cx="6096000" cy="868712"/>
          </a:xfrm>
        </p:grpSpPr>
        <p:sp>
          <p:nvSpPr>
            <p:cNvPr id="203" name="Google Shape;203;p31"/>
            <p:cNvSpPr/>
            <p:nvPr/>
          </p:nvSpPr>
          <p:spPr>
            <a:xfrm>
              <a:off x="0" y="1"/>
              <a:ext cx="6096000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31"/>
            <p:cNvSpPr txBox="1"/>
            <p:nvPr/>
          </p:nvSpPr>
          <p:spPr>
            <a:xfrm>
              <a:off x="273945" y="157817"/>
              <a:ext cx="4256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Stack ADT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5" name="Google Shape;205;p31"/>
          <p:cNvSpPr/>
          <p:nvPr/>
        </p:nvSpPr>
        <p:spPr>
          <a:xfrm rot="10800000">
            <a:off x="6103951" y="6577427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31" descr="Rectangle: Click to edit Master text styles&#10;Second level&#10;Third level&#10;Fourth level&#10;Fifth level"/>
          <p:cNvSpPr txBox="1"/>
          <p:nvPr/>
        </p:nvSpPr>
        <p:spPr>
          <a:xfrm>
            <a:off x="605207" y="1403791"/>
            <a:ext cx="4191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Stack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ADT stores arbitrary objects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Insertions and deletions follow the last-in first-out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Think of a spring-loaded plate dispenser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stack operations: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(object): inserts an 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pop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removes and returns the last inserted element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31" descr="Rectangle: Click to edit Master text styles&#10;Second level&#10;Third level&#10;Fourth level&#10;Fifth level"/>
          <p:cNvSpPr txBox="1"/>
          <p:nvPr/>
        </p:nvSpPr>
        <p:spPr>
          <a:xfrm>
            <a:off x="4796207" y="1473363"/>
            <a:ext cx="3810000" cy="43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Auxiliary stack operations: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top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returns the last inserted element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removing it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returns the </a:t>
            </a:r>
            <a:r>
              <a:rPr lang="en-US"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elements 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is_empty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indicates whether no elements are stored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p31"/>
          <p:cNvGraphicFramePr/>
          <p:nvPr/>
        </p:nvGraphicFramePr>
        <p:xfrm>
          <a:off x="8988478" y="1403791"/>
          <a:ext cx="1116013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16013" imgH="2033588" progId="MSPhotoEd.3">
                  <p:embed/>
                </p:oleObj>
              </mc:Choice>
              <mc:Fallback>
                <p:oleObj r:id="rId4" imgW="1116013" imgH="2033588" progId="MSPhotoEd.3">
                  <p:embed/>
                  <p:pic>
                    <p:nvPicPr>
                      <p:cNvPr id="209" name="Google Shape;209;p31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988478" y="1403791"/>
                        <a:ext cx="1116013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oogle Shape;214;p6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215" name="Google Shape;215;p6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6"/>
            <p:cNvSpPr txBox="1"/>
            <p:nvPr/>
          </p:nvSpPr>
          <p:spPr>
            <a:xfrm>
              <a:off x="273945" y="157817"/>
              <a:ext cx="30836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to Work : Stack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7" name="Google Shape;217;p6"/>
          <p:cNvSpPr/>
          <p:nvPr/>
        </p:nvSpPr>
        <p:spPr>
          <a:xfrm rot="10800000">
            <a:off x="6103951" y="6577427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8" name="Google Shape;21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6"/>
          <p:cNvSpPr txBox="1"/>
          <p:nvPr/>
        </p:nvSpPr>
        <p:spPr>
          <a:xfrm>
            <a:off x="3200400" y="1466491"/>
            <a:ext cx="8153400" cy="47104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Stack의 원소 추가(push) 삭제(pop)는 Last-in-first-out (LIFO) 정책 (policy)을 따른다.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삽입: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Stack이 꽉 찾는지 확인 (top==(capacity-1)).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Stack이 꽉 차지 않았다면 (top&lt;(capacity-1)) top을 1증가시키고 해당 위치에 원소를 삽입.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71550" marR="0" lvl="1" indent="-40005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삭제: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Stack이 비어 있는지 확인 (top==-1).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Stack이 비어 있지 않다면 (top&gt;=0) top위치에 원소를 반환하고 top을 1 감소.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0" name="Google Shape;220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2980" y="2063293"/>
            <a:ext cx="2552831" cy="3264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25259e840_0_35"/>
          <p:cNvSpPr/>
          <p:nvPr/>
        </p:nvSpPr>
        <p:spPr>
          <a:xfrm>
            <a:off x="-9832" y="802"/>
            <a:ext cx="8568900" cy="8688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425259e840_0_35"/>
          <p:cNvSpPr/>
          <p:nvPr/>
        </p:nvSpPr>
        <p:spPr>
          <a:xfrm rot="10800000">
            <a:off x="6103951" y="658571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3425259e840_0_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425259e840_0_35"/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</a:rPr>
              <a:t>Stack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425259e840_0_35"/>
          <p:cNvSpPr txBox="1"/>
          <p:nvPr/>
        </p:nvSpPr>
        <p:spPr>
          <a:xfrm>
            <a:off x="515830" y="2394229"/>
            <a:ext cx="10515600" cy="2677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__</a:t>
            </a:r>
            <a:r>
              <a:rPr lang="en-US" sz="1600" b="1" dirty="0" err="1">
                <a:solidFill>
                  <a:schemeClr val="dk1"/>
                </a:solidFill>
              </a:rPr>
              <a:t>init</a:t>
            </a:r>
            <a:r>
              <a:rPr lang="en-US" sz="1600" b="1" dirty="0">
                <a:solidFill>
                  <a:schemeClr val="dk1"/>
                </a:solidFill>
              </a:rPr>
              <a:t>__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n개의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데이터를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저장할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배열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생성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push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stack에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데이터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삽입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pop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stack의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top에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있는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데이터</a:t>
            </a:r>
            <a:r>
              <a:rPr lang="en-US" sz="1600" dirty="0">
                <a:solidFill>
                  <a:schemeClr val="dk1"/>
                </a:solidFill>
              </a:rPr>
              <a:t> return </a:t>
            </a:r>
            <a:r>
              <a:rPr lang="en-US" sz="1600" dirty="0" err="1">
                <a:solidFill>
                  <a:schemeClr val="dk1"/>
                </a:solidFill>
              </a:rPr>
              <a:t>및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제거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C340FB-8902-8AC3-9171-FED82185B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653" y="1467515"/>
            <a:ext cx="6858830" cy="44401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>
          <a:extLst>
            <a:ext uri="{FF2B5EF4-FFF2-40B4-BE49-F238E27FC236}">
              <a16:creationId xmlns:a16="http://schemas.microsoft.com/office/drawing/2014/main" id="{5727DD15-D8A5-B462-0682-3C0D94650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425259e840_0_35">
            <a:extLst>
              <a:ext uri="{FF2B5EF4-FFF2-40B4-BE49-F238E27FC236}">
                <a16:creationId xmlns:a16="http://schemas.microsoft.com/office/drawing/2014/main" id="{9B698EF7-036B-5DC8-7055-B35EA4FF8F4E}"/>
              </a:ext>
            </a:extLst>
          </p:cNvPr>
          <p:cNvSpPr/>
          <p:nvPr/>
        </p:nvSpPr>
        <p:spPr>
          <a:xfrm>
            <a:off x="-9832" y="802"/>
            <a:ext cx="8568900" cy="8688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425259e840_0_35">
            <a:extLst>
              <a:ext uri="{FF2B5EF4-FFF2-40B4-BE49-F238E27FC236}">
                <a16:creationId xmlns:a16="http://schemas.microsoft.com/office/drawing/2014/main" id="{3A751654-5E48-F897-3E72-ED019F68EA58}"/>
              </a:ext>
            </a:extLst>
          </p:cNvPr>
          <p:cNvSpPr/>
          <p:nvPr/>
        </p:nvSpPr>
        <p:spPr>
          <a:xfrm rot="10800000">
            <a:off x="6103951" y="658571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3425259e840_0_35">
            <a:extLst>
              <a:ext uri="{FF2B5EF4-FFF2-40B4-BE49-F238E27FC236}">
                <a16:creationId xmlns:a16="http://schemas.microsoft.com/office/drawing/2014/main" id="{59DE22FA-BBED-B1DD-4D28-72D8F70B35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425259e840_0_35">
            <a:extLst>
              <a:ext uri="{FF2B5EF4-FFF2-40B4-BE49-F238E27FC236}">
                <a16:creationId xmlns:a16="http://schemas.microsoft.com/office/drawing/2014/main" id="{95FCC386-C528-6ABD-47A6-39F95248F230}"/>
              </a:ext>
            </a:extLst>
          </p:cNvPr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</a:rPr>
              <a:t>Stack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3425259e840_0_35">
            <a:extLst>
              <a:ext uri="{FF2B5EF4-FFF2-40B4-BE49-F238E27FC236}">
                <a16:creationId xmlns:a16="http://schemas.microsoft.com/office/drawing/2014/main" id="{C5DF0608-181C-20B1-11F6-CD51057E0152}"/>
              </a:ext>
            </a:extLst>
          </p:cNvPr>
          <p:cNvSpPr txBox="1"/>
          <p:nvPr/>
        </p:nvSpPr>
        <p:spPr>
          <a:xfrm>
            <a:off x="428920" y="2188426"/>
            <a:ext cx="10515600" cy="2954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top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stack의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top에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있는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값</a:t>
            </a:r>
            <a:r>
              <a:rPr lang="en-US" sz="1600" dirty="0">
                <a:solidFill>
                  <a:schemeClr val="dk1"/>
                </a:solidFill>
              </a:rPr>
              <a:t> return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</a:rPr>
              <a:t>is_empty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stack이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비어있으면</a:t>
            </a:r>
            <a:r>
              <a:rPr lang="en-US" sz="1600" dirty="0">
                <a:solidFill>
                  <a:schemeClr val="dk1"/>
                </a:solidFill>
              </a:rPr>
              <a:t> True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</a:rPr>
              <a:t>is_full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stack이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꽉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차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있으면</a:t>
            </a:r>
            <a:r>
              <a:rPr lang="en-US" sz="1600" dirty="0">
                <a:solidFill>
                  <a:schemeClr val="dk1"/>
                </a:solidFill>
              </a:rPr>
              <a:t> True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print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stack에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있는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모든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값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출력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567401E-62C9-1BDA-E58D-AFB022D156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4763" y="1082467"/>
            <a:ext cx="5875747" cy="527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091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2"/>
          <p:cNvSpPr/>
          <p:nvPr/>
        </p:nvSpPr>
        <p:spPr>
          <a:xfrm>
            <a:off x="-9832" y="802"/>
            <a:ext cx="8569042" cy="868712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2"/>
          <p:cNvSpPr/>
          <p:nvPr/>
        </p:nvSpPr>
        <p:spPr>
          <a:xfrm rot="10800000">
            <a:off x="6103951" y="658561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32"/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#1</a:t>
            </a:r>
          </a:p>
        </p:txBody>
      </p:sp>
      <p:sp>
        <p:nvSpPr>
          <p:cNvPr id="230" name="Google Shape;230;p32"/>
          <p:cNvSpPr txBox="1"/>
          <p:nvPr/>
        </p:nvSpPr>
        <p:spPr>
          <a:xfrm>
            <a:off x="649941" y="1341531"/>
            <a:ext cx="10515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지금까지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만든</a:t>
            </a:r>
            <a:r>
              <a:rPr lang="en-US" sz="2400" b="1" dirty="0">
                <a:solidFill>
                  <a:schemeClr val="dk1"/>
                </a:solidFill>
              </a:rPr>
              <a:t> Stack</a:t>
            </a: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처음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생성할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때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stack의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크기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n을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지정하여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생성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최대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n개의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값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만</a:t>
            </a:r>
            <a:r>
              <a:rPr lang="en-US" sz="2000" b="1" dirty="0">
                <a:solidFill>
                  <a:schemeClr val="dk1"/>
                </a:solidFill>
              </a:rPr>
              <a:t> </a:t>
            </a:r>
            <a:r>
              <a:rPr lang="en-US" sz="2000" b="1" dirty="0" err="1">
                <a:solidFill>
                  <a:schemeClr val="dk1"/>
                </a:solidFill>
              </a:rPr>
              <a:t>저장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있다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ko-KR" altLang="en-US" sz="2000" dirty="0">
                <a:solidFill>
                  <a:schemeClr val="dk1"/>
                </a:solidFill>
              </a:rPr>
              <a:t>더 많이 저장하고 싶으면</a:t>
            </a:r>
            <a:r>
              <a:rPr lang="en-US" altLang="ko-KR" sz="2000" dirty="0">
                <a:solidFill>
                  <a:schemeClr val="dk1"/>
                </a:solidFill>
              </a:rPr>
              <a:t>?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무한한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값을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저장하는</a:t>
            </a:r>
            <a:r>
              <a:rPr lang="en-US" sz="2400" b="1" dirty="0">
                <a:solidFill>
                  <a:schemeClr val="dk1"/>
                </a:solidFill>
              </a:rPr>
              <a:t> stack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>
                <a:solidFill>
                  <a:schemeClr val="dk1"/>
                </a:solidFill>
              </a:rPr>
              <a:t>linked </a:t>
            </a:r>
            <a:r>
              <a:rPr lang="en-US" sz="2000" dirty="0" err="1">
                <a:solidFill>
                  <a:schemeClr val="dk1"/>
                </a:solidFill>
              </a:rPr>
              <a:t>list는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크기</a:t>
            </a:r>
            <a:r>
              <a:rPr lang="ko-KR" altLang="en-US" sz="2000" dirty="0" err="1">
                <a:solidFill>
                  <a:schemeClr val="dk1"/>
                </a:solidFill>
              </a:rPr>
              <a:t>를</a:t>
            </a:r>
            <a:r>
              <a:rPr lang="ko-KR" altLang="en-US" sz="2000" dirty="0">
                <a:solidFill>
                  <a:schemeClr val="dk1"/>
                </a:solidFill>
              </a:rPr>
              <a:t> 계속 늘릴 수 </a:t>
            </a:r>
            <a:r>
              <a:rPr lang="ko-KR" altLang="en-US" sz="2000" dirty="0" err="1">
                <a:solidFill>
                  <a:schemeClr val="dk1"/>
                </a:solidFill>
              </a:rPr>
              <a:t>있는것을</a:t>
            </a:r>
            <a:r>
              <a:rPr lang="ko-KR" altLang="en-US" sz="2000" dirty="0">
                <a:solidFill>
                  <a:schemeClr val="dk1"/>
                </a:solidFill>
              </a:rPr>
              <a:t> 이용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>
                <a:solidFill>
                  <a:schemeClr val="dk1"/>
                </a:solidFill>
              </a:rPr>
              <a:t>linked </a:t>
            </a:r>
            <a:r>
              <a:rPr lang="en-US" sz="2000" dirty="0" err="1">
                <a:solidFill>
                  <a:schemeClr val="dk1"/>
                </a:solidFill>
              </a:rPr>
              <a:t>list를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이용해서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stack을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구현하시오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/>
          <p:nvPr/>
        </p:nvSpPr>
        <p:spPr>
          <a:xfrm>
            <a:off x="-9832" y="802"/>
            <a:ext cx="8569042" cy="868712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33"/>
          <p:cNvSpPr/>
          <p:nvPr/>
        </p:nvSpPr>
        <p:spPr>
          <a:xfrm rot="10800000">
            <a:off x="6103951" y="658561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3"/>
          <p:cNvSpPr txBox="1"/>
          <p:nvPr/>
        </p:nvSpPr>
        <p:spPr>
          <a:xfrm>
            <a:off x="3699628" y="2034020"/>
            <a:ext cx="4792744" cy="232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Google Shape;266;p34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267" name="Google Shape;267;p34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8" name="Google Shape;268;p34"/>
            <p:cNvSpPr txBox="1"/>
            <p:nvPr/>
          </p:nvSpPr>
          <p:spPr>
            <a:xfrm>
              <a:off x="273945" y="157817"/>
              <a:ext cx="30836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The Queue ADT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4"/>
          <p:cNvSpPr/>
          <p:nvPr/>
        </p:nvSpPr>
        <p:spPr>
          <a:xfrm rot="10800000">
            <a:off x="6103951" y="6580860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34" descr="Rectangle: Click to edit Master text styles&#10;Second level&#10;Third level&#10;Fourth level&#10;Fifth level"/>
          <p:cNvSpPr txBox="1"/>
          <p:nvPr/>
        </p:nvSpPr>
        <p:spPr>
          <a:xfrm>
            <a:off x="914400" y="1600200"/>
            <a:ext cx="55626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US" sz="2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ADT stores arbitrary objects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Insertions and deletions follow the first-in first-out scheme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Insertions are at the rear of the queue and removals are at the front of the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 queue operations: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enqueue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(object): inserts an element at the end of the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dequeue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removes and returns the element at the front of the queue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4" descr="Rectangle: Click to edit Master text styles&#10;Second level&#10;Third level&#10;Fourth level&#10;Fifth level"/>
          <p:cNvSpPr txBox="1"/>
          <p:nvPr/>
        </p:nvSpPr>
        <p:spPr>
          <a:xfrm>
            <a:off x="6758539" y="1600200"/>
            <a:ext cx="41148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Auxiliary queue operations: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returns the element at the front without removing it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len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returns the number of elements stored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 </a:t>
            </a:r>
            <a:r>
              <a:rPr lang="en-US" sz="2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is_empty</a:t>
            </a: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(): indicates whether no elements are stored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Exceptions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858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Attempting the execution of dequeue or front on an empty queue throws an </a:t>
            </a:r>
            <a:r>
              <a:rPr lang="en-US"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EmptyQueueException</a:t>
            </a:r>
            <a:endParaRPr sz="20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35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279" name="Google Shape;279;p35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0" name="Google Shape;280;p35"/>
            <p:cNvSpPr txBox="1"/>
            <p:nvPr/>
          </p:nvSpPr>
          <p:spPr>
            <a:xfrm>
              <a:off x="273945" y="157817"/>
              <a:ext cx="35928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Applications of Queues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35"/>
          <p:cNvSpPr/>
          <p:nvPr/>
        </p:nvSpPr>
        <p:spPr>
          <a:xfrm rot="10800000">
            <a:off x="6103951" y="6580860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2" name="Google Shape;282;p35" descr="queue에 대한 이미지 검색결과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15541" y="2864800"/>
            <a:ext cx="5804704" cy="3333785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 descr="Rectangle: Click to edit Master text styles&#10;Second level&#10;Third level&#10;Fourth level&#10;Fifth level"/>
          <p:cNvSpPr txBox="1"/>
          <p:nvPr/>
        </p:nvSpPr>
        <p:spPr>
          <a:xfrm>
            <a:off x="504645" y="1305347"/>
            <a:ext cx="10515600" cy="178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Waiting lists, bureaucracy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to shared resources (e.g., printer)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Multiprogramming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4" name="Google Shape;284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6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290" name="Google Shape;290;p36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36"/>
            <p:cNvSpPr txBox="1"/>
            <p:nvPr/>
          </p:nvSpPr>
          <p:spPr>
            <a:xfrm>
              <a:off x="273945" y="157817"/>
              <a:ext cx="3083621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How to Work : Queue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2" name="Google Shape;292;p36"/>
          <p:cNvSpPr/>
          <p:nvPr/>
        </p:nvSpPr>
        <p:spPr>
          <a:xfrm rot="10800000">
            <a:off x="6103951" y="6577427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1589712" y="4308097"/>
            <a:ext cx="10602288" cy="2401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Queue는 first-in-first-out (FIFO) 정책 (policy)을 따른다.(선입선출)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front: queue의 첫번째 원소를 가리키는 index.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rear: queue에 삽입될 원소를 가리키는 index.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원소 삽입 (push) : queue가 꽉 차지 않았다면 rear에 원소를 삽입. (Enqueue)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원소 삭제 (pop) : queue가 비어 있지 않다면 front에 있는 원소를 반환.(Dequeue)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5" name="Google Shape;295;p3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25385" y="890576"/>
            <a:ext cx="6877273" cy="3442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7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199" y="1349370"/>
            <a:ext cx="10703943" cy="2617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Use an array of size </a:t>
            </a: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N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in a circular fashion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Two variables keep track of the front and rear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Times New Roman"/>
              <a:buNone/>
            </a:pP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f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	index of the front element</a:t>
            </a:r>
            <a:endParaRPr/>
          </a:p>
          <a:p>
            <a: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Noto Sans Symbols"/>
              <a:buNone/>
            </a:pPr>
            <a:r>
              <a:rPr lang="en-US" sz="2000" b="1" i="1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	index immediately past the rear element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Array location </a:t>
            </a: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400">
                <a:latin typeface="Arial"/>
                <a:ea typeface="Arial"/>
                <a:cs typeface="Arial"/>
                <a:sym typeface="Arial"/>
              </a:rPr>
              <a:t> is kept empty</a:t>
            </a:r>
            <a:endParaRPr/>
          </a:p>
        </p:txBody>
      </p:sp>
      <p:grpSp>
        <p:nvGrpSpPr>
          <p:cNvPr id="302" name="Google Shape;302;p37"/>
          <p:cNvGrpSpPr/>
          <p:nvPr/>
        </p:nvGrpSpPr>
        <p:grpSpPr>
          <a:xfrm>
            <a:off x="3048000" y="4122735"/>
            <a:ext cx="5638800" cy="758824"/>
            <a:chOff x="960" y="2597"/>
            <a:chExt cx="3552" cy="478"/>
          </a:xfrm>
        </p:grpSpPr>
        <p:sp>
          <p:nvSpPr>
            <p:cNvPr id="303" name="Google Shape;303;p37"/>
            <p:cNvSpPr/>
            <p:nvPr/>
          </p:nvSpPr>
          <p:spPr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37"/>
            <p:cNvSpPr/>
            <p:nvPr/>
          </p:nvSpPr>
          <p:spPr>
            <a:xfrm>
              <a:off x="1296" y="2842"/>
              <a:ext cx="10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37"/>
            <p:cNvSpPr/>
            <p:nvPr/>
          </p:nvSpPr>
          <p:spPr>
            <a:xfrm>
              <a:off x="1488" y="2842"/>
              <a:ext cx="10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7"/>
            <p:cNvSpPr/>
            <p:nvPr/>
          </p:nvSpPr>
          <p:spPr>
            <a:xfrm>
              <a:off x="1680" y="2842"/>
              <a:ext cx="10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37"/>
            <p:cNvSpPr/>
            <p:nvPr/>
          </p:nvSpPr>
          <p:spPr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37"/>
            <p:cNvSpPr/>
            <p:nvPr/>
          </p:nvSpPr>
          <p:spPr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37"/>
            <p:cNvSpPr/>
            <p:nvPr/>
          </p:nvSpPr>
          <p:spPr>
            <a:xfrm>
              <a:off x="124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37"/>
            <p:cNvSpPr/>
            <p:nvPr/>
          </p:nvSpPr>
          <p:spPr>
            <a:xfrm>
              <a:off x="144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37"/>
            <p:cNvSpPr/>
            <p:nvPr/>
          </p:nvSpPr>
          <p:spPr>
            <a:xfrm>
              <a:off x="1632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37"/>
            <p:cNvSpPr/>
            <p:nvPr/>
          </p:nvSpPr>
          <p:spPr>
            <a:xfrm>
              <a:off x="1824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37"/>
            <p:cNvSpPr/>
            <p:nvPr/>
          </p:nvSpPr>
          <p:spPr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37"/>
            <p:cNvSpPr/>
            <p:nvPr/>
          </p:nvSpPr>
          <p:spPr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37"/>
            <p:cNvSpPr/>
            <p:nvPr/>
          </p:nvSpPr>
          <p:spPr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37"/>
            <p:cNvSpPr/>
            <p:nvPr/>
          </p:nvSpPr>
          <p:spPr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37"/>
            <p:cNvSpPr/>
            <p:nvPr/>
          </p:nvSpPr>
          <p:spPr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37"/>
            <p:cNvSpPr/>
            <p:nvPr/>
          </p:nvSpPr>
          <p:spPr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37"/>
            <p:cNvSpPr/>
            <p:nvPr/>
          </p:nvSpPr>
          <p:spPr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37"/>
            <p:cNvSpPr/>
            <p:nvPr/>
          </p:nvSpPr>
          <p:spPr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37"/>
            <p:cNvSpPr/>
            <p:nvPr/>
          </p:nvSpPr>
          <p:spPr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37"/>
            <p:cNvSpPr/>
            <p:nvPr/>
          </p:nvSpPr>
          <p:spPr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37"/>
            <p:cNvSpPr/>
            <p:nvPr/>
          </p:nvSpPr>
          <p:spPr>
            <a:xfrm>
              <a:off x="3936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37"/>
            <p:cNvSpPr/>
            <p:nvPr/>
          </p:nvSpPr>
          <p:spPr>
            <a:xfrm>
              <a:off x="412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37"/>
            <p:cNvSpPr/>
            <p:nvPr/>
          </p:nvSpPr>
          <p:spPr>
            <a:xfrm>
              <a:off x="432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6" name="Google Shape;326;p37"/>
          <p:cNvSpPr txBox="1"/>
          <p:nvPr/>
        </p:nvSpPr>
        <p:spPr>
          <a:xfrm>
            <a:off x="4303791" y="3665538"/>
            <a:ext cx="312880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37"/>
          <p:cNvGrpSpPr/>
          <p:nvPr/>
        </p:nvGrpSpPr>
        <p:grpSpPr>
          <a:xfrm>
            <a:off x="3048000" y="5570535"/>
            <a:ext cx="5638800" cy="758824"/>
            <a:chOff x="960" y="3360"/>
            <a:chExt cx="3552" cy="478"/>
          </a:xfrm>
        </p:grpSpPr>
        <p:sp>
          <p:nvSpPr>
            <p:cNvPr id="328" name="Google Shape;328;p37"/>
            <p:cNvSpPr/>
            <p:nvPr/>
          </p:nvSpPr>
          <p:spPr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37"/>
            <p:cNvSpPr/>
            <p:nvPr/>
          </p:nvSpPr>
          <p:spPr>
            <a:xfrm>
              <a:off x="1296" y="3605"/>
              <a:ext cx="10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0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37"/>
            <p:cNvSpPr/>
            <p:nvPr/>
          </p:nvSpPr>
          <p:spPr>
            <a:xfrm>
              <a:off x="1488" y="3605"/>
              <a:ext cx="10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37"/>
            <p:cNvSpPr/>
            <p:nvPr/>
          </p:nvSpPr>
          <p:spPr>
            <a:xfrm>
              <a:off x="1680" y="3605"/>
              <a:ext cx="10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37"/>
            <p:cNvSpPr/>
            <p:nvPr/>
          </p:nvSpPr>
          <p:spPr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37"/>
            <p:cNvSpPr/>
            <p:nvPr/>
          </p:nvSpPr>
          <p:spPr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Arial"/>
                  <a:ea typeface="Arial"/>
                  <a:cs typeface="Arial"/>
                  <a:sym typeface="Arial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37"/>
            <p:cNvSpPr/>
            <p:nvPr/>
          </p:nvSpPr>
          <p:spPr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37"/>
            <p:cNvSpPr/>
            <p:nvPr/>
          </p:nvSpPr>
          <p:spPr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37"/>
            <p:cNvSpPr/>
            <p:nvPr/>
          </p:nvSpPr>
          <p:spPr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37"/>
            <p:cNvSpPr/>
            <p:nvPr/>
          </p:nvSpPr>
          <p:spPr>
            <a:xfrm>
              <a:off x="201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37"/>
            <p:cNvSpPr/>
            <p:nvPr/>
          </p:nvSpPr>
          <p:spPr>
            <a:xfrm>
              <a:off x="220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2400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2592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37"/>
            <p:cNvSpPr/>
            <p:nvPr/>
          </p:nvSpPr>
          <p:spPr>
            <a:xfrm>
              <a:off x="2784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37"/>
            <p:cNvSpPr/>
            <p:nvPr/>
          </p:nvSpPr>
          <p:spPr>
            <a:xfrm>
              <a:off x="297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37"/>
            <p:cNvSpPr/>
            <p:nvPr/>
          </p:nvSpPr>
          <p:spPr>
            <a:xfrm>
              <a:off x="316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37"/>
            <p:cNvSpPr/>
            <p:nvPr/>
          </p:nvSpPr>
          <p:spPr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37"/>
            <p:cNvSpPr/>
            <p:nvPr/>
          </p:nvSpPr>
          <p:spPr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37"/>
            <p:cNvSpPr/>
            <p:nvPr/>
          </p:nvSpPr>
          <p:spPr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1" name="Google Shape;351;p37"/>
          <p:cNvSpPr txBox="1"/>
          <p:nvPr/>
        </p:nvSpPr>
        <p:spPr>
          <a:xfrm>
            <a:off x="3626010" y="5113338"/>
            <a:ext cx="448436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wrapped-around configuration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2" name="Google Shape;352;p37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353" name="Google Shape;353;p37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37"/>
            <p:cNvSpPr txBox="1"/>
            <p:nvPr/>
          </p:nvSpPr>
          <p:spPr>
            <a:xfrm>
              <a:off x="273945" y="157817"/>
              <a:ext cx="35928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Array-based Queue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37"/>
          <p:cNvSpPr/>
          <p:nvPr/>
        </p:nvSpPr>
        <p:spPr>
          <a:xfrm rot="10800000">
            <a:off x="6103951" y="6580860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6" name="Google Shape;356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5"/>
          <p:cNvSpPr/>
          <p:nvPr/>
        </p:nvSpPr>
        <p:spPr>
          <a:xfrm>
            <a:off x="-9832" y="802"/>
            <a:ext cx="8569042" cy="868712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/>
          <p:nvPr/>
        </p:nvSpPr>
        <p:spPr>
          <a:xfrm rot="10800000">
            <a:off x="6103951" y="658561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5"/>
          <p:cNvSpPr txBox="1"/>
          <p:nvPr/>
        </p:nvSpPr>
        <p:spPr>
          <a:xfrm>
            <a:off x="3699628" y="2034020"/>
            <a:ext cx="4792744" cy="232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en-US"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 Lists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428920" y="158618"/>
            <a:ext cx="89944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Revisit Linked List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8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676400"/>
            <a:ext cx="4876800" cy="19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use the modulo operator (remainder of division)</a:t>
            </a:r>
            <a:endParaRPr/>
          </a:p>
        </p:txBody>
      </p:sp>
      <p:sp>
        <p:nvSpPr>
          <p:cNvPr id="363" name="Google Shape;363;p38"/>
          <p:cNvSpPr txBox="1"/>
          <p:nvPr/>
        </p:nvSpPr>
        <p:spPr>
          <a:xfrm>
            <a:off x="5867400" y="1676401"/>
            <a:ext cx="4419600" cy="19272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mod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2400" b="0" i="0" u="none" strike="noStrike" cap="non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isEmpty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64" name="Google Shape;364;p38"/>
          <p:cNvGrpSpPr/>
          <p:nvPr/>
        </p:nvGrpSpPr>
        <p:grpSpPr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365" name="Google Shape;365;p38"/>
            <p:cNvSpPr/>
            <p:nvPr/>
          </p:nvSpPr>
          <p:spPr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24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144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1632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824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2" name="Google Shape;382;p38"/>
            <p:cNvSpPr/>
            <p:nvPr/>
          </p:nvSpPr>
          <p:spPr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3" name="Google Shape;383;p38"/>
            <p:cNvSpPr/>
            <p:nvPr/>
          </p:nvSpPr>
          <p:spPr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5" name="Google Shape;385;p38"/>
            <p:cNvSpPr/>
            <p:nvPr/>
          </p:nvSpPr>
          <p:spPr>
            <a:xfrm>
              <a:off x="3936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6" name="Google Shape;386;p38"/>
            <p:cNvSpPr/>
            <p:nvPr/>
          </p:nvSpPr>
          <p:spPr>
            <a:xfrm>
              <a:off x="412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87" name="Google Shape;387;p38"/>
            <p:cNvSpPr/>
            <p:nvPr/>
          </p:nvSpPr>
          <p:spPr>
            <a:xfrm>
              <a:off x="432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388" name="Google Shape;388;p38"/>
          <p:cNvGrpSpPr/>
          <p:nvPr/>
        </p:nvGrpSpPr>
        <p:grpSpPr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389" name="Google Shape;389;p38"/>
            <p:cNvSpPr/>
            <p:nvPr/>
          </p:nvSpPr>
          <p:spPr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1" name="Google Shape;391;p38"/>
            <p:cNvSpPr/>
            <p:nvPr/>
          </p:nvSpPr>
          <p:spPr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2" name="Google Shape;392;p38"/>
            <p:cNvSpPr/>
            <p:nvPr/>
          </p:nvSpPr>
          <p:spPr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5" name="Google Shape;395;p38"/>
            <p:cNvSpPr/>
            <p:nvPr/>
          </p:nvSpPr>
          <p:spPr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6" name="Google Shape;396;p38"/>
            <p:cNvSpPr/>
            <p:nvPr/>
          </p:nvSpPr>
          <p:spPr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7" name="Google Shape;397;p38"/>
            <p:cNvSpPr/>
            <p:nvPr/>
          </p:nvSpPr>
          <p:spPr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8" name="Google Shape;398;p38"/>
            <p:cNvSpPr/>
            <p:nvPr/>
          </p:nvSpPr>
          <p:spPr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99" name="Google Shape;399;p38"/>
            <p:cNvSpPr/>
            <p:nvPr/>
          </p:nvSpPr>
          <p:spPr>
            <a:xfrm>
              <a:off x="201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0" name="Google Shape;400;p38"/>
            <p:cNvSpPr/>
            <p:nvPr/>
          </p:nvSpPr>
          <p:spPr>
            <a:xfrm>
              <a:off x="220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1" name="Google Shape;401;p38"/>
            <p:cNvSpPr/>
            <p:nvPr/>
          </p:nvSpPr>
          <p:spPr>
            <a:xfrm>
              <a:off x="2400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2" name="Google Shape;402;p38"/>
            <p:cNvSpPr/>
            <p:nvPr/>
          </p:nvSpPr>
          <p:spPr>
            <a:xfrm>
              <a:off x="2592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3" name="Google Shape;403;p38"/>
            <p:cNvSpPr/>
            <p:nvPr/>
          </p:nvSpPr>
          <p:spPr>
            <a:xfrm>
              <a:off x="2784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4" name="Google Shape;404;p38"/>
            <p:cNvSpPr/>
            <p:nvPr/>
          </p:nvSpPr>
          <p:spPr>
            <a:xfrm>
              <a:off x="297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5" name="Google Shape;405;p38"/>
            <p:cNvSpPr/>
            <p:nvPr/>
          </p:nvSpPr>
          <p:spPr>
            <a:xfrm>
              <a:off x="316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6" name="Google Shape;406;p38"/>
            <p:cNvSpPr/>
            <p:nvPr/>
          </p:nvSpPr>
          <p:spPr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7" name="Google Shape;407;p38"/>
            <p:cNvSpPr/>
            <p:nvPr/>
          </p:nvSpPr>
          <p:spPr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8" name="Google Shape;408;p38"/>
            <p:cNvSpPr/>
            <p:nvPr/>
          </p:nvSpPr>
          <p:spPr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09" name="Google Shape;409;p38"/>
            <p:cNvSpPr/>
            <p:nvPr/>
          </p:nvSpPr>
          <p:spPr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0" name="Google Shape;410;p38"/>
            <p:cNvSpPr/>
            <p:nvPr/>
          </p:nvSpPr>
          <p:spPr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11" name="Google Shape;411;p38"/>
            <p:cNvSpPr/>
            <p:nvPr/>
          </p:nvSpPr>
          <p:spPr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12" name="Google Shape;412;p38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413" name="Google Shape;413;p38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4" name="Google Shape;414;p38"/>
            <p:cNvSpPr txBox="1"/>
            <p:nvPr/>
          </p:nvSpPr>
          <p:spPr>
            <a:xfrm>
              <a:off x="273945" y="157817"/>
              <a:ext cx="35928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Queue Operations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15" name="Google Shape;415;p38"/>
          <p:cNvSpPr/>
          <p:nvPr/>
        </p:nvSpPr>
        <p:spPr>
          <a:xfrm rot="10800000">
            <a:off x="6103951" y="6580860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9"/>
          <p:cNvSpPr/>
          <p:nvPr/>
        </p:nvSpPr>
        <p:spPr>
          <a:xfrm>
            <a:off x="21336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endParaRPr sz="4400" b="0" i="0" u="none" strike="noStrike" cap="none">
              <a:solidFill>
                <a:schemeClr val="lt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6400800" y="1560373"/>
            <a:ext cx="4267200" cy="229235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enqueue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−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throw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FullQueueException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 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mod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39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26698" y="1551688"/>
            <a:ext cx="5357004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 enqueue throws an exception if the array is full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exception is implementation-dependent</a:t>
            </a:r>
            <a:endParaRPr/>
          </a:p>
        </p:txBody>
      </p:sp>
      <p:grpSp>
        <p:nvGrpSpPr>
          <p:cNvPr id="425" name="Google Shape;425;p39"/>
          <p:cNvGrpSpPr/>
          <p:nvPr/>
        </p:nvGrpSpPr>
        <p:grpSpPr>
          <a:xfrm>
            <a:off x="3048000" y="4198935"/>
            <a:ext cx="5638800" cy="758824"/>
            <a:chOff x="960" y="2597"/>
            <a:chExt cx="3552" cy="478"/>
          </a:xfrm>
        </p:grpSpPr>
        <p:sp>
          <p:nvSpPr>
            <p:cNvPr id="426" name="Google Shape;426;p39"/>
            <p:cNvSpPr/>
            <p:nvPr/>
          </p:nvSpPr>
          <p:spPr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7" name="Google Shape;427;p39"/>
            <p:cNvSpPr/>
            <p:nvPr/>
          </p:nvSpPr>
          <p:spPr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8" name="Google Shape;428;p39"/>
            <p:cNvSpPr/>
            <p:nvPr/>
          </p:nvSpPr>
          <p:spPr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29" name="Google Shape;429;p39"/>
            <p:cNvSpPr/>
            <p:nvPr/>
          </p:nvSpPr>
          <p:spPr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0" name="Google Shape;430;p39"/>
            <p:cNvSpPr/>
            <p:nvPr/>
          </p:nvSpPr>
          <p:spPr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1" name="Google Shape;431;p39"/>
            <p:cNvSpPr/>
            <p:nvPr/>
          </p:nvSpPr>
          <p:spPr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2" name="Google Shape;432;p39"/>
            <p:cNvSpPr/>
            <p:nvPr/>
          </p:nvSpPr>
          <p:spPr>
            <a:xfrm>
              <a:off x="124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3" name="Google Shape;433;p39"/>
            <p:cNvSpPr/>
            <p:nvPr/>
          </p:nvSpPr>
          <p:spPr>
            <a:xfrm>
              <a:off x="144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4" name="Google Shape;434;p39"/>
            <p:cNvSpPr/>
            <p:nvPr/>
          </p:nvSpPr>
          <p:spPr>
            <a:xfrm>
              <a:off x="1632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5" name="Google Shape;435;p39"/>
            <p:cNvSpPr/>
            <p:nvPr/>
          </p:nvSpPr>
          <p:spPr>
            <a:xfrm>
              <a:off x="1824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6" name="Google Shape;436;p39"/>
            <p:cNvSpPr/>
            <p:nvPr/>
          </p:nvSpPr>
          <p:spPr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7" name="Google Shape;437;p39"/>
            <p:cNvSpPr/>
            <p:nvPr/>
          </p:nvSpPr>
          <p:spPr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8" name="Google Shape;438;p39"/>
            <p:cNvSpPr/>
            <p:nvPr/>
          </p:nvSpPr>
          <p:spPr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39" name="Google Shape;439;p39"/>
            <p:cNvSpPr/>
            <p:nvPr/>
          </p:nvSpPr>
          <p:spPr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0" name="Google Shape;440;p39"/>
            <p:cNvSpPr/>
            <p:nvPr/>
          </p:nvSpPr>
          <p:spPr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1" name="Google Shape;441;p39"/>
            <p:cNvSpPr/>
            <p:nvPr/>
          </p:nvSpPr>
          <p:spPr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2" name="Google Shape;442;p39"/>
            <p:cNvSpPr/>
            <p:nvPr/>
          </p:nvSpPr>
          <p:spPr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3" name="Google Shape;443;p39"/>
            <p:cNvSpPr/>
            <p:nvPr/>
          </p:nvSpPr>
          <p:spPr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4" name="Google Shape;444;p39"/>
            <p:cNvSpPr/>
            <p:nvPr/>
          </p:nvSpPr>
          <p:spPr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5" name="Google Shape;445;p39"/>
            <p:cNvSpPr/>
            <p:nvPr/>
          </p:nvSpPr>
          <p:spPr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6" name="Google Shape;446;p39"/>
            <p:cNvSpPr/>
            <p:nvPr/>
          </p:nvSpPr>
          <p:spPr>
            <a:xfrm>
              <a:off x="3936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7" name="Google Shape;447;p39"/>
            <p:cNvSpPr/>
            <p:nvPr/>
          </p:nvSpPr>
          <p:spPr>
            <a:xfrm>
              <a:off x="412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432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49" name="Google Shape;449;p39"/>
          <p:cNvGrpSpPr/>
          <p:nvPr/>
        </p:nvGrpSpPr>
        <p:grpSpPr>
          <a:xfrm>
            <a:off x="3048000" y="5181603"/>
            <a:ext cx="5638800" cy="758826"/>
            <a:chOff x="960" y="3360"/>
            <a:chExt cx="3552" cy="478"/>
          </a:xfrm>
        </p:grpSpPr>
        <p:sp>
          <p:nvSpPr>
            <p:cNvPr id="450" name="Google Shape;450;p39"/>
            <p:cNvSpPr/>
            <p:nvPr/>
          </p:nvSpPr>
          <p:spPr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1" name="Google Shape;451;p39"/>
            <p:cNvSpPr/>
            <p:nvPr/>
          </p:nvSpPr>
          <p:spPr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2" name="Google Shape;452;p39"/>
            <p:cNvSpPr/>
            <p:nvPr/>
          </p:nvSpPr>
          <p:spPr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3" name="Google Shape;453;p39"/>
            <p:cNvSpPr/>
            <p:nvPr/>
          </p:nvSpPr>
          <p:spPr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4" name="Google Shape;454;p39"/>
            <p:cNvSpPr/>
            <p:nvPr/>
          </p:nvSpPr>
          <p:spPr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5" name="Google Shape;455;p39"/>
            <p:cNvSpPr/>
            <p:nvPr/>
          </p:nvSpPr>
          <p:spPr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6" name="Google Shape;456;p39"/>
            <p:cNvSpPr/>
            <p:nvPr/>
          </p:nvSpPr>
          <p:spPr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7" name="Google Shape;457;p39"/>
            <p:cNvSpPr/>
            <p:nvPr/>
          </p:nvSpPr>
          <p:spPr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8" name="Google Shape;458;p39"/>
            <p:cNvSpPr/>
            <p:nvPr/>
          </p:nvSpPr>
          <p:spPr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59" name="Google Shape;459;p39"/>
            <p:cNvSpPr/>
            <p:nvPr/>
          </p:nvSpPr>
          <p:spPr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0" name="Google Shape;460;p39"/>
            <p:cNvSpPr/>
            <p:nvPr/>
          </p:nvSpPr>
          <p:spPr>
            <a:xfrm>
              <a:off x="201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1" name="Google Shape;461;p39"/>
            <p:cNvSpPr/>
            <p:nvPr/>
          </p:nvSpPr>
          <p:spPr>
            <a:xfrm>
              <a:off x="220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2" name="Google Shape;462;p39"/>
            <p:cNvSpPr/>
            <p:nvPr/>
          </p:nvSpPr>
          <p:spPr>
            <a:xfrm>
              <a:off x="2400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3" name="Google Shape;463;p39"/>
            <p:cNvSpPr/>
            <p:nvPr/>
          </p:nvSpPr>
          <p:spPr>
            <a:xfrm>
              <a:off x="2592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4" name="Google Shape;464;p39"/>
            <p:cNvSpPr/>
            <p:nvPr/>
          </p:nvSpPr>
          <p:spPr>
            <a:xfrm>
              <a:off x="2784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5" name="Google Shape;465;p39"/>
            <p:cNvSpPr/>
            <p:nvPr/>
          </p:nvSpPr>
          <p:spPr>
            <a:xfrm>
              <a:off x="297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6" name="Google Shape;466;p39"/>
            <p:cNvSpPr/>
            <p:nvPr/>
          </p:nvSpPr>
          <p:spPr>
            <a:xfrm>
              <a:off x="316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7" name="Google Shape;467;p39"/>
            <p:cNvSpPr/>
            <p:nvPr/>
          </p:nvSpPr>
          <p:spPr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8" name="Google Shape;468;p39"/>
            <p:cNvSpPr/>
            <p:nvPr/>
          </p:nvSpPr>
          <p:spPr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69" name="Google Shape;469;p39"/>
            <p:cNvSpPr/>
            <p:nvPr/>
          </p:nvSpPr>
          <p:spPr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0" name="Google Shape;470;p39"/>
            <p:cNvSpPr/>
            <p:nvPr/>
          </p:nvSpPr>
          <p:spPr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1" name="Google Shape;471;p39"/>
            <p:cNvSpPr/>
            <p:nvPr/>
          </p:nvSpPr>
          <p:spPr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72" name="Google Shape;472;p39"/>
            <p:cNvSpPr/>
            <p:nvPr/>
          </p:nvSpPr>
          <p:spPr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73" name="Google Shape;473;p39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474" name="Google Shape;474;p39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5" name="Google Shape;475;p39"/>
            <p:cNvSpPr txBox="1"/>
            <p:nvPr/>
          </p:nvSpPr>
          <p:spPr>
            <a:xfrm>
              <a:off x="273945" y="157817"/>
              <a:ext cx="35928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Queue Operations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6" name="Google Shape;476;p39"/>
          <p:cNvSpPr/>
          <p:nvPr/>
        </p:nvSpPr>
        <p:spPr>
          <a:xfrm rot="10800000">
            <a:off x="6103951" y="6580860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77" name="Google Shape;477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0" descr="Rectangle: Click to edit Master text styles&#10;Second level&#10;Third level&#10;Fourth level&#10;Fifth level"/>
          <p:cNvSpPr txBox="1">
            <a:spLocks noGrp="1"/>
          </p:cNvSpPr>
          <p:nvPr>
            <p:ph type="body" idx="1"/>
          </p:nvPr>
        </p:nvSpPr>
        <p:spPr>
          <a:xfrm>
            <a:off x="838200" y="1555629"/>
            <a:ext cx="4876800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Operation dequeue throws an exception if the queue is empty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This exception is specified in the queue ADT</a:t>
            </a:r>
            <a:endParaRPr/>
          </a:p>
        </p:txBody>
      </p:sp>
      <p:sp>
        <p:nvSpPr>
          <p:cNvPr id="484" name="Google Shape;484;p40"/>
          <p:cNvSpPr txBox="1"/>
          <p:nvPr/>
        </p:nvSpPr>
        <p:spPr>
          <a:xfrm>
            <a:off x="5867400" y="1479430"/>
            <a:ext cx="4419600" cy="265747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dequeue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</a:t>
            </a: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isEmpty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throw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EmptyQueueException</a:t>
            </a:r>
            <a:endParaRPr sz="2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 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←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 </a:t>
            </a: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+ 1) mod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-US" sz="24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</a:t>
            </a:r>
            <a:r>
              <a:rPr lang="en-US" sz="2400" b="0" i="0" u="none" strike="noStrike" cap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400" b="1" i="1" u="none" strike="noStrike" cap="non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5" name="Google Shape;485;p40"/>
          <p:cNvGrpSpPr/>
          <p:nvPr/>
        </p:nvGrpSpPr>
        <p:grpSpPr>
          <a:xfrm>
            <a:off x="3048000" y="4511678"/>
            <a:ext cx="5638800" cy="758826"/>
            <a:chOff x="960" y="2597"/>
            <a:chExt cx="3552" cy="478"/>
          </a:xfrm>
        </p:grpSpPr>
        <p:sp>
          <p:nvSpPr>
            <p:cNvPr id="486" name="Google Shape;486;p40"/>
            <p:cNvSpPr/>
            <p:nvPr/>
          </p:nvSpPr>
          <p:spPr>
            <a:xfrm>
              <a:off x="960" y="2597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7" name="Google Shape;487;p40"/>
            <p:cNvSpPr/>
            <p:nvPr/>
          </p:nvSpPr>
          <p:spPr>
            <a:xfrm>
              <a:off x="1296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8" name="Google Shape;488;p40"/>
            <p:cNvSpPr/>
            <p:nvPr/>
          </p:nvSpPr>
          <p:spPr>
            <a:xfrm>
              <a:off x="1488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89" name="Google Shape;489;p40"/>
            <p:cNvSpPr/>
            <p:nvPr/>
          </p:nvSpPr>
          <p:spPr>
            <a:xfrm>
              <a:off x="1680" y="2842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0" name="Google Shape;490;p40"/>
            <p:cNvSpPr/>
            <p:nvPr/>
          </p:nvSpPr>
          <p:spPr>
            <a:xfrm>
              <a:off x="393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1" name="Google Shape;491;p40"/>
            <p:cNvSpPr/>
            <p:nvPr/>
          </p:nvSpPr>
          <p:spPr>
            <a:xfrm>
              <a:off x="2016" y="2842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2" name="Google Shape;492;p40"/>
            <p:cNvSpPr/>
            <p:nvPr/>
          </p:nvSpPr>
          <p:spPr>
            <a:xfrm>
              <a:off x="124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3" name="Google Shape;493;p40"/>
            <p:cNvSpPr/>
            <p:nvPr/>
          </p:nvSpPr>
          <p:spPr>
            <a:xfrm>
              <a:off x="144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4" name="Google Shape;494;p40"/>
            <p:cNvSpPr/>
            <p:nvPr/>
          </p:nvSpPr>
          <p:spPr>
            <a:xfrm>
              <a:off x="1632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5" name="Google Shape;495;p40"/>
            <p:cNvSpPr/>
            <p:nvPr/>
          </p:nvSpPr>
          <p:spPr>
            <a:xfrm>
              <a:off x="1824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6" name="Google Shape;496;p40"/>
            <p:cNvSpPr/>
            <p:nvPr/>
          </p:nvSpPr>
          <p:spPr>
            <a:xfrm>
              <a:off x="201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7" name="Google Shape;497;p40"/>
            <p:cNvSpPr/>
            <p:nvPr/>
          </p:nvSpPr>
          <p:spPr>
            <a:xfrm>
              <a:off x="220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8" name="Google Shape;498;p40"/>
            <p:cNvSpPr/>
            <p:nvPr/>
          </p:nvSpPr>
          <p:spPr>
            <a:xfrm>
              <a:off x="240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499" name="Google Shape;499;p40"/>
            <p:cNvSpPr/>
            <p:nvPr/>
          </p:nvSpPr>
          <p:spPr>
            <a:xfrm>
              <a:off x="259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0" name="Google Shape;500;p40"/>
            <p:cNvSpPr/>
            <p:nvPr/>
          </p:nvSpPr>
          <p:spPr>
            <a:xfrm>
              <a:off x="278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1" name="Google Shape;501;p40"/>
            <p:cNvSpPr/>
            <p:nvPr/>
          </p:nvSpPr>
          <p:spPr>
            <a:xfrm>
              <a:off x="2976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2" name="Google Shape;502;p40"/>
            <p:cNvSpPr/>
            <p:nvPr/>
          </p:nvSpPr>
          <p:spPr>
            <a:xfrm>
              <a:off x="3168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3" name="Google Shape;503;p40"/>
            <p:cNvSpPr/>
            <p:nvPr/>
          </p:nvSpPr>
          <p:spPr>
            <a:xfrm>
              <a:off x="3360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4" name="Google Shape;504;p40"/>
            <p:cNvSpPr/>
            <p:nvPr/>
          </p:nvSpPr>
          <p:spPr>
            <a:xfrm>
              <a:off x="3552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5" name="Google Shape;505;p40"/>
            <p:cNvSpPr/>
            <p:nvPr/>
          </p:nvSpPr>
          <p:spPr>
            <a:xfrm>
              <a:off x="3744" y="2645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6" name="Google Shape;506;p40"/>
            <p:cNvSpPr/>
            <p:nvPr/>
          </p:nvSpPr>
          <p:spPr>
            <a:xfrm>
              <a:off x="3936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7" name="Google Shape;507;p40"/>
            <p:cNvSpPr/>
            <p:nvPr/>
          </p:nvSpPr>
          <p:spPr>
            <a:xfrm>
              <a:off x="4128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08" name="Google Shape;508;p40"/>
            <p:cNvSpPr/>
            <p:nvPr/>
          </p:nvSpPr>
          <p:spPr>
            <a:xfrm>
              <a:off x="4320" y="2645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09" name="Google Shape;509;p40"/>
          <p:cNvGrpSpPr/>
          <p:nvPr/>
        </p:nvGrpSpPr>
        <p:grpSpPr>
          <a:xfrm>
            <a:off x="3048000" y="5494335"/>
            <a:ext cx="5638800" cy="758824"/>
            <a:chOff x="960" y="3360"/>
            <a:chExt cx="3552" cy="478"/>
          </a:xfrm>
        </p:grpSpPr>
        <p:sp>
          <p:nvSpPr>
            <p:cNvPr id="510" name="Google Shape;510;p40"/>
            <p:cNvSpPr/>
            <p:nvPr/>
          </p:nvSpPr>
          <p:spPr>
            <a:xfrm>
              <a:off x="960" y="3360"/>
              <a:ext cx="18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Q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1" name="Google Shape;511;p40"/>
            <p:cNvSpPr/>
            <p:nvPr/>
          </p:nvSpPr>
          <p:spPr>
            <a:xfrm>
              <a:off x="1296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2" name="Google Shape;512;p40"/>
            <p:cNvSpPr/>
            <p:nvPr/>
          </p:nvSpPr>
          <p:spPr>
            <a:xfrm>
              <a:off x="1488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3" name="Google Shape;513;p40"/>
            <p:cNvSpPr/>
            <p:nvPr/>
          </p:nvSpPr>
          <p:spPr>
            <a:xfrm>
              <a:off x="1680" y="3605"/>
              <a:ext cx="97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 sz="2400" b="0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4" name="Google Shape;514;p40"/>
            <p:cNvSpPr/>
            <p:nvPr/>
          </p:nvSpPr>
          <p:spPr>
            <a:xfrm>
              <a:off x="3360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5" name="Google Shape;515;p40"/>
            <p:cNvSpPr/>
            <p:nvPr/>
          </p:nvSpPr>
          <p:spPr>
            <a:xfrm>
              <a:off x="2016" y="3605"/>
              <a:ext cx="178" cy="23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1" i="1" u="none" strike="noStrike" cap="none">
                  <a:solidFill>
                    <a:schemeClr val="accent2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endParaRPr sz="2400" b="1" i="0" u="none" strike="noStrike" cap="none">
                <a:solidFill>
                  <a:schemeClr val="accent2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6" name="Google Shape;516;p40"/>
            <p:cNvSpPr/>
            <p:nvPr/>
          </p:nvSpPr>
          <p:spPr>
            <a:xfrm>
              <a:off x="124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7" name="Google Shape;517;p40"/>
            <p:cNvSpPr/>
            <p:nvPr/>
          </p:nvSpPr>
          <p:spPr>
            <a:xfrm>
              <a:off x="144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8" name="Google Shape;518;p40"/>
            <p:cNvSpPr/>
            <p:nvPr/>
          </p:nvSpPr>
          <p:spPr>
            <a:xfrm>
              <a:off x="163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19" name="Google Shape;519;p40"/>
            <p:cNvSpPr/>
            <p:nvPr/>
          </p:nvSpPr>
          <p:spPr>
            <a:xfrm>
              <a:off x="182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0" name="Google Shape;520;p40"/>
            <p:cNvSpPr/>
            <p:nvPr/>
          </p:nvSpPr>
          <p:spPr>
            <a:xfrm>
              <a:off x="201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1" name="Google Shape;521;p40"/>
            <p:cNvSpPr/>
            <p:nvPr/>
          </p:nvSpPr>
          <p:spPr>
            <a:xfrm>
              <a:off x="220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2" name="Google Shape;522;p40"/>
            <p:cNvSpPr/>
            <p:nvPr/>
          </p:nvSpPr>
          <p:spPr>
            <a:xfrm>
              <a:off x="2400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3" name="Google Shape;523;p40"/>
            <p:cNvSpPr/>
            <p:nvPr/>
          </p:nvSpPr>
          <p:spPr>
            <a:xfrm>
              <a:off x="2592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4" name="Google Shape;524;p40"/>
            <p:cNvSpPr/>
            <p:nvPr/>
          </p:nvSpPr>
          <p:spPr>
            <a:xfrm>
              <a:off x="2784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5" name="Google Shape;525;p40"/>
            <p:cNvSpPr/>
            <p:nvPr/>
          </p:nvSpPr>
          <p:spPr>
            <a:xfrm>
              <a:off x="2976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6" name="Google Shape;526;p40"/>
            <p:cNvSpPr/>
            <p:nvPr/>
          </p:nvSpPr>
          <p:spPr>
            <a:xfrm>
              <a:off x="3168" y="3408"/>
              <a:ext cx="192" cy="192"/>
            </a:xfrm>
            <a:prstGeom prst="rect">
              <a:avLst/>
            </a:prstGeom>
            <a:solidFill>
              <a:schemeClr val="l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336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3552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3744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3936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4128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4320" y="3408"/>
              <a:ext cx="192" cy="192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533" name="Google Shape;533;p40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534" name="Google Shape;534;p40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5" name="Google Shape;535;p40"/>
            <p:cNvSpPr txBox="1"/>
            <p:nvPr/>
          </p:nvSpPr>
          <p:spPr>
            <a:xfrm>
              <a:off x="273945" y="157817"/>
              <a:ext cx="3592828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Queue Operations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6" name="Google Shape;536;p40"/>
          <p:cNvSpPr/>
          <p:nvPr/>
        </p:nvSpPr>
        <p:spPr>
          <a:xfrm rot="10800000">
            <a:off x="6103951" y="6580860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37" name="Google Shape;53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25259e840_0_47"/>
          <p:cNvSpPr/>
          <p:nvPr/>
        </p:nvSpPr>
        <p:spPr>
          <a:xfrm>
            <a:off x="-9832" y="802"/>
            <a:ext cx="8568900" cy="8688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3425259e840_0_47"/>
          <p:cNvSpPr/>
          <p:nvPr/>
        </p:nvSpPr>
        <p:spPr>
          <a:xfrm rot="10800000">
            <a:off x="6103951" y="658571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3425259e840_0_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3425259e840_0_47"/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</a:rPr>
              <a:t>Queue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3425259e840_0_47"/>
          <p:cNvSpPr txBox="1"/>
          <p:nvPr/>
        </p:nvSpPr>
        <p:spPr>
          <a:xfrm>
            <a:off x="428920" y="2582104"/>
            <a:ext cx="10515600" cy="2087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__</a:t>
            </a:r>
            <a:r>
              <a:rPr lang="en-US" sz="1600" b="1" dirty="0" err="1">
                <a:solidFill>
                  <a:schemeClr val="dk1"/>
                </a:solidFill>
              </a:rPr>
              <a:t>init</a:t>
            </a:r>
            <a:r>
              <a:rPr lang="en-US" sz="1600" b="1" dirty="0">
                <a:solidFill>
                  <a:schemeClr val="dk1"/>
                </a:solidFill>
              </a:rPr>
              <a:t>__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n개의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데이터를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저장할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배열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생성</a:t>
            </a:r>
            <a:endParaRPr sz="16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enqueue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queue의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rear에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데이터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삽입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dequeue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queue의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front에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있는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데이터</a:t>
            </a:r>
            <a:r>
              <a:rPr lang="en-US" sz="1600" dirty="0">
                <a:solidFill>
                  <a:schemeClr val="dk1"/>
                </a:solidFill>
              </a:rPr>
              <a:t> return </a:t>
            </a:r>
            <a:r>
              <a:rPr lang="en-US" sz="1600" dirty="0" err="1">
                <a:solidFill>
                  <a:schemeClr val="dk1"/>
                </a:solidFill>
              </a:rPr>
              <a:t>및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삭제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2FB10B-3F0C-EBCC-7952-67397A1B4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1434" y="1154119"/>
            <a:ext cx="5681646" cy="531632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2">
          <a:extLst>
            <a:ext uri="{FF2B5EF4-FFF2-40B4-BE49-F238E27FC236}">
              <a16:creationId xmlns:a16="http://schemas.microsoft.com/office/drawing/2014/main" id="{50AF4C7B-B99E-3CBA-9CB0-53B81557E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425259e840_0_47">
            <a:extLst>
              <a:ext uri="{FF2B5EF4-FFF2-40B4-BE49-F238E27FC236}">
                <a16:creationId xmlns:a16="http://schemas.microsoft.com/office/drawing/2014/main" id="{233D880F-8A6C-3472-98A6-732E9E8F2619}"/>
              </a:ext>
            </a:extLst>
          </p:cNvPr>
          <p:cNvSpPr/>
          <p:nvPr/>
        </p:nvSpPr>
        <p:spPr>
          <a:xfrm>
            <a:off x="-9832" y="802"/>
            <a:ext cx="8568900" cy="8688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g3425259e840_0_47">
            <a:extLst>
              <a:ext uri="{FF2B5EF4-FFF2-40B4-BE49-F238E27FC236}">
                <a16:creationId xmlns:a16="http://schemas.microsoft.com/office/drawing/2014/main" id="{FE6DBCC6-40D7-4F94-206D-D0B2E22176FF}"/>
              </a:ext>
            </a:extLst>
          </p:cNvPr>
          <p:cNvSpPr/>
          <p:nvPr/>
        </p:nvSpPr>
        <p:spPr>
          <a:xfrm rot="10800000">
            <a:off x="6103951" y="658571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5" name="Google Shape;545;g3425259e840_0_47">
            <a:extLst>
              <a:ext uri="{FF2B5EF4-FFF2-40B4-BE49-F238E27FC236}">
                <a16:creationId xmlns:a16="http://schemas.microsoft.com/office/drawing/2014/main" id="{76BE0067-CB76-FEE3-E19D-24542E5255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g3425259e840_0_47">
            <a:extLst>
              <a:ext uri="{FF2B5EF4-FFF2-40B4-BE49-F238E27FC236}">
                <a16:creationId xmlns:a16="http://schemas.microsoft.com/office/drawing/2014/main" id="{3F5893AD-5C52-A208-07CA-F43BEBAED24B}"/>
              </a:ext>
            </a:extLst>
          </p:cNvPr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>
                <a:solidFill>
                  <a:schemeClr val="lt1"/>
                </a:solidFill>
              </a:rPr>
              <a:t>Queue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g3425259e840_0_47">
            <a:extLst>
              <a:ext uri="{FF2B5EF4-FFF2-40B4-BE49-F238E27FC236}">
                <a16:creationId xmlns:a16="http://schemas.microsoft.com/office/drawing/2014/main" id="{A81E2BEE-AFB4-D938-E3AD-EA8A36C248D7}"/>
              </a:ext>
            </a:extLst>
          </p:cNvPr>
          <p:cNvSpPr txBox="1"/>
          <p:nvPr/>
        </p:nvSpPr>
        <p:spPr>
          <a:xfrm>
            <a:off x="428920" y="2217944"/>
            <a:ext cx="5027845" cy="314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peek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queue에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front에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있는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데이터</a:t>
            </a:r>
            <a:r>
              <a:rPr lang="en-US" sz="1600" dirty="0">
                <a:solidFill>
                  <a:schemeClr val="dk1"/>
                </a:solidFill>
              </a:rPr>
              <a:t> return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</a:rPr>
              <a:t>is_empty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queue가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비어있으면</a:t>
            </a:r>
            <a:r>
              <a:rPr lang="en-US" sz="1600" dirty="0">
                <a:solidFill>
                  <a:schemeClr val="dk1"/>
                </a:solidFill>
              </a:rPr>
              <a:t> True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 err="1">
                <a:solidFill>
                  <a:schemeClr val="dk1"/>
                </a:solidFill>
              </a:rPr>
              <a:t>is_full</a:t>
            </a:r>
            <a:r>
              <a:rPr lang="en-US" sz="1600" b="1" dirty="0">
                <a:solidFill>
                  <a:schemeClr val="dk1"/>
                </a:solidFill>
              </a:rPr>
              <a:t>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queue가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꽉차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있으면</a:t>
            </a:r>
            <a:r>
              <a:rPr lang="en-US" sz="1600" dirty="0">
                <a:solidFill>
                  <a:schemeClr val="dk1"/>
                </a:solidFill>
              </a:rPr>
              <a:t> True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1600" b="1" dirty="0">
                <a:solidFill>
                  <a:schemeClr val="dk1"/>
                </a:solidFill>
              </a:rPr>
              <a:t>print :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queue에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있는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값</a:t>
            </a:r>
            <a:r>
              <a:rPr lang="en-US" sz="1600" dirty="0">
                <a:solidFill>
                  <a:schemeClr val="dk1"/>
                </a:solidFill>
              </a:rPr>
              <a:t> </a:t>
            </a:r>
            <a:r>
              <a:rPr lang="en-US" sz="1600" dirty="0" err="1">
                <a:solidFill>
                  <a:schemeClr val="dk1"/>
                </a:solidFill>
              </a:rPr>
              <a:t>출력</a:t>
            </a:r>
            <a:endParaRPr sz="1600" dirty="0">
              <a:solidFill>
                <a:schemeClr val="dk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3437EB-56AC-7E09-0DED-FD4943920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0000" y="1494647"/>
            <a:ext cx="7326818" cy="492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22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1"/>
          <p:cNvSpPr/>
          <p:nvPr/>
        </p:nvSpPr>
        <p:spPr>
          <a:xfrm>
            <a:off x="-9832" y="802"/>
            <a:ext cx="8569042" cy="868712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41"/>
          <p:cNvSpPr/>
          <p:nvPr/>
        </p:nvSpPr>
        <p:spPr>
          <a:xfrm rot="10800000">
            <a:off x="6103951" y="658561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6" name="Google Shape;556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1"/>
          <p:cNvSpPr txBox="1"/>
          <p:nvPr/>
        </p:nvSpPr>
        <p:spPr>
          <a:xfrm>
            <a:off x="428920" y="158618"/>
            <a:ext cx="8994424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Exercise #2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1"/>
          <p:cNvSpPr txBox="1"/>
          <p:nvPr/>
        </p:nvSpPr>
        <p:spPr>
          <a:xfrm>
            <a:off x="649941" y="1341530"/>
            <a:ext cx="10515600" cy="4438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 err="1">
                <a:solidFill>
                  <a:schemeClr val="dk1"/>
                </a:solidFill>
              </a:rPr>
              <a:t>구현한</a:t>
            </a:r>
            <a:r>
              <a:rPr lang="en-US" sz="2400" b="1" dirty="0">
                <a:solidFill>
                  <a:schemeClr val="dk1"/>
                </a:solidFill>
              </a:rPr>
              <a:t> Queue</a:t>
            </a: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err="1">
                <a:solidFill>
                  <a:schemeClr val="dk1"/>
                </a:solidFill>
              </a:rPr>
              <a:t>Queue는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front로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넣어서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rear로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빼는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방식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front로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값을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없고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rear로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값을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넣을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없다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</a:rPr>
              <a:t>Front</a:t>
            </a:r>
            <a:r>
              <a:rPr lang="ko-KR" altLang="en-US" sz="2400" b="1" dirty="0">
                <a:solidFill>
                  <a:schemeClr val="dk1"/>
                </a:solidFill>
              </a:rPr>
              <a:t>와 </a:t>
            </a:r>
            <a:r>
              <a:rPr lang="en-US" altLang="ko-KR" sz="2400" b="1" dirty="0">
                <a:solidFill>
                  <a:schemeClr val="dk1"/>
                </a:solidFill>
              </a:rPr>
              <a:t>rear</a:t>
            </a:r>
            <a:r>
              <a:rPr lang="ko-KR" altLang="en-US" sz="2400" b="1" dirty="0">
                <a:solidFill>
                  <a:schemeClr val="dk1"/>
                </a:solidFill>
              </a:rPr>
              <a:t>어디서든 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dequeue와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enqueue를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할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수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en-US" sz="2400" b="1" dirty="0" err="1">
                <a:solidFill>
                  <a:schemeClr val="dk1"/>
                </a:solidFill>
              </a:rPr>
              <a:t>있는</a:t>
            </a:r>
            <a:r>
              <a:rPr lang="en-US" sz="2400" b="1" dirty="0">
                <a:solidFill>
                  <a:schemeClr val="dk1"/>
                </a:solidFill>
              </a:rPr>
              <a:t> </a:t>
            </a:r>
            <a:r>
              <a:rPr lang="ko-KR" altLang="en-US" sz="2400" b="1" dirty="0">
                <a:solidFill>
                  <a:schemeClr val="dk1"/>
                </a:solidFill>
              </a:rPr>
              <a:t>방식이 존재하며</a:t>
            </a:r>
            <a:endParaRPr lang="en-US" altLang="ko-KR" sz="24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ko-KR" altLang="en-US" sz="2400" b="1" dirty="0">
                <a:solidFill>
                  <a:schemeClr val="dk1"/>
                </a:solidFill>
              </a:rPr>
              <a:t>이는 </a:t>
            </a:r>
            <a:r>
              <a:rPr lang="en-US" sz="2400" b="1" dirty="0">
                <a:solidFill>
                  <a:schemeClr val="dk1"/>
                </a:solidFill>
              </a:rPr>
              <a:t>deque</a:t>
            </a:r>
            <a:r>
              <a:rPr lang="ko-KR" altLang="en-US" sz="2400" b="1" dirty="0" err="1">
                <a:solidFill>
                  <a:schemeClr val="dk1"/>
                </a:solidFill>
              </a:rPr>
              <a:t>라고</a:t>
            </a:r>
            <a:r>
              <a:rPr lang="ko-KR" altLang="en-US" sz="2400" b="1" dirty="0">
                <a:solidFill>
                  <a:schemeClr val="dk1"/>
                </a:solidFill>
              </a:rPr>
              <a:t> 한다</a:t>
            </a:r>
            <a:r>
              <a:rPr lang="en-US" altLang="ko-KR" sz="2400" b="1" dirty="0">
                <a:solidFill>
                  <a:schemeClr val="dk1"/>
                </a:solidFill>
              </a:rPr>
              <a:t>.</a:t>
            </a:r>
            <a:r>
              <a:rPr lang="ko-KR" altLang="en-US" sz="2400" b="1" dirty="0">
                <a:solidFill>
                  <a:schemeClr val="dk1"/>
                </a:solidFill>
              </a:rPr>
              <a:t> </a:t>
            </a:r>
            <a:r>
              <a:rPr lang="en-US" altLang="ko-KR" sz="2400" b="1" dirty="0">
                <a:solidFill>
                  <a:schemeClr val="dk1"/>
                </a:solidFill>
              </a:rPr>
              <a:t>Deque</a:t>
            </a:r>
            <a:r>
              <a:rPr lang="ko-KR" altLang="en-US" sz="2400" b="1" dirty="0" err="1">
                <a:solidFill>
                  <a:schemeClr val="dk1"/>
                </a:solidFill>
              </a:rPr>
              <a:t>를</a:t>
            </a:r>
            <a:r>
              <a:rPr lang="ko-KR" altLang="en-US" sz="2400" b="1" dirty="0">
                <a:solidFill>
                  <a:schemeClr val="dk1"/>
                </a:solidFill>
              </a:rPr>
              <a:t> </a:t>
            </a:r>
            <a:r>
              <a:rPr lang="ko-KR" altLang="en-US" sz="2400" b="1" dirty="0" err="1">
                <a:solidFill>
                  <a:schemeClr val="dk1"/>
                </a:solidFill>
              </a:rPr>
              <a:t>구현하시오</a:t>
            </a:r>
            <a:r>
              <a:rPr lang="en-US" altLang="ko-KR" sz="2400" b="1" dirty="0">
                <a:solidFill>
                  <a:schemeClr val="dk1"/>
                </a:solidFill>
              </a:rPr>
              <a:t>.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lang="en-KR"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덱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혹은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데크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읽</a:t>
            </a:r>
            <a:r>
              <a:rPr lang="ko-KR" altLang="en-US" sz="2000" dirty="0">
                <a:solidFill>
                  <a:schemeClr val="dk1"/>
                </a:solidFill>
              </a:rPr>
              <a:t>음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-"/>
            </a:pPr>
            <a:r>
              <a:rPr lang="en-US" sz="2000" dirty="0" err="1">
                <a:solidFill>
                  <a:schemeClr val="dk1"/>
                </a:solidFill>
              </a:rPr>
              <a:t>front나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rear로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값을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넣을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수도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수도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있다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3"/>
          <p:cNvSpPr/>
          <p:nvPr/>
        </p:nvSpPr>
        <p:spPr>
          <a:xfrm>
            <a:off x="-9832" y="802"/>
            <a:ext cx="8569042" cy="868712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43"/>
          <p:cNvSpPr/>
          <p:nvPr/>
        </p:nvSpPr>
        <p:spPr>
          <a:xfrm rot="10800000">
            <a:off x="6103951" y="658561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6" name="Google Shape;566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43"/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#1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43"/>
          <p:cNvSpPr txBox="1"/>
          <p:nvPr/>
        </p:nvSpPr>
        <p:spPr>
          <a:xfrm>
            <a:off x="658329" y="830254"/>
            <a:ext cx="11431720" cy="5869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196 palindrome quest</a:t>
            </a:r>
            <a:endParaRPr lang="en-US" sz="3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Palindrome </a:t>
            </a:r>
            <a:r>
              <a:rPr lang="en-US" sz="2000" dirty="0" err="1">
                <a:solidFill>
                  <a:schemeClr val="dk1"/>
                </a:solidFill>
              </a:rPr>
              <a:t>Quest는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숫자가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대칭수</a:t>
            </a:r>
            <a:r>
              <a:rPr lang="en-US" sz="2000" dirty="0">
                <a:solidFill>
                  <a:schemeClr val="dk1"/>
                </a:solidFill>
              </a:rPr>
              <a:t>(palindrome)</a:t>
            </a:r>
            <a:r>
              <a:rPr lang="en-US" sz="2000" dirty="0" err="1">
                <a:solidFill>
                  <a:schemeClr val="dk1"/>
                </a:solidFill>
              </a:rPr>
              <a:t>이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될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때</a:t>
            </a:r>
            <a:r>
              <a:rPr lang="ko-KR" alt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까지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특정한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연산을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반복하는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과정이다</a:t>
            </a:r>
            <a:r>
              <a:rPr lang="en-US" altLang="ko-KR" sz="2000" dirty="0">
                <a:solidFill>
                  <a:schemeClr val="dk1"/>
                </a:solidFill>
              </a:rPr>
              <a:t>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chemeClr val="dk1"/>
                </a:solidFill>
              </a:rPr>
              <a:t>다음의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연산이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진행된다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dirty="0" err="1">
                <a:solidFill>
                  <a:schemeClr val="dk1"/>
                </a:solidFill>
              </a:rPr>
              <a:t>아무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숫자를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정한다</a:t>
            </a:r>
            <a:r>
              <a:rPr lang="en-US" sz="2000" dirty="0">
                <a:solidFill>
                  <a:schemeClr val="dk1"/>
                </a:solidFill>
              </a:rPr>
              <a:t> (</a:t>
            </a:r>
            <a:r>
              <a:rPr lang="en-US" sz="2000" dirty="0" err="1">
                <a:solidFill>
                  <a:schemeClr val="dk1"/>
                </a:solidFill>
              </a:rPr>
              <a:t>예</a:t>
            </a:r>
            <a:r>
              <a:rPr lang="en-US" sz="2000" dirty="0">
                <a:solidFill>
                  <a:schemeClr val="dk1"/>
                </a:solidFill>
              </a:rPr>
              <a:t> : 123)</a:t>
            </a:r>
            <a:endParaRPr sz="2000" dirty="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dirty="0" err="1">
                <a:solidFill>
                  <a:schemeClr val="dk1"/>
                </a:solidFill>
              </a:rPr>
              <a:t>이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수를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뒤집어서</a:t>
            </a:r>
            <a:r>
              <a:rPr lang="en-US" sz="2000" dirty="0">
                <a:solidFill>
                  <a:schemeClr val="dk1"/>
                </a:solidFill>
              </a:rPr>
              <a:t>, </a:t>
            </a:r>
            <a:r>
              <a:rPr lang="en-US" sz="2000" dirty="0" err="1">
                <a:solidFill>
                  <a:schemeClr val="dk1"/>
                </a:solidFill>
              </a:rPr>
              <a:t>뒤집기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전의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숫자와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더한다</a:t>
            </a:r>
            <a:r>
              <a:rPr lang="en-US" sz="2000" dirty="0">
                <a:solidFill>
                  <a:schemeClr val="dk1"/>
                </a:solidFill>
              </a:rPr>
              <a:t>. (</a:t>
            </a:r>
            <a:r>
              <a:rPr lang="en-US" sz="2000" dirty="0" err="1">
                <a:solidFill>
                  <a:schemeClr val="dk1"/>
                </a:solidFill>
              </a:rPr>
              <a:t>예</a:t>
            </a:r>
            <a:r>
              <a:rPr lang="en-US" sz="2000" dirty="0">
                <a:solidFill>
                  <a:schemeClr val="dk1"/>
                </a:solidFill>
              </a:rPr>
              <a:t> : 123 + 321 = 444)</a:t>
            </a:r>
            <a:endParaRPr sz="2000" dirty="0">
              <a:solidFill>
                <a:schemeClr val="dk1"/>
              </a:solidFill>
            </a:endParaRPr>
          </a:p>
          <a:p>
            <a:pPr marL="9144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dirty="0" err="1">
                <a:solidFill>
                  <a:schemeClr val="dk1"/>
                </a:solidFill>
              </a:rPr>
              <a:t>해당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숫자가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대칭수가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되지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않았다면</a:t>
            </a:r>
            <a:r>
              <a:rPr lang="en-US" sz="2000" dirty="0">
                <a:solidFill>
                  <a:schemeClr val="dk1"/>
                </a:solidFill>
              </a:rPr>
              <a:t>, 2번을 </a:t>
            </a:r>
            <a:r>
              <a:rPr lang="en-US" sz="2000" dirty="0" err="1">
                <a:solidFill>
                  <a:schemeClr val="dk1"/>
                </a:solidFill>
              </a:rPr>
              <a:t>다시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반복한다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	&lt;</a:t>
            </a:r>
            <a:r>
              <a:rPr lang="en-US" sz="2000" dirty="0" err="1">
                <a:solidFill>
                  <a:schemeClr val="dk1"/>
                </a:solidFill>
              </a:rPr>
              <a:t>주의</a:t>
            </a:r>
            <a:r>
              <a:rPr lang="en-US" sz="2000" dirty="0">
                <a:solidFill>
                  <a:schemeClr val="dk1"/>
                </a:solidFill>
              </a:rPr>
              <a:t>&gt; </a:t>
            </a:r>
            <a:r>
              <a:rPr lang="en-US" altLang="ko-KR" sz="2000" dirty="0">
                <a:solidFill>
                  <a:schemeClr val="dk1"/>
                </a:solidFill>
              </a:rPr>
              <a:t>196</a:t>
            </a:r>
            <a:r>
              <a:rPr lang="ko-KR" altLang="en-US" sz="2000" dirty="0">
                <a:solidFill>
                  <a:schemeClr val="dk1"/>
                </a:solidFill>
              </a:rPr>
              <a:t>과 같은 어떤 </a:t>
            </a:r>
            <a:r>
              <a:rPr lang="en-US" sz="2000" dirty="0" err="1">
                <a:solidFill>
                  <a:schemeClr val="dk1"/>
                </a:solidFill>
              </a:rPr>
              <a:t>숫자는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이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과정을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ko-KR" altLang="en-US" sz="2000" dirty="0">
                <a:solidFill>
                  <a:schemeClr val="dk1"/>
                </a:solidFill>
              </a:rPr>
              <a:t>아무리 </a:t>
            </a:r>
            <a:r>
              <a:rPr lang="en-US" sz="2000" dirty="0" err="1">
                <a:solidFill>
                  <a:schemeClr val="dk1"/>
                </a:solidFill>
              </a:rPr>
              <a:t>수행해도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대칭수가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되지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않는다</a:t>
            </a:r>
            <a:r>
              <a:rPr lang="en-US" sz="2000" dirty="0">
                <a:solidFill>
                  <a:schemeClr val="dk1"/>
                </a:solidFill>
              </a:rPr>
              <a:t>.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425259e840_0_0"/>
          <p:cNvSpPr/>
          <p:nvPr/>
        </p:nvSpPr>
        <p:spPr>
          <a:xfrm>
            <a:off x="-9832" y="802"/>
            <a:ext cx="8568900" cy="8688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g3425259e840_0_0"/>
          <p:cNvSpPr/>
          <p:nvPr/>
        </p:nvSpPr>
        <p:spPr>
          <a:xfrm rot="10800000">
            <a:off x="6103951" y="658571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6" name="Google Shape;576;g3425259e84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g3425259e840_0_0"/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#1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g3425259e840_0_0"/>
          <p:cNvSpPr txBox="1"/>
          <p:nvPr/>
        </p:nvSpPr>
        <p:spPr>
          <a:xfrm>
            <a:off x="658329" y="830254"/>
            <a:ext cx="10515600" cy="58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196 palindrome quest</a:t>
            </a:r>
            <a:endParaRPr lang="en-US" sz="3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b="1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임의의</a:t>
            </a:r>
            <a:r>
              <a:rPr lang="en-US" sz="2000" dirty="0"/>
              <a:t> </a:t>
            </a:r>
            <a:r>
              <a:rPr lang="en-US" sz="2000" dirty="0" err="1"/>
              <a:t>자연수를</a:t>
            </a:r>
            <a:r>
              <a:rPr lang="en-US" sz="2000" dirty="0"/>
              <a:t> </a:t>
            </a:r>
            <a:r>
              <a:rPr lang="en-US" sz="2000" dirty="0" err="1"/>
              <a:t>입력으로</a:t>
            </a:r>
            <a:r>
              <a:rPr lang="en-US" sz="2000" dirty="0"/>
              <a:t> </a:t>
            </a:r>
            <a:r>
              <a:rPr lang="en-US" sz="2000" dirty="0" err="1"/>
              <a:t>받는다</a:t>
            </a:r>
            <a:r>
              <a:rPr lang="en-US" sz="2000" dirty="0"/>
              <a:t>. </a:t>
            </a:r>
            <a:r>
              <a:rPr lang="en-US" sz="2000" dirty="0" err="1"/>
              <a:t>이</a:t>
            </a:r>
            <a:r>
              <a:rPr lang="en-US" sz="2000" dirty="0"/>
              <a:t> </a:t>
            </a:r>
            <a:r>
              <a:rPr lang="en-US" sz="2000" dirty="0" err="1"/>
              <a:t>숫자로</a:t>
            </a:r>
            <a:r>
              <a:rPr lang="en-US" sz="2000" dirty="0"/>
              <a:t> palindrome </a:t>
            </a:r>
            <a:r>
              <a:rPr lang="en-US" sz="2000" dirty="0" err="1"/>
              <a:t>quest를</a:t>
            </a:r>
            <a:r>
              <a:rPr lang="en-US" sz="2000" dirty="0"/>
              <a:t> </a:t>
            </a:r>
            <a:r>
              <a:rPr lang="en-US" sz="2000" dirty="0" err="1"/>
              <a:t>진행하는</a:t>
            </a:r>
            <a:r>
              <a:rPr lang="en-US" sz="2000" dirty="0"/>
              <a:t> </a:t>
            </a:r>
            <a:r>
              <a:rPr lang="en-US" sz="2000" dirty="0" err="1"/>
              <a:t>프로그램을</a:t>
            </a:r>
            <a:r>
              <a:rPr lang="en-US" sz="2000" dirty="0"/>
              <a:t> </a:t>
            </a:r>
            <a:r>
              <a:rPr lang="en-US" sz="2000" dirty="0" err="1"/>
              <a:t>완성하시오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9" name="Google Shape;579;g3425259e840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089" y="3764854"/>
            <a:ext cx="4368221" cy="8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3425259e840_0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26070" y="3285481"/>
            <a:ext cx="6488575" cy="217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42"/>
          <p:cNvSpPr/>
          <p:nvPr/>
        </p:nvSpPr>
        <p:spPr>
          <a:xfrm>
            <a:off x="-9832" y="802"/>
            <a:ext cx="8569042" cy="868712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42"/>
          <p:cNvSpPr/>
          <p:nvPr/>
        </p:nvSpPr>
        <p:spPr>
          <a:xfrm rot="10800000">
            <a:off x="6103951" y="658561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8" name="Google Shape;58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42"/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#2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42"/>
          <p:cNvSpPr txBox="1"/>
          <p:nvPr/>
        </p:nvSpPr>
        <p:spPr>
          <a:xfrm>
            <a:off x="649941" y="1341530"/>
            <a:ext cx="10515600" cy="477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이용해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다음의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게임을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하려고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한다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1부터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N까지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매겨진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N장의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가지고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카드들은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1번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N번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상태로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놓여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같은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과정을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반복하여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마지막에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남는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카드의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번호를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알아내는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프로그램을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작성하여라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버린다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</a:t>
            </a:r>
            <a:r>
              <a:rPr lang="ko-KR" alt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위에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20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아래로</a:t>
            </a: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옮긴다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예를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들어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4개의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가지고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있는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경우를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생각해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보자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ko-KR" alt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가장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위에서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부터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[1,2,3,4]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의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순서로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놓여져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있다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1을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버리고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다음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카드인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2를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아래로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옮기면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[3,4,2]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된다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과정을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진행하면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[2,4], [4]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로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바뀐다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남는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카드는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4이다.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카드는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1000을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넘지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않는다</a:t>
            </a: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38cf094412_0_16"/>
          <p:cNvSpPr/>
          <p:nvPr/>
        </p:nvSpPr>
        <p:spPr>
          <a:xfrm>
            <a:off x="-9832" y="802"/>
            <a:ext cx="8568900" cy="8688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g338cf094412_0_16"/>
          <p:cNvSpPr/>
          <p:nvPr/>
        </p:nvSpPr>
        <p:spPr>
          <a:xfrm rot="10800000">
            <a:off x="6103951" y="658571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98" name="Google Shape;598;g338cf094412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599" name="Google Shape;599;g338cf094412_0_16"/>
          <p:cNvSpPr txBox="1"/>
          <p:nvPr/>
        </p:nvSpPr>
        <p:spPr>
          <a:xfrm>
            <a:off x="428920" y="158618"/>
            <a:ext cx="8994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Problem #2</a:t>
            </a:r>
            <a:endParaRPr sz="32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g338cf094412_0_16"/>
          <p:cNvSpPr txBox="1"/>
          <p:nvPr/>
        </p:nvSpPr>
        <p:spPr>
          <a:xfrm>
            <a:off x="649941" y="1341531"/>
            <a:ext cx="10515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메소드 설명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-"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lastCard(int N): N장의 카드가 있을 때 마지막으로 남는 카드의 번호를 반환한다.</a:t>
            </a: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예시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Google Shape;601;g338cf094412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59075" y="3630667"/>
            <a:ext cx="4936925" cy="1394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g338cf094412_0_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34875" y="3630676"/>
            <a:ext cx="452300" cy="107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2"/>
          <p:cNvGrpSpPr/>
          <p:nvPr/>
        </p:nvGrpSpPr>
        <p:grpSpPr>
          <a:xfrm>
            <a:off x="-9832" y="802"/>
            <a:ext cx="8569042" cy="868712"/>
            <a:chOff x="0" y="1"/>
            <a:chExt cx="6096000" cy="868712"/>
          </a:xfrm>
        </p:grpSpPr>
        <p:sp>
          <p:nvSpPr>
            <p:cNvPr id="111" name="Google Shape;111;p12"/>
            <p:cNvSpPr/>
            <p:nvPr/>
          </p:nvSpPr>
          <p:spPr>
            <a:xfrm>
              <a:off x="0" y="1"/>
              <a:ext cx="6096000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12"/>
            <p:cNvSpPr txBox="1"/>
            <p:nvPr/>
          </p:nvSpPr>
          <p:spPr>
            <a:xfrm>
              <a:off x="273945" y="157817"/>
              <a:ext cx="4256310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Exercise 1 : Circular Linked </a:t>
              </a:r>
              <a:r>
                <a:rPr lang="en-US" sz="3200" b="1" i="0" u="none" strike="noStrike" cap="none">
                  <a:solidFill>
                    <a:srgbClr val="F5F7FC"/>
                  </a:solidFill>
                  <a:latin typeface="Calibri"/>
                  <a:ea typeface="Calibri"/>
                  <a:cs typeface="Calibri"/>
                  <a:sym typeface="Calibri"/>
                </a:rPr>
                <a:t>List</a:t>
              </a:r>
              <a:endParaRPr sz="3200" b="1" i="0" u="none" strike="noStrike" cap="none">
                <a:solidFill>
                  <a:srgbClr val="F5F7F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12"/>
          <p:cNvSpPr/>
          <p:nvPr/>
        </p:nvSpPr>
        <p:spPr>
          <a:xfrm rot="10800000">
            <a:off x="6103951" y="6596902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2"/>
          <p:cNvSpPr txBox="1"/>
          <p:nvPr/>
        </p:nvSpPr>
        <p:spPr>
          <a:xfrm>
            <a:off x="0" y="1268829"/>
            <a:ext cx="11498424" cy="521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01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85800" marR="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94229" y="1634282"/>
            <a:ext cx="11019444" cy="4303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g3307454bd70_0_0"/>
          <p:cNvGrpSpPr/>
          <p:nvPr/>
        </p:nvGrpSpPr>
        <p:grpSpPr>
          <a:xfrm>
            <a:off x="-9832" y="802"/>
            <a:ext cx="8569147" cy="868800"/>
            <a:chOff x="0" y="1"/>
            <a:chExt cx="6096000" cy="868800"/>
          </a:xfrm>
        </p:grpSpPr>
        <p:sp>
          <p:nvSpPr>
            <p:cNvPr id="123" name="Google Shape;123;g3307454bd70_0_0"/>
            <p:cNvSpPr/>
            <p:nvPr/>
          </p:nvSpPr>
          <p:spPr>
            <a:xfrm>
              <a:off x="0" y="1"/>
              <a:ext cx="6096000" cy="868800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3307454bd70_0_0"/>
            <p:cNvSpPr txBox="1"/>
            <p:nvPr/>
          </p:nvSpPr>
          <p:spPr>
            <a:xfrm>
              <a:off x="273945" y="157817"/>
              <a:ext cx="42564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Exercise 2 : reversed </a:t>
              </a:r>
              <a:r>
                <a:rPr lang="en-US" sz="3200" b="1" i="0" u="none" strike="noStrike" cap="none">
                  <a:solidFill>
                    <a:srgbClr val="F5F7FC"/>
                  </a:solidFill>
                  <a:latin typeface="Calibri"/>
                  <a:ea typeface="Calibri"/>
                  <a:cs typeface="Calibri"/>
                  <a:sym typeface="Calibri"/>
                </a:rPr>
                <a:t>Linked List</a:t>
              </a:r>
              <a:endParaRPr sz="3200" b="1" i="0" u="none" strike="noStrike" cap="none">
                <a:solidFill>
                  <a:srgbClr val="F5F7FC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5" name="Google Shape;125;g3307454bd70_0_0"/>
          <p:cNvSpPr/>
          <p:nvPr/>
        </p:nvSpPr>
        <p:spPr>
          <a:xfrm rot="10800000">
            <a:off x="6103951" y="6597000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 sz="110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307454bd70_0_0"/>
          <p:cNvSpPr txBox="1"/>
          <p:nvPr/>
        </p:nvSpPr>
        <p:spPr>
          <a:xfrm>
            <a:off x="360540" y="1253331"/>
            <a:ext cx="11498400" cy="52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marR="0" lvl="1" indent="-101600" algn="l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g3307454bd70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307454bd70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6739" y="1478357"/>
            <a:ext cx="9406072" cy="4992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26"/>
          <p:cNvGrpSpPr/>
          <p:nvPr/>
        </p:nvGrpSpPr>
        <p:grpSpPr>
          <a:xfrm>
            <a:off x="-9833" y="-9831"/>
            <a:ext cx="8239432" cy="868712"/>
            <a:chOff x="0" y="1"/>
            <a:chExt cx="5519487" cy="868712"/>
          </a:xfrm>
        </p:grpSpPr>
        <p:sp>
          <p:nvSpPr>
            <p:cNvPr id="146" name="Google Shape;146;p26"/>
            <p:cNvSpPr/>
            <p:nvPr/>
          </p:nvSpPr>
          <p:spPr>
            <a:xfrm>
              <a:off x="0" y="1"/>
              <a:ext cx="5519487" cy="868712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7" name="Google Shape;147;p26"/>
            <p:cNvSpPr txBox="1"/>
            <p:nvPr/>
          </p:nvSpPr>
          <p:spPr>
            <a:xfrm>
              <a:off x="273945" y="157817"/>
              <a:ext cx="3517702" cy="5847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#1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26"/>
          <p:cNvSpPr/>
          <p:nvPr/>
        </p:nvSpPr>
        <p:spPr>
          <a:xfrm rot="10800000">
            <a:off x="6103951" y="658402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649941" y="1341531"/>
            <a:ext cx="10515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문제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지혜는 동아리 회의를 위해 출석부에 친구들의 이름을 기록했다.그런데 바쁘게 출석을 기록하다 보니 같은 친구의 이름이 여러 번 중복되어 적힌 걸 발견했다. 지혜는 회의록을 깔끔하게 정리하고 싶어 중복된 이름을 제거하기로 했다. 이를 위해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환형 연결 리스트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자료구조를 이용하여 다음의 기능을 수행하는 메소드를 구현하시오.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연결 리스트에 이름을 추가할 수 있다.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연결 리스트에서 중복된 이름을 제거할 수 있다.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현재 연결 리스트의 이름을 순서대로 출력할 수 있다.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메소드 설명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add(String name) : 연결 리스트의 맨 끝에 이름을 추가한다.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removeDuplicates() : 연결 리스트에 있는 중복된 이름을 제거한다. 제거 후 리스트에는 중복되지 않은 이름만 남아 있어야 하며, 최초 등장한 이름의 순서를 유지한다.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show() : 연결 리스트의 이름을 순서대로 공백으로 구분하여 반환한다. 이름이 없으면 `empty`를 반환한다.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27"/>
          <p:cNvGrpSpPr/>
          <p:nvPr/>
        </p:nvGrpSpPr>
        <p:grpSpPr>
          <a:xfrm>
            <a:off x="-9833" y="-9831"/>
            <a:ext cx="8239360" cy="868800"/>
            <a:chOff x="0" y="1"/>
            <a:chExt cx="5519400" cy="868800"/>
          </a:xfrm>
        </p:grpSpPr>
        <p:sp>
          <p:nvSpPr>
            <p:cNvPr id="157" name="Google Shape;157;p27"/>
            <p:cNvSpPr/>
            <p:nvPr/>
          </p:nvSpPr>
          <p:spPr>
            <a:xfrm>
              <a:off x="0" y="1"/>
              <a:ext cx="5519400" cy="868800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8" name="Google Shape;158;p27"/>
            <p:cNvSpPr txBox="1"/>
            <p:nvPr/>
          </p:nvSpPr>
          <p:spPr>
            <a:xfrm>
              <a:off x="273945" y="157817"/>
              <a:ext cx="3517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#1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" name="Google Shape;159;p27"/>
          <p:cNvSpPr/>
          <p:nvPr/>
        </p:nvSpPr>
        <p:spPr>
          <a:xfrm rot="10800000">
            <a:off x="6103951" y="658412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49941" y="1341531"/>
            <a:ext cx="10515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입력 예시									출력 예시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7000" y="1802268"/>
            <a:ext cx="4868223" cy="39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0704" y="1802265"/>
            <a:ext cx="5440825" cy="9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p28"/>
          <p:cNvGrpSpPr/>
          <p:nvPr/>
        </p:nvGrpSpPr>
        <p:grpSpPr>
          <a:xfrm>
            <a:off x="-9833" y="-9831"/>
            <a:ext cx="8239360" cy="868800"/>
            <a:chOff x="0" y="1"/>
            <a:chExt cx="5519400" cy="868800"/>
          </a:xfrm>
        </p:grpSpPr>
        <p:sp>
          <p:nvSpPr>
            <p:cNvPr id="170" name="Google Shape;170;p28"/>
            <p:cNvSpPr/>
            <p:nvPr/>
          </p:nvSpPr>
          <p:spPr>
            <a:xfrm>
              <a:off x="0" y="1"/>
              <a:ext cx="5519400" cy="868800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273945" y="157817"/>
              <a:ext cx="3517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#2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" name="Google Shape;172;p28"/>
          <p:cNvSpPr/>
          <p:nvPr/>
        </p:nvSpPr>
        <p:spPr>
          <a:xfrm rot="10800000">
            <a:off x="6103951" y="658412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8"/>
          <p:cNvSpPr txBox="1">
            <a:spLocks noGrp="1"/>
          </p:cNvSpPr>
          <p:nvPr>
            <p:ph type="body" idx="1"/>
          </p:nvPr>
        </p:nvSpPr>
        <p:spPr>
          <a:xfrm>
            <a:off x="649941" y="1341531"/>
            <a:ext cx="10515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문제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수민이는 정수형을 저장하는 dynamic array를 구현하고자 하였다. 컴퓨터에 남은 메모리를 확인한 결과, 여러개의 빈 공간을 확인할 수 있었다. 하지만, 모든 공간이 </a:t>
            </a:r>
            <a:r>
              <a:rPr lang="en-US" sz="2000" b="1">
                <a:latin typeface="Arial"/>
                <a:ea typeface="Arial"/>
                <a:cs typeface="Arial"/>
                <a:sym typeface="Arial"/>
              </a:rPr>
              <a:t>정수형 3개와 포인터 하나만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할당 될 수 있었다.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그래서 수민이는 정수형 3개씩 저장하는 linked list를 구현해서 dynamic array처럼 동작하도록 하기로 하였다.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각 노드는 정수형 3개를 저장할 수 있다.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마지막 노드를 제외한 모든 노드는 빈 배열을 가지고 있지 않는다.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연결 리스트에 정수 데이터를 추가할 수 있다.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연결 리스트에서 특정 index의 값을 제거할 수 있다.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현재 연결 리스트의 이름을 순서대로 출력할 수 있다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0" name="Google Shape;180;p29"/>
          <p:cNvGrpSpPr/>
          <p:nvPr/>
        </p:nvGrpSpPr>
        <p:grpSpPr>
          <a:xfrm>
            <a:off x="-9833" y="-9831"/>
            <a:ext cx="8239360" cy="868800"/>
            <a:chOff x="0" y="1"/>
            <a:chExt cx="5519400" cy="868800"/>
          </a:xfrm>
        </p:grpSpPr>
        <p:sp>
          <p:nvSpPr>
            <p:cNvPr id="181" name="Google Shape;181;p29"/>
            <p:cNvSpPr/>
            <p:nvPr/>
          </p:nvSpPr>
          <p:spPr>
            <a:xfrm>
              <a:off x="0" y="1"/>
              <a:ext cx="5519400" cy="868800"/>
            </a:xfrm>
            <a:prstGeom prst="rect">
              <a:avLst/>
            </a:prstGeom>
            <a:gradFill>
              <a:gsLst>
                <a:gs pos="0">
                  <a:srgbClr val="2D6BB8"/>
                </a:gs>
                <a:gs pos="66000">
                  <a:srgbClr val="FFFFFF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25475" tIns="12725" rIns="25475" bIns="127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1" i="0" u="none" strike="noStrike" cap="none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" name="Google Shape;182;p29"/>
            <p:cNvSpPr txBox="1"/>
            <p:nvPr/>
          </p:nvSpPr>
          <p:spPr>
            <a:xfrm>
              <a:off x="273945" y="157817"/>
              <a:ext cx="3517800" cy="58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-US" sz="32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Problem #2</a:t>
              </a:r>
              <a:endParaRPr sz="32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" name="Google Shape;183;p29"/>
          <p:cNvSpPr/>
          <p:nvPr/>
        </p:nvSpPr>
        <p:spPr>
          <a:xfrm rot="10800000">
            <a:off x="6103951" y="6584121"/>
            <a:ext cx="6096000" cy="276900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1"/>
          </p:nvPr>
        </p:nvSpPr>
        <p:spPr>
          <a:xfrm>
            <a:off x="649941" y="1341531"/>
            <a:ext cx="10515600" cy="72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메소드 설명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Font typeface="Arial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add(int idx, int value) : 리스트에 값을 추가한다.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remove(int idx) : index가 idx인 값을 제거한다. idx 뒤의 값들은 모두 한칸씩 앞으로 이동시킨다.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show() : 리스트에 들어있는 모든 값을 출력한다.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latin typeface="Arial"/>
                <a:ea typeface="Arial"/>
                <a:cs typeface="Arial"/>
                <a:sym typeface="Arial"/>
              </a:rPr>
              <a:t>입력 예시									출력 예시</a:t>
            </a:r>
            <a:endParaRPr sz="24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90375" y="3847092"/>
            <a:ext cx="4320775" cy="291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55650" y="3847051"/>
            <a:ext cx="4320775" cy="9876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/>
          <p:nvPr/>
        </p:nvSpPr>
        <p:spPr>
          <a:xfrm>
            <a:off x="-9832" y="802"/>
            <a:ext cx="8569042" cy="868712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30"/>
          <p:cNvSpPr/>
          <p:nvPr/>
        </p:nvSpPr>
        <p:spPr>
          <a:xfrm rot="10800000">
            <a:off x="6103951" y="6585613"/>
            <a:ext cx="6096000" cy="276998"/>
          </a:xfrm>
          <a:prstGeom prst="rect">
            <a:avLst/>
          </a:prstGeom>
          <a:gradFill>
            <a:gsLst>
              <a:gs pos="0">
                <a:srgbClr val="2D6BB8"/>
              </a:gs>
              <a:gs pos="66000">
                <a:srgbClr val="FFFFFF"/>
              </a:gs>
              <a:gs pos="100000">
                <a:srgbClr val="FFFFFF"/>
              </a:gs>
            </a:gsLst>
            <a:lin ang="0" scaled="0"/>
          </a:gradFill>
          <a:ln>
            <a:noFill/>
          </a:ln>
        </p:spPr>
        <p:txBody>
          <a:bodyPr spcFirstLastPara="1" wrap="square" lIns="25475" tIns="12725" rIns="25475" bIns="127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2811" y="11986"/>
            <a:ext cx="2117238" cy="84689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30"/>
          <p:cNvSpPr txBox="1"/>
          <p:nvPr/>
        </p:nvSpPr>
        <p:spPr>
          <a:xfrm>
            <a:off x="3699628" y="2034020"/>
            <a:ext cx="4792744" cy="2322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00"/>
              <a:buFont typeface="Arial"/>
              <a:buNone/>
            </a:pPr>
            <a:r>
              <a:rPr lang="en-US"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Stacks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1947</Words>
  <Application>Microsoft Macintosh PowerPoint</Application>
  <PresentationFormat>Widescreen</PresentationFormat>
  <Paragraphs>313</Paragraphs>
  <Slides>29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Tahoma</vt:lpstr>
      <vt:lpstr>Arial</vt:lpstr>
      <vt:lpstr>Times New Roman</vt:lpstr>
      <vt:lpstr>Malgun Gothic</vt:lpstr>
      <vt:lpstr>Calibri</vt:lpstr>
      <vt:lpstr>Noto Sans Symbols</vt:lpstr>
      <vt:lpstr>Office 테마</vt:lpstr>
      <vt:lpstr>MSPhotoEd.3</vt:lpstr>
      <vt:lpstr>자료구조 3주차 실습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Kim Byung Hyung</dc:creator>
  <cp:lastModifiedBy>방윤석</cp:lastModifiedBy>
  <cp:revision>3</cp:revision>
  <dcterms:created xsi:type="dcterms:W3CDTF">2021-08-06T18:53:43Z</dcterms:created>
  <dcterms:modified xsi:type="dcterms:W3CDTF">2025-03-21T03:23:56Z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0x010100368DE5DEE3EAC74FA66DB8299DAD2998</vt:lpwstr>
  </property>
</Properties>
</file>