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523" r:id="rId2"/>
    <p:sldId id="11501" r:id="rId3"/>
    <p:sldId id="11509" r:id="rId4"/>
    <p:sldId id="11510" r:id="rId5"/>
    <p:sldId id="11519" r:id="rId6"/>
    <p:sldId id="11512" r:id="rId7"/>
    <p:sldId id="11505" r:id="rId8"/>
    <p:sldId id="11515" r:id="rId9"/>
    <p:sldId id="11494" r:id="rId10"/>
    <p:sldId id="11517" r:id="rId11"/>
    <p:sldId id="11520" r:id="rId12"/>
    <p:sldId id="11521" r:id="rId13"/>
    <p:sldId id="115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1" initials="V" lastIdx="1" clrIdx="0">
    <p:extLst>
      <p:ext uri="{19B8F6BF-5375-455C-9EA6-DF929625EA0E}">
        <p15:presenceInfo xmlns:p15="http://schemas.microsoft.com/office/powerpoint/2012/main" userId="VE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3685A"/>
    <a:srgbClr val="E9EBF5"/>
    <a:srgbClr val="FFFFFF"/>
    <a:srgbClr val="FFE699"/>
    <a:srgbClr val="B9D51E"/>
    <a:srgbClr val="44C1A4"/>
    <a:srgbClr val="4372C4"/>
    <a:srgbClr val="0D7FB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03DCC-28D5-488E-B1EB-E256CF4B29A7}" v="118" dt="2020-02-10T10:05:52.561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4"/>
    <p:restoredTop sz="94629"/>
  </p:normalViewPr>
  <p:slideViewPr>
    <p:cSldViewPr snapToGrid="0" snapToObjects="1">
      <p:cViewPr varScale="1">
        <p:scale>
          <a:sx n="105" d="100"/>
          <a:sy n="10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acbook\Library\Containers\com.tencent.xinWeChat\Data\Library\Application%20Support\com.tencent.xinWeChat\2.0b4.0.9\f68fc3c214faf6d272b80ce3414a3106\Message\MessageTemp\c4f26bc4adec30670c74e8e915a3e0c3\File\Ideal%20Product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biGuo\Dropbox\Group%209\GBA424\Case%203\Scenario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biGuo\Dropbox\Group%209\GBA424\Case%203\Scenario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E1\Downloads\differenc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E1\Downloads\differenc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biGuo\Desktop\Ideal%20Produ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biGuo\Dropbox\Group%209\GBA424\Case%203\Scenario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biGuo\Dropbox\Group%209\GBA424\Case%203\Scenario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biGuo\Dropbox\Group%209\GBA424\Case%203\Scenario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TianbiGuo\Dropbox\Group%209\GBA424\Case%203\Scenario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effectLst/>
              </a:rPr>
              <a:t>Attribute</a:t>
            </a:r>
            <a:r>
              <a:rPr lang="zh-CN" sz="1800">
                <a:effectLst/>
              </a:rPr>
              <a:t> </a:t>
            </a:r>
            <a:r>
              <a:rPr lang="en-US" sz="1800">
                <a:effectLst/>
              </a:rPr>
              <a:t>Preference</a:t>
            </a:r>
            <a:r>
              <a:rPr lang="zh-CN" sz="1800">
                <a:effectLst/>
              </a:rPr>
              <a:t> </a:t>
            </a:r>
            <a:r>
              <a:rPr lang="en-US" sz="1800">
                <a:effectLst/>
              </a:rPr>
              <a:t>by</a:t>
            </a:r>
            <a:r>
              <a:rPr lang="zh-CN" sz="1800">
                <a:effectLst/>
              </a:rPr>
              <a:t> </a:t>
            </a:r>
            <a:r>
              <a:rPr lang="en-US" sz="1800">
                <a:effectLst/>
              </a:rPr>
              <a:t>Segments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Sheet2!$B$1:$E$1</c:f>
              <c:strCache>
                <c:ptCount val="4"/>
                <c:pt idx="0">
                  <c:v>Low Price</c:v>
                </c:pt>
                <c:pt idx="1">
                  <c:v>Big Size</c:v>
                </c:pt>
                <c:pt idx="2">
                  <c:v>Rocking Motion</c:v>
                </c:pt>
                <c:pt idx="3">
                  <c:v>Glamour Style</c:v>
                </c:pt>
              </c:strCache>
            </c:strRef>
          </c:cat>
          <c:val>
            <c:numRef>
              <c:f>Sheet2!$B$2:$E$2</c:f>
              <c:numCache>
                <c:formatCode>General</c:formatCode>
                <c:ptCount val="4"/>
                <c:pt idx="0">
                  <c:v>8.9</c:v>
                </c:pt>
                <c:pt idx="1">
                  <c:v>16.600000000000001</c:v>
                </c:pt>
                <c:pt idx="2">
                  <c:v>7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B-ED4B-91DD-6BDB0720F43F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Sheet2!$B$1:$E$1</c:f>
              <c:strCache>
                <c:ptCount val="4"/>
                <c:pt idx="0">
                  <c:v>Low Price</c:v>
                </c:pt>
                <c:pt idx="1">
                  <c:v>Big Size</c:v>
                </c:pt>
                <c:pt idx="2">
                  <c:v>Rocking Motion</c:v>
                </c:pt>
                <c:pt idx="3">
                  <c:v>Glamour Style</c:v>
                </c:pt>
              </c:strCache>
            </c:strRef>
          </c:cat>
          <c:val>
            <c:numRef>
              <c:f>Sheet2!$B$3:$E$3</c:f>
              <c:numCache>
                <c:formatCode>General</c:formatCode>
                <c:ptCount val="4"/>
                <c:pt idx="0">
                  <c:v>22.5</c:v>
                </c:pt>
                <c:pt idx="1">
                  <c:v>5.3</c:v>
                </c:pt>
                <c:pt idx="2">
                  <c:v>-9.4</c:v>
                </c:pt>
                <c:pt idx="3">
                  <c:v>-6.6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0B-ED4B-91DD-6BDB0720F43F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3685A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Sheet2!$B$1:$E$1</c:f>
              <c:strCache>
                <c:ptCount val="4"/>
                <c:pt idx="0">
                  <c:v>Low Price</c:v>
                </c:pt>
                <c:pt idx="1">
                  <c:v>Big Size</c:v>
                </c:pt>
                <c:pt idx="2">
                  <c:v>Rocking Motion</c:v>
                </c:pt>
                <c:pt idx="3">
                  <c:v>Glamour Style</c:v>
                </c:pt>
              </c:strCache>
            </c:strRef>
          </c:cat>
          <c:val>
            <c:numRef>
              <c:f>Sheet2!$B$4:$E$4</c:f>
              <c:numCache>
                <c:formatCode>General</c:formatCode>
                <c:ptCount val="4"/>
                <c:pt idx="0">
                  <c:v>11.6</c:v>
                </c:pt>
                <c:pt idx="1">
                  <c:v>-6.6</c:v>
                </c:pt>
                <c:pt idx="2">
                  <c:v>10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0B-ED4B-91DD-6BDB0720F4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3705776"/>
        <c:axId val="2113658176"/>
      </c:barChart>
      <c:catAx>
        <c:axId val="21137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658176"/>
        <c:crosses val="autoZero"/>
        <c:auto val="1"/>
        <c:lblAlgn val="ctr"/>
        <c:lblOffset val="100"/>
        <c:noMultiLvlLbl val="0"/>
      </c:catAx>
      <c:valAx>
        <c:axId val="211365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70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20901488987563"/>
          <c:y val="0.11585650048681292"/>
          <c:w val="0.39086113324983868"/>
          <c:h val="0.6405778063065080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E-4303-9B5B-6EB3ACF4801C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E-4303-9B5B-6EB3ACF480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FE-4303-9B5B-6EB3ACF480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'##2'!$N$19:$P$19</c:f>
              <c:strCache>
                <c:ptCount val="3"/>
                <c:pt idx="0">
                  <c:v>Prod A</c:v>
                </c:pt>
                <c:pt idx="1">
                  <c:v>Prod B</c:v>
                </c:pt>
                <c:pt idx="2">
                  <c:v>Competitor's Prod</c:v>
                </c:pt>
              </c:strCache>
            </c:strRef>
          </c:cat>
          <c:val>
            <c:numRef>
              <c:f>'##2'!$N$21:$P$21</c:f>
              <c:numCache>
                <c:formatCode>0%</c:formatCode>
                <c:ptCount val="3"/>
                <c:pt idx="0">
                  <c:v>0.45</c:v>
                </c:pt>
                <c:pt idx="1">
                  <c:v>0.24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FE-4303-9B5B-6EB3ACF4801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701601621795021"/>
          <c:y val="8.341658073226263E-2"/>
          <c:w val="0.31841630538536908"/>
          <c:h val="0.5447596588260346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34-4FEE-B3E4-E43DB36C3BFA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34-4FEE-B3E4-E43DB36C3B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34-4FEE-B3E4-E43DB36C3B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'##2'!$N$19:$P$19</c:f>
              <c:strCache>
                <c:ptCount val="3"/>
                <c:pt idx="0">
                  <c:v>Prod A</c:v>
                </c:pt>
                <c:pt idx="1">
                  <c:v>Prod B</c:v>
                </c:pt>
                <c:pt idx="2">
                  <c:v>Competitor's Prod</c:v>
                </c:pt>
              </c:strCache>
            </c:strRef>
          </c:cat>
          <c:val>
            <c:numRef>
              <c:f>'##2'!$N$22:$P$22</c:f>
              <c:numCache>
                <c:formatCode>0%</c:formatCode>
                <c:ptCount val="3"/>
                <c:pt idx="0">
                  <c:v>0.23</c:v>
                </c:pt>
                <c:pt idx="1">
                  <c:v>0.36</c:v>
                </c:pt>
                <c:pt idx="2">
                  <c:v>0.40500000000000003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34-4FEE-B3E4-E43DB36C3B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Segmentations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6B-BF44-B02C-962CAA54FAF1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6B-BF44-B02C-962CAA54FAF1}"/>
              </c:ext>
            </c:extLst>
          </c:dPt>
          <c:dPt>
            <c:idx val="2"/>
            <c:bubble3D val="0"/>
            <c:spPr>
              <a:solidFill>
                <a:srgbClr val="F3685A"/>
              </a:solidFill>
              <a:ln w="12700">
                <a:solidFill>
                  <a:schemeClr val="bg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06B-BF44-B02C-962CAA54FAF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Price Sensitive Segment</c:v>
                </c:pt>
                <c:pt idx="1">
                  <c:v>Size sensitive Segment</c:v>
                </c:pt>
                <c:pt idx="2">
                  <c:v>Small Rocking Fan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34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B-BF44-B02C-962CAA54FAF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Priori segmentation</a:t>
            </a:r>
            <a:r>
              <a:rPr lang="en-US" baseline="0"/>
              <a:t> based on gender and 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difference!$B$2</c:f>
              <c:strCache>
                <c:ptCount val="1"/>
                <c:pt idx="0">
                  <c:v>2 years 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difference!$D$1:$G$1</c:f>
              <c:strCache>
                <c:ptCount val="4"/>
                <c:pt idx="0">
                  <c:v>price</c:v>
                </c:pt>
                <c:pt idx="1">
                  <c:v>size</c:v>
                </c:pt>
                <c:pt idx="2">
                  <c:v>motion</c:v>
                </c:pt>
                <c:pt idx="3">
                  <c:v>style</c:v>
                </c:pt>
              </c:strCache>
            </c:strRef>
          </c:cat>
          <c:val>
            <c:numRef>
              <c:f>difference!$D$2:$G$2</c:f>
              <c:numCache>
                <c:formatCode>0.00_ </c:formatCode>
                <c:ptCount val="4"/>
                <c:pt idx="0">
                  <c:v>14.4132880199908</c:v>
                </c:pt>
                <c:pt idx="1">
                  <c:v>3.8531592175654401</c:v>
                </c:pt>
                <c:pt idx="2">
                  <c:v>2.7949991789583102</c:v>
                </c:pt>
                <c:pt idx="3">
                  <c:v>1.18667086595896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D-470D-89EF-A4AFAE06F002}"/>
            </c:ext>
          </c:extLst>
        </c:ser>
        <c:ser>
          <c:idx val="1"/>
          <c:order val="1"/>
          <c:tx>
            <c:strRef>
              <c:f>difference!$B$3</c:f>
              <c:strCache>
                <c:ptCount val="1"/>
                <c:pt idx="0">
                  <c:v>3-4 years 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3322514380075569E-3"/>
                  <c:y val="0.1000535001410914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3D-470D-89EF-A4AFAE06F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difference!$D$1:$G$1</c:f>
              <c:strCache>
                <c:ptCount val="4"/>
                <c:pt idx="0">
                  <c:v>price</c:v>
                </c:pt>
                <c:pt idx="1">
                  <c:v>size</c:v>
                </c:pt>
                <c:pt idx="2">
                  <c:v>motion</c:v>
                </c:pt>
                <c:pt idx="3">
                  <c:v>style</c:v>
                </c:pt>
              </c:strCache>
            </c:strRef>
          </c:cat>
          <c:val>
            <c:numRef>
              <c:f>difference!$D$3:$G$3</c:f>
              <c:numCache>
                <c:formatCode>0.00_ </c:formatCode>
                <c:ptCount val="4"/>
                <c:pt idx="0">
                  <c:v>15.672126169975</c:v>
                </c:pt>
                <c:pt idx="1">
                  <c:v>8.0239194871383592</c:v>
                </c:pt>
                <c:pt idx="2">
                  <c:v>-0.32380994490155501</c:v>
                </c:pt>
                <c:pt idx="3">
                  <c:v>1.10097519645069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3D-470D-89EF-A4AFAE06F002}"/>
            </c:ext>
          </c:extLst>
        </c:ser>
        <c:ser>
          <c:idx val="2"/>
          <c:order val="2"/>
          <c:tx>
            <c:strRef>
              <c:f>difference!$B$4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0.10914888222663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3D-470D-89EF-A4AFAE06F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difference!$D$1:$G$1</c:f>
              <c:strCache>
                <c:ptCount val="4"/>
                <c:pt idx="0">
                  <c:v>price</c:v>
                </c:pt>
                <c:pt idx="1">
                  <c:v>size</c:v>
                </c:pt>
                <c:pt idx="2">
                  <c:v>motion</c:v>
                </c:pt>
                <c:pt idx="3">
                  <c:v>style</c:v>
                </c:pt>
              </c:strCache>
            </c:strRef>
          </c:cat>
          <c:val>
            <c:numRef>
              <c:f>difference!$D$4:$G$4</c:f>
              <c:numCache>
                <c:formatCode>0.00_ </c:formatCode>
                <c:ptCount val="4"/>
                <c:pt idx="0">
                  <c:v>16.857342949742101</c:v>
                </c:pt>
                <c:pt idx="1">
                  <c:v>3.8509324045439</c:v>
                </c:pt>
                <c:pt idx="2">
                  <c:v>-0.76011913709697798</c:v>
                </c:pt>
                <c:pt idx="3">
                  <c:v>-1.88952866817065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3D-470D-89EF-A4AFAE06F002}"/>
            </c:ext>
          </c:extLst>
        </c:ser>
        <c:ser>
          <c:idx val="3"/>
          <c:order val="3"/>
          <c:tx>
            <c:strRef>
              <c:f>difference!$B$5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difference!$D$1:$G$1</c:f>
              <c:strCache>
                <c:ptCount val="4"/>
                <c:pt idx="0">
                  <c:v>price</c:v>
                </c:pt>
                <c:pt idx="1">
                  <c:v>size</c:v>
                </c:pt>
                <c:pt idx="2">
                  <c:v>motion</c:v>
                </c:pt>
                <c:pt idx="3">
                  <c:v>style</c:v>
                </c:pt>
              </c:strCache>
            </c:strRef>
          </c:cat>
          <c:val>
            <c:numRef>
              <c:f>difference!$D$5:$G$5</c:f>
              <c:numCache>
                <c:formatCode>0.00_ </c:formatCode>
                <c:ptCount val="4"/>
                <c:pt idx="0">
                  <c:v>13.5085620904654</c:v>
                </c:pt>
                <c:pt idx="1">
                  <c:v>7.75548934742499</c:v>
                </c:pt>
                <c:pt idx="2">
                  <c:v>2.9067692119883</c:v>
                </c:pt>
                <c:pt idx="3">
                  <c:v>3.7269958152143499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D-470D-89EF-A4AFAE06F0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320984"/>
        <c:axId val="672325904"/>
      </c:barChart>
      <c:catAx>
        <c:axId val="672320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25904"/>
        <c:crosses val="autoZero"/>
        <c:auto val="1"/>
        <c:lblAlgn val="ctr"/>
        <c:lblOffset val="100"/>
        <c:noMultiLvlLbl val="0"/>
      </c:catAx>
      <c:valAx>
        <c:axId val="67232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20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Difference between whole population and demographic segmentation</a:t>
            </a:r>
          </a:p>
        </c:rich>
      </c:tx>
      <c:layout>
        <c:manualLayout>
          <c:xMode val="edge"/>
          <c:yMode val="edge"/>
          <c:x val="0.1531318897637795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difference!$B$2</c:f>
              <c:strCache>
                <c:ptCount val="1"/>
                <c:pt idx="0">
                  <c:v>2 years 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difference!$I$1:$L$1</c:f>
              <c:strCache>
                <c:ptCount val="4"/>
                <c:pt idx="0">
                  <c:v>diff_price</c:v>
                </c:pt>
                <c:pt idx="1">
                  <c:v>diff_size</c:v>
                </c:pt>
                <c:pt idx="2">
                  <c:v>diff_motion</c:v>
                </c:pt>
                <c:pt idx="3">
                  <c:v>diff_style</c:v>
                </c:pt>
              </c:strCache>
            </c:strRef>
          </c:cat>
          <c:val>
            <c:numRef>
              <c:f>difference!$I$2:$L$2</c:f>
              <c:numCache>
                <c:formatCode>0.00_ </c:formatCode>
                <c:ptCount val="4"/>
                <c:pt idx="0">
                  <c:v>-0.63571326574190401</c:v>
                </c:pt>
                <c:pt idx="1">
                  <c:v>-2.1062339361342599</c:v>
                </c:pt>
                <c:pt idx="2">
                  <c:v>1.5749986075492399</c:v>
                </c:pt>
                <c:pt idx="3">
                  <c:v>4.3276313101683103E-2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9-4215-B0E6-760B364B7082}"/>
            </c:ext>
          </c:extLst>
        </c:ser>
        <c:ser>
          <c:idx val="1"/>
          <c:order val="1"/>
          <c:tx>
            <c:strRef>
              <c:f>difference!$B$3</c:f>
              <c:strCache>
                <c:ptCount val="1"/>
                <c:pt idx="0">
                  <c:v>3-4 years 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3888888888888788E-2"/>
                  <c:y val="9.72225867599883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E9-4215-B0E6-760B364B7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difference!$I$1:$L$1</c:f>
              <c:strCache>
                <c:ptCount val="4"/>
                <c:pt idx="0">
                  <c:v>diff_price</c:v>
                </c:pt>
                <c:pt idx="1">
                  <c:v>diff_size</c:v>
                </c:pt>
                <c:pt idx="2">
                  <c:v>diff_motion</c:v>
                </c:pt>
                <c:pt idx="3">
                  <c:v>diff_style</c:v>
                </c:pt>
              </c:strCache>
            </c:strRef>
          </c:cat>
          <c:val>
            <c:numRef>
              <c:f>difference!$I$3:$L$3</c:f>
              <c:numCache>
                <c:formatCode>0.00_ </c:formatCode>
                <c:ptCount val="4"/>
                <c:pt idx="0">
                  <c:v>0.62312488424226598</c:v>
                </c:pt>
                <c:pt idx="1">
                  <c:v>2.0645263334386601</c:v>
                </c:pt>
                <c:pt idx="2">
                  <c:v>-1.5438105163106299</c:v>
                </c:pt>
                <c:pt idx="3">
                  <c:v>-4.2419356406584501E-2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9-4215-B0E6-760B364B7082}"/>
            </c:ext>
          </c:extLst>
        </c:ser>
        <c:ser>
          <c:idx val="2"/>
          <c:order val="2"/>
          <c:tx>
            <c:strRef>
              <c:f>difference!$B$4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difference!$I$1:$L$1</c:f>
              <c:strCache>
                <c:ptCount val="4"/>
                <c:pt idx="0">
                  <c:v>diff_price</c:v>
                </c:pt>
                <c:pt idx="1">
                  <c:v>diff_size</c:v>
                </c:pt>
                <c:pt idx="2">
                  <c:v>diff_motion</c:v>
                </c:pt>
                <c:pt idx="3">
                  <c:v>diff_style</c:v>
                </c:pt>
              </c:strCache>
            </c:strRef>
          </c:cat>
          <c:val>
            <c:numRef>
              <c:f>difference!$I$4:$L$4</c:f>
              <c:numCache>
                <c:formatCode>0.00_ </c:formatCode>
                <c:ptCount val="4"/>
                <c:pt idx="0">
                  <c:v>1.8083416640094001</c:v>
                </c:pt>
                <c:pt idx="1">
                  <c:v>-2.1084607491558098</c:v>
                </c:pt>
                <c:pt idx="2">
                  <c:v>-1.98011970850605</c:v>
                </c:pt>
                <c:pt idx="3">
                  <c:v>-3.0329232210279198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E9-4215-B0E6-760B364B7082}"/>
            </c:ext>
          </c:extLst>
        </c:ser>
        <c:ser>
          <c:idx val="3"/>
          <c:order val="3"/>
          <c:tx>
            <c:strRef>
              <c:f>difference!$B$5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difference!$I$1:$L$1</c:f>
              <c:strCache>
                <c:ptCount val="4"/>
                <c:pt idx="0">
                  <c:v>diff_price</c:v>
                </c:pt>
                <c:pt idx="1">
                  <c:v>diff_size</c:v>
                </c:pt>
                <c:pt idx="2">
                  <c:v>diff_motion</c:v>
                </c:pt>
                <c:pt idx="3">
                  <c:v>diff_style</c:v>
                </c:pt>
              </c:strCache>
            </c:strRef>
          </c:cat>
          <c:val>
            <c:numRef>
              <c:f>difference!$I$5:$L$5</c:f>
              <c:numCache>
                <c:formatCode>0.00_ </c:formatCode>
                <c:ptCount val="4"/>
                <c:pt idx="0">
                  <c:v>-1.54043919526732</c:v>
                </c:pt>
                <c:pt idx="1">
                  <c:v>1.7960961937252899</c:v>
                </c:pt>
                <c:pt idx="2">
                  <c:v>1.6867686405792299</c:v>
                </c:pt>
                <c:pt idx="3">
                  <c:v>2.5836012623570799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E9-4215-B0E6-760B364B70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5750648"/>
        <c:axId val="355751632"/>
      </c:barChart>
      <c:catAx>
        <c:axId val="35575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51632"/>
        <c:crosses val="autoZero"/>
        <c:auto val="1"/>
        <c:lblAlgn val="ctr"/>
        <c:lblOffset val="100"/>
        <c:noMultiLvlLbl val="0"/>
      </c:catAx>
      <c:valAx>
        <c:axId val="35575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50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Current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3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4-4771-85D2-12AA031D1467}"/>
              </c:ext>
            </c:extLst>
          </c:dPt>
          <c:dPt>
            <c:idx val="1"/>
            <c:bubble3D val="0"/>
            <c:spPr>
              <a:solidFill>
                <a:srgbClr val="43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4-4771-85D2-12AA031D14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4-4771-85D2-12AA031D1467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 b="1"/>
                      <a:t>Competitor</a:t>
                    </a:r>
                  </a:p>
                  <a:p>
                    <a:fld id="{33AD4A6B-1BA5-4BD2-8CE1-EEB88EF4A2B7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B7B05FEC-1F22-4F09-BBB0-A654865F129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404-4771-85D2-12AA031D146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Sheet1!$B$29:$D$29</c:f>
              <c:strCache>
                <c:ptCount val="3"/>
                <c:pt idx="0">
                  <c:v>Profile 5</c:v>
                </c:pt>
                <c:pt idx="1">
                  <c:v>Profile 7</c:v>
                </c:pt>
                <c:pt idx="2">
                  <c:v>Profile 13</c:v>
                </c:pt>
              </c:strCache>
            </c:strRef>
          </c:cat>
          <c:val>
            <c:numRef>
              <c:f>Sheet1!$B$30:$D$30</c:f>
              <c:numCache>
                <c:formatCode>General</c:formatCode>
                <c:ptCount val="3"/>
                <c:pt idx="0">
                  <c:v>0.22</c:v>
                </c:pt>
                <c:pt idx="1">
                  <c:v>0.21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04-4771-85D2-12AA031D1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85-44BA-90D8-3E813F5B02E1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85-44BA-90D8-3E813F5B02E1}"/>
              </c:ext>
            </c:extLst>
          </c:dPt>
          <c:dPt>
            <c:idx val="2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85-44BA-90D8-3E813F5B02E1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85-44BA-90D8-3E813F5B02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'##3'!$P$13:$S$13</c:f>
              <c:numCache>
                <c:formatCode>0%</c:formatCode>
                <c:ptCount val="4"/>
                <c:pt idx="0">
                  <c:v>0</c:v>
                </c:pt>
                <c:pt idx="1">
                  <c:v>0.4</c:v>
                </c:pt>
                <c:pt idx="2">
                  <c:v>0.26500000000000001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85-44BA-90D8-3E813F5B02E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455995328139357"/>
          <c:y val="9.5796349678896012E-2"/>
          <c:w val="0.47785438462269747"/>
          <c:h val="0.69186864297353168"/>
        </c:manualLayout>
      </c:layout>
      <c:pieChart>
        <c:varyColors val="1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9-404D-BA51-B4DC84C879A3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9-404D-BA51-B4DC84C879A3}"/>
              </c:ext>
            </c:extLst>
          </c:dPt>
          <c:dPt>
            <c:idx val="2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99-404D-BA51-B4DC84C879A3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99-404D-BA51-B4DC84C879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'##3'!$P$14:$S$14</c:f>
              <c:numCache>
                <c:formatCode>0%</c:formatCode>
                <c:ptCount val="4"/>
                <c:pt idx="0">
                  <c:v>0</c:v>
                </c:pt>
                <c:pt idx="1">
                  <c:v>0.45</c:v>
                </c:pt>
                <c:pt idx="2">
                  <c:v>0.24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99-404D-BA51-B4DC84C879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D-452F-A981-0AB1F02AFD53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D-452F-A981-0AB1F02AFD53}"/>
              </c:ext>
            </c:extLst>
          </c:dPt>
          <c:dPt>
            <c:idx val="2"/>
            <c:bubble3D val="0"/>
            <c:spPr>
              <a:solidFill>
                <a:srgbClr val="4472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D-452F-A981-0AB1F02AFD53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D-452F-A981-0AB1F02AFD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'##3'!$P$15:$S$15</c:f>
              <c:numCache>
                <c:formatCode>0%</c:formatCode>
                <c:ptCount val="4"/>
                <c:pt idx="0">
                  <c:v>1.4999999999999999E-2</c:v>
                </c:pt>
                <c:pt idx="1">
                  <c:v>0.44</c:v>
                </c:pt>
                <c:pt idx="2">
                  <c:v>0.24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D-452F-A981-0AB1F02AFD5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43467267070261"/>
          <c:y val="0.10694458479166859"/>
          <c:w val="0.34368620844492703"/>
          <c:h val="0.660935906740035"/>
        </c:manualLayout>
      </c:layout>
      <c:pieChart>
        <c:varyColors val="1"/>
        <c:ser>
          <c:idx val="2"/>
          <c:order val="0"/>
          <c:spPr>
            <a:ln>
              <a:solidFill>
                <a:schemeClr val="bg1"/>
              </a:solidFill>
            </a:ln>
          </c:spPr>
          <c:dPt>
            <c:idx val="1"/>
            <c:bubble3D val="0"/>
            <c:spPr>
              <a:solidFill>
                <a:srgbClr val="4472C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E935-4168-B0E1-8B27C21C06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'##2'!$N$19:$P$19</c:f>
              <c:strCache>
                <c:ptCount val="3"/>
                <c:pt idx="0">
                  <c:v>Prod A</c:v>
                </c:pt>
                <c:pt idx="1">
                  <c:v>Prod B</c:v>
                </c:pt>
                <c:pt idx="2">
                  <c:v>Competitor's Prod</c:v>
                </c:pt>
              </c:strCache>
            </c:strRef>
          </c:cat>
          <c:val>
            <c:numRef>
              <c:f>'##2'!$N$20:$P$20</c:f>
              <c:numCache>
                <c:formatCode>0%</c:formatCode>
                <c:ptCount val="3"/>
                <c:pt idx="0">
                  <c:v>0.4</c:v>
                </c:pt>
                <c:pt idx="1">
                  <c:v>0.26500000000000001</c:v>
                </c:pt>
                <c:pt idx="2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5-4168-B0E1-8B27C21C064E}"/>
            </c:ext>
          </c:extLst>
        </c:ser>
        <c:ser>
          <c:idx val="3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935-4168-B0E1-8B27C21C06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935-4168-B0E1-8B27C21C06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935-4168-B0E1-8B27C21C064E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'##2'!$N$19:$P$19</c:f>
              <c:strCache>
                <c:ptCount val="3"/>
                <c:pt idx="0">
                  <c:v>Prod A</c:v>
                </c:pt>
                <c:pt idx="1">
                  <c:v>Prod B</c:v>
                </c:pt>
                <c:pt idx="2">
                  <c:v>Competitor's Prod</c:v>
                </c:pt>
              </c:strCache>
            </c:strRef>
          </c:cat>
          <c:val>
            <c:numRef>
              <c:f>'##2'!$N$20:$P$20</c:f>
              <c:numCache>
                <c:formatCode>0%</c:formatCode>
                <c:ptCount val="3"/>
                <c:pt idx="0">
                  <c:v>0.4</c:v>
                </c:pt>
                <c:pt idx="1">
                  <c:v>0.26500000000000001</c:v>
                </c:pt>
                <c:pt idx="2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35-4168-B0E1-8B27C21C064E}"/>
            </c:ext>
          </c:extLst>
        </c:ser>
        <c:ser>
          <c:idx val="1"/>
          <c:order val="2"/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'##2'!$N$19:$P$19</c:f>
              <c:strCache>
                <c:ptCount val="3"/>
                <c:pt idx="0">
                  <c:v>Prod A</c:v>
                </c:pt>
                <c:pt idx="1">
                  <c:v>Prod B</c:v>
                </c:pt>
                <c:pt idx="2">
                  <c:v>Competitor's Prod</c:v>
                </c:pt>
              </c:strCache>
            </c:strRef>
          </c:cat>
          <c:val>
            <c:numRef>
              <c:f>'##2'!$N$20:$P$20</c:f>
              <c:numCache>
                <c:formatCode>0%</c:formatCode>
                <c:ptCount val="3"/>
                <c:pt idx="0">
                  <c:v>0.4</c:v>
                </c:pt>
                <c:pt idx="1">
                  <c:v>0.26500000000000001</c:v>
                </c:pt>
                <c:pt idx="2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35-4168-B0E1-8B27C21C064E}"/>
            </c:ext>
          </c:extLst>
        </c:ser>
        <c:ser>
          <c:idx val="0"/>
          <c:order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935-4168-B0E1-8B27C21C06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935-4168-B0E1-8B27C21C06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935-4168-B0E1-8B27C21C064E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'##2'!$N$19:$P$19</c:f>
              <c:strCache>
                <c:ptCount val="3"/>
                <c:pt idx="0">
                  <c:v>Prod A</c:v>
                </c:pt>
                <c:pt idx="1">
                  <c:v>Prod B</c:v>
                </c:pt>
                <c:pt idx="2">
                  <c:v>Competitor's Prod</c:v>
                </c:pt>
              </c:strCache>
            </c:strRef>
          </c:cat>
          <c:val>
            <c:numRef>
              <c:f>'##2'!$N$20:$P$20</c:f>
              <c:numCache>
                <c:formatCode>0%</c:formatCode>
                <c:ptCount val="3"/>
                <c:pt idx="0">
                  <c:v>0.4</c:v>
                </c:pt>
                <c:pt idx="1">
                  <c:v>0.26500000000000001</c:v>
                </c:pt>
                <c:pt idx="2">
                  <c:v>0.33500000000000002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935-4168-B0E1-8B27C21C064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D522A-F2A5-9F41-B3CB-4F2A3313556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D470-3DE9-1D4F-AA04-5A9186C6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and Black Cherry are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flavors base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urvey data.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“High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Protein”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“0%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fat”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的目标：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compagin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我们希望爱买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的人去买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希望增加新的口味增加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把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放在前面。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6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7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1D470-3DE9-1D4F-AA04-5A9186C6D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9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6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23B-3CE0-5F43-8883-A1BF024E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2C17-96F5-2E46-B69D-F1A1988DB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39E7-32AC-E345-A806-BC9B42E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D9EE-861A-FF4C-92AB-2E94C1A1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CB1A-E60D-CE48-99E1-E98B8E65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FC49-C470-FD4D-980B-232F8EA6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D12C7-9F6A-A348-BC2D-DCE36354F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298D-05EF-1147-AE68-EBF4082F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D2C0-977F-2840-B40A-167DDC6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A1A5-7F2D-1549-8971-09887A88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E73FD-0CC5-D64B-B158-0D72900E5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96E5-C602-DA43-B10D-C0777363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19C0-92F0-C940-BF8F-A99F9113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2AA4-739C-B84E-BB7E-211586C4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6627-E821-5A4A-A23A-C6521149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FB5A-C15A-4049-8F4D-3C9D21C1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F276-0311-A143-B834-94A43D85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66FA-F89C-924E-B8F8-72BBDBC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F175-DFA8-9249-AD8C-C287E5E6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F94F-D558-4E4C-8CF5-649D7A20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CBAA-CE46-814C-898A-5DF84DD8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0E39F-2F4E-4040-9053-BC8E026E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07F0-D0B2-CD4F-A9FE-4A824A4A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69F1-DF7D-4C47-8EBF-18029A6D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48F4-535A-2243-B506-A97E582F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1EF-5282-2E47-89B5-17DA5387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5F2C-F714-F04B-A441-76D1AD8D8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F2CC4-5BAE-CC40-8930-4963EBED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0CD0-0509-EB4D-8FA9-B5A65005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1D83-5003-B74A-B3EC-5D2D496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BDFC-4C01-D840-8BDA-AF268F02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22B3-CD17-5D4B-830D-BAE83D1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B687-FD0A-4C48-B3EF-AFCA8ABF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2BBFF-892B-3A40-B472-35565996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1BE1B-5543-0D49-90FB-EED70A186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A0A65-7A4F-6440-8470-1FAD32298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88FC8-8EC9-7148-A471-E372248F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29ADB-156B-3A4D-94F2-71492DDD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1853E-D12B-094F-9F6C-6C72FB9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024D-A24F-2745-B7EF-43CE76EC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5974D-A837-E549-90BE-B1B88A9C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3DE5F-F475-724D-8FCA-98C0CC0A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9EC8D-C631-C74D-B779-F5BCA91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BA63-AD08-AC48-BD3F-779D5B3B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90722-AF56-0D44-BE19-57CD56D6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6088-5503-064E-8DB0-D67A5713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DE83-185D-374B-9A54-BB0EBD1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E375-BCA3-894B-B0AC-450EA34C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48268-AE3A-5549-9068-8D5C5699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3FDC-1160-E74B-A814-9BFDBED7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1D96-529B-BC4F-A4D6-E23DE179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57D6-11A0-A64A-8525-9C4C24C4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4BE1-EA51-E440-AEAC-D23557A5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FC280-C0E7-CF4F-A61D-7C75776E4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0B2FE-5BEA-ED46-A5BB-475C8388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3528-3AF0-C74D-AF13-8C62A2A1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59A-F11A-A646-8569-A0962F84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E78-351B-C742-8549-12ED8C6F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C425F-898D-0E46-873A-6CA8B1D4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D084-0057-6641-B382-E4B98C63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1FAD-670E-6F41-BD17-931026E6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2E15-09D6-2140-B5EF-5452950C86E9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1A89-788A-3A48-8A36-F669880A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8FEA-C7B6-6C4B-9F87-0DEFE6B6E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1C7A-E01E-9A4F-950E-9F90755F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AD77D8-38FB-A546-86D0-EAC19640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1" y="84506"/>
            <a:ext cx="11679618" cy="6719765"/>
          </a:xfrm>
          <a:prstGeom prst="rect">
            <a:avLst/>
          </a:prstGeom>
          <a:effectLst>
            <a:softEdge rad="4064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944344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93B164-AB8D-4932-B923-06ED522E65D5}"/>
              </a:ext>
            </a:extLst>
          </p:cNvPr>
          <p:cNvSpPr/>
          <p:nvPr/>
        </p:nvSpPr>
        <p:spPr>
          <a:xfrm>
            <a:off x="2479668" y="4395814"/>
            <a:ext cx="76088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Group 9: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Anjali Shastri,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Futao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Xie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Guchuan Qiu,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Huiwen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Ge,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Tianbi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Guo</a:t>
            </a:r>
          </a:p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FAEE7061-43E6-415D-A149-9C63A4305539}"/>
              </a:ext>
            </a:extLst>
          </p:cNvPr>
          <p:cNvSpPr txBox="1">
            <a:spLocks/>
          </p:cNvSpPr>
          <p:nvPr/>
        </p:nvSpPr>
        <p:spPr>
          <a:xfrm>
            <a:off x="2601944" y="2489833"/>
            <a:ext cx="11193380" cy="1005788"/>
          </a:xfrm>
          <a:prstGeom prst="rect">
            <a:avLst/>
          </a:prstGeom>
          <a:noFill/>
        </p:spPr>
        <p:txBody>
          <a:bodyPr vert="horz" wrap="square" lIns="121920" tIns="60960" rIns="121920" bIns="6096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4800" dirty="0">
                <a:solidFill>
                  <a:srgbClr val="0070C0"/>
                </a:solidFill>
              </a:rPr>
              <a:t>Toy Horse Conjoint Analysis</a:t>
            </a:r>
            <a:endParaRPr lang="en-US" sz="4800" i="1" dirty="0"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078988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743919"/>
            <a:ext cx="12192000" cy="379773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98119" y="1826857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3928741" y="2596850"/>
            <a:ext cx="4334521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8800" b="0" dirty="0">
                <a:solidFill>
                  <a:schemeClr val="accent1"/>
                </a:solidFill>
                <a:cs typeface="+mn-ea"/>
                <a:sym typeface="+mn-lt"/>
              </a:rPr>
              <a:t>Appendix</a:t>
            </a:r>
            <a:endParaRPr lang="en-US" sz="8800" b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663085" y="3951067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79FA53-1585-284A-A99A-FD9BA51A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46E23-BB41-0D40-AC45-B13B1378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pic>
        <p:nvPicPr>
          <p:cNvPr id="11" name="Picture 2" descr="Image result for toy horse">
            <a:extLst>
              <a:ext uri="{FF2B5EF4-FFF2-40B4-BE49-F238E27FC236}">
                <a16:creationId xmlns:a16="http://schemas.microsoft.com/office/drawing/2014/main" id="{CC5C2E6E-9BAA-4F03-ABD7-0585CDE69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46" y="-121993"/>
            <a:ext cx="7556367" cy="67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9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78B682-6CDB-A744-A64B-3506A0A7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97944-8554-E340-AA96-A5BE3A55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68C1B2C-450F-0E47-9C5B-D82DA8BAB9E6}"/>
              </a:ext>
            </a:extLst>
          </p:cNvPr>
          <p:cNvSpPr txBox="1">
            <a:spLocks/>
          </p:cNvSpPr>
          <p:nvPr/>
        </p:nvSpPr>
        <p:spPr>
          <a:xfrm>
            <a:off x="838200" y="171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Appendix – All Scenarios for 2 products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541034-C5A2-41F9-90A4-B77D4AAB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73410"/>
              </p:ext>
            </p:extLst>
          </p:nvPr>
        </p:nvGraphicFramePr>
        <p:xfrm>
          <a:off x="1658773" y="1496724"/>
          <a:ext cx="4098792" cy="435584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48657">
                  <a:extLst>
                    <a:ext uri="{9D8B030D-6E8A-4147-A177-3AD203B41FA5}">
                      <a16:colId xmlns:a16="http://schemas.microsoft.com/office/drawing/2014/main" val="2756314207"/>
                    </a:ext>
                  </a:extLst>
                </a:gridCol>
                <a:gridCol w="839123">
                  <a:extLst>
                    <a:ext uri="{9D8B030D-6E8A-4147-A177-3AD203B41FA5}">
                      <a16:colId xmlns:a16="http://schemas.microsoft.com/office/drawing/2014/main" val="1205154984"/>
                    </a:ext>
                  </a:extLst>
                </a:gridCol>
                <a:gridCol w="892913">
                  <a:extLst>
                    <a:ext uri="{9D8B030D-6E8A-4147-A177-3AD203B41FA5}">
                      <a16:colId xmlns:a16="http://schemas.microsoft.com/office/drawing/2014/main" val="3792929806"/>
                    </a:ext>
                  </a:extLst>
                </a:gridCol>
                <a:gridCol w="1269442">
                  <a:extLst>
                    <a:ext uri="{9D8B030D-6E8A-4147-A177-3AD203B41FA5}">
                      <a16:colId xmlns:a16="http://schemas.microsoft.com/office/drawing/2014/main" val="3329532586"/>
                    </a:ext>
                  </a:extLst>
                </a:gridCol>
                <a:gridCol w="548657">
                  <a:extLst>
                    <a:ext uri="{9D8B030D-6E8A-4147-A177-3AD203B41FA5}">
                      <a16:colId xmlns:a16="http://schemas.microsoft.com/office/drawing/2014/main" val="3784082282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Scenario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Product 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Competitor Response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Competitor Market Share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1st Year Profit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7709534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102422.8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850160972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380129491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104376.7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012955331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137083.1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501428532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89911871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115908.1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064694894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524870618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-21509.5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4287853788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717605669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62521.33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1914461439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813612064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30057.47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3981092441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888898084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126826.9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3505326880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3997039741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86668.47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854042715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830762398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142102.9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196272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562036440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101474.1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366832056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595147732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4,14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0.335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169766.7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9575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2871632309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139222.9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1602761958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389758138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4128147253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1704239637"/>
                  </a:ext>
                </a:extLst>
              </a:tr>
              <a:tr h="14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125254.3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3" marR="3833" marT="3833" marB="0" anchor="ctr"/>
                </a:tc>
                <a:extLst>
                  <a:ext uri="{0D108BD9-81ED-4DB2-BD59-A6C34878D82A}">
                    <a16:rowId xmlns:a16="http://schemas.microsoft.com/office/drawing/2014/main" val="1632369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089405-5C4A-4A8D-AD96-6C7EA12EF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41950"/>
              </p:ext>
            </p:extLst>
          </p:nvPr>
        </p:nvGraphicFramePr>
        <p:xfrm>
          <a:off x="6590894" y="1498978"/>
          <a:ext cx="4373845" cy="43513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85475">
                  <a:extLst>
                    <a:ext uri="{9D8B030D-6E8A-4147-A177-3AD203B41FA5}">
                      <a16:colId xmlns:a16="http://schemas.microsoft.com/office/drawing/2014/main" val="321995774"/>
                    </a:ext>
                  </a:extLst>
                </a:gridCol>
                <a:gridCol w="895433">
                  <a:extLst>
                    <a:ext uri="{9D8B030D-6E8A-4147-A177-3AD203B41FA5}">
                      <a16:colId xmlns:a16="http://schemas.microsoft.com/office/drawing/2014/main" val="4026255654"/>
                    </a:ext>
                  </a:extLst>
                </a:gridCol>
                <a:gridCol w="952833">
                  <a:extLst>
                    <a:ext uri="{9D8B030D-6E8A-4147-A177-3AD203B41FA5}">
                      <a16:colId xmlns:a16="http://schemas.microsoft.com/office/drawing/2014/main" val="4137961661"/>
                    </a:ext>
                  </a:extLst>
                </a:gridCol>
                <a:gridCol w="1354629">
                  <a:extLst>
                    <a:ext uri="{9D8B030D-6E8A-4147-A177-3AD203B41FA5}">
                      <a16:colId xmlns:a16="http://schemas.microsoft.com/office/drawing/2014/main" val="1433336441"/>
                    </a:ext>
                  </a:extLst>
                </a:gridCol>
                <a:gridCol w="585475">
                  <a:extLst>
                    <a:ext uri="{9D8B030D-6E8A-4147-A177-3AD203B41FA5}">
                      <a16:colId xmlns:a16="http://schemas.microsoft.com/office/drawing/2014/main" val="4253900367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62599200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987.53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84567373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12803630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11,14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79878.93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6039418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7543757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30597.27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19320870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729623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128626.9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413033386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9408505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112832.5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8272009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48265672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12,14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175665.7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621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7068518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123091.9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137119928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14910309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25107928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54011168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13,14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68868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07600373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32572212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46235.27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76358407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32187481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134893.1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29065576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36615376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14,15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103255.1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7989469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3374111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14,16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0.405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155169.5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943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8612512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15,16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132533.5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10044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3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78B682-6CDB-A744-A64B-3506A0A7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97944-8554-E340-AA96-A5BE3A55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68C1B2C-450F-0E47-9C5B-D82DA8BAB9E6}"/>
              </a:ext>
            </a:extLst>
          </p:cNvPr>
          <p:cNvSpPr txBox="1">
            <a:spLocks/>
          </p:cNvSpPr>
          <p:nvPr/>
        </p:nvSpPr>
        <p:spPr>
          <a:xfrm>
            <a:off x="838200" y="171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Appendix – All Scenarios for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3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products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99AD30-C8AF-453E-AB88-DD8518095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69972"/>
              </p:ext>
            </p:extLst>
          </p:nvPr>
        </p:nvGraphicFramePr>
        <p:xfrm>
          <a:off x="2756862" y="1496724"/>
          <a:ext cx="6678276" cy="505604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07116">
                  <a:extLst>
                    <a:ext uri="{9D8B030D-6E8A-4147-A177-3AD203B41FA5}">
                      <a16:colId xmlns:a16="http://schemas.microsoft.com/office/drawing/2014/main" val="3439449458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1206297700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3661457133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3139676585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2832619802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1949923428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432960103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4251772977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2222156450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1086452047"/>
                    </a:ext>
                  </a:extLst>
                </a:gridCol>
                <a:gridCol w="607116">
                  <a:extLst>
                    <a:ext uri="{9D8B030D-6E8A-4147-A177-3AD203B41FA5}">
                      <a16:colId xmlns:a16="http://schemas.microsoft.com/office/drawing/2014/main" val="2238977448"/>
                    </a:ext>
                  </a:extLst>
                </a:gridCol>
              </a:tblGrid>
              <a:tr h="4758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Scenario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ProductA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ProductB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ProductC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n_new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Competitor_1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CompetitorMaretShare_1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1stYearProfit_1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Competitor_2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CompetitorMaretShare_2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1stYearProfit_2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325757587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86988.47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776510264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117782.9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799634649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101794.1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58205585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149926.7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75244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122102.9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197427755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3732966421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55387.67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315780402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-25299.3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3052637328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29852.27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17780672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-13129.6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392394090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52640.2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682882205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110645.9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4015941872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154759.1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73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100798.6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45335501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487724611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14201.33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3718576234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10775.07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393025870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65346.47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952502472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72108.47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996659897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108182.9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528005772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60746.87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635948629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100622.5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1065412517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84085.87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3744220962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665052259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93196.2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690929087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572355130"/>
                  </a:ext>
                </a:extLst>
              </a:tr>
              <a:tr h="1696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136840.7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3" marR="4463" marT="4463" marB="0" anchor="b"/>
                </a:tc>
                <a:extLst>
                  <a:ext uri="{0D108BD9-81ED-4DB2-BD59-A6C34878D82A}">
                    <a16:rowId xmlns:a16="http://schemas.microsoft.com/office/drawing/2014/main" val="208693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89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78B682-6CDB-A744-A64B-3506A0A7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97944-8554-E340-AA96-A5BE3A55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68C1B2C-450F-0E47-9C5B-D82DA8BAB9E6}"/>
              </a:ext>
            </a:extLst>
          </p:cNvPr>
          <p:cNvSpPr txBox="1">
            <a:spLocks/>
          </p:cNvSpPr>
          <p:nvPr/>
        </p:nvSpPr>
        <p:spPr>
          <a:xfrm>
            <a:off x="838200" y="171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Appendix – All Scenarios for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3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products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A037EE-FF3B-4EDE-9AF3-03E13EE6D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31393"/>
              </p:ext>
            </p:extLst>
          </p:nvPr>
        </p:nvGraphicFramePr>
        <p:xfrm>
          <a:off x="2842777" y="1560086"/>
          <a:ext cx="6506445" cy="479288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91495">
                  <a:extLst>
                    <a:ext uri="{9D8B030D-6E8A-4147-A177-3AD203B41FA5}">
                      <a16:colId xmlns:a16="http://schemas.microsoft.com/office/drawing/2014/main" val="2530770725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2373997136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3526694441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2211781765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3500921065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3191348103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423096686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1605212595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1642824446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2718946206"/>
                    </a:ext>
                  </a:extLst>
                </a:gridCol>
                <a:gridCol w="591495">
                  <a:extLst>
                    <a:ext uri="{9D8B030D-6E8A-4147-A177-3AD203B41FA5}">
                      <a16:colId xmlns:a16="http://schemas.microsoft.com/office/drawing/2014/main" val="947008913"/>
                    </a:ext>
                  </a:extLst>
                </a:gridCol>
              </a:tblGrid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88598707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127633.4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4191921344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2836317419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124806.7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870663279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120420.5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046409645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2276922255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133725574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511648223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670624347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119992.1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789139887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164105.3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83872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107625.3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2770678900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561334170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32518.93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2989183553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12754.87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242000373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65346.47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244902890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75588.07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151339857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108182.9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299931140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60746.87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117756714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133105.7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978249031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0.415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101183.3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482021831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166780431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670869564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60539088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293006525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78455.13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1025817110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114529.5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2074040019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71213.13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873148424"/>
                  </a:ext>
                </a:extLst>
              </a:tr>
              <a:tr h="16527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101569.5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48" marR="4348" marT="4348" marB="0" anchor="b"/>
                </a:tc>
                <a:extLst>
                  <a:ext uri="{0D108BD9-81ED-4DB2-BD59-A6C34878D82A}">
                    <a16:rowId xmlns:a16="http://schemas.microsoft.com/office/drawing/2014/main" val="34673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3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Calibri" panose="020F0502020204030204" pitchFamily="34" charset="0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55" name="文本框 23">
            <a:extLst>
              <a:ext uri="{FF2B5EF4-FFF2-40B4-BE49-F238E27FC236}">
                <a16:creationId xmlns:a16="http://schemas.microsoft.com/office/drawing/2014/main" id="{1A797CC3-F759-4CE0-BE1D-F7B05DCF0372}"/>
              </a:ext>
            </a:extLst>
          </p:cNvPr>
          <p:cNvSpPr txBox="1"/>
          <p:nvPr/>
        </p:nvSpPr>
        <p:spPr>
          <a:xfrm>
            <a:off x="440405" y="4397059"/>
            <a:ext cx="299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ecommendations</a:t>
            </a:r>
            <a:endParaRPr lang="zh-CN" altLang="en-US" dirty="0"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0" name="TextBox 47">
            <a:extLst>
              <a:ext uri="{FF2B5EF4-FFF2-40B4-BE49-F238E27FC236}">
                <a16:creationId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14" y="189991"/>
            <a:ext cx="417069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4000" b="1">
                <a:solidFill>
                  <a:srgbClr val="0070C0"/>
                </a:solidFill>
                <a:latin typeface="+mn-lt"/>
                <a:cs typeface="Calibri" panose="020F0502020204030204" pitchFamily="34" charset="0"/>
                <a:sym typeface="+mn-lt"/>
              </a:rPr>
              <a:t>Executive Summary</a:t>
            </a:r>
            <a:br>
              <a:rPr lang="en-US" altLang="zh-CN" sz="4000" b="1" dirty="0">
                <a:solidFill>
                  <a:srgbClr val="0070C0"/>
                </a:solidFill>
                <a:latin typeface="+mn-lt"/>
                <a:cs typeface="Calibri" panose="020F0502020204030204" pitchFamily="34" charset="0"/>
                <a:sym typeface="+mn-lt"/>
              </a:rPr>
            </a:br>
            <a:br>
              <a:rPr lang="en-US" altLang="zh-CN" sz="4000" b="1" dirty="0">
                <a:solidFill>
                  <a:srgbClr val="0070C0"/>
                </a:solidFill>
                <a:latin typeface="+mn-lt"/>
                <a:cs typeface="Calibri" panose="020F0502020204030204" pitchFamily="34" charset="0"/>
                <a:sym typeface="+mn-lt"/>
              </a:rPr>
            </a:br>
            <a:endParaRPr lang="en-US" altLang="zh-CN" sz="4000" b="1" dirty="0">
              <a:solidFill>
                <a:srgbClr val="0070C0"/>
              </a:solidFill>
              <a:latin typeface="+mn-lt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椭圆 44">
            <a:extLst>
              <a:ext uri="{FF2B5EF4-FFF2-40B4-BE49-F238E27FC236}">
                <a16:creationId xmlns:a16="http://schemas.microsoft.com/office/drawing/2014/main" id="{A149076C-20DB-C544-9346-F3104723957F}"/>
              </a:ext>
            </a:extLst>
          </p:cNvPr>
          <p:cNvSpPr/>
          <p:nvPr/>
        </p:nvSpPr>
        <p:spPr>
          <a:xfrm>
            <a:off x="3362270" y="1703224"/>
            <a:ext cx="189657" cy="18971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E5FCF-9E78-CF4B-B140-90F77CF840EB}"/>
              </a:ext>
            </a:extLst>
          </p:cNvPr>
          <p:cNvGrpSpPr/>
          <p:nvPr/>
        </p:nvGrpSpPr>
        <p:grpSpPr>
          <a:xfrm>
            <a:off x="3346749" y="1025928"/>
            <a:ext cx="597925" cy="4940336"/>
            <a:chOff x="3127111" y="1135426"/>
            <a:chExt cx="597925" cy="4940336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2FAF078-76E3-423B-8157-FE1C49F1A6FE}"/>
                </a:ext>
              </a:extLst>
            </p:cNvPr>
            <p:cNvCxnSpPr>
              <a:cxnSpLocks/>
            </p:cNvCxnSpPr>
            <p:nvPr/>
          </p:nvCxnSpPr>
          <p:spPr>
            <a:xfrm>
              <a:off x="3237461" y="1135426"/>
              <a:ext cx="0" cy="494033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AA2B2F3-11F5-4B89-9C47-03B2C320DFAF}"/>
                </a:ext>
              </a:extLst>
            </p:cNvPr>
            <p:cNvSpPr/>
            <p:nvPr/>
          </p:nvSpPr>
          <p:spPr>
            <a:xfrm>
              <a:off x="3131803" y="2705847"/>
              <a:ext cx="189657" cy="18971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98028C0-1DD3-4AC8-9D7E-599C8C5C914C}"/>
                </a:ext>
              </a:extLst>
            </p:cNvPr>
            <p:cNvSpPr/>
            <p:nvPr/>
          </p:nvSpPr>
          <p:spPr>
            <a:xfrm>
              <a:off x="3127112" y="3751359"/>
              <a:ext cx="189657" cy="1897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117FFFB-D442-40A7-B095-7DFDA7585177}"/>
                </a:ext>
              </a:extLst>
            </p:cNvPr>
            <p:cNvSpPr/>
            <p:nvPr/>
          </p:nvSpPr>
          <p:spPr>
            <a:xfrm>
              <a:off x="3127111" y="4689436"/>
              <a:ext cx="189657" cy="18971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60C5792-261D-44F5-96E5-EBA1774D7D95}"/>
                </a:ext>
              </a:extLst>
            </p:cNvPr>
            <p:cNvCxnSpPr/>
            <p:nvPr/>
          </p:nvCxnSpPr>
          <p:spPr>
            <a:xfrm>
              <a:off x="3422933" y="2785269"/>
              <a:ext cx="30210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AC6B002-D1D1-4DF5-82D0-0A6369B505AE}"/>
                </a:ext>
              </a:extLst>
            </p:cNvPr>
            <p:cNvCxnSpPr/>
            <p:nvPr/>
          </p:nvCxnSpPr>
          <p:spPr>
            <a:xfrm>
              <a:off x="3409170" y="3852006"/>
              <a:ext cx="30210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88C50D5-6238-4F3F-B9F1-CE2382C32C3D}"/>
                </a:ext>
              </a:extLst>
            </p:cNvPr>
            <p:cNvCxnSpPr/>
            <p:nvPr/>
          </p:nvCxnSpPr>
          <p:spPr>
            <a:xfrm>
              <a:off x="3422933" y="4785897"/>
              <a:ext cx="30210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6">
              <a:extLst>
                <a:ext uri="{FF2B5EF4-FFF2-40B4-BE49-F238E27FC236}">
                  <a16:creationId xmlns:a16="http://schemas.microsoft.com/office/drawing/2014/main" id="{D6B46412-A7D9-A24C-A391-54B59983A257}"/>
                </a:ext>
              </a:extLst>
            </p:cNvPr>
            <p:cNvCxnSpPr/>
            <p:nvPr/>
          </p:nvCxnSpPr>
          <p:spPr>
            <a:xfrm>
              <a:off x="3415699" y="1907580"/>
              <a:ext cx="30210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23">
            <a:extLst>
              <a:ext uri="{FF2B5EF4-FFF2-40B4-BE49-F238E27FC236}">
                <a16:creationId xmlns:a16="http://schemas.microsoft.com/office/drawing/2014/main" id="{15463FBB-12C1-4CEF-A6C8-22E68F06516D}"/>
              </a:ext>
            </a:extLst>
          </p:cNvPr>
          <p:cNvSpPr txBox="1"/>
          <p:nvPr/>
        </p:nvSpPr>
        <p:spPr>
          <a:xfrm>
            <a:off x="322731" y="1472790"/>
            <a:ext cx="299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ey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nsights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1FD49-CC8B-D44F-BA0B-FF7AEFB54BAD}"/>
              </a:ext>
            </a:extLst>
          </p:cNvPr>
          <p:cNvSpPr txBox="1"/>
          <p:nvPr/>
        </p:nvSpPr>
        <p:spPr>
          <a:xfrm>
            <a:off x="4081306" y="1494607"/>
            <a:ext cx="666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Divided customer into </a:t>
            </a:r>
            <a:r>
              <a:rPr lang="en-US" b="1" dirty="0"/>
              <a:t>3 segments</a:t>
            </a:r>
            <a:r>
              <a:rPr lang="en-US" dirty="0"/>
              <a:t> will be the best option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(benefit</a:t>
            </a:r>
            <a:r>
              <a:rPr lang="zh-CN" altLang="en-US" dirty="0"/>
              <a:t> </a:t>
            </a:r>
            <a:r>
              <a:rPr lang="en-US" altLang="zh-CN" dirty="0"/>
              <a:t>segmentation)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F8BB8-9E37-CE4D-A0C5-4BBEA799E8E1}"/>
              </a:ext>
            </a:extLst>
          </p:cNvPr>
          <p:cNvSpPr txBox="1"/>
          <p:nvPr/>
        </p:nvSpPr>
        <p:spPr>
          <a:xfrm>
            <a:off x="4081306" y="2465102"/>
            <a:ext cx="68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Price</a:t>
            </a:r>
            <a:r>
              <a:rPr lang="en-US" altLang="zh-CN" dirty="0"/>
              <a:t> is the main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to affect customer’s rating.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priori</a:t>
            </a:r>
            <a:r>
              <a:rPr lang="zh-CN" altLang="en-US" dirty="0"/>
              <a:t> </a:t>
            </a:r>
            <a:r>
              <a:rPr lang="en-US" altLang="zh-CN" dirty="0"/>
              <a:t>segmentation)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59691-A0EB-CF4D-9472-97A7035F7594}"/>
              </a:ext>
            </a:extLst>
          </p:cNvPr>
          <p:cNvSpPr txBox="1"/>
          <p:nvPr/>
        </p:nvSpPr>
        <p:spPr>
          <a:xfrm>
            <a:off x="4107410" y="4423583"/>
            <a:ext cx="625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Product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12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&amp;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Product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14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87F8B-D4EB-DE4B-BF86-C1B3CEF2E268}"/>
              </a:ext>
            </a:extLst>
          </p:cNvPr>
          <p:cNvSpPr txBox="1"/>
          <p:nvPr/>
        </p:nvSpPr>
        <p:spPr>
          <a:xfrm>
            <a:off x="4107410" y="3444917"/>
            <a:ext cx="634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Product</a:t>
            </a:r>
            <a:r>
              <a:rPr lang="zh-CN" altLang="en-US" b="1" dirty="0"/>
              <a:t> </a:t>
            </a:r>
            <a:r>
              <a:rPr lang="en-US" altLang="zh-CN" b="1" dirty="0"/>
              <a:t>4(or 3),</a:t>
            </a:r>
            <a:r>
              <a:rPr lang="zh-CN" altLang="en-US" b="1" dirty="0"/>
              <a:t> </a:t>
            </a:r>
            <a:r>
              <a:rPr lang="en-US" altLang="zh-CN" b="1" dirty="0"/>
              <a:t>12(or 11), 14(or</a:t>
            </a:r>
            <a:r>
              <a:rPr lang="zh-CN" altLang="en-US" b="1" dirty="0"/>
              <a:t> </a:t>
            </a:r>
            <a:r>
              <a:rPr lang="en-US" altLang="zh-CN" b="1" dirty="0"/>
              <a:t>13),</a:t>
            </a:r>
            <a:r>
              <a:rPr lang="zh-CN" altLang="en-US" b="1" dirty="0"/>
              <a:t> </a:t>
            </a:r>
            <a:r>
              <a:rPr lang="en-US" altLang="zh-CN" b="1" dirty="0"/>
              <a:t>16(or</a:t>
            </a:r>
            <a:r>
              <a:rPr lang="zh-CN" altLang="en-US" b="1" dirty="0"/>
              <a:t> </a:t>
            </a:r>
            <a:r>
              <a:rPr lang="en-US" altLang="zh-CN" b="1" dirty="0"/>
              <a:t>15)</a:t>
            </a:r>
            <a:r>
              <a:rPr lang="zh-CN" altLang="en-US" b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options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6AEFB-AA70-1642-B944-BF87F7B34B22}"/>
              </a:ext>
            </a:extLst>
          </p:cNvPr>
          <p:cNvSpPr txBox="1"/>
          <p:nvPr/>
        </p:nvSpPr>
        <p:spPr>
          <a:xfrm>
            <a:off x="10879810" y="232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" descr="Image result for toy horse">
            <a:extLst>
              <a:ext uri="{FF2B5EF4-FFF2-40B4-BE49-F238E27FC236}">
                <a16:creationId xmlns:a16="http://schemas.microsoft.com/office/drawing/2014/main" id="{FBF313BD-6845-4ABF-94AF-61F144BA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46" y="-121993"/>
            <a:ext cx="7556367" cy="67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1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72E215-FD67-1C41-A4D0-8903358815D6}"/>
              </a:ext>
            </a:extLst>
          </p:cNvPr>
          <p:cNvGrpSpPr/>
          <p:nvPr/>
        </p:nvGrpSpPr>
        <p:grpSpPr>
          <a:xfrm>
            <a:off x="756977" y="1158241"/>
            <a:ext cx="11027907" cy="5098980"/>
            <a:chOff x="944344" y="1215851"/>
            <a:chExt cx="10339754" cy="43911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8481F9E-056B-4555-B178-33E5611BCAE2}"/>
                </a:ext>
              </a:extLst>
            </p:cNvPr>
            <p:cNvSpPr/>
            <p:nvPr/>
          </p:nvSpPr>
          <p:spPr>
            <a:xfrm>
              <a:off x="944344" y="1215851"/>
              <a:ext cx="10339754" cy="43911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B825D14-4E42-4608-B469-E792F3431164}"/>
                </a:ext>
              </a:extLst>
            </p:cNvPr>
            <p:cNvSpPr/>
            <p:nvPr/>
          </p:nvSpPr>
          <p:spPr>
            <a:xfrm>
              <a:off x="1078988" y="1381698"/>
              <a:ext cx="10007518" cy="4037467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017AC15-5817-624C-B593-3C17ACD0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1" y="19933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Benefit Segmentation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06E8DF-4370-084F-884F-BD31EF49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11" y="1524897"/>
            <a:ext cx="7081114" cy="442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9F3EA-EE10-3E4A-9013-5DA00F8B7AB7}"/>
              </a:ext>
            </a:extLst>
          </p:cNvPr>
          <p:cNvSpPr txBox="1"/>
          <p:nvPr/>
        </p:nvSpPr>
        <p:spPr>
          <a:xfrm>
            <a:off x="8211839" y="2483804"/>
            <a:ext cx="32833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Best output is K = 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Separate All customers into 3 segments.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 Overlap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Overlap when K over 3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Didn’t correctly Separate the segments when k = 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E914E-A5CF-D848-A4D0-2B4BDA59A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1C054-82BF-2C44-B0FA-F40E09233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2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72E215-FD67-1C41-A4D0-8903358815D6}"/>
              </a:ext>
            </a:extLst>
          </p:cNvPr>
          <p:cNvGrpSpPr/>
          <p:nvPr/>
        </p:nvGrpSpPr>
        <p:grpSpPr>
          <a:xfrm>
            <a:off x="756977" y="1158241"/>
            <a:ext cx="11027907" cy="5098980"/>
            <a:chOff x="944344" y="1215851"/>
            <a:chExt cx="10339754" cy="43911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8481F9E-056B-4555-B178-33E5611BCAE2}"/>
                </a:ext>
              </a:extLst>
            </p:cNvPr>
            <p:cNvSpPr/>
            <p:nvPr/>
          </p:nvSpPr>
          <p:spPr>
            <a:xfrm>
              <a:off x="944344" y="1215851"/>
              <a:ext cx="10339754" cy="43911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B825D14-4E42-4608-B469-E792F3431164}"/>
                </a:ext>
              </a:extLst>
            </p:cNvPr>
            <p:cNvSpPr/>
            <p:nvPr/>
          </p:nvSpPr>
          <p:spPr>
            <a:xfrm>
              <a:off x="1078988" y="1381698"/>
              <a:ext cx="10007518" cy="4037467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017AC15-5817-624C-B593-3C17ACD0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1" y="19933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Benefit Segmentation</a:t>
            </a: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44FF4AAE-F0C4-CB47-99C1-39F519E65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692324"/>
              </p:ext>
            </p:extLst>
          </p:nvPr>
        </p:nvGraphicFramePr>
        <p:xfrm>
          <a:off x="1031635" y="1717479"/>
          <a:ext cx="5064365" cy="2620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DFC151-B68B-A743-A521-181C2FF41515}"/>
              </a:ext>
            </a:extLst>
          </p:cNvPr>
          <p:cNvSpPr txBox="1"/>
          <p:nvPr/>
        </p:nvSpPr>
        <p:spPr>
          <a:xfrm>
            <a:off x="1133856" y="4583847"/>
            <a:ext cx="992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40% customers are more price sensitive than others.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34% customers preferred the 26 inches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26% customers varied by both price and motion.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63284A-10C2-3641-AF14-112D41BB0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284197"/>
              </p:ext>
            </p:extLst>
          </p:nvPr>
        </p:nvGraphicFramePr>
        <p:xfrm>
          <a:off x="5937331" y="1595841"/>
          <a:ext cx="5688884" cy="273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ED772AB-AFA3-DE4A-B57A-1D21FED52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C4912D-62C9-8844-84BD-FE1ED663F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pic>
        <p:nvPicPr>
          <p:cNvPr id="11" name="Picture 2" descr="Image result for toy horse">
            <a:extLst>
              <a:ext uri="{FF2B5EF4-FFF2-40B4-BE49-F238E27FC236}">
                <a16:creationId xmlns:a16="http://schemas.microsoft.com/office/drawing/2014/main" id="{D23CA7BA-C2F9-46E4-9822-5A4DE04E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46" y="-121993"/>
            <a:ext cx="7556367" cy="67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6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8B21-F0EF-6B4A-B530-CBBB8028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Priori Segmentation (Gender &amp; Age)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488C64-F1E5-CC44-BE38-540FD52E8959}"/>
              </a:ext>
            </a:extLst>
          </p:cNvPr>
          <p:cNvGrpSpPr/>
          <p:nvPr/>
        </p:nvGrpSpPr>
        <p:grpSpPr>
          <a:xfrm>
            <a:off x="756977" y="1158241"/>
            <a:ext cx="11027907" cy="5098980"/>
            <a:chOff x="944344" y="1215851"/>
            <a:chExt cx="10339754" cy="4391129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86641629-626D-B24A-89A2-53C238C8AA68}"/>
                </a:ext>
              </a:extLst>
            </p:cNvPr>
            <p:cNvSpPr/>
            <p:nvPr/>
          </p:nvSpPr>
          <p:spPr>
            <a:xfrm>
              <a:off x="944344" y="1215851"/>
              <a:ext cx="10339754" cy="43911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矩形 22">
              <a:extLst>
                <a:ext uri="{FF2B5EF4-FFF2-40B4-BE49-F238E27FC236}">
                  <a16:creationId xmlns:a16="http://schemas.microsoft.com/office/drawing/2014/main" id="{B5B1EE38-D829-7945-8B99-4DAADC49293B}"/>
                </a:ext>
              </a:extLst>
            </p:cNvPr>
            <p:cNvSpPr/>
            <p:nvPr/>
          </p:nvSpPr>
          <p:spPr>
            <a:xfrm>
              <a:off x="1078988" y="1381698"/>
              <a:ext cx="10007518" cy="403746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C06D5B-1B1B-44BF-A7FF-70525773FA97}"/>
              </a:ext>
            </a:extLst>
          </p:cNvPr>
          <p:cNvSpPr txBox="1"/>
          <p:nvPr/>
        </p:nvSpPr>
        <p:spPr>
          <a:xfrm>
            <a:off x="803522" y="4452709"/>
            <a:ext cx="11258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Ratings = </a:t>
            </a:r>
            <a:r>
              <a:rPr lang="el-GR" altLang="zh-CN" dirty="0"/>
              <a:t>β</a:t>
            </a:r>
            <a:r>
              <a:rPr lang="en-US" altLang="zh-CN" dirty="0"/>
              <a:t>0+</a:t>
            </a:r>
            <a:r>
              <a:rPr lang="el-GR" altLang="zh-CN" dirty="0"/>
              <a:t> β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price+...+ </a:t>
            </a:r>
            <a:r>
              <a:rPr lang="el-GR" altLang="zh-CN" dirty="0"/>
              <a:t>β</a:t>
            </a:r>
            <a:r>
              <a:rPr lang="en-US" altLang="zh-CN" dirty="0"/>
              <a:t>4*style+</a:t>
            </a:r>
            <a:r>
              <a:rPr lang="el-GR" altLang="zh-CN" dirty="0"/>
              <a:t> β</a:t>
            </a:r>
            <a:r>
              <a:rPr lang="en-US" altLang="zh-CN" dirty="0"/>
              <a:t>0s+</a:t>
            </a:r>
            <a:r>
              <a:rPr lang="el-GR" altLang="zh-CN" dirty="0"/>
              <a:t> β</a:t>
            </a:r>
            <a:r>
              <a:rPr lang="en-US" altLang="zh-CN" dirty="0"/>
              <a:t>1s*price*age……+</a:t>
            </a:r>
            <a:r>
              <a:rPr lang="el-GR" altLang="zh-CN" dirty="0"/>
              <a:t> β</a:t>
            </a:r>
            <a:r>
              <a:rPr lang="en-US" altLang="zh-CN" dirty="0"/>
              <a:t>4s*style*age + 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Ratings = </a:t>
            </a:r>
            <a:r>
              <a:rPr lang="el-GR" altLang="zh-CN" dirty="0"/>
              <a:t>β</a:t>
            </a:r>
            <a:r>
              <a:rPr lang="en-US" altLang="zh-CN" dirty="0"/>
              <a:t>0+</a:t>
            </a:r>
            <a:r>
              <a:rPr lang="el-GR" altLang="zh-CN" dirty="0"/>
              <a:t> β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price+...+ </a:t>
            </a:r>
            <a:r>
              <a:rPr lang="el-GR" altLang="zh-CN" dirty="0"/>
              <a:t>β</a:t>
            </a:r>
            <a:r>
              <a:rPr lang="en-US" altLang="zh-CN" dirty="0"/>
              <a:t>4*style+</a:t>
            </a:r>
            <a:r>
              <a:rPr lang="el-GR" altLang="zh-CN" dirty="0"/>
              <a:t> β</a:t>
            </a:r>
            <a:r>
              <a:rPr lang="en-US" altLang="zh-CN" dirty="0"/>
              <a:t>0s+</a:t>
            </a:r>
            <a:r>
              <a:rPr lang="el-GR" altLang="zh-CN" dirty="0"/>
              <a:t> β</a:t>
            </a:r>
            <a:r>
              <a:rPr lang="en-US" altLang="zh-CN" dirty="0"/>
              <a:t>1s*price*gender……+</a:t>
            </a:r>
            <a:r>
              <a:rPr lang="el-GR" altLang="zh-CN" dirty="0"/>
              <a:t> β</a:t>
            </a:r>
            <a:r>
              <a:rPr lang="en-US" altLang="zh-CN" dirty="0"/>
              <a:t>4s*style*gender + 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Price is the most important reason to impact customer’s rating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difference of coefficients between whole population and priori segmentation is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9BE8BAF-D8AD-4E57-B234-E48CFABBA499}"/>
              </a:ext>
            </a:extLst>
          </p:cNvPr>
          <p:cNvSpPr/>
          <p:nvPr/>
        </p:nvSpPr>
        <p:spPr>
          <a:xfrm>
            <a:off x="5133072" y="4547248"/>
            <a:ext cx="3226818" cy="2758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D06F3B-BC03-4BD5-8E40-1DA10F40C73B}"/>
              </a:ext>
            </a:extLst>
          </p:cNvPr>
          <p:cNvCxnSpPr/>
          <p:nvPr/>
        </p:nvCxnSpPr>
        <p:spPr>
          <a:xfrm flipV="1">
            <a:off x="8332115" y="4296779"/>
            <a:ext cx="519288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DF16E5-6023-4913-94F3-E351A80840B5}"/>
              </a:ext>
            </a:extLst>
          </p:cNvPr>
          <p:cNvSpPr txBox="1"/>
          <p:nvPr/>
        </p:nvSpPr>
        <p:spPr>
          <a:xfrm>
            <a:off x="8822671" y="3973613"/>
            <a:ext cx="213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Segment Interactions 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A16B8F-BDDF-9145-8F6C-D8AD97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2E76F4-801B-A941-A464-3117533B7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pic>
        <p:nvPicPr>
          <p:cNvPr id="2050" name="Picture 2" descr="Image result for toy horse">
            <a:extLst>
              <a:ext uri="{FF2B5EF4-FFF2-40B4-BE49-F238E27FC236}">
                <a16:creationId xmlns:a16="http://schemas.microsoft.com/office/drawing/2014/main" id="{741A1474-305E-4544-B3FF-C5CA9725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46" y="-21094"/>
            <a:ext cx="7556367" cy="67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25E2276-5A0D-4248-B50E-FD4C6B1174E8}"/>
              </a:ext>
            </a:extLst>
          </p:cNvPr>
          <p:cNvSpPr/>
          <p:nvPr/>
        </p:nvSpPr>
        <p:spPr>
          <a:xfrm>
            <a:off x="5133071" y="4962144"/>
            <a:ext cx="3901201" cy="34182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DEA1E37-3315-4278-BC67-00D93B05E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955751"/>
              </p:ext>
            </p:extLst>
          </p:nvPr>
        </p:nvGraphicFramePr>
        <p:xfrm>
          <a:off x="987159" y="1364651"/>
          <a:ext cx="5445382" cy="279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2CB5575-DA55-4660-97A2-D69EE3659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08709"/>
              </p:ext>
            </p:extLst>
          </p:nvPr>
        </p:nvGraphicFramePr>
        <p:xfrm>
          <a:off x="6569209" y="1337482"/>
          <a:ext cx="4922929" cy="271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D085C-171E-4EC3-B4BF-81A2D98BB694}"/>
              </a:ext>
            </a:extLst>
          </p:cNvPr>
          <p:cNvCxnSpPr/>
          <p:nvPr/>
        </p:nvCxnSpPr>
        <p:spPr>
          <a:xfrm flipV="1">
            <a:off x="8882374" y="4587843"/>
            <a:ext cx="268213" cy="34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3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8B21-F0EF-6B4A-B530-CBBB8028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Market Simulation</a:t>
            </a:r>
            <a:r>
              <a:rPr lang="en-US" altLang="zh-CN" b="1" dirty="0">
                <a:solidFill>
                  <a:srgbClr val="0070C0"/>
                </a:solidFill>
                <a:latin typeface="+mn-lt"/>
              </a:rPr>
              <a:t>—Overview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488C64-F1E5-CC44-BE38-540FD52E8959}"/>
              </a:ext>
            </a:extLst>
          </p:cNvPr>
          <p:cNvGrpSpPr/>
          <p:nvPr/>
        </p:nvGrpSpPr>
        <p:grpSpPr>
          <a:xfrm>
            <a:off x="756977" y="1290513"/>
            <a:ext cx="11027907" cy="5098980"/>
            <a:chOff x="944344" y="1215851"/>
            <a:chExt cx="10339754" cy="4391129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86641629-626D-B24A-89A2-53C238C8AA68}"/>
                </a:ext>
              </a:extLst>
            </p:cNvPr>
            <p:cNvSpPr/>
            <p:nvPr/>
          </p:nvSpPr>
          <p:spPr>
            <a:xfrm>
              <a:off x="944344" y="1215851"/>
              <a:ext cx="10339754" cy="43911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矩形 22">
              <a:extLst>
                <a:ext uri="{FF2B5EF4-FFF2-40B4-BE49-F238E27FC236}">
                  <a16:creationId xmlns:a16="http://schemas.microsoft.com/office/drawing/2014/main" id="{B5B1EE38-D829-7945-8B99-4DAADC49293B}"/>
                </a:ext>
              </a:extLst>
            </p:cNvPr>
            <p:cNvSpPr/>
            <p:nvPr/>
          </p:nvSpPr>
          <p:spPr>
            <a:xfrm>
              <a:off x="1078988" y="1381698"/>
              <a:ext cx="10007518" cy="403746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4AE7B01-FA8A-4BF2-9397-9F443604C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925156"/>
              </p:ext>
            </p:extLst>
          </p:nvPr>
        </p:nvGraphicFramePr>
        <p:xfrm>
          <a:off x="447940" y="20486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6E0D4F9-AC09-4BA0-BE8D-37453DB253C2}"/>
              </a:ext>
            </a:extLst>
          </p:cNvPr>
          <p:cNvSpPr txBox="1"/>
          <p:nvPr/>
        </p:nvSpPr>
        <p:spPr>
          <a:xfrm>
            <a:off x="8656104" y="1673042"/>
            <a:ext cx="2778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</a:t>
            </a:r>
          </a:p>
          <a:p>
            <a:pPr marL="342900" indent="-342900">
              <a:buAutoNum type="arabicPeriod"/>
            </a:pPr>
            <a:r>
              <a:rPr lang="en-US" b="1" dirty="0"/>
              <a:t>Sufficient fund </a:t>
            </a:r>
            <a:r>
              <a:rPr lang="en-US" dirty="0"/>
              <a:t>for covering the costs;</a:t>
            </a:r>
          </a:p>
          <a:p>
            <a:pPr marL="342900" indent="-342900">
              <a:buAutoNum type="arabicPeriod"/>
            </a:pPr>
            <a:r>
              <a:rPr lang="en-US" dirty="0"/>
              <a:t>Duration for the product line is </a:t>
            </a:r>
            <a:r>
              <a:rPr lang="en-US" b="1" dirty="0"/>
              <a:t>5 years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The competitor would </a:t>
            </a:r>
            <a:r>
              <a:rPr lang="en-US" b="1" dirty="0"/>
              <a:t>decrease their price </a:t>
            </a:r>
            <a:r>
              <a:rPr lang="en-US" dirty="0"/>
              <a:t>with a market share lower than </a:t>
            </a:r>
            <a:r>
              <a:rPr lang="en-US" b="1" dirty="0"/>
              <a:t>50%</a:t>
            </a:r>
            <a:r>
              <a:rPr lang="en-US" dirty="0"/>
              <a:t> and would </a:t>
            </a:r>
            <a:r>
              <a:rPr lang="en-US" b="1" dirty="0"/>
              <a:t>take fierce action </a:t>
            </a:r>
            <a:r>
              <a:rPr lang="en-US" dirty="0"/>
              <a:t>with a market share lower than </a:t>
            </a:r>
            <a:r>
              <a:rPr lang="en-US" b="1" dirty="0"/>
              <a:t>30%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0B73D1-ED82-4C69-A45F-2A110C44AC1A}"/>
              </a:ext>
            </a:extLst>
          </p:cNvPr>
          <p:cNvSpPr txBox="1"/>
          <p:nvPr/>
        </p:nvSpPr>
        <p:spPr>
          <a:xfrm>
            <a:off x="3095646" y="5192333"/>
            <a:ext cx="719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Principles of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combinations of </a:t>
            </a:r>
            <a:r>
              <a:rPr lang="en-US" b="1" dirty="0"/>
              <a:t>profile 4(or 3),12(or 11), 14 (or 13),16 (or 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line of </a:t>
            </a:r>
            <a:r>
              <a:rPr lang="en-US" b="1" dirty="0"/>
              <a:t>3 (or 2) products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9A4FCE-1152-AB4E-8192-16200D517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2A100C-7F80-4149-8866-80151E10B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800" y="0"/>
            <a:ext cx="330200" cy="15494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FC67E0-341A-5F4C-B796-73A4839A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8091"/>
              </p:ext>
            </p:extLst>
          </p:nvPr>
        </p:nvGraphicFramePr>
        <p:xfrm>
          <a:off x="4434867" y="1834924"/>
          <a:ext cx="3878064" cy="316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16">
                  <a:extLst>
                    <a:ext uri="{9D8B030D-6E8A-4147-A177-3AD203B41FA5}">
                      <a16:colId xmlns:a16="http://schemas.microsoft.com/office/drawing/2014/main" val="3632061469"/>
                    </a:ext>
                  </a:extLst>
                </a:gridCol>
                <a:gridCol w="969516">
                  <a:extLst>
                    <a:ext uri="{9D8B030D-6E8A-4147-A177-3AD203B41FA5}">
                      <a16:colId xmlns:a16="http://schemas.microsoft.com/office/drawing/2014/main" val="3351067898"/>
                    </a:ext>
                  </a:extLst>
                </a:gridCol>
                <a:gridCol w="969516">
                  <a:extLst>
                    <a:ext uri="{9D8B030D-6E8A-4147-A177-3AD203B41FA5}">
                      <a16:colId xmlns:a16="http://schemas.microsoft.com/office/drawing/2014/main" val="702525262"/>
                    </a:ext>
                  </a:extLst>
                </a:gridCol>
                <a:gridCol w="969516">
                  <a:extLst>
                    <a:ext uri="{9D8B030D-6E8A-4147-A177-3AD203B41FA5}">
                      <a16:colId xmlns:a16="http://schemas.microsoft.com/office/drawing/2014/main" val="4044206135"/>
                    </a:ext>
                  </a:extLst>
                </a:gridCol>
              </a:tblGrid>
              <a:tr h="373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Segment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Ideal Product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Alternative Product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4670228"/>
                  </a:ext>
                </a:extLst>
              </a:tr>
              <a:tr h="35383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 Segmentation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Size Sensitive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05790398"/>
                  </a:ext>
                </a:extLst>
              </a:tr>
              <a:tr h="373281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Small Rocking Fan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1302455"/>
                  </a:ext>
                </a:extLst>
              </a:tr>
              <a:tr h="353835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Price Sensitive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133170"/>
                  </a:ext>
                </a:extLst>
              </a:tr>
              <a:tr h="35383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Priori Segmentation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2-year-old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4763" marR="4763" marT="4763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4763" marR="4763" marT="4763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32740"/>
                  </a:ext>
                </a:extLst>
              </a:tr>
              <a:tr h="456149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3/4-year-old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087782"/>
                  </a:ext>
                </a:extLst>
              </a:tr>
              <a:tr h="49274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79176276"/>
                  </a:ext>
                </a:extLst>
              </a:tr>
              <a:tr h="407871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4040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2488C64-F1E5-CC44-BE38-540FD52E8959}"/>
              </a:ext>
            </a:extLst>
          </p:cNvPr>
          <p:cNvGrpSpPr/>
          <p:nvPr/>
        </p:nvGrpSpPr>
        <p:grpSpPr>
          <a:xfrm>
            <a:off x="572958" y="1088058"/>
            <a:ext cx="11442252" cy="5459595"/>
            <a:chOff x="944344" y="1215851"/>
            <a:chExt cx="10339754" cy="4391129"/>
          </a:xfrm>
        </p:grpSpPr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86641629-626D-B24A-89A2-53C238C8AA68}"/>
                </a:ext>
              </a:extLst>
            </p:cNvPr>
            <p:cNvSpPr/>
            <p:nvPr/>
          </p:nvSpPr>
          <p:spPr>
            <a:xfrm>
              <a:off x="944344" y="1215851"/>
              <a:ext cx="10339754" cy="43911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矩形 22">
              <a:extLst>
                <a:ext uri="{FF2B5EF4-FFF2-40B4-BE49-F238E27FC236}">
                  <a16:creationId xmlns:a16="http://schemas.microsoft.com/office/drawing/2014/main" id="{B5B1EE38-D829-7945-8B99-4DAADC49293B}"/>
                </a:ext>
              </a:extLst>
            </p:cNvPr>
            <p:cNvSpPr/>
            <p:nvPr/>
          </p:nvSpPr>
          <p:spPr>
            <a:xfrm>
              <a:off x="1078988" y="1381698"/>
              <a:ext cx="10007518" cy="403746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AA53653-CBCD-074F-A2FC-2BF4E977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E6D27-B143-7A48-8F10-28678EA3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20C0AD-E49C-FA46-A864-99A812055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44257"/>
              </p:ext>
            </p:extLst>
          </p:nvPr>
        </p:nvGraphicFramePr>
        <p:xfrm>
          <a:off x="1036948" y="1720312"/>
          <a:ext cx="8424713" cy="433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39">
                  <a:extLst>
                    <a:ext uri="{9D8B030D-6E8A-4147-A177-3AD203B41FA5}">
                      <a16:colId xmlns:a16="http://schemas.microsoft.com/office/drawing/2014/main" val="1336670638"/>
                    </a:ext>
                  </a:extLst>
                </a:gridCol>
                <a:gridCol w="752115">
                  <a:extLst>
                    <a:ext uri="{9D8B030D-6E8A-4147-A177-3AD203B41FA5}">
                      <a16:colId xmlns:a16="http://schemas.microsoft.com/office/drawing/2014/main" val="3559472235"/>
                    </a:ext>
                  </a:extLst>
                </a:gridCol>
                <a:gridCol w="557315">
                  <a:extLst>
                    <a:ext uri="{9D8B030D-6E8A-4147-A177-3AD203B41FA5}">
                      <a16:colId xmlns:a16="http://schemas.microsoft.com/office/drawing/2014/main" val="2069556974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1126107433"/>
                    </a:ext>
                  </a:extLst>
                </a:gridCol>
                <a:gridCol w="649540">
                  <a:extLst>
                    <a:ext uri="{9D8B030D-6E8A-4147-A177-3AD203B41FA5}">
                      <a16:colId xmlns:a16="http://schemas.microsoft.com/office/drawing/2014/main" val="628443082"/>
                    </a:ext>
                  </a:extLst>
                </a:gridCol>
                <a:gridCol w="845031">
                  <a:extLst>
                    <a:ext uri="{9D8B030D-6E8A-4147-A177-3AD203B41FA5}">
                      <a16:colId xmlns:a16="http://schemas.microsoft.com/office/drawing/2014/main" val="69049307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35322542"/>
                    </a:ext>
                  </a:extLst>
                </a:gridCol>
                <a:gridCol w="887537">
                  <a:extLst>
                    <a:ext uri="{9D8B030D-6E8A-4147-A177-3AD203B41FA5}">
                      <a16:colId xmlns:a16="http://schemas.microsoft.com/office/drawing/2014/main" val="4292388317"/>
                    </a:ext>
                  </a:extLst>
                </a:gridCol>
                <a:gridCol w="873699">
                  <a:extLst>
                    <a:ext uri="{9D8B030D-6E8A-4147-A177-3AD203B41FA5}">
                      <a16:colId xmlns:a16="http://schemas.microsoft.com/office/drawing/2014/main" val="1457764640"/>
                    </a:ext>
                  </a:extLst>
                </a:gridCol>
                <a:gridCol w="894361">
                  <a:extLst>
                    <a:ext uri="{9D8B030D-6E8A-4147-A177-3AD203B41FA5}">
                      <a16:colId xmlns:a16="http://schemas.microsoft.com/office/drawing/2014/main" val="2263294889"/>
                    </a:ext>
                  </a:extLst>
                </a:gridCol>
                <a:gridCol w="1061110">
                  <a:extLst>
                    <a:ext uri="{9D8B030D-6E8A-4147-A177-3AD203B41FA5}">
                      <a16:colId xmlns:a16="http://schemas.microsoft.com/office/drawing/2014/main" val="57323890"/>
                    </a:ext>
                  </a:extLst>
                </a:gridCol>
              </a:tblGrid>
              <a:tr h="411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Scenario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Prod 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Prod 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Prod 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5027298"/>
                  </a:ext>
                </a:extLst>
              </a:tr>
              <a:tr h="81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Product number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Profit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Product number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Profit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number 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Design Cost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Other Fixed Cost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Firm Profit - 1st year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Firm Profit –</a:t>
                      </a:r>
                    </a:p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5 years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6943609"/>
                  </a:ext>
                </a:extLst>
              </a:tr>
              <a:tr h="104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145,584  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71,009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6,667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60,000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149,926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776,298</a:t>
                      </a:r>
                    </a:p>
                  </a:txBody>
                  <a:tcPr marL="4492" marR="4492" marT="4492" marB="0" anchor="ctr"/>
                </a:tc>
                <a:extLst>
                  <a:ext uri="{0D108BD9-81ED-4DB2-BD59-A6C34878D82A}">
                    <a16:rowId xmlns:a16="http://schemas.microsoft.com/office/drawing/2014/main" val="3128091702"/>
                  </a:ext>
                </a:extLst>
              </a:tr>
              <a:tr h="1131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163,782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64310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13,333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60,000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154759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827,127</a:t>
                      </a:r>
                    </a:p>
                  </a:txBody>
                  <a:tcPr marL="4492" marR="4492" marT="4492" marB="0" anchor="ctr"/>
                </a:tc>
                <a:extLst>
                  <a:ext uri="{0D108BD9-81ED-4DB2-BD59-A6C34878D82A}">
                    <a16:rowId xmlns:a16="http://schemas.microsoft.com/office/drawing/2014/main" val="2988257211"/>
                  </a:ext>
                </a:extLst>
              </a:tr>
              <a:tr h="936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4,499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161,962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64,310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6,667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60,000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164,105</a:t>
                      </a:r>
                    </a:p>
                  </a:txBody>
                  <a:tcPr marL="4492" marR="4492" marT="4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847,193</a:t>
                      </a:r>
                    </a:p>
                  </a:txBody>
                  <a:tcPr marL="4492" marR="4492" marT="4492" marB="0" anchor="ctr"/>
                </a:tc>
                <a:extLst>
                  <a:ext uri="{0D108BD9-81ED-4DB2-BD59-A6C34878D82A}">
                    <a16:rowId xmlns:a16="http://schemas.microsoft.com/office/drawing/2014/main" val="156734007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418B21-F0EF-6B4A-B530-CBBB8028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Market Simulation</a:t>
            </a:r>
            <a:r>
              <a:rPr lang="en-US" altLang="zh-CN" sz="4000" b="1" dirty="0">
                <a:solidFill>
                  <a:srgbClr val="0070C0"/>
                </a:solidFill>
                <a:latin typeface="+mn-lt"/>
              </a:rPr>
              <a:t>—Scenarios with 3 products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C6132EA-64C9-4B61-9E6C-A122260C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367967"/>
              </p:ext>
            </p:extLst>
          </p:nvPr>
        </p:nvGraphicFramePr>
        <p:xfrm>
          <a:off x="9507929" y="2366618"/>
          <a:ext cx="2242353" cy="152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442F70A-4C2E-4DF5-B530-9247B8228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13169"/>
              </p:ext>
            </p:extLst>
          </p:nvPr>
        </p:nvGraphicFramePr>
        <p:xfrm>
          <a:off x="9300347" y="3774928"/>
          <a:ext cx="2208970" cy="152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613E1-6EBE-43D9-8313-47E066E06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204787"/>
              </p:ext>
            </p:extLst>
          </p:nvPr>
        </p:nvGraphicFramePr>
        <p:xfrm>
          <a:off x="9545271" y="4945188"/>
          <a:ext cx="2167669" cy="147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D6D28CF-506A-4127-A8B1-4F18B287D23F}"/>
              </a:ext>
            </a:extLst>
          </p:cNvPr>
          <p:cNvSpPr/>
          <p:nvPr/>
        </p:nvSpPr>
        <p:spPr>
          <a:xfrm>
            <a:off x="1147730" y="5347663"/>
            <a:ext cx="8213522" cy="554947"/>
          </a:xfrm>
          <a:prstGeom prst="rect">
            <a:avLst/>
          </a:prstGeom>
          <a:noFill/>
          <a:ln w="38100">
            <a:solidFill>
              <a:srgbClr val="F36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68739-3A78-4DEB-A8A8-B22B275D5E14}"/>
              </a:ext>
            </a:extLst>
          </p:cNvPr>
          <p:cNvSpPr/>
          <p:nvPr/>
        </p:nvSpPr>
        <p:spPr>
          <a:xfrm>
            <a:off x="9716504" y="1492232"/>
            <a:ext cx="1637296" cy="415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hare</a:t>
            </a:r>
          </a:p>
        </p:txBody>
      </p:sp>
    </p:spTree>
    <p:extLst>
      <p:ext uri="{BB962C8B-B14F-4D97-AF65-F5344CB8AC3E}">
        <p14:creationId xmlns:p14="http://schemas.microsoft.com/office/powerpoint/2010/main" val="351411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ADA05C-EB2C-432B-8724-15B7D134357A}"/>
              </a:ext>
            </a:extLst>
          </p:cNvPr>
          <p:cNvGrpSpPr/>
          <p:nvPr/>
        </p:nvGrpSpPr>
        <p:grpSpPr>
          <a:xfrm>
            <a:off x="756977" y="1158241"/>
            <a:ext cx="11027907" cy="5098980"/>
            <a:chOff x="944344" y="1215851"/>
            <a:chExt cx="10339754" cy="4391129"/>
          </a:xfrm>
        </p:grpSpPr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5598699F-3CAF-431A-B0BF-ADA7C268EE27}"/>
                </a:ext>
              </a:extLst>
            </p:cNvPr>
            <p:cNvSpPr/>
            <p:nvPr/>
          </p:nvSpPr>
          <p:spPr>
            <a:xfrm>
              <a:off x="944344" y="1215851"/>
              <a:ext cx="10339754" cy="43911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矩形 22">
              <a:extLst>
                <a:ext uri="{FF2B5EF4-FFF2-40B4-BE49-F238E27FC236}">
                  <a16:creationId xmlns:a16="http://schemas.microsoft.com/office/drawing/2014/main" id="{AF2EC030-B423-44B1-899C-B83CB67A1E79}"/>
                </a:ext>
              </a:extLst>
            </p:cNvPr>
            <p:cNvSpPr/>
            <p:nvPr/>
          </p:nvSpPr>
          <p:spPr>
            <a:xfrm>
              <a:off x="1078988" y="1381698"/>
              <a:ext cx="10007518" cy="403746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A421EFC-27B3-4559-B693-9349137E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0266"/>
              </p:ext>
            </p:extLst>
          </p:nvPr>
        </p:nvGraphicFramePr>
        <p:xfrm>
          <a:off x="1089888" y="1549399"/>
          <a:ext cx="8352358" cy="395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64">
                  <a:extLst>
                    <a:ext uri="{9D8B030D-6E8A-4147-A177-3AD203B41FA5}">
                      <a16:colId xmlns:a16="http://schemas.microsoft.com/office/drawing/2014/main" val="1336670638"/>
                    </a:ext>
                  </a:extLst>
                </a:gridCol>
                <a:gridCol w="875464">
                  <a:extLst>
                    <a:ext uri="{9D8B030D-6E8A-4147-A177-3AD203B41FA5}">
                      <a16:colId xmlns:a16="http://schemas.microsoft.com/office/drawing/2014/main" val="3559472235"/>
                    </a:ext>
                  </a:extLst>
                </a:gridCol>
                <a:gridCol w="875464">
                  <a:extLst>
                    <a:ext uri="{9D8B030D-6E8A-4147-A177-3AD203B41FA5}">
                      <a16:colId xmlns:a16="http://schemas.microsoft.com/office/drawing/2014/main" val="2069556974"/>
                    </a:ext>
                  </a:extLst>
                </a:gridCol>
                <a:gridCol w="875464">
                  <a:extLst>
                    <a:ext uri="{9D8B030D-6E8A-4147-A177-3AD203B41FA5}">
                      <a16:colId xmlns:a16="http://schemas.microsoft.com/office/drawing/2014/main" val="1126107433"/>
                    </a:ext>
                  </a:extLst>
                </a:gridCol>
                <a:gridCol w="858856">
                  <a:extLst>
                    <a:ext uri="{9D8B030D-6E8A-4147-A177-3AD203B41FA5}">
                      <a16:colId xmlns:a16="http://schemas.microsoft.com/office/drawing/2014/main" val="628443082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4292388317"/>
                    </a:ext>
                  </a:extLst>
                </a:gridCol>
                <a:gridCol w="875742">
                  <a:extLst>
                    <a:ext uri="{9D8B030D-6E8A-4147-A177-3AD203B41FA5}">
                      <a16:colId xmlns:a16="http://schemas.microsoft.com/office/drawing/2014/main" val="1457764640"/>
                    </a:ext>
                  </a:extLst>
                </a:gridCol>
                <a:gridCol w="914174">
                  <a:extLst>
                    <a:ext uri="{9D8B030D-6E8A-4147-A177-3AD203B41FA5}">
                      <a16:colId xmlns:a16="http://schemas.microsoft.com/office/drawing/2014/main" val="2263294889"/>
                    </a:ext>
                  </a:extLst>
                </a:gridCol>
                <a:gridCol w="1136267">
                  <a:extLst>
                    <a:ext uri="{9D8B030D-6E8A-4147-A177-3AD203B41FA5}">
                      <a16:colId xmlns:a16="http://schemas.microsoft.com/office/drawing/2014/main" val="57323890"/>
                    </a:ext>
                  </a:extLst>
                </a:gridCol>
              </a:tblGrid>
              <a:tr h="377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Scenario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Prod 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Prod 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5027298"/>
                  </a:ext>
                </a:extLst>
              </a:tr>
              <a:tr h="769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Product number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Profit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Product number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Profit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Design Cost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Other Fixed Cost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Firm Profit - 1st year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Firm Profit - 5 years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6943609"/>
                  </a:ext>
                </a:extLst>
              </a:tr>
              <a:tr h="838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119,984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169,767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875,503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8091702"/>
                  </a:ext>
                </a:extLst>
              </a:tr>
              <a:tr h="904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134,982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87,350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175,666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904,998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8257211"/>
                  </a:ext>
                </a:extLst>
              </a:tr>
              <a:tr h="106856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68,991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132,845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155,170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802,518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734007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978B682-6CDB-A744-A64B-3506A0A7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97944-8554-E340-AA96-A5BE3A55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CCD4BA-79B5-7E48-9DFD-D7441ABD7881}"/>
              </a:ext>
            </a:extLst>
          </p:cNvPr>
          <p:cNvSpPr/>
          <p:nvPr/>
        </p:nvSpPr>
        <p:spPr>
          <a:xfrm>
            <a:off x="1173680" y="5677674"/>
            <a:ext cx="810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highest profit generating scenario with 2 products of </a:t>
            </a:r>
            <a:r>
              <a:rPr lang="en-US" sz="2000" b="1" dirty="0"/>
              <a:t>12 and 14</a:t>
            </a:r>
            <a:r>
              <a:rPr lang="en-US" sz="2000" dirty="0"/>
              <a:t>.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66CF37B-71AF-FC40-BE0B-502656CB68DE}"/>
              </a:ext>
            </a:extLst>
          </p:cNvPr>
          <p:cNvSpPr txBox="1">
            <a:spLocks/>
          </p:cNvSpPr>
          <p:nvPr/>
        </p:nvSpPr>
        <p:spPr>
          <a:xfrm>
            <a:off x="794057" y="171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Market Simulation</a:t>
            </a:r>
            <a:r>
              <a:rPr lang="en-US" altLang="zh-CN" sz="4000" b="1" dirty="0">
                <a:solidFill>
                  <a:srgbClr val="0070C0"/>
                </a:solidFill>
                <a:latin typeface="+mn-lt"/>
              </a:rPr>
              <a:t>—Scenarios with 2 products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FCD899-1CE9-4081-8C2A-2243DA6A5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54778"/>
              </p:ext>
            </p:extLst>
          </p:nvPr>
        </p:nvGraphicFramePr>
        <p:xfrm>
          <a:off x="8954242" y="1963564"/>
          <a:ext cx="3107904" cy="1857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9CBBA93-4765-4EC5-B7FA-64F8765BCF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857976"/>
              </p:ext>
            </p:extLst>
          </p:nvPr>
        </p:nvGraphicFramePr>
        <p:xfrm>
          <a:off x="9200736" y="3331171"/>
          <a:ext cx="2756577" cy="166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04B12B7-37B5-4D8D-A5C2-D4C91B411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978354"/>
              </p:ext>
            </p:extLst>
          </p:nvPr>
        </p:nvGraphicFramePr>
        <p:xfrm>
          <a:off x="9029953" y="4653377"/>
          <a:ext cx="3519030" cy="190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97A2A29-7942-49BD-9628-DB247F2293A2}"/>
              </a:ext>
            </a:extLst>
          </p:cNvPr>
          <p:cNvSpPr/>
          <p:nvPr/>
        </p:nvSpPr>
        <p:spPr>
          <a:xfrm>
            <a:off x="9716504" y="1492232"/>
            <a:ext cx="1637296" cy="415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hare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0D14DA-CB1A-4219-9638-DB8EE36B54C9}"/>
              </a:ext>
            </a:extLst>
          </p:cNvPr>
          <p:cNvSpPr/>
          <p:nvPr/>
        </p:nvSpPr>
        <p:spPr>
          <a:xfrm>
            <a:off x="1173680" y="3713789"/>
            <a:ext cx="8213522" cy="554947"/>
          </a:xfrm>
          <a:prstGeom prst="rect">
            <a:avLst/>
          </a:prstGeom>
          <a:noFill/>
          <a:ln w="38100">
            <a:solidFill>
              <a:srgbClr val="F36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743919"/>
            <a:ext cx="12192000" cy="379773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98119" y="1826857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3730960" y="2596850"/>
            <a:ext cx="4730077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Thank you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663085" y="3951067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79FA53-1585-284A-A99A-FD9BA51A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2481"/>
            <a:ext cx="12192000" cy="197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46E23-BB41-0D40-AC45-B13B1378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029" y="0"/>
            <a:ext cx="330200" cy="1549400"/>
          </a:xfrm>
          <a:prstGeom prst="rect">
            <a:avLst/>
          </a:prstGeom>
        </p:spPr>
      </p:pic>
      <p:pic>
        <p:nvPicPr>
          <p:cNvPr id="11" name="Picture 2" descr="Image result for toy horse">
            <a:extLst>
              <a:ext uri="{FF2B5EF4-FFF2-40B4-BE49-F238E27FC236}">
                <a16:creationId xmlns:a16="http://schemas.microsoft.com/office/drawing/2014/main" id="{3ED3FE6E-7D5E-4289-BB4C-45579C36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46" y="-121993"/>
            <a:ext cx="7556367" cy="67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1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1593</Words>
  <Application>Microsoft Macintosh PowerPoint</Application>
  <PresentationFormat>Widescreen</PresentationFormat>
  <Paragraphs>1099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Benefit Segmentation</vt:lpstr>
      <vt:lpstr>Benefit Segmentation</vt:lpstr>
      <vt:lpstr>A Priori Segmentation (Gender &amp; Age)</vt:lpstr>
      <vt:lpstr>Market Simulation—Overview</vt:lpstr>
      <vt:lpstr>Market Simulation—Scenarios with 3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Qiu, Guchuan</dc:creator>
  <cp:lastModifiedBy>Qiu, Guchuan</cp:lastModifiedBy>
  <cp:revision>91</cp:revision>
  <dcterms:created xsi:type="dcterms:W3CDTF">2020-02-09T19:11:33Z</dcterms:created>
  <dcterms:modified xsi:type="dcterms:W3CDTF">2020-03-21T19:10:09Z</dcterms:modified>
</cp:coreProperties>
</file>