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1481" r:id="rId2"/>
    <p:sldId id="11501" r:id="rId3"/>
    <p:sldId id="11502" r:id="rId4"/>
    <p:sldId id="11499" r:id="rId5"/>
    <p:sldId id="11496" r:id="rId6"/>
    <p:sldId id="11493" r:id="rId7"/>
    <p:sldId id="11483" r:id="rId8"/>
    <p:sldId id="11494" r:id="rId9"/>
    <p:sldId id="11503" r:id="rId10"/>
    <p:sldId id="1150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5422"/>
    <a:srgbClr val="E96B20"/>
    <a:srgbClr val="F5A645"/>
    <a:srgbClr val="FFC685"/>
    <a:srgbClr val="ADB9CA"/>
    <a:srgbClr val="527ACA"/>
    <a:srgbClr val="595959"/>
    <a:srgbClr val="193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esktop\attribu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esktop\attribu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esktop\attribu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ownloads\survRespons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dirty="0"/>
              <a:t>Raspberry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Sheet2!$M$7</c:f>
              <c:strCache>
                <c:ptCount val="1"/>
                <c:pt idx="0">
                  <c:v>raspberry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8E0-4D6F-9AD2-8AF01413E681}"/>
              </c:ext>
            </c:extLst>
          </c:dPt>
          <c:dPt>
            <c:idx val="1"/>
            <c:invertIfNegative val="0"/>
            <c:bubble3D val="0"/>
            <c:spPr>
              <a:solidFill>
                <a:srgbClr val="EA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F-4C81-941B-C0F677F7E9C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A88-4C5F-AC7A-21952894813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8-4C5F-AC7A-21952894813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A88-4C5F-AC7A-21952894813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8E0-4D6F-9AD2-8AF01413E68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8E0-4D6F-9AD2-8AF01413E6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Sheet2!$N$6:$W$6</c:f>
              <c:strCache>
                <c:ptCount val="10"/>
                <c:pt idx="0">
                  <c:v>zerofat</c:v>
                </c:pt>
                <c:pt idx="1">
                  <c:v>lowfat</c:v>
                </c:pt>
                <c:pt idx="2">
                  <c:v>highfat</c:v>
                </c:pt>
                <c:pt idx="3">
                  <c:v>organic</c:v>
                </c:pt>
                <c:pt idx="4">
                  <c:v>all.natural</c:v>
                </c:pt>
                <c:pt idx="5">
                  <c:v>probiotic</c:v>
                </c:pt>
                <c:pt idx="6">
                  <c:v>fiber</c:v>
                </c:pt>
                <c:pt idx="7">
                  <c:v>fob</c:v>
                </c:pt>
                <c:pt idx="8">
                  <c:v>SBS.cup</c:v>
                </c:pt>
                <c:pt idx="9">
                  <c:v>NCIT.cup</c:v>
                </c:pt>
              </c:strCache>
            </c:strRef>
          </c:cat>
          <c:val>
            <c:numRef>
              <c:f>Sheet2!$N$7:$W$7</c:f>
              <c:numCache>
                <c:formatCode>0%</c:formatCode>
                <c:ptCount val="10"/>
                <c:pt idx="0">
                  <c:v>0.18367346938775511</c:v>
                </c:pt>
                <c:pt idx="1">
                  <c:v>0.26530612244897961</c:v>
                </c:pt>
                <c:pt idx="2">
                  <c:v>0.10204081632653061</c:v>
                </c:pt>
                <c:pt idx="3">
                  <c:v>0.10204081632653061</c:v>
                </c:pt>
                <c:pt idx="4">
                  <c:v>0.10204081632653061</c:v>
                </c:pt>
                <c:pt idx="5">
                  <c:v>0.14285714285714285</c:v>
                </c:pt>
                <c:pt idx="6">
                  <c:v>0</c:v>
                </c:pt>
                <c:pt idx="7">
                  <c:v>0.10204081632653061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3F-4C81-941B-C0F677F7E9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2294368"/>
        <c:axId val="653611672"/>
      </c:barChart>
      <c:catAx>
        <c:axId val="58229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53611672"/>
        <c:crosses val="autoZero"/>
        <c:auto val="1"/>
        <c:lblAlgn val="ctr"/>
        <c:lblOffset val="100"/>
        <c:noMultiLvlLbl val="0"/>
      </c:catAx>
      <c:valAx>
        <c:axId val="65361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822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dirty="0"/>
              <a:t>Mango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Sheet2!$M$2</c:f>
              <c:strCache>
                <c:ptCount val="1"/>
                <c:pt idx="0">
                  <c:v>mango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4B8-4921-9239-6674B61C9CEF}"/>
              </c:ext>
            </c:extLst>
          </c:dPt>
          <c:dPt>
            <c:idx val="1"/>
            <c:invertIfNegative val="0"/>
            <c:bubble3D val="0"/>
            <c:spPr>
              <a:solidFill>
                <a:srgbClr val="EA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D-408D-9B65-FF83FBABC0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B8-4921-9239-6674B61C9CEF}"/>
              </c:ext>
            </c:extLst>
          </c:dPt>
          <c:dPt>
            <c:idx val="4"/>
            <c:invertIfNegative val="0"/>
            <c:bubble3D val="0"/>
            <c:spPr>
              <a:solidFill>
                <a:srgbClr val="EA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BD-408D-9B65-FF83FBABC00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4B8-4921-9239-6674B61C9CE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B8-4921-9239-6674B61C9CE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B8-4921-9239-6674B61C9C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Sheet2!$N$1:$W$1</c:f>
              <c:strCache>
                <c:ptCount val="10"/>
                <c:pt idx="0">
                  <c:v>zerofat</c:v>
                </c:pt>
                <c:pt idx="1">
                  <c:v>lowfat</c:v>
                </c:pt>
                <c:pt idx="2">
                  <c:v>highfat</c:v>
                </c:pt>
                <c:pt idx="3">
                  <c:v>organic</c:v>
                </c:pt>
                <c:pt idx="4">
                  <c:v>all.natural</c:v>
                </c:pt>
                <c:pt idx="5">
                  <c:v>probiotic</c:v>
                </c:pt>
                <c:pt idx="6">
                  <c:v>fiber</c:v>
                </c:pt>
                <c:pt idx="7">
                  <c:v>fob</c:v>
                </c:pt>
                <c:pt idx="8">
                  <c:v>SBS.cup</c:v>
                </c:pt>
                <c:pt idx="9">
                  <c:v>NCIT.cup</c:v>
                </c:pt>
              </c:strCache>
            </c:strRef>
          </c:cat>
          <c:val>
            <c:numRef>
              <c:f>Sheet2!$N$2:$W$2</c:f>
              <c:numCache>
                <c:formatCode>0%</c:formatCode>
                <c:ptCount val="10"/>
                <c:pt idx="0">
                  <c:v>0.1111111111111111</c:v>
                </c:pt>
                <c:pt idx="1">
                  <c:v>0.22222222222222221</c:v>
                </c:pt>
                <c:pt idx="2">
                  <c:v>0.1111111111111111</c:v>
                </c:pt>
                <c:pt idx="3">
                  <c:v>0</c:v>
                </c:pt>
                <c:pt idx="4">
                  <c:v>0.22222222222222221</c:v>
                </c:pt>
                <c:pt idx="5">
                  <c:v>0.1111111111111111</c:v>
                </c:pt>
                <c:pt idx="6">
                  <c:v>0</c:v>
                </c:pt>
                <c:pt idx="7">
                  <c:v>0.1111111111111111</c:v>
                </c:pt>
                <c:pt idx="8">
                  <c:v>0.1111111111111111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D-408D-9B65-FF83FBABC0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3815112"/>
        <c:axId val="503815440"/>
      </c:barChart>
      <c:catAx>
        <c:axId val="50381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3815440"/>
        <c:crosses val="autoZero"/>
        <c:auto val="1"/>
        <c:lblAlgn val="ctr"/>
        <c:lblOffset val="100"/>
        <c:noMultiLvlLbl val="0"/>
      </c:catAx>
      <c:valAx>
        <c:axId val="50381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0381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dirty="0"/>
              <a:t>Black Cherry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Sheet2!$M$4</c:f>
              <c:strCache>
                <c:ptCount val="1"/>
                <c:pt idx="0">
                  <c:v>black cherry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4C-4444-A0BF-24A1721AD96F}"/>
              </c:ext>
            </c:extLst>
          </c:dPt>
          <c:dPt>
            <c:idx val="1"/>
            <c:invertIfNegative val="0"/>
            <c:bubble3D val="0"/>
            <c:spPr>
              <a:solidFill>
                <a:srgbClr val="EA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E-499E-B144-9C14E758C33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C-4444-A0BF-24A1721AD96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2-4130-8B1A-432AA38E00A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34C-4444-A0BF-24A1721AD96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C-4444-A0BF-24A1721AD96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34C-4444-A0BF-24A1721AD9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Sheet2!$N$3:$W$3</c:f>
              <c:strCache>
                <c:ptCount val="10"/>
                <c:pt idx="0">
                  <c:v>zerofat</c:v>
                </c:pt>
                <c:pt idx="1">
                  <c:v>lowfat</c:v>
                </c:pt>
                <c:pt idx="2">
                  <c:v>highfat</c:v>
                </c:pt>
                <c:pt idx="3">
                  <c:v>organic</c:v>
                </c:pt>
                <c:pt idx="4">
                  <c:v>all.natural</c:v>
                </c:pt>
                <c:pt idx="5">
                  <c:v>probiotic</c:v>
                </c:pt>
                <c:pt idx="6">
                  <c:v>fiber</c:v>
                </c:pt>
                <c:pt idx="7">
                  <c:v>fob</c:v>
                </c:pt>
                <c:pt idx="8">
                  <c:v>SBS.cup</c:v>
                </c:pt>
                <c:pt idx="9">
                  <c:v>NCIT.cup</c:v>
                </c:pt>
              </c:strCache>
            </c:strRef>
          </c:cat>
          <c:val>
            <c:numRef>
              <c:f>Sheet2!$N$4:$W$4</c:f>
              <c:numCache>
                <c:formatCode>0%</c:formatCode>
                <c:ptCount val="10"/>
                <c:pt idx="0">
                  <c:v>0.15789473684210525</c:v>
                </c:pt>
                <c:pt idx="1">
                  <c:v>0.26315789473684209</c:v>
                </c:pt>
                <c:pt idx="2">
                  <c:v>0.10526315789473684</c:v>
                </c:pt>
                <c:pt idx="3">
                  <c:v>5.2631578947368418E-2</c:v>
                </c:pt>
                <c:pt idx="4">
                  <c:v>0.10526315789473684</c:v>
                </c:pt>
                <c:pt idx="5">
                  <c:v>0.10526315789473684</c:v>
                </c:pt>
                <c:pt idx="6">
                  <c:v>0</c:v>
                </c:pt>
                <c:pt idx="7">
                  <c:v>0.21052631578947367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AE-499E-B144-9C14E758C3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049968"/>
        <c:axId val="699047344"/>
      </c:barChart>
      <c:catAx>
        <c:axId val="69904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9047344"/>
        <c:crosses val="autoZero"/>
        <c:auto val="1"/>
        <c:lblAlgn val="ctr"/>
        <c:lblOffset val="100"/>
        <c:noMultiLvlLbl val="0"/>
      </c:catAx>
      <c:valAx>
        <c:axId val="69904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9904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b="1" dirty="0"/>
              <a:t>Survey Attributes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EAB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60-4D53-9D80-59F81121DEB8}"/>
              </c:ext>
            </c:extLst>
          </c:dPt>
          <c:dPt>
            <c:idx val="1"/>
            <c:bubble3D val="0"/>
            <c:spPr>
              <a:solidFill>
                <a:srgbClr val="EAB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60-4D53-9D80-59F81121DEB8}"/>
              </c:ext>
            </c:extLst>
          </c:dPt>
          <c:dPt>
            <c:idx val="2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60-4D53-9D80-59F81121DEB8}"/>
              </c:ext>
            </c:extLst>
          </c:dPt>
          <c:dPt>
            <c:idx val="3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60-4D53-9D80-59F81121DEB8}"/>
              </c:ext>
            </c:extLst>
          </c:dPt>
          <c:dPt>
            <c:idx val="4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60-4D53-9D80-59F81121DEB8}"/>
              </c:ext>
            </c:extLst>
          </c:dPt>
          <c:dPt>
            <c:idx val="5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160-4D53-9D80-59F81121DEB8}"/>
              </c:ext>
            </c:extLst>
          </c:dPt>
          <c:dPt>
            <c:idx val="6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160-4D53-9D80-59F81121DEB8}"/>
              </c:ext>
            </c:extLst>
          </c:dPt>
          <c:dPt>
            <c:idx val="7"/>
            <c:bubble3D val="0"/>
            <c:spPr>
              <a:solidFill>
                <a:srgbClr val="ADB9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160-4D53-9D80-59F81121DEB8}"/>
              </c:ext>
            </c:extLst>
          </c:dPt>
          <c:dLbls>
            <c:dLbl>
              <c:idx val="3"/>
              <c:layout>
                <c:manualLayout>
                  <c:x val="-0.14184672365109913"/>
                  <c:y val="-9.311769648565067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60-4D53-9D80-59F81121DEB8}"/>
                </c:ext>
              </c:extLst>
            </c:dLbl>
            <c:dLbl>
              <c:idx val="7"/>
              <c:layout>
                <c:manualLayout>
                  <c:x val="-7.3282596100231634E-2"/>
                  <c:y val="1.139317919976438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160-4D53-9D80-59F81121DE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Sheet1!$J$1:$Q$1</c:f>
              <c:strCache>
                <c:ptCount val="8"/>
                <c:pt idx="0">
                  <c:v>High Protein</c:v>
                </c:pt>
                <c:pt idx="1">
                  <c:v>Texture</c:v>
                </c:pt>
                <c:pt idx="2">
                  <c:v>Better Taste</c:v>
                </c:pt>
                <c:pt idx="3">
                  <c:v>Assortment of Flavors Available</c:v>
                </c:pt>
                <c:pt idx="4">
                  <c:v>All Natural</c:v>
                </c:pt>
                <c:pt idx="5">
                  <c:v>0% Fat</c:v>
                </c:pt>
                <c:pt idx="6">
                  <c:v>Lower Sugar</c:v>
                </c:pt>
                <c:pt idx="7">
                  <c:v>Lower Calories</c:v>
                </c:pt>
              </c:strCache>
            </c:strRef>
          </c:cat>
          <c:val>
            <c:numRef>
              <c:f>Sheet1!$J$2:$Q$2</c:f>
              <c:numCache>
                <c:formatCode>General</c:formatCode>
                <c:ptCount val="8"/>
                <c:pt idx="0">
                  <c:v>0.18023255813953487</c:v>
                </c:pt>
                <c:pt idx="1">
                  <c:v>0.18145654834761321</c:v>
                </c:pt>
                <c:pt idx="2">
                  <c:v>0.14473684210526316</c:v>
                </c:pt>
                <c:pt idx="3">
                  <c:v>5.9975520195838433E-2</c:v>
                </c:pt>
                <c:pt idx="4">
                  <c:v>0.1116891064871481</c:v>
                </c:pt>
                <c:pt idx="5">
                  <c:v>0.13616891064871481</c:v>
                </c:pt>
                <c:pt idx="6">
                  <c:v>0.10679314565483476</c:v>
                </c:pt>
                <c:pt idx="7">
                  <c:v>7.8947368421052627E-2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160-4D53-9D80-59F81121DEB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25693-B185-40E5-BD7F-208CE5778F88}" type="doc">
      <dgm:prSet loTypeId="urn:microsoft.com/office/officeart/2005/8/layout/hierarchy2" loCatId="hierarchy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F5C5436-8C68-46B6-86CA-C1F7C9F56A74}">
      <dgm:prSet phldrT="[Text]"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Frequency Analysis</a:t>
          </a:r>
          <a:endParaRPr lang="en-US" sz="1600" b="1" dirty="0"/>
        </a:p>
      </dgm:t>
    </dgm:pt>
    <dgm:pt modelId="{7DBDD280-0527-418F-9670-74BC8DF7761D}" type="parTrans" cxnId="{58DFBB2E-5AAC-42C6-998B-2A9E700300D6}">
      <dgm:prSet/>
      <dgm:spPr/>
      <dgm:t>
        <a:bodyPr/>
        <a:lstStyle/>
        <a:p>
          <a:endParaRPr lang="en-US" sz="1400"/>
        </a:p>
      </dgm:t>
    </dgm:pt>
    <dgm:pt modelId="{478C10A0-1A1F-44CA-8E6F-7E596D6A59E3}" type="sibTrans" cxnId="{58DFBB2E-5AAC-42C6-998B-2A9E700300D6}">
      <dgm:prSet/>
      <dgm:spPr/>
      <dgm:t>
        <a:bodyPr/>
        <a:lstStyle/>
        <a:p>
          <a:endParaRPr lang="en-US" sz="1400"/>
        </a:p>
      </dgm:t>
    </dgm:pt>
    <dgm:pt modelId="{2E348992-7D4A-4973-ABAD-14D2A00FE62C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ADB9CA"/>
        </a:solidFill>
      </dgm:spPr>
      <dgm:t>
        <a:bodyPr spcFirstLastPara="0" vert="horz" wrap="square" lIns="20774" tIns="20774" rIns="20774" bIns="20774" numCol="1" spcCol="1270" anchor="ctr" anchorCtr="0"/>
        <a:lstStyle/>
        <a:p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For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each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Customer</a:t>
          </a:r>
        </a:p>
      </dgm:t>
    </dgm:pt>
    <dgm:pt modelId="{A859BBFB-0522-4A10-B95B-7FDCA17097D4}" type="parTrans" cxnId="{70B5BD06-AEB7-49E8-8455-FBD688A0A8E5}">
      <dgm:prSet custT="1"/>
      <dgm:spPr/>
      <dgm:t>
        <a:bodyPr/>
        <a:lstStyle/>
        <a:p>
          <a:endParaRPr lang="en-US" sz="1400"/>
        </a:p>
      </dgm:t>
    </dgm:pt>
    <dgm:pt modelId="{CE3F1284-0169-48FA-A71D-326F20267283}" type="sibTrans" cxnId="{70B5BD06-AEB7-49E8-8455-FBD688A0A8E5}">
      <dgm:prSet/>
      <dgm:spPr/>
      <dgm:t>
        <a:bodyPr/>
        <a:lstStyle/>
        <a:p>
          <a:endParaRPr lang="en-US" sz="1400"/>
        </a:p>
      </dgm:t>
    </dgm:pt>
    <dgm:pt modelId="{DAE105BB-AF17-4EE9-A973-243F598BFEDF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F5A645"/>
        </a:solidFill>
      </dgm:spPr>
      <dgm:t>
        <a:bodyPr spcFirstLastPara="0" vert="horz" wrap="square" lIns="29790" tIns="29790" rIns="29790" bIns="29790" numCol="1" spcCol="1270" anchor="ctr" anchorCtr="0"/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‘Regularly’?</a:t>
          </a:r>
        </a:p>
      </dgm:t>
    </dgm:pt>
    <dgm:pt modelId="{E74BBD3E-86E3-4A20-B063-7763300EDB65}" type="parTrans" cxnId="{EE0DE85E-35B9-4143-A55F-6FDF5BB28817}">
      <dgm:prSet custT="1"/>
      <dgm:spPr/>
      <dgm:t>
        <a:bodyPr/>
        <a:lstStyle/>
        <a:p>
          <a:endParaRPr lang="en-US" sz="1400"/>
        </a:p>
      </dgm:t>
    </dgm:pt>
    <dgm:pt modelId="{1593729D-E4F0-443C-8C43-8B2EAE10A7DA}" type="sibTrans" cxnId="{EE0DE85E-35B9-4143-A55F-6FDF5BB28817}">
      <dgm:prSet/>
      <dgm:spPr/>
      <dgm:t>
        <a:bodyPr/>
        <a:lstStyle/>
        <a:p>
          <a:endParaRPr lang="en-US" sz="1400"/>
        </a:p>
      </dgm:t>
    </dgm:pt>
    <dgm:pt modelId="{B2263911-320F-45B8-8031-F7A603C2819A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CA5422"/>
        </a:solidFill>
      </dgm:spPr>
      <dgm:t>
        <a:bodyPr spcFirstLastPara="0" vert="horz" wrap="square" lIns="20774" tIns="20774" rIns="20774" bIns="20774" numCol="1" spcCol="1270" anchor="ctr" anchorCtr="0"/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1 for ‘Regularly’ </a:t>
          </a:r>
        </a:p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 for ‘Occasionally’ &amp; ‘Never’</a:t>
          </a:r>
        </a:p>
      </dgm:t>
    </dgm:pt>
    <dgm:pt modelId="{C87B1F3D-20E1-46D9-A4FC-40FD1D83CB98}" type="parTrans" cxnId="{582C77F1-C0B9-41B4-8BBD-98B35A027E3B}">
      <dgm:prSet custT="1"/>
      <dgm:spPr/>
      <dgm:t>
        <a:bodyPr/>
        <a:lstStyle/>
        <a:p>
          <a:endParaRPr lang="en-US" sz="1400"/>
        </a:p>
      </dgm:t>
    </dgm:pt>
    <dgm:pt modelId="{97435221-9C04-4354-ABC1-A97CDB72F1CB}" type="sibTrans" cxnId="{582C77F1-C0B9-41B4-8BBD-98B35A027E3B}">
      <dgm:prSet/>
      <dgm:spPr/>
      <dgm:t>
        <a:bodyPr/>
        <a:lstStyle/>
        <a:p>
          <a:endParaRPr lang="en-US" sz="1400"/>
        </a:p>
      </dgm:t>
    </dgm:pt>
    <dgm:pt modelId="{2F8B395F-6B8B-4206-92E4-F6A33A815F61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CA5422"/>
        </a:solidFill>
      </dgm:spPr>
      <dgm:t>
        <a:bodyPr spcFirstLastPara="0" vert="horz" wrap="square" lIns="20774" tIns="20774" rIns="20774" bIns="20774" numCol="1" spcCol="1270" anchor="ctr" anchorCtr="0"/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0.25 for ‘Occasionally’</a:t>
          </a:r>
        </a:p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 for ‘Never’ </a:t>
          </a:r>
        </a:p>
      </dgm:t>
    </dgm:pt>
    <dgm:pt modelId="{EDEC6F4D-7725-4A93-837D-BA6D5FE7D42F}" type="parTrans" cxnId="{97BAB153-2BA9-4649-9595-14D3D04BFA7C}">
      <dgm:prSet custT="1"/>
      <dgm:spPr/>
      <dgm:t>
        <a:bodyPr/>
        <a:lstStyle/>
        <a:p>
          <a:endParaRPr lang="en-US" sz="1400"/>
        </a:p>
      </dgm:t>
    </dgm:pt>
    <dgm:pt modelId="{161B61EC-BF12-4AE4-BB2B-BA630A1A16EA}" type="sibTrans" cxnId="{97BAB153-2BA9-4649-9595-14D3D04BFA7C}">
      <dgm:prSet/>
      <dgm:spPr/>
      <dgm:t>
        <a:bodyPr/>
        <a:lstStyle/>
        <a:p>
          <a:endParaRPr lang="en-US" sz="1400"/>
        </a:p>
      </dgm:t>
    </dgm:pt>
    <dgm:pt modelId="{064CBEBA-34E0-4CDF-A387-4B09DD0406EE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ADB9CA"/>
        </a:solidFill>
      </dgm:spPr>
      <dgm:t>
        <a:bodyPr spcFirstLastPara="0" vert="horz" wrap="square" lIns="20774" tIns="20774" rIns="20774" bIns="20774" numCol="1" spcCol="1270" anchor="ctr" anchorCtr="0"/>
        <a:lstStyle/>
        <a:p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For each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Scenario</a:t>
          </a:r>
        </a:p>
      </dgm:t>
    </dgm:pt>
    <dgm:pt modelId="{B67E719B-F69B-4797-B33E-7CC9F064982A}" type="parTrans" cxnId="{5B0213A2-ED79-4DC0-A1C0-0D74D1A36768}">
      <dgm:prSet custT="1"/>
      <dgm:spPr/>
      <dgm:t>
        <a:bodyPr/>
        <a:lstStyle/>
        <a:p>
          <a:endParaRPr lang="en-US" sz="1400"/>
        </a:p>
      </dgm:t>
    </dgm:pt>
    <dgm:pt modelId="{D7A97439-EB9C-4E03-A2FA-A4D8C82193ED}" type="sibTrans" cxnId="{5B0213A2-ED79-4DC0-A1C0-0D74D1A36768}">
      <dgm:prSet/>
      <dgm:spPr/>
      <dgm:t>
        <a:bodyPr/>
        <a:lstStyle/>
        <a:p>
          <a:endParaRPr lang="en-US" sz="1400"/>
        </a:p>
      </dgm:t>
    </dgm:pt>
    <dgm:pt modelId="{C40A1AC8-CF55-4BE0-B9B1-C0B2FFE639F6}">
      <dgm:prSet phldrT="[Text]" custT="1">
        <dgm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1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/>
      <dgm:t>
        <a:bodyPr spcFirstLastPara="0" vert="horz" wrap="square" lIns="22044" tIns="22044" rIns="22044" bIns="22044" numCol="1" spcCol="1270" anchor="ctr" anchorCtr="0"/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Indicator of Unit Selling = sum(score)</a:t>
          </a:r>
        </a:p>
      </dgm:t>
    </dgm:pt>
    <dgm:pt modelId="{8360AE26-C87F-401E-9379-C7E25B0332A7}" type="parTrans" cxnId="{44DC52C0-4FE4-4EFF-8A4A-2053FF0AC03A}">
      <dgm:prSet custT="1"/>
      <dgm:spPr/>
      <dgm:t>
        <a:bodyPr/>
        <a:lstStyle/>
        <a:p>
          <a:endParaRPr lang="en-US" sz="1400"/>
        </a:p>
      </dgm:t>
    </dgm:pt>
    <dgm:pt modelId="{16C05EF7-A789-4F49-9CE8-900E680A2DE8}" type="sibTrans" cxnId="{44DC52C0-4FE4-4EFF-8A4A-2053FF0AC03A}">
      <dgm:prSet/>
      <dgm:spPr/>
      <dgm:t>
        <a:bodyPr/>
        <a:lstStyle/>
        <a:p>
          <a:endParaRPr lang="en-US" sz="1400"/>
        </a:p>
      </dgm:t>
    </dgm:pt>
    <dgm:pt modelId="{C74DC3A3-D1C4-44A0-A8B0-0E3DF3C12453}" type="pres">
      <dgm:prSet presAssocID="{18725693-B185-40E5-BD7F-208CE5778F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5165468-D82C-4808-AD59-96901863A97D}" type="pres">
      <dgm:prSet presAssocID="{CF5C5436-8C68-46B6-86CA-C1F7C9F56A74}" presName="root1" presStyleCnt="0"/>
      <dgm:spPr/>
    </dgm:pt>
    <dgm:pt modelId="{F5ED1D12-14E1-4B67-B7A5-6B472D8B7DDD}" type="pres">
      <dgm:prSet presAssocID="{CF5C5436-8C68-46B6-86CA-C1F7C9F56A74}" presName="LevelOneTextNode" presStyleLbl="node0" presStyleIdx="0" presStyleCnt="1" custScaleX="135102" custScaleY="152848">
        <dgm:presLayoutVars>
          <dgm:chPref val="3"/>
        </dgm:presLayoutVars>
      </dgm:prSet>
      <dgm:spPr/>
    </dgm:pt>
    <dgm:pt modelId="{A87E28B5-C5BE-4DC4-A380-AD03D6FA9E5A}" type="pres">
      <dgm:prSet presAssocID="{CF5C5436-8C68-46B6-86CA-C1F7C9F56A74}" presName="level2hierChild" presStyleCnt="0"/>
      <dgm:spPr/>
    </dgm:pt>
    <dgm:pt modelId="{07EC0E57-80B8-4ABD-87A7-A805DAB9B58D}" type="pres">
      <dgm:prSet presAssocID="{A859BBFB-0522-4A10-B95B-7FDCA17097D4}" presName="conn2-1" presStyleLbl="parChTrans1D2" presStyleIdx="0" presStyleCnt="2"/>
      <dgm:spPr/>
    </dgm:pt>
    <dgm:pt modelId="{63CB8D7A-2373-43F1-9DDE-793C849E54CB}" type="pres">
      <dgm:prSet presAssocID="{A859BBFB-0522-4A10-B95B-7FDCA17097D4}" presName="connTx" presStyleLbl="parChTrans1D2" presStyleIdx="0" presStyleCnt="2"/>
      <dgm:spPr/>
    </dgm:pt>
    <dgm:pt modelId="{C445B3C1-AA36-4F8E-B86B-E656DCF00EFB}" type="pres">
      <dgm:prSet presAssocID="{2E348992-7D4A-4973-ABAD-14D2A00FE62C}" presName="root2" presStyleCnt="0"/>
      <dgm:spPr/>
    </dgm:pt>
    <dgm:pt modelId="{40D3857E-6CD0-4F6C-BEEB-17FAACC7DFC5}" type="pres">
      <dgm:prSet presAssocID="{2E348992-7D4A-4973-ABAD-14D2A00FE62C}" presName="LevelTwoTextNode" presStyleLbl="node2" presStyleIdx="0" presStyleCnt="2">
        <dgm:presLayoutVars>
          <dgm:chPref val="3"/>
        </dgm:presLayoutVars>
      </dgm:prSet>
      <dgm:spPr>
        <a:xfrm>
          <a:off x="1449733" y="1506361"/>
          <a:ext cx="824510" cy="412255"/>
        </a:xfrm>
        <a:prstGeom prst="roundRect">
          <a:avLst>
            <a:gd name="adj" fmla="val 10000"/>
          </a:avLst>
        </a:prstGeom>
      </dgm:spPr>
    </dgm:pt>
    <dgm:pt modelId="{2433A28E-7C61-485C-BEBC-1592B93B924A}" type="pres">
      <dgm:prSet presAssocID="{2E348992-7D4A-4973-ABAD-14D2A00FE62C}" presName="level3hierChild" presStyleCnt="0"/>
      <dgm:spPr/>
    </dgm:pt>
    <dgm:pt modelId="{923EC31F-1E06-4680-B452-7A82AF56B9F5}" type="pres">
      <dgm:prSet presAssocID="{E74BBD3E-86E3-4A20-B063-7763300EDB65}" presName="conn2-1" presStyleLbl="parChTrans1D3" presStyleIdx="0" presStyleCnt="2"/>
      <dgm:spPr/>
    </dgm:pt>
    <dgm:pt modelId="{62CA6821-C696-4B2A-8B54-7CE0FAEDDEB2}" type="pres">
      <dgm:prSet presAssocID="{E74BBD3E-86E3-4A20-B063-7763300EDB65}" presName="connTx" presStyleLbl="parChTrans1D3" presStyleIdx="0" presStyleCnt="2"/>
      <dgm:spPr/>
    </dgm:pt>
    <dgm:pt modelId="{911885E3-44CB-4DB1-95EB-8BCB6E64B67F}" type="pres">
      <dgm:prSet presAssocID="{DAE105BB-AF17-4EE9-A973-243F598BFEDF}" presName="root2" presStyleCnt="0"/>
      <dgm:spPr/>
    </dgm:pt>
    <dgm:pt modelId="{00D79F26-72FC-4C18-A8FE-1C6C6B61B426}" type="pres">
      <dgm:prSet presAssocID="{DAE105BB-AF17-4EE9-A973-243F598BFEDF}" presName="LevelTwoTextNode" presStyleLbl="node3" presStyleIdx="0" presStyleCnt="2" custScaleX="152885" custScaleY="175867">
        <dgm:presLayoutVars>
          <dgm:chPref val="3"/>
        </dgm:presLayoutVars>
      </dgm:prSet>
      <dgm:spPr>
        <a:xfrm>
          <a:off x="2604047" y="1349978"/>
          <a:ext cx="1260552" cy="725020"/>
        </a:xfrm>
        <a:prstGeom prst="roundRect">
          <a:avLst>
            <a:gd name="adj" fmla="val 10000"/>
          </a:avLst>
        </a:prstGeom>
      </dgm:spPr>
    </dgm:pt>
    <dgm:pt modelId="{808B5A68-8196-4094-8A98-EEF10A19D816}" type="pres">
      <dgm:prSet presAssocID="{DAE105BB-AF17-4EE9-A973-243F598BFEDF}" presName="level3hierChild" presStyleCnt="0"/>
      <dgm:spPr/>
    </dgm:pt>
    <dgm:pt modelId="{A6FA93C3-140D-447B-B2C4-6B61A108FDAF}" type="pres">
      <dgm:prSet presAssocID="{C87B1F3D-20E1-46D9-A4FC-40FD1D83CB98}" presName="conn2-1" presStyleLbl="parChTrans1D4" presStyleIdx="0" presStyleCnt="2"/>
      <dgm:spPr/>
    </dgm:pt>
    <dgm:pt modelId="{D5016B9D-7E0B-4957-8558-C410A2C130D5}" type="pres">
      <dgm:prSet presAssocID="{C87B1F3D-20E1-46D9-A4FC-40FD1D83CB98}" presName="connTx" presStyleLbl="parChTrans1D4" presStyleIdx="0" presStyleCnt="2"/>
      <dgm:spPr/>
    </dgm:pt>
    <dgm:pt modelId="{7C798366-AD95-4549-BDC9-58451DC262B1}" type="pres">
      <dgm:prSet presAssocID="{B2263911-320F-45B8-8031-F7A603C2819A}" presName="root2" presStyleCnt="0"/>
      <dgm:spPr/>
    </dgm:pt>
    <dgm:pt modelId="{7FBCA97E-B7BE-4743-B7B5-8D0D7FDFFEE8}" type="pres">
      <dgm:prSet presAssocID="{B2263911-320F-45B8-8031-F7A603C2819A}" presName="LevelTwoTextNode" presStyleLbl="node4" presStyleIdx="0" presStyleCnt="2" custScaleX="370994" custScaleY="182015">
        <dgm:presLayoutVars>
          <dgm:chPref val="3"/>
        </dgm:presLayoutVars>
      </dgm:prSet>
      <dgm:spPr>
        <a:xfrm>
          <a:off x="4194404" y="922233"/>
          <a:ext cx="3058882" cy="750366"/>
        </a:xfrm>
        <a:prstGeom prst="roundRect">
          <a:avLst>
            <a:gd name="adj" fmla="val 10000"/>
          </a:avLst>
        </a:prstGeom>
      </dgm:spPr>
    </dgm:pt>
    <dgm:pt modelId="{52CE8A74-BB68-4D45-8D76-1509C04A4AE3}" type="pres">
      <dgm:prSet presAssocID="{B2263911-320F-45B8-8031-F7A603C2819A}" presName="level3hierChild" presStyleCnt="0"/>
      <dgm:spPr/>
    </dgm:pt>
    <dgm:pt modelId="{B8ABFDA9-AD0B-4CEA-AD3D-68F1DED2E7B3}" type="pres">
      <dgm:prSet presAssocID="{EDEC6F4D-7725-4A93-837D-BA6D5FE7D42F}" presName="conn2-1" presStyleLbl="parChTrans1D4" presStyleIdx="1" presStyleCnt="2"/>
      <dgm:spPr/>
    </dgm:pt>
    <dgm:pt modelId="{CB222802-B925-422F-A969-A4BF1BD00614}" type="pres">
      <dgm:prSet presAssocID="{EDEC6F4D-7725-4A93-837D-BA6D5FE7D42F}" presName="connTx" presStyleLbl="parChTrans1D4" presStyleIdx="1" presStyleCnt="2"/>
      <dgm:spPr/>
    </dgm:pt>
    <dgm:pt modelId="{5AAC8399-E038-439B-9344-F9CE2CAF79A0}" type="pres">
      <dgm:prSet presAssocID="{2F8B395F-6B8B-4206-92E4-F6A33A815F61}" presName="root2" presStyleCnt="0"/>
      <dgm:spPr/>
    </dgm:pt>
    <dgm:pt modelId="{05C8F253-EC1E-415F-9FDE-3A3540F2A8CC}" type="pres">
      <dgm:prSet presAssocID="{2F8B395F-6B8B-4206-92E4-F6A33A815F61}" presName="LevelTwoTextNode" presStyleLbl="node4" presStyleIdx="1" presStyleCnt="2" custScaleX="368965" custScaleY="186367">
        <dgm:presLayoutVars>
          <dgm:chPref val="3"/>
        </dgm:presLayoutVars>
      </dgm:prSet>
      <dgm:spPr>
        <a:xfrm>
          <a:off x="4194404" y="1734437"/>
          <a:ext cx="3042153" cy="768307"/>
        </a:xfrm>
        <a:prstGeom prst="roundRect">
          <a:avLst>
            <a:gd name="adj" fmla="val 10000"/>
          </a:avLst>
        </a:prstGeom>
      </dgm:spPr>
    </dgm:pt>
    <dgm:pt modelId="{53725A4F-A2E5-445E-BA52-0DFFA546743B}" type="pres">
      <dgm:prSet presAssocID="{2F8B395F-6B8B-4206-92E4-F6A33A815F61}" presName="level3hierChild" presStyleCnt="0"/>
      <dgm:spPr/>
    </dgm:pt>
    <dgm:pt modelId="{027516CD-1BF8-40E2-B903-A721688237A2}" type="pres">
      <dgm:prSet presAssocID="{B67E719B-F69B-4797-B33E-7CC9F064982A}" presName="conn2-1" presStyleLbl="parChTrans1D2" presStyleIdx="1" presStyleCnt="2"/>
      <dgm:spPr/>
    </dgm:pt>
    <dgm:pt modelId="{11C37572-A3BE-47FB-B2CD-29644E926974}" type="pres">
      <dgm:prSet presAssocID="{B67E719B-F69B-4797-B33E-7CC9F064982A}" presName="connTx" presStyleLbl="parChTrans1D2" presStyleIdx="1" presStyleCnt="2"/>
      <dgm:spPr/>
    </dgm:pt>
    <dgm:pt modelId="{CABFD2D8-D4F8-4A59-88D1-D86F4C6EFEDF}" type="pres">
      <dgm:prSet presAssocID="{064CBEBA-34E0-4CDF-A387-4B09DD0406EE}" presName="root2" presStyleCnt="0"/>
      <dgm:spPr/>
    </dgm:pt>
    <dgm:pt modelId="{1240EDAD-94CB-4651-AC7D-33B7F02D5EF1}" type="pres">
      <dgm:prSet presAssocID="{064CBEBA-34E0-4CDF-A387-4B09DD0406EE}" presName="LevelTwoTextNode" presStyleLbl="node2" presStyleIdx="1" presStyleCnt="2">
        <dgm:presLayoutVars>
          <dgm:chPref val="3"/>
        </dgm:presLayoutVars>
      </dgm:prSet>
      <dgm:spPr>
        <a:xfrm>
          <a:off x="1449733" y="2564582"/>
          <a:ext cx="824510" cy="412255"/>
        </a:xfrm>
        <a:prstGeom prst="roundRect">
          <a:avLst>
            <a:gd name="adj" fmla="val 10000"/>
          </a:avLst>
        </a:prstGeom>
      </dgm:spPr>
    </dgm:pt>
    <dgm:pt modelId="{E778CE2A-2DB9-4D8E-9C1D-03E1635AD555}" type="pres">
      <dgm:prSet presAssocID="{064CBEBA-34E0-4CDF-A387-4B09DD0406EE}" presName="level3hierChild" presStyleCnt="0"/>
      <dgm:spPr/>
    </dgm:pt>
    <dgm:pt modelId="{80C83F7A-B2E2-4C6A-999A-C83455379776}" type="pres">
      <dgm:prSet presAssocID="{8360AE26-C87F-401E-9379-C7E25B0332A7}" presName="conn2-1" presStyleLbl="parChTrans1D3" presStyleIdx="1" presStyleCnt="2"/>
      <dgm:spPr/>
    </dgm:pt>
    <dgm:pt modelId="{03F2F475-A582-4B84-8AAA-795B3B0795DD}" type="pres">
      <dgm:prSet presAssocID="{8360AE26-C87F-401E-9379-C7E25B0332A7}" presName="connTx" presStyleLbl="parChTrans1D3" presStyleIdx="1" presStyleCnt="2"/>
      <dgm:spPr/>
    </dgm:pt>
    <dgm:pt modelId="{A0C64369-16BE-4F39-80A4-06133A03B422}" type="pres">
      <dgm:prSet presAssocID="{C40A1AC8-CF55-4BE0-B9B1-C0B2FFE639F6}" presName="root2" presStyleCnt="0"/>
      <dgm:spPr/>
    </dgm:pt>
    <dgm:pt modelId="{F2FBE46E-B3E6-467D-8DA4-3E7F740B2E5D}" type="pres">
      <dgm:prSet presAssocID="{C40A1AC8-CF55-4BE0-B9B1-C0B2FFE639F6}" presName="LevelTwoTextNode" presStyleLbl="node3" presStyleIdx="1" presStyleCnt="2" custScaleX="569133">
        <dgm:presLayoutVars>
          <dgm:chPref val="3"/>
        </dgm:presLayoutVars>
      </dgm:prSet>
      <dgm:spPr>
        <a:xfrm>
          <a:off x="2604047" y="2564582"/>
          <a:ext cx="4692558" cy="412255"/>
        </a:xfrm>
        <a:prstGeom prst="roundRect">
          <a:avLst>
            <a:gd name="adj" fmla="val 10000"/>
          </a:avLst>
        </a:prstGeom>
      </dgm:spPr>
    </dgm:pt>
    <dgm:pt modelId="{77F44A09-59C6-41CC-AFBA-1F1B192B55C4}" type="pres">
      <dgm:prSet presAssocID="{C40A1AC8-CF55-4BE0-B9B1-C0B2FFE639F6}" presName="level3hierChild" presStyleCnt="0"/>
      <dgm:spPr/>
    </dgm:pt>
  </dgm:ptLst>
  <dgm:cxnLst>
    <dgm:cxn modelId="{70B5BD06-AEB7-49E8-8455-FBD688A0A8E5}" srcId="{CF5C5436-8C68-46B6-86CA-C1F7C9F56A74}" destId="{2E348992-7D4A-4973-ABAD-14D2A00FE62C}" srcOrd="0" destOrd="0" parTransId="{A859BBFB-0522-4A10-B95B-7FDCA17097D4}" sibTransId="{CE3F1284-0169-48FA-A71D-326F20267283}"/>
    <dgm:cxn modelId="{1584860C-44BF-45C0-9523-8E4EBBC40887}" type="presOf" srcId="{064CBEBA-34E0-4CDF-A387-4B09DD0406EE}" destId="{1240EDAD-94CB-4651-AC7D-33B7F02D5EF1}" srcOrd="0" destOrd="0" presId="urn:microsoft.com/office/officeart/2005/8/layout/hierarchy2"/>
    <dgm:cxn modelId="{CEE20D11-9C4F-47BE-8E4E-7876FBB2CD51}" type="presOf" srcId="{DAE105BB-AF17-4EE9-A973-243F598BFEDF}" destId="{00D79F26-72FC-4C18-A8FE-1C6C6B61B426}" srcOrd="0" destOrd="0" presId="urn:microsoft.com/office/officeart/2005/8/layout/hierarchy2"/>
    <dgm:cxn modelId="{7603D522-C95C-43DC-9555-138D730E900E}" type="presOf" srcId="{8360AE26-C87F-401E-9379-C7E25B0332A7}" destId="{80C83F7A-B2E2-4C6A-999A-C83455379776}" srcOrd="0" destOrd="0" presId="urn:microsoft.com/office/officeart/2005/8/layout/hierarchy2"/>
    <dgm:cxn modelId="{F736852D-317A-496D-A214-0CBB3E458644}" type="presOf" srcId="{2F8B395F-6B8B-4206-92E4-F6A33A815F61}" destId="{05C8F253-EC1E-415F-9FDE-3A3540F2A8CC}" srcOrd="0" destOrd="0" presId="urn:microsoft.com/office/officeart/2005/8/layout/hierarchy2"/>
    <dgm:cxn modelId="{58DFBB2E-5AAC-42C6-998B-2A9E700300D6}" srcId="{18725693-B185-40E5-BD7F-208CE5778F88}" destId="{CF5C5436-8C68-46B6-86CA-C1F7C9F56A74}" srcOrd="0" destOrd="0" parTransId="{7DBDD280-0527-418F-9670-74BC8DF7761D}" sibTransId="{478C10A0-1A1F-44CA-8E6F-7E596D6A59E3}"/>
    <dgm:cxn modelId="{3D04BA37-65FD-4195-90DD-1AC2D50F8730}" type="presOf" srcId="{B2263911-320F-45B8-8031-F7A603C2819A}" destId="{7FBCA97E-B7BE-4743-B7B5-8D0D7FDFFEE8}" srcOrd="0" destOrd="0" presId="urn:microsoft.com/office/officeart/2005/8/layout/hierarchy2"/>
    <dgm:cxn modelId="{E2514D38-1ECA-4863-BD4A-1E1CF6688FE5}" type="presOf" srcId="{EDEC6F4D-7725-4A93-837D-BA6D5FE7D42F}" destId="{B8ABFDA9-AD0B-4CEA-AD3D-68F1DED2E7B3}" srcOrd="0" destOrd="0" presId="urn:microsoft.com/office/officeart/2005/8/layout/hierarchy2"/>
    <dgm:cxn modelId="{1FD1EA38-7CDB-4A22-ADD8-BBA62F5806E1}" type="presOf" srcId="{A859BBFB-0522-4A10-B95B-7FDCA17097D4}" destId="{07EC0E57-80B8-4ABD-87A7-A805DAB9B58D}" srcOrd="0" destOrd="0" presId="urn:microsoft.com/office/officeart/2005/8/layout/hierarchy2"/>
    <dgm:cxn modelId="{97BAB153-2BA9-4649-9595-14D3D04BFA7C}" srcId="{DAE105BB-AF17-4EE9-A973-243F598BFEDF}" destId="{2F8B395F-6B8B-4206-92E4-F6A33A815F61}" srcOrd="1" destOrd="0" parTransId="{EDEC6F4D-7725-4A93-837D-BA6D5FE7D42F}" sibTransId="{161B61EC-BF12-4AE4-BB2B-BA630A1A16EA}"/>
    <dgm:cxn modelId="{9279CA55-4F24-43D8-971F-0504CDF73E11}" type="presOf" srcId="{C87B1F3D-20E1-46D9-A4FC-40FD1D83CB98}" destId="{D5016B9D-7E0B-4957-8558-C410A2C130D5}" srcOrd="1" destOrd="0" presId="urn:microsoft.com/office/officeart/2005/8/layout/hierarchy2"/>
    <dgm:cxn modelId="{9019AB56-3993-4E61-BE64-E5C1F4CB2386}" type="presOf" srcId="{A859BBFB-0522-4A10-B95B-7FDCA17097D4}" destId="{63CB8D7A-2373-43F1-9DDE-793C849E54CB}" srcOrd="1" destOrd="0" presId="urn:microsoft.com/office/officeart/2005/8/layout/hierarchy2"/>
    <dgm:cxn modelId="{EE0DE85E-35B9-4143-A55F-6FDF5BB28817}" srcId="{2E348992-7D4A-4973-ABAD-14D2A00FE62C}" destId="{DAE105BB-AF17-4EE9-A973-243F598BFEDF}" srcOrd="0" destOrd="0" parTransId="{E74BBD3E-86E3-4A20-B063-7763300EDB65}" sibTransId="{1593729D-E4F0-443C-8C43-8B2EAE10A7DA}"/>
    <dgm:cxn modelId="{65595B5F-CCF6-45CE-9427-ABB29884A125}" type="presOf" srcId="{CF5C5436-8C68-46B6-86CA-C1F7C9F56A74}" destId="{F5ED1D12-14E1-4B67-B7A5-6B472D8B7DDD}" srcOrd="0" destOrd="0" presId="urn:microsoft.com/office/officeart/2005/8/layout/hierarchy2"/>
    <dgm:cxn modelId="{F3AB6F6C-3216-4ECD-9496-FA7E6585F414}" type="presOf" srcId="{8360AE26-C87F-401E-9379-C7E25B0332A7}" destId="{03F2F475-A582-4B84-8AAA-795B3B0795DD}" srcOrd="1" destOrd="0" presId="urn:microsoft.com/office/officeart/2005/8/layout/hierarchy2"/>
    <dgm:cxn modelId="{6D9C557E-FFC8-4FA2-A5A4-E66E7337CDD2}" type="presOf" srcId="{E74BBD3E-86E3-4A20-B063-7763300EDB65}" destId="{923EC31F-1E06-4680-B452-7A82AF56B9F5}" srcOrd="0" destOrd="0" presId="urn:microsoft.com/office/officeart/2005/8/layout/hierarchy2"/>
    <dgm:cxn modelId="{016AAE90-EAB3-41D7-B94C-B2EEBDBF60CD}" type="presOf" srcId="{C40A1AC8-CF55-4BE0-B9B1-C0B2FFE639F6}" destId="{F2FBE46E-B3E6-467D-8DA4-3E7F740B2E5D}" srcOrd="0" destOrd="0" presId="urn:microsoft.com/office/officeart/2005/8/layout/hierarchy2"/>
    <dgm:cxn modelId="{5B0213A2-ED79-4DC0-A1C0-0D74D1A36768}" srcId="{CF5C5436-8C68-46B6-86CA-C1F7C9F56A74}" destId="{064CBEBA-34E0-4CDF-A387-4B09DD0406EE}" srcOrd="1" destOrd="0" parTransId="{B67E719B-F69B-4797-B33E-7CC9F064982A}" sibTransId="{D7A97439-EB9C-4E03-A2FA-A4D8C82193ED}"/>
    <dgm:cxn modelId="{9E1F40BB-435B-4A56-ACE6-DE09B7CA0276}" type="presOf" srcId="{B67E719B-F69B-4797-B33E-7CC9F064982A}" destId="{027516CD-1BF8-40E2-B903-A721688237A2}" srcOrd="0" destOrd="0" presId="urn:microsoft.com/office/officeart/2005/8/layout/hierarchy2"/>
    <dgm:cxn modelId="{44DC52C0-4FE4-4EFF-8A4A-2053FF0AC03A}" srcId="{064CBEBA-34E0-4CDF-A387-4B09DD0406EE}" destId="{C40A1AC8-CF55-4BE0-B9B1-C0B2FFE639F6}" srcOrd="0" destOrd="0" parTransId="{8360AE26-C87F-401E-9379-C7E25B0332A7}" sibTransId="{16C05EF7-A789-4F49-9CE8-900E680A2DE8}"/>
    <dgm:cxn modelId="{D768B6C1-96EA-49A6-AFA9-A7BF4D24ACCB}" type="presOf" srcId="{EDEC6F4D-7725-4A93-837D-BA6D5FE7D42F}" destId="{CB222802-B925-422F-A969-A4BF1BD00614}" srcOrd="1" destOrd="0" presId="urn:microsoft.com/office/officeart/2005/8/layout/hierarchy2"/>
    <dgm:cxn modelId="{4B8BA6C5-CCB9-473F-8CAD-FC6ED9A45D66}" type="presOf" srcId="{2E348992-7D4A-4973-ABAD-14D2A00FE62C}" destId="{40D3857E-6CD0-4F6C-BEEB-17FAACC7DFC5}" srcOrd="0" destOrd="0" presId="urn:microsoft.com/office/officeart/2005/8/layout/hierarchy2"/>
    <dgm:cxn modelId="{674A8FC6-B3ED-4F74-9AD5-1A63CD793F06}" type="presOf" srcId="{18725693-B185-40E5-BD7F-208CE5778F88}" destId="{C74DC3A3-D1C4-44A0-A8B0-0E3DF3C12453}" srcOrd="0" destOrd="0" presId="urn:microsoft.com/office/officeart/2005/8/layout/hierarchy2"/>
    <dgm:cxn modelId="{8EE805CB-E3DB-49A6-807D-2547292A1639}" type="presOf" srcId="{C87B1F3D-20E1-46D9-A4FC-40FD1D83CB98}" destId="{A6FA93C3-140D-447B-B2C4-6B61A108FDAF}" srcOrd="0" destOrd="0" presId="urn:microsoft.com/office/officeart/2005/8/layout/hierarchy2"/>
    <dgm:cxn modelId="{D32304E0-E3CF-4BBC-9FF8-C8AC430B604F}" type="presOf" srcId="{E74BBD3E-86E3-4A20-B063-7763300EDB65}" destId="{62CA6821-C696-4B2A-8B54-7CE0FAEDDEB2}" srcOrd="1" destOrd="0" presId="urn:microsoft.com/office/officeart/2005/8/layout/hierarchy2"/>
    <dgm:cxn modelId="{2A0E6BF0-A8DE-46FB-B9DB-159A4FF1B2A4}" type="presOf" srcId="{B67E719B-F69B-4797-B33E-7CC9F064982A}" destId="{11C37572-A3BE-47FB-B2CD-29644E926974}" srcOrd="1" destOrd="0" presId="urn:microsoft.com/office/officeart/2005/8/layout/hierarchy2"/>
    <dgm:cxn modelId="{582C77F1-C0B9-41B4-8BBD-98B35A027E3B}" srcId="{DAE105BB-AF17-4EE9-A973-243F598BFEDF}" destId="{B2263911-320F-45B8-8031-F7A603C2819A}" srcOrd="0" destOrd="0" parTransId="{C87B1F3D-20E1-46D9-A4FC-40FD1D83CB98}" sibTransId="{97435221-9C04-4354-ABC1-A97CDB72F1CB}"/>
    <dgm:cxn modelId="{41AB956D-45F0-4C02-98F8-CD2FD5C47957}" type="presParOf" srcId="{C74DC3A3-D1C4-44A0-A8B0-0E3DF3C12453}" destId="{E5165468-D82C-4808-AD59-96901863A97D}" srcOrd="0" destOrd="0" presId="urn:microsoft.com/office/officeart/2005/8/layout/hierarchy2"/>
    <dgm:cxn modelId="{5E6EBAA1-CA74-405D-A412-DB44524150DA}" type="presParOf" srcId="{E5165468-D82C-4808-AD59-96901863A97D}" destId="{F5ED1D12-14E1-4B67-B7A5-6B472D8B7DDD}" srcOrd="0" destOrd="0" presId="urn:microsoft.com/office/officeart/2005/8/layout/hierarchy2"/>
    <dgm:cxn modelId="{64AFE44E-B597-4BB6-8C15-7A1329E8A693}" type="presParOf" srcId="{E5165468-D82C-4808-AD59-96901863A97D}" destId="{A87E28B5-C5BE-4DC4-A380-AD03D6FA9E5A}" srcOrd="1" destOrd="0" presId="urn:microsoft.com/office/officeart/2005/8/layout/hierarchy2"/>
    <dgm:cxn modelId="{275F0851-8698-4008-877F-E522FDF90F41}" type="presParOf" srcId="{A87E28B5-C5BE-4DC4-A380-AD03D6FA9E5A}" destId="{07EC0E57-80B8-4ABD-87A7-A805DAB9B58D}" srcOrd="0" destOrd="0" presId="urn:microsoft.com/office/officeart/2005/8/layout/hierarchy2"/>
    <dgm:cxn modelId="{876647A7-62E9-4AA5-8A31-C121FA8B3851}" type="presParOf" srcId="{07EC0E57-80B8-4ABD-87A7-A805DAB9B58D}" destId="{63CB8D7A-2373-43F1-9DDE-793C849E54CB}" srcOrd="0" destOrd="0" presId="urn:microsoft.com/office/officeart/2005/8/layout/hierarchy2"/>
    <dgm:cxn modelId="{CE166370-09E7-4A1A-9A6A-F0DE58E4FC75}" type="presParOf" srcId="{A87E28B5-C5BE-4DC4-A380-AD03D6FA9E5A}" destId="{C445B3C1-AA36-4F8E-B86B-E656DCF00EFB}" srcOrd="1" destOrd="0" presId="urn:microsoft.com/office/officeart/2005/8/layout/hierarchy2"/>
    <dgm:cxn modelId="{F76DDAFF-BAF1-4B3B-AB4E-0A189CAC0890}" type="presParOf" srcId="{C445B3C1-AA36-4F8E-B86B-E656DCF00EFB}" destId="{40D3857E-6CD0-4F6C-BEEB-17FAACC7DFC5}" srcOrd="0" destOrd="0" presId="urn:microsoft.com/office/officeart/2005/8/layout/hierarchy2"/>
    <dgm:cxn modelId="{E4C84CE9-DED9-4236-9AFA-7BE3CBB444FD}" type="presParOf" srcId="{C445B3C1-AA36-4F8E-B86B-E656DCF00EFB}" destId="{2433A28E-7C61-485C-BEBC-1592B93B924A}" srcOrd="1" destOrd="0" presId="urn:microsoft.com/office/officeart/2005/8/layout/hierarchy2"/>
    <dgm:cxn modelId="{5C2F2C52-76D3-46AF-BB2E-D00281DCF0C0}" type="presParOf" srcId="{2433A28E-7C61-485C-BEBC-1592B93B924A}" destId="{923EC31F-1E06-4680-B452-7A82AF56B9F5}" srcOrd="0" destOrd="0" presId="urn:microsoft.com/office/officeart/2005/8/layout/hierarchy2"/>
    <dgm:cxn modelId="{3F0754E5-8400-4048-B2EF-579955770393}" type="presParOf" srcId="{923EC31F-1E06-4680-B452-7A82AF56B9F5}" destId="{62CA6821-C696-4B2A-8B54-7CE0FAEDDEB2}" srcOrd="0" destOrd="0" presId="urn:microsoft.com/office/officeart/2005/8/layout/hierarchy2"/>
    <dgm:cxn modelId="{452DA57C-08A4-4E7A-BDFD-CFC85110F9EB}" type="presParOf" srcId="{2433A28E-7C61-485C-BEBC-1592B93B924A}" destId="{911885E3-44CB-4DB1-95EB-8BCB6E64B67F}" srcOrd="1" destOrd="0" presId="urn:microsoft.com/office/officeart/2005/8/layout/hierarchy2"/>
    <dgm:cxn modelId="{17CBD346-6805-4678-8BB4-21EF53C810F6}" type="presParOf" srcId="{911885E3-44CB-4DB1-95EB-8BCB6E64B67F}" destId="{00D79F26-72FC-4C18-A8FE-1C6C6B61B426}" srcOrd="0" destOrd="0" presId="urn:microsoft.com/office/officeart/2005/8/layout/hierarchy2"/>
    <dgm:cxn modelId="{677E4175-CE1E-4105-82C9-FBEFBBA2A855}" type="presParOf" srcId="{911885E3-44CB-4DB1-95EB-8BCB6E64B67F}" destId="{808B5A68-8196-4094-8A98-EEF10A19D816}" srcOrd="1" destOrd="0" presId="urn:microsoft.com/office/officeart/2005/8/layout/hierarchy2"/>
    <dgm:cxn modelId="{D5B81372-BFB5-43F4-B71F-A18617F833C9}" type="presParOf" srcId="{808B5A68-8196-4094-8A98-EEF10A19D816}" destId="{A6FA93C3-140D-447B-B2C4-6B61A108FDAF}" srcOrd="0" destOrd="0" presId="urn:microsoft.com/office/officeart/2005/8/layout/hierarchy2"/>
    <dgm:cxn modelId="{8CE7D435-75C7-486B-9345-B9C3231DBD2D}" type="presParOf" srcId="{A6FA93C3-140D-447B-B2C4-6B61A108FDAF}" destId="{D5016B9D-7E0B-4957-8558-C410A2C130D5}" srcOrd="0" destOrd="0" presId="urn:microsoft.com/office/officeart/2005/8/layout/hierarchy2"/>
    <dgm:cxn modelId="{92A5E020-D1B3-4C54-A2DC-0FBE3C331C6F}" type="presParOf" srcId="{808B5A68-8196-4094-8A98-EEF10A19D816}" destId="{7C798366-AD95-4549-BDC9-58451DC262B1}" srcOrd="1" destOrd="0" presId="urn:microsoft.com/office/officeart/2005/8/layout/hierarchy2"/>
    <dgm:cxn modelId="{392C8632-5F96-466C-BC09-9EA728B71511}" type="presParOf" srcId="{7C798366-AD95-4549-BDC9-58451DC262B1}" destId="{7FBCA97E-B7BE-4743-B7B5-8D0D7FDFFEE8}" srcOrd="0" destOrd="0" presId="urn:microsoft.com/office/officeart/2005/8/layout/hierarchy2"/>
    <dgm:cxn modelId="{82857DE2-DFBA-4019-9E91-AB299DC026B6}" type="presParOf" srcId="{7C798366-AD95-4549-BDC9-58451DC262B1}" destId="{52CE8A74-BB68-4D45-8D76-1509C04A4AE3}" srcOrd="1" destOrd="0" presId="urn:microsoft.com/office/officeart/2005/8/layout/hierarchy2"/>
    <dgm:cxn modelId="{E17CAFB5-A4EF-412D-935B-621E0C22B355}" type="presParOf" srcId="{808B5A68-8196-4094-8A98-EEF10A19D816}" destId="{B8ABFDA9-AD0B-4CEA-AD3D-68F1DED2E7B3}" srcOrd="2" destOrd="0" presId="urn:microsoft.com/office/officeart/2005/8/layout/hierarchy2"/>
    <dgm:cxn modelId="{2B23EFFF-2DB0-4168-B33A-8FB9713870A8}" type="presParOf" srcId="{B8ABFDA9-AD0B-4CEA-AD3D-68F1DED2E7B3}" destId="{CB222802-B925-422F-A969-A4BF1BD00614}" srcOrd="0" destOrd="0" presId="urn:microsoft.com/office/officeart/2005/8/layout/hierarchy2"/>
    <dgm:cxn modelId="{32030714-0E44-40E3-8880-A003BBEDB005}" type="presParOf" srcId="{808B5A68-8196-4094-8A98-EEF10A19D816}" destId="{5AAC8399-E038-439B-9344-F9CE2CAF79A0}" srcOrd="3" destOrd="0" presId="urn:microsoft.com/office/officeart/2005/8/layout/hierarchy2"/>
    <dgm:cxn modelId="{43B89FC2-A242-4AA0-9C65-6A119108EB77}" type="presParOf" srcId="{5AAC8399-E038-439B-9344-F9CE2CAF79A0}" destId="{05C8F253-EC1E-415F-9FDE-3A3540F2A8CC}" srcOrd="0" destOrd="0" presId="urn:microsoft.com/office/officeart/2005/8/layout/hierarchy2"/>
    <dgm:cxn modelId="{933BDA2F-F009-41E6-BA2C-FEA435387DCD}" type="presParOf" srcId="{5AAC8399-E038-439B-9344-F9CE2CAF79A0}" destId="{53725A4F-A2E5-445E-BA52-0DFFA546743B}" srcOrd="1" destOrd="0" presId="urn:microsoft.com/office/officeart/2005/8/layout/hierarchy2"/>
    <dgm:cxn modelId="{7D3BE01A-5864-469C-977E-1BB0C7650687}" type="presParOf" srcId="{A87E28B5-C5BE-4DC4-A380-AD03D6FA9E5A}" destId="{027516CD-1BF8-40E2-B903-A721688237A2}" srcOrd="2" destOrd="0" presId="urn:microsoft.com/office/officeart/2005/8/layout/hierarchy2"/>
    <dgm:cxn modelId="{6F31385D-4A98-4FE7-AD0E-A42937B6535A}" type="presParOf" srcId="{027516CD-1BF8-40E2-B903-A721688237A2}" destId="{11C37572-A3BE-47FB-B2CD-29644E926974}" srcOrd="0" destOrd="0" presId="urn:microsoft.com/office/officeart/2005/8/layout/hierarchy2"/>
    <dgm:cxn modelId="{8FA3AA58-CE10-4D53-9516-28C4B553E4E9}" type="presParOf" srcId="{A87E28B5-C5BE-4DC4-A380-AD03D6FA9E5A}" destId="{CABFD2D8-D4F8-4A59-88D1-D86F4C6EFEDF}" srcOrd="3" destOrd="0" presId="urn:microsoft.com/office/officeart/2005/8/layout/hierarchy2"/>
    <dgm:cxn modelId="{B459681E-ECCD-419B-94CA-115B91B941FB}" type="presParOf" srcId="{CABFD2D8-D4F8-4A59-88D1-D86F4C6EFEDF}" destId="{1240EDAD-94CB-4651-AC7D-33B7F02D5EF1}" srcOrd="0" destOrd="0" presId="urn:microsoft.com/office/officeart/2005/8/layout/hierarchy2"/>
    <dgm:cxn modelId="{372F3FA5-74A9-4CEB-B900-E0DAB86BEC4C}" type="presParOf" srcId="{CABFD2D8-D4F8-4A59-88D1-D86F4C6EFEDF}" destId="{E778CE2A-2DB9-4D8E-9C1D-03E1635AD555}" srcOrd="1" destOrd="0" presId="urn:microsoft.com/office/officeart/2005/8/layout/hierarchy2"/>
    <dgm:cxn modelId="{276B790E-CC8E-474A-8D3D-E24C18AF2D4E}" type="presParOf" srcId="{E778CE2A-2DB9-4D8E-9C1D-03E1635AD555}" destId="{80C83F7A-B2E2-4C6A-999A-C83455379776}" srcOrd="0" destOrd="0" presId="urn:microsoft.com/office/officeart/2005/8/layout/hierarchy2"/>
    <dgm:cxn modelId="{248BCFBF-4169-4D49-9673-E2F5B21B3E93}" type="presParOf" srcId="{80C83F7A-B2E2-4C6A-999A-C83455379776}" destId="{03F2F475-A582-4B84-8AAA-795B3B0795DD}" srcOrd="0" destOrd="0" presId="urn:microsoft.com/office/officeart/2005/8/layout/hierarchy2"/>
    <dgm:cxn modelId="{9515EABC-3C1B-4C77-A0BD-08715FDB1F14}" type="presParOf" srcId="{E778CE2A-2DB9-4D8E-9C1D-03E1635AD555}" destId="{A0C64369-16BE-4F39-80A4-06133A03B422}" srcOrd="1" destOrd="0" presId="urn:microsoft.com/office/officeart/2005/8/layout/hierarchy2"/>
    <dgm:cxn modelId="{E2AC4716-39A9-44BE-9867-C399D085AD76}" type="presParOf" srcId="{A0C64369-16BE-4F39-80A4-06133A03B422}" destId="{F2FBE46E-B3E6-467D-8DA4-3E7F740B2E5D}" srcOrd="0" destOrd="0" presId="urn:microsoft.com/office/officeart/2005/8/layout/hierarchy2"/>
    <dgm:cxn modelId="{F1F9C12F-B417-4A5A-811D-2870E8D8B729}" type="presParOf" srcId="{A0C64369-16BE-4F39-80A4-06133A03B422}" destId="{77F44A09-59C6-41CC-AFBA-1F1B192B55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D1D12-14E1-4B67-B7A5-6B472D8B7DDD}">
      <dsp:nvSpPr>
        <dsp:cNvPr id="0" name=""/>
        <dsp:cNvSpPr/>
      </dsp:nvSpPr>
      <dsp:spPr>
        <a:xfrm>
          <a:off x="6000" y="1926537"/>
          <a:ext cx="1113929" cy="63012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Frequency Analysis</a:t>
          </a:r>
          <a:endParaRPr lang="en-US" sz="1600" b="1" kern="1200" dirty="0"/>
        </a:p>
      </dsp:txBody>
      <dsp:txXfrm>
        <a:off x="24456" y="1944993"/>
        <a:ext cx="1077017" cy="593211"/>
      </dsp:txXfrm>
    </dsp:sp>
    <dsp:sp modelId="{07EC0E57-80B8-4ABD-87A7-A805DAB9B58D}">
      <dsp:nvSpPr>
        <dsp:cNvPr id="0" name=""/>
        <dsp:cNvSpPr/>
      </dsp:nvSpPr>
      <dsp:spPr>
        <a:xfrm rot="18116161">
          <a:off x="973091" y="1967528"/>
          <a:ext cx="623481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623481" y="951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69244" y="1961457"/>
        <a:ext cx="31174" cy="31174"/>
      </dsp:txXfrm>
    </dsp:sp>
    <dsp:sp modelId="{40D3857E-6CD0-4F6C-BEEB-17FAACC7DFC5}">
      <dsp:nvSpPr>
        <dsp:cNvPr id="0" name=""/>
        <dsp:cNvSpPr/>
      </dsp:nvSpPr>
      <dsp:spPr>
        <a:xfrm>
          <a:off x="1449733" y="1506361"/>
          <a:ext cx="824510" cy="412255"/>
        </a:xfrm>
        <a:prstGeom prst="roundRect">
          <a:avLst>
            <a:gd name="adj" fmla="val 10000"/>
          </a:avLst>
        </a:prstGeom>
        <a:solidFill>
          <a:srgbClr val="ADB9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99000"/>
            <a:hueOff val="0"/>
            <a:satOff val="0"/>
            <a:lumOff val="0"/>
            <a:alphaOff val="0"/>
          </a:schemeClr>
        </a:fillRef>
        <a:effectRef idx="1">
          <a:schemeClr val="accent5">
            <a:tint val="99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0774" tIns="20774" rIns="20774" bIns="207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For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each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Customer</a:t>
          </a:r>
        </a:p>
      </dsp:txBody>
      <dsp:txXfrm>
        <a:off x="1461808" y="1518436"/>
        <a:ext cx="800360" cy="388105"/>
      </dsp:txXfrm>
    </dsp:sp>
    <dsp:sp modelId="{923EC31F-1E06-4680-B452-7A82AF56B9F5}">
      <dsp:nvSpPr>
        <dsp:cNvPr id="0" name=""/>
        <dsp:cNvSpPr/>
      </dsp:nvSpPr>
      <dsp:spPr>
        <a:xfrm>
          <a:off x="2274243" y="1702973"/>
          <a:ext cx="329804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329804" y="9515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30900" y="1704243"/>
        <a:ext cx="16490" cy="16490"/>
      </dsp:txXfrm>
    </dsp:sp>
    <dsp:sp modelId="{00D79F26-72FC-4C18-A8FE-1C6C6B61B426}">
      <dsp:nvSpPr>
        <dsp:cNvPr id="0" name=""/>
        <dsp:cNvSpPr/>
      </dsp:nvSpPr>
      <dsp:spPr>
        <a:xfrm>
          <a:off x="2604047" y="1349978"/>
          <a:ext cx="1260552" cy="725020"/>
        </a:xfrm>
        <a:prstGeom prst="roundRect">
          <a:avLst>
            <a:gd name="adj" fmla="val 10000"/>
          </a:avLst>
        </a:prstGeom>
        <a:solidFill>
          <a:srgbClr val="F5A64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80000"/>
            <a:hueOff val="0"/>
            <a:satOff val="0"/>
            <a:lumOff val="0"/>
            <a:alphaOff val="0"/>
          </a:schemeClr>
        </a:fillRef>
        <a:effectRef idx="1">
          <a:schemeClr val="accent5">
            <a:tint val="80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9790" tIns="29790" rIns="29790" bIns="29790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‘Regularly’?</a:t>
          </a:r>
        </a:p>
      </dsp:txBody>
      <dsp:txXfrm>
        <a:off x="2625282" y="1371213"/>
        <a:ext cx="1218082" cy="682550"/>
      </dsp:txXfrm>
    </dsp:sp>
    <dsp:sp modelId="{A6FA93C3-140D-447B-B2C4-6B61A108FDAF}">
      <dsp:nvSpPr>
        <dsp:cNvPr id="0" name=""/>
        <dsp:cNvSpPr/>
      </dsp:nvSpPr>
      <dsp:spPr>
        <a:xfrm rot="18508174">
          <a:off x="3764428" y="1495436"/>
          <a:ext cx="530147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530147" y="951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16248" y="1491698"/>
        <a:ext cx="26507" cy="26507"/>
      </dsp:txXfrm>
    </dsp:sp>
    <dsp:sp modelId="{7FBCA97E-B7BE-4743-B7B5-8D0D7FDFFEE8}">
      <dsp:nvSpPr>
        <dsp:cNvPr id="0" name=""/>
        <dsp:cNvSpPr/>
      </dsp:nvSpPr>
      <dsp:spPr>
        <a:xfrm>
          <a:off x="4194404" y="922233"/>
          <a:ext cx="3058882" cy="750366"/>
        </a:xfrm>
        <a:prstGeom prst="roundRect">
          <a:avLst>
            <a:gd name="adj" fmla="val 10000"/>
          </a:avLst>
        </a:prstGeom>
        <a:solidFill>
          <a:srgbClr val="CA54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70000"/>
            <a:hueOff val="0"/>
            <a:satOff val="0"/>
            <a:lumOff val="0"/>
            <a:alphaOff val="0"/>
          </a:schemeClr>
        </a:fillRef>
        <a:effectRef idx="1">
          <a:schemeClr val="accent5">
            <a:tint val="70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0774" tIns="20774" rIns="20774" bIns="20774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1 for ‘Regularly’ </a:t>
          </a:r>
        </a:p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 for ‘Occasionally’ &amp; ‘Never’</a:t>
          </a:r>
        </a:p>
      </dsp:txBody>
      <dsp:txXfrm>
        <a:off x="4216381" y="944210"/>
        <a:ext cx="3014928" cy="706412"/>
      </dsp:txXfrm>
    </dsp:sp>
    <dsp:sp modelId="{B8ABFDA9-AD0B-4CEA-AD3D-68F1DED2E7B3}">
      <dsp:nvSpPr>
        <dsp:cNvPr id="0" name=""/>
        <dsp:cNvSpPr/>
      </dsp:nvSpPr>
      <dsp:spPr>
        <a:xfrm rot="3055154">
          <a:off x="3767925" y="1906024"/>
          <a:ext cx="523153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523153" y="951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16423" y="1902461"/>
        <a:ext cx="26157" cy="26157"/>
      </dsp:txXfrm>
    </dsp:sp>
    <dsp:sp modelId="{05C8F253-EC1E-415F-9FDE-3A3540F2A8CC}">
      <dsp:nvSpPr>
        <dsp:cNvPr id="0" name=""/>
        <dsp:cNvSpPr/>
      </dsp:nvSpPr>
      <dsp:spPr>
        <a:xfrm>
          <a:off x="4194404" y="1734437"/>
          <a:ext cx="3042153" cy="768307"/>
        </a:xfrm>
        <a:prstGeom prst="roundRect">
          <a:avLst>
            <a:gd name="adj" fmla="val 10000"/>
          </a:avLst>
        </a:prstGeom>
        <a:solidFill>
          <a:srgbClr val="CA54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70000"/>
            <a:hueOff val="0"/>
            <a:satOff val="0"/>
            <a:lumOff val="0"/>
            <a:alphaOff val="0"/>
          </a:schemeClr>
        </a:fillRef>
        <a:effectRef idx="1">
          <a:schemeClr val="accent5">
            <a:tint val="70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0774" tIns="20774" rIns="20774" bIns="20774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0.25 for ‘Occasionally’</a:t>
          </a:r>
        </a:p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 = 0 for ‘Never’ </a:t>
          </a:r>
        </a:p>
      </dsp:txBody>
      <dsp:txXfrm>
        <a:off x="4216907" y="1756940"/>
        <a:ext cx="2997147" cy="723301"/>
      </dsp:txXfrm>
    </dsp:sp>
    <dsp:sp modelId="{027516CD-1BF8-40E2-B903-A721688237A2}">
      <dsp:nvSpPr>
        <dsp:cNvPr id="0" name=""/>
        <dsp:cNvSpPr/>
      </dsp:nvSpPr>
      <dsp:spPr>
        <a:xfrm rot="3483839">
          <a:off x="973091" y="2496639"/>
          <a:ext cx="623481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623481" y="951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69244" y="2490568"/>
        <a:ext cx="31174" cy="31174"/>
      </dsp:txXfrm>
    </dsp:sp>
    <dsp:sp modelId="{1240EDAD-94CB-4651-AC7D-33B7F02D5EF1}">
      <dsp:nvSpPr>
        <dsp:cNvPr id="0" name=""/>
        <dsp:cNvSpPr/>
      </dsp:nvSpPr>
      <dsp:spPr>
        <a:xfrm>
          <a:off x="1449733" y="2564582"/>
          <a:ext cx="824510" cy="412255"/>
        </a:xfrm>
        <a:prstGeom prst="roundRect">
          <a:avLst>
            <a:gd name="adj" fmla="val 10000"/>
          </a:avLst>
        </a:prstGeom>
        <a:solidFill>
          <a:srgbClr val="ADB9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99000"/>
            <a:hueOff val="0"/>
            <a:satOff val="0"/>
            <a:lumOff val="0"/>
            <a:alphaOff val="0"/>
          </a:schemeClr>
        </a:fillRef>
        <a:effectRef idx="1">
          <a:schemeClr val="accent5">
            <a:tint val="99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0774" tIns="20774" rIns="20774" bIns="2077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For each </a:t>
          </a:r>
          <a:r>
            <a:rPr lang="en-US" sz="1400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Scenario</a:t>
          </a:r>
        </a:p>
      </dsp:txBody>
      <dsp:txXfrm>
        <a:off x="1461808" y="2576657"/>
        <a:ext cx="800360" cy="388105"/>
      </dsp:txXfrm>
    </dsp:sp>
    <dsp:sp modelId="{80C83F7A-B2E2-4C6A-999A-C83455379776}">
      <dsp:nvSpPr>
        <dsp:cNvPr id="0" name=""/>
        <dsp:cNvSpPr/>
      </dsp:nvSpPr>
      <dsp:spPr>
        <a:xfrm>
          <a:off x="2274243" y="2761194"/>
          <a:ext cx="329804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329804" y="9515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30900" y="2762465"/>
        <a:ext cx="16490" cy="16490"/>
      </dsp:txXfrm>
    </dsp:sp>
    <dsp:sp modelId="{F2FBE46E-B3E6-467D-8DA4-3E7F740B2E5D}">
      <dsp:nvSpPr>
        <dsp:cNvPr id="0" name=""/>
        <dsp:cNvSpPr/>
      </dsp:nvSpPr>
      <dsp:spPr>
        <a:xfrm>
          <a:off x="2604047" y="2564582"/>
          <a:ext cx="4692558" cy="412255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tint val="80000"/>
            <a:hueOff val="0"/>
            <a:satOff val="0"/>
            <a:lumOff val="0"/>
            <a:alphaOff val="0"/>
          </a:schemeClr>
        </a:fillRef>
        <a:effectRef idx="1">
          <a:schemeClr val="accent5">
            <a:tint val="80000"/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22044" tIns="22044" rIns="22044" bIns="22044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lt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Indicator of Unit Selling = sum(score)</a:t>
          </a:r>
        </a:p>
      </dsp:txBody>
      <dsp:txXfrm>
        <a:off x="2616122" y="2576657"/>
        <a:ext cx="4668408" cy="388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A365-70F4-4FBE-BF01-0426DF0FE53C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457B-B196-4FE1-82DF-295760F0A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6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2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and Black Cherry 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flavors base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urvey data.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“High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“0%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的目标：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compagin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我们希望爱买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的人去买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希望增加新的口味增加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把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放在前面。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6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0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0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6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FF9C-606C-4F5A-B16C-B3FAB998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5856E-79A7-4972-BADE-88490CFC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9DA2-896F-4FED-8332-0736FBD1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445D8-CFAF-4334-965C-8C4E53C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A1CC3-7AD4-4FF0-83A5-97BE389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F607-EA03-454E-B9FE-98E7CD8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12D8B-69B3-4849-88DC-6C7E2D44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39C1-8C0C-4E01-BFDB-1EEDD54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45E56-1837-445C-85B7-0084B92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2DE6-9F5E-402A-8084-AF32881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D7C45-C566-45AB-98D0-DACC11713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7B6C5-EF47-4F99-B08C-DA648938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419E-98E3-4007-AF6D-722BEFF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A050A-2646-458D-8199-E159FF37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D64D9-E6B3-459F-80D2-B8D1288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62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5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EDC0-A379-4B99-83BC-7A0B562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704A-1A7E-44E7-87B3-7884A309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5818-CF41-4214-8863-102D1E4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80AD-F66B-41A0-B17A-86CC552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D073-DBF2-4EE7-8ED3-1D5BEFF8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0958A-B9A4-43F4-868A-6E66962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5637C-6E28-4875-BD2F-3B15753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AB268-37CE-4596-84E5-5D116D8D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0DB90-81D4-4A62-A697-BB1C601D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A9934-B009-482E-A540-2D7FE756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F035-D10E-4175-9289-7229BEB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50C5-04D4-418E-927D-6F90E1ED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4119A-DCE5-4D12-B5E9-DDC0502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DAAFF-3CF8-4A2C-BCF8-9E8783E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F8261-DE7A-4E88-9536-C7018FFB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4BD8B-5103-4E69-BE5F-0B02705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5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29F2-8B24-4E79-A203-27445A4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7722-72D3-4CD1-AB6A-06926298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25A95-44FF-4721-81C7-B0ADD85A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78D1F-D6ED-4AA4-B8FE-BF1E9D2C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BEB59-D194-4551-9353-7213364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E9D8A-4295-4C1D-8386-54B79E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568B7-9DD4-4AC4-A148-64B0594F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64936-C534-4F12-A096-EC21F84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3944-FF62-456F-8D37-A6AE824E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64773-A9A1-4A0F-AE2D-92B2E62F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13DD9-4E5C-402F-AB29-FA2AFCB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BB798-CF18-470B-BB66-B65127F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BBEA0-C2E2-40BF-ABF9-5364CB8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1FCFC-06EE-43C4-AEDD-627E1779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F967F-9CD7-4349-9445-1202722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EC2177-4890-4084-A18B-3DD257719334}"/>
              </a:ext>
            </a:extLst>
          </p:cNvPr>
          <p:cNvGrpSpPr/>
          <p:nvPr userDrawn="1"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A8F0FB7-537F-4A09-86CD-D763B008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20026D-1784-4443-B13F-EB4191557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51D26E5-E6D6-4C2B-BA86-2F706FB9F48C}"/>
              </a:ext>
            </a:extLst>
          </p:cNvPr>
          <p:cNvSpPr/>
          <p:nvPr userDrawn="1"/>
        </p:nvSpPr>
        <p:spPr>
          <a:xfrm>
            <a:off x="322731" y="680720"/>
            <a:ext cx="11577916" cy="580404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C932C-A8BF-4479-8D32-F45C46657CCD}"/>
              </a:ext>
            </a:extLst>
          </p:cNvPr>
          <p:cNvSpPr/>
          <p:nvPr userDrawn="1"/>
        </p:nvSpPr>
        <p:spPr>
          <a:xfrm>
            <a:off x="504116" y="812801"/>
            <a:ext cx="11240844" cy="55026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E56259A8-1F04-4988-B0BA-63A83ED556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29125" y="886729"/>
            <a:ext cx="365124" cy="11577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096621-0665-4282-B921-FF76E1412546}"/>
              </a:ext>
            </a:extLst>
          </p:cNvPr>
          <p:cNvSpPr txBox="1"/>
          <p:nvPr userDrawn="1"/>
        </p:nvSpPr>
        <p:spPr>
          <a:xfrm>
            <a:off x="322729" y="294640"/>
            <a:ext cx="22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799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303B-7693-4A26-90FB-B5AE1648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287B-3491-43F5-9E61-CA91C61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ADE37-18DD-4E8D-91A2-21414869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8D04-A86B-4041-A4B2-5CA5443B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F63D9-DAE8-4147-BE92-59692DD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8E8DE-93B4-46F5-8CC3-92070B2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74A9-FA83-465F-A831-355B2BD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30A3-00E4-41B1-86B1-73C0AE7A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7C7CB-F565-4C5C-B0FF-487C7EE4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0AF88-BED0-4D4A-9A80-DEB784F6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FA8C0-2194-46D9-BE52-F1BD695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900DA-22DA-4346-8B07-3BD0F9BA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D8B7F-34D1-46E2-A45E-6E89115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5BD4E-2952-41BB-9C09-03F6DB2A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CD371-2890-42E7-AA64-8F27C9D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178-8DD7-4812-AF74-19C06D851AE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7B42D-1084-4E45-A4DB-A66E33F5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4835-3011-444A-87F4-2AA4B0DC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9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vored yogurt&quot;">
            <a:extLst>
              <a:ext uri="{FF2B5EF4-FFF2-40B4-BE49-F238E27FC236}">
                <a16:creationId xmlns:a16="http://schemas.microsoft.com/office/drawing/2014/main" id="{4FD864A9-D49F-48C1-91C9-E47DB85A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-65315"/>
            <a:ext cx="10287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944344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-231481" y="1855621"/>
            <a:ext cx="1265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altLang="zh-CN" sz="4800" b="1" spc="300" dirty="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Analytics Design &amp; Application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9944419" y="4185845"/>
            <a:ext cx="137157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Group 9:</a:t>
            </a:r>
          </a:p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Anjali Shastri</a:t>
            </a:r>
          </a:p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Futao Xie</a:t>
            </a:r>
          </a:p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Guchuan Qiu</a:t>
            </a:r>
          </a:p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Huiwen Ge</a:t>
            </a:r>
          </a:p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Tianbi Guo</a:t>
            </a:r>
          </a:p>
          <a:p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FAEE7061-43E6-415D-A149-9C63A4305539}"/>
              </a:ext>
            </a:extLst>
          </p:cNvPr>
          <p:cNvSpPr txBox="1">
            <a:spLocks/>
          </p:cNvSpPr>
          <p:nvPr/>
        </p:nvSpPr>
        <p:spPr>
          <a:xfrm>
            <a:off x="1660157" y="3447455"/>
            <a:ext cx="9247877" cy="564450"/>
          </a:xfrm>
          <a:prstGeom prst="rect">
            <a:avLst/>
          </a:prstGeom>
          <a:noFill/>
        </p:spPr>
        <p:txBody>
          <a:bodyPr vert="horz" wrap="square" lIns="121920" tIns="60960" rIns="121920" bIns="6096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Recommending the new set of Flavors of Yogurt to launch in the market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DD123A-BEB6-410C-AD52-07869300DD11}"/>
              </a:ext>
            </a:extLst>
          </p:cNvPr>
          <p:cNvSpPr/>
          <p:nvPr/>
        </p:nvSpPr>
        <p:spPr>
          <a:xfrm>
            <a:off x="4782103" y="2598003"/>
            <a:ext cx="2627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4800" b="1" spc="3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Case2</a:t>
            </a:r>
            <a:endParaRPr lang="zh-CN" altLang="en-US" sz="4800" b="1" spc="3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078988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up of coffee on a table&#10;&#10;Description automatically generated">
            <a:extLst>
              <a:ext uri="{FF2B5EF4-FFF2-40B4-BE49-F238E27FC236}">
                <a16:creationId xmlns:a16="http://schemas.microsoft.com/office/drawing/2014/main" id="{85485F5E-433F-4D0D-B629-598AF750A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6" y="47"/>
            <a:ext cx="913662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701335"/>
            <a:ext cx="12118019" cy="552608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436480" y="847716"/>
            <a:ext cx="11521839" cy="51878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61724" y="1384701"/>
            <a:ext cx="644746" cy="10301852"/>
          </a:xfrm>
          <a:prstGeom prst="rect">
            <a:avLst/>
          </a:prstGeom>
        </p:spPr>
      </p:pic>
      <p:sp>
        <p:nvSpPr>
          <p:cNvPr id="39" name="TextBox 47">
            <a:extLst>
              <a:ext uri="{FF2B5EF4-FFF2-40B4-BE49-F238E27FC236}">
                <a16:creationId xmlns:a16="http://schemas.microsoft.com/office/drawing/2014/main" id="{1A5DF48E-AC60-409B-ADFD-E7A2C846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86" y="199903"/>
            <a:ext cx="15850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Appendix I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269BAED-5C38-40A1-B8A3-999B91D5A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94601"/>
              </p:ext>
            </p:extLst>
          </p:nvPr>
        </p:nvGraphicFramePr>
        <p:xfrm>
          <a:off x="4832783" y="2501376"/>
          <a:ext cx="2526434" cy="106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6" imgW="882720" imgH="372240" progId="Package">
                  <p:embed/>
                </p:oleObj>
              </mc:Choice>
              <mc:Fallback>
                <p:oleObj name="Packager Shell Object" showAsIcon="1" r:id="rId6" imgW="882720" imgH="37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2783" y="2501376"/>
                        <a:ext cx="2526434" cy="106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flavored yogurt&quot;">
            <a:extLst>
              <a:ext uri="{FF2B5EF4-FFF2-40B4-BE49-F238E27FC236}">
                <a16:creationId xmlns:a16="http://schemas.microsoft.com/office/drawing/2014/main" id="{5CC5DE63-147A-1D42-88E0-B2AAC867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ffectLst>
            <a:glow rad="1905000"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49" name="文本框 23">
            <a:extLst>
              <a:ext uri="{FF2B5EF4-FFF2-40B4-BE49-F238E27FC236}">
                <a16:creationId xmlns:a16="http://schemas.microsoft.com/office/drawing/2014/main" id="{4D6E31D1-C730-4243-BCC6-434A07058CCB}"/>
              </a:ext>
            </a:extLst>
          </p:cNvPr>
          <p:cNvSpPr txBox="1"/>
          <p:nvPr/>
        </p:nvSpPr>
        <p:spPr>
          <a:xfrm>
            <a:off x="3944972" y="3210285"/>
            <a:ext cx="7445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“Raspberry” and “Black Cherry” are two of the most favorite flavors by customers. (survey data)</a:t>
            </a:r>
          </a:p>
        </p:txBody>
      </p:sp>
      <p:sp>
        <p:nvSpPr>
          <p:cNvPr id="55" name="文本框 23">
            <a:extLst>
              <a:ext uri="{FF2B5EF4-FFF2-40B4-BE49-F238E27FC236}">
                <a16:creationId xmlns:a16="http://schemas.microsoft.com/office/drawing/2014/main" id="{1A797CC3-F759-4CE0-BE1D-F7B05DCF0372}"/>
              </a:ext>
            </a:extLst>
          </p:cNvPr>
          <p:cNvSpPr txBox="1"/>
          <p:nvPr/>
        </p:nvSpPr>
        <p:spPr>
          <a:xfrm>
            <a:off x="322731" y="4880621"/>
            <a:ext cx="299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Recommendation</a:t>
            </a:r>
            <a:endParaRPr lang="zh-CN" altLang="en-US" dirty="0">
              <a:effectLst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FAF078-76E3-423B-8157-FE1C49F1A6FE}"/>
              </a:ext>
            </a:extLst>
          </p:cNvPr>
          <p:cNvCxnSpPr>
            <a:cxnSpLocks/>
          </p:cNvCxnSpPr>
          <p:nvPr/>
        </p:nvCxnSpPr>
        <p:spPr>
          <a:xfrm>
            <a:off x="3237461" y="1135426"/>
            <a:ext cx="0" cy="494033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AA2B2F3-11F5-4B89-9C47-03B2C320DFAF}"/>
              </a:ext>
            </a:extLst>
          </p:cNvPr>
          <p:cNvSpPr/>
          <p:nvPr/>
        </p:nvSpPr>
        <p:spPr>
          <a:xfrm>
            <a:off x="3131803" y="2705847"/>
            <a:ext cx="189657" cy="1897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914EBF5-9770-4035-AB54-6F5A5433D949}"/>
              </a:ext>
            </a:extLst>
          </p:cNvPr>
          <p:cNvSpPr/>
          <p:nvPr/>
        </p:nvSpPr>
        <p:spPr>
          <a:xfrm>
            <a:off x="3131803" y="3405155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98028C0-1DD3-4AC8-9D7E-599C8C5C914C}"/>
              </a:ext>
            </a:extLst>
          </p:cNvPr>
          <p:cNvSpPr/>
          <p:nvPr/>
        </p:nvSpPr>
        <p:spPr>
          <a:xfrm>
            <a:off x="3110806" y="4086222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117FFFB-D442-40A7-B095-7DFDA7585177}"/>
              </a:ext>
            </a:extLst>
          </p:cNvPr>
          <p:cNvSpPr/>
          <p:nvPr/>
        </p:nvSpPr>
        <p:spPr>
          <a:xfrm>
            <a:off x="3121635" y="5063310"/>
            <a:ext cx="189657" cy="18971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60C5792-261D-44F5-96E5-EBA1774D7D95}"/>
              </a:ext>
            </a:extLst>
          </p:cNvPr>
          <p:cNvCxnSpPr/>
          <p:nvPr/>
        </p:nvCxnSpPr>
        <p:spPr>
          <a:xfrm>
            <a:off x="3422933" y="2785269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A05E901-1812-4E5A-B568-3A274053DC31}"/>
              </a:ext>
            </a:extLst>
          </p:cNvPr>
          <p:cNvCxnSpPr/>
          <p:nvPr/>
        </p:nvCxnSpPr>
        <p:spPr>
          <a:xfrm>
            <a:off x="3422933" y="3519597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AC6B002-D1D1-4DF5-82D0-0A6369B505AE}"/>
              </a:ext>
            </a:extLst>
          </p:cNvPr>
          <p:cNvCxnSpPr/>
          <p:nvPr/>
        </p:nvCxnSpPr>
        <p:spPr>
          <a:xfrm>
            <a:off x="3422933" y="4158639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88C50D5-6238-4F3F-B9F1-CE2382C32C3D}"/>
              </a:ext>
            </a:extLst>
          </p:cNvPr>
          <p:cNvCxnSpPr/>
          <p:nvPr/>
        </p:nvCxnSpPr>
        <p:spPr>
          <a:xfrm>
            <a:off x="3409171" y="5151013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3">
            <a:extLst>
              <a:ext uri="{FF2B5EF4-FFF2-40B4-BE49-F238E27FC236}">
                <a16:creationId xmlns:a16="http://schemas.microsoft.com/office/drawing/2014/main" id="{C82F8C05-D0C0-B642-B06B-281F8B79BE96}"/>
              </a:ext>
            </a:extLst>
          </p:cNvPr>
          <p:cNvSpPr txBox="1"/>
          <p:nvPr/>
        </p:nvSpPr>
        <p:spPr>
          <a:xfrm>
            <a:off x="3944972" y="4012009"/>
            <a:ext cx="777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“High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Protein”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“0%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fat”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proportion.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86" y="199903"/>
            <a:ext cx="51845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Highlights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&amp;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Recommendation</a:t>
            </a:r>
          </a:p>
        </p:txBody>
      </p:sp>
      <p:sp>
        <p:nvSpPr>
          <p:cNvPr id="38" name="文本框 23">
            <a:extLst>
              <a:ext uri="{FF2B5EF4-FFF2-40B4-BE49-F238E27FC236}">
                <a16:creationId xmlns:a16="http://schemas.microsoft.com/office/drawing/2014/main" id="{76BDCB1A-0BCC-4044-A331-C5BD688F5053}"/>
              </a:ext>
            </a:extLst>
          </p:cNvPr>
          <p:cNvSpPr txBox="1"/>
          <p:nvPr/>
        </p:nvSpPr>
        <p:spPr>
          <a:xfrm>
            <a:off x="3954431" y="2600649"/>
            <a:ext cx="744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“Plain” and “Vanilla” flavored rule the market. (historical data)</a:t>
            </a:r>
          </a:p>
        </p:txBody>
      </p:sp>
      <p:sp>
        <p:nvSpPr>
          <p:cNvPr id="39" name="椭圆 44">
            <a:extLst>
              <a:ext uri="{FF2B5EF4-FFF2-40B4-BE49-F238E27FC236}">
                <a16:creationId xmlns:a16="http://schemas.microsoft.com/office/drawing/2014/main" id="{A149076C-20DB-C544-9346-F3104723957F}"/>
              </a:ext>
            </a:extLst>
          </p:cNvPr>
          <p:cNvSpPr/>
          <p:nvPr/>
        </p:nvSpPr>
        <p:spPr>
          <a:xfrm>
            <a:off x="3135398" y="1784856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0" name="直接连接符 56">
            <a:extLst>
              <a:ext uri="{FF2B5EF4-FFF2-40B4-BE49-F238E27FC236}">
                <a16:creationId xmlns:a16="http://schemas.microsoft.com/office/drawing/2014/main" id="{D6B46412-A7D9-A24C-A391-54B59983A257}"/>
              </a:ext>
            </a:extLst>
          </p:cNvPr>
          <p:cNvCxnSpPr/>
          <p:nvPr/>
        </p:nvCxnSpPr>
        <p:spPr>
          <a:xfrm>
            <a:off x="3415699" y="190758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AD6F2-E818-9C4F-A626-035D7EC52CBA}"/>
              </a:ext>
            </a:extLst>
          </p:cNvPr>
          <p:cNvGrpSpPr/>
          <p:nvPr/>
        </p:nvGrpSpPr>
        <p:grpSpPr>
          <a:xfrm>
            <a:off x="633369" y="2560608"/>
            <a:ext cx="3135689" cy="1905040"/>
            <a:chOff x="240906" y="2530534"/>
            <a:chExt cx="3135689" cy="1905040"/>
          </a:xfrm>
        </p:grpSpPr>
        <p:sp>
          <p:nvSpPr>
            <p:cNvPr id="52" name="文本框 23">
              <a:extLst>
                <a:ext uri="{FF2B5EF4-FFF2-40B4-BE49-F238E27FC236}">
                  <a16:creationId xmlns:a16="http://schemas.microsoft.com/office/drawing/2014/main" id="{A4369A70-0C0B-4ED9-B465-60A372397B93}"/>
                </a:ext>
              </a:extLst>
            </p:cNvPr>
            <p:cNvSpPr txBox="1"/>
            <p:nvPr/>
          </p:nvSpPr>
          <p:spPr>
            <a:xfrm>
              <a:off x="1476762" y="2530534"/>
              <a:ext cx="187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I</a:t>
              </a:r>
              <a:endPara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3" name="文本框 23">
              <a:extLst>
                <a:ext uri="{FF2B5EF4-FFF2-40B4-BE49-F238E27FC236}">
                  <a16:creationId xmlns:a16="http://schemas.microsoft.com/office/drawing/2014/main" id="{D083C9A9-532C-4A45-93B5-B4067FA9028A}"/>
                </a:ext>
              </a:extLst>
            </p:cNvPr>
            <p:cNvSpPr txBox="1"/>
            <p:nvPr/>
          </p:nvSpPr>
          <p:spPr>
            <a:xfrm>
              <a:off x="1489673" y="3236750"/>
              <a:ext cx="187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II</a:t>
              </a:r>
              <a:endPara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4" name="文本框 23">
              <a:extLst>
                <a:ext uri="{FF2B5EF4-FFF2-40B4-BE49-F238E27FC236}">
                  <a16:creationId xmlns:a16="http://schemas.microsoft.com/office/drawing/2014/main" id="{07A7800F-22C6-4EB8-BDA6-D87CA3159AEE}"/>
                </a:ext>
              </a:extLst>
            </p:cNvPr>
            <p:cNvSpPr txBox="1"/>
            <p:nvPr/>
          </p:nvSpPr>
          <p:spPr>
            <a:xfrm>
              <a:off x="1497715" y="3973909"/>
              <a:ext cx="187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III</a:t>
              </a:r>
              <a:endPara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文本框 23">
              <a:extLst>
                <a:ext uri="{FF2B5EF4-FFF2-40B4-BE49-F238E27FC236}">
                  <a16:creationId xmlns:a16="http://schemas.microsoft.com/office/drawing/2014/main" id="{EB2A9CA5-618A-DC43-AE23-04004F5A84F0}"/>
                </a:ext>
              </a:extLst>
            </p:cNvPr>
            <p:cNvSpPr txBox="1"/>
            <p:nvPr/>
          </p:nvSpPr>
          <p:spPr>
            <a:xfrm>
              <a:off x="240906" y="3236750"/>
              <a:ext cx="187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accent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dirty="0">
                  <a:sym typeface="+mn-lt"/>
                </a:rPr>
                <a:t>Finding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7C057ED-0C38-1C49-A957-16996F8DF4D4}"/>
                </a:ext>
              </a:extLst>
            </p:cNvPr>
            <p:cNvSpPr/>
            <p:nvPr/>
          </p:nvSpPr>
          <p:spPr>
            <a:xfrm>
              <a:off x="1841493" y="2811388"/>
              <a:ext cx="307686" cy="133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文本框 23">
            <a:extLst>
              <a:ext uri="{FF2B5EF4-FFF2-40B4-BE49-F238E27FC236}">
                <a16:creationId xmlns:a16="http://schemas.microsoft.com/office/drawing/2014/main" id="{F7E1A0FD-BCD0-C348-8D11-45015E1AF89A}"/>
              </a:ext>
            </a:extLst>
          </p:cNvPr>
          <p:cNvSpPr txBox="1"/>
          <p:nvPr/>
        </p:nvSpPr>
        <p:spPr>
          <a:xfrm>
            <a:off x="3954431" y="1742907"/>
            <a:ext cx="7445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Lau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nch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flavors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attract more customers to buy private label Greek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yogurt.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本框 23">
            <a:extLst>
              <a:ext uri="{FF2B5EF4-FFF2-40B4-BE49-F238E27FC236}">
                <a16:creationId xmlns:a16="http://schemas.microsoft.com/office/drawing/2014/main" id="{C4DFEC6A-62C3-E545-AD5E-8CBC1E5CDC7D}"/>
              </a:ext>
            </a:extLst>
          </p:cNvPr>
          <p:cNvSpPr txBox="1"/>
          <p:nvPr/>
        </p:nvSpPr>
        <p:spPr>
          <a:xfrm>
            <a:off x="3954431" y="4830373"/>
            <a:ext cx="697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“Black Cherry” should be launched as a new flavor to increase reach. </a:t>
            </a:r>
          </a:p>
        </p:txBody>
      </p:sp>
      <p:sp>
        <p:nvSpPr>
          <p:cNvPr id="32" name="文本框 23">
            <a:extLst>
              <a:ext uri="{FF2B5EF4-FFF2-40B4-BE49-F238E27FC236}">
                <a16:creationId xmlns:a16="http://schemas.microsoft.com/office/drawing/2014/main" id="{15463FBB-12C1-4CEF-A6C8-22E68F06516D}"/>
              </a:ext>
            </a:extLst>
          </p:cNvPr>
          <p:cNvSpPr txBox="1"/>
          <p:nvPr/>
        </p:nvSpPr>
        <p:spPr>
          <a:xfrm>
            <a:off x="369860" y="1598255"/>
            <a:ext cx="299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Goal</a:t>
            </a:r>
            <a:endParaRPr lang="zh-CN" altLang="en-US" dirty="0">
              <a:effectLst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/>
      <p:bldP spid="28" grpId="0"/>
      <p:bldP spid="60" grpId="0"/>
      <p:bldP spid="38" grpId="0"/>
      <p:bldP spid="61" grpId="0"/>
      <p:bldP spid="62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food, sitting, wooden&#10;&#10;Description automatically generated">
            <a:extLst>
              <a:ext uri="{FF2B5EF4-FFF2-40B4-BE49-F238E27FC236}">
                <a16:creationId xmlns:a16="http://schemas.microsoft.com/office/drawing/2014/main" id="{E14261F7-8856-40FF-9B87-A522FACE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0" y="0"/>
            <a:ext cx="9920420" cy="6861624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8" name="文本框 23">
            <a:extLst>
              <a:ext uri="{FF2B5EF4-FFF2-40B4-BE49-F238E27FC236}">
                <a16:creationId xmlns:a16="http://schemas.microsoft.com/office/drawing/2014/main" id="{170807B6-86CC-445D-8619-3833B16756B5}"/>
              </a:ext>
            </a:extLst>
          </p:cNvPr>
          <p:cNvSpPr txBox="1"/>
          <p:nvPr/>
        </p:nvSpPr>
        <p:spPr>
          <a:xfrm>
            <a:off x="4837252" y="1565573"/>
            <a:ext cx="3493946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单击此处添加标题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82699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5"/>
            <a:ext cx="11161058" cy="515015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97791" y="1354185"/>
            <a:ext cx="572611" cy="10301852"/>
          </a:xfrm>
          <a:prstGeom prst="rect">
            <a:avLst/>
          </a:prstGeom>
        </p:spPr>
      </p:pic>
      <p:sp>
        <p:nvSpPr>
          <p:cNvPr id="19" name="TextBox 47">
            <a:extLst>
              <a:ext uri="{FF2B5EF4-FFF2-40B4-BE49-F238E27FC236}">
                <a16:creationId xmlns:a16="http://schemas.microsoft.com/office/drawing/2014/main" id="{0D61A4BC-EC77-4CF9-AFDD-C37BEB3DB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86" y="199903"/>
            <a:ext cx="38610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Historical Data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4CAA574-C9D3-43B9-A2F6-3B823C87D2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8" b="17095"/>
          <a:stretch/>
        </p:blipFill>
        <p:spPr>
          <a:xfrm>
            <a:off x="4294415" y="1103748"/>
            <a:ext cx="3573698" cy="373495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C741ECF-D6DA-4F53-9496-A4A9EBA15D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8" b="17096"/>
          <a:stretch/>
        </p:blipFill>
        <p:spPr>
          <a:xfrm>
            <a:off x="7868113" y="1106987"/>
            <a:ext cx="3272621" cy="37349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660092C-2BA6-4005-AAE4-7B76A75B5E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96" b="17095"/>
          <a:stretch/>
        </p:blipFill>
        <p:spPr>
          <a:xfrm>
            <a:off x="873658" y="1103748"/>
            <a:ext cx="3420757" cy="37349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A2AAF1-8B51-44D3-B198-599550060D6D}"/>
              </a:ext>
            </a:extLst>
          </p:cNvPr>
          <p:cNvSpPr txBox="1"/>
          <p:nvPr/>
        </p:nvSpPr>
        <p:spPr>
          <a:xfrm>
            <a:off x="1046026" y="5050876"/>
            <a:ext cx="327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Plain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flavor of yogurt dominates the Greek yogurt class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12BD4-BD50-47E1-9E04-E71358DF36FC}"/>
              </a:ext>
            </a:extLst>
          </p:cNvPr>
          <p:cNvSpPr txBox="1"/>
          <p:nvPr/>
        </p:nvSpPr>
        <p:spPr>
          <a:xfrm>
            <a:off x="7979064" y="4995372"/>
            <a:ext cx="3775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revenue is generated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Vanilla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flavor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Greek yogurts generate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the revenue compared to regular yogurts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92AD8-19E6-45F5-AFC4-804F6C9391BB}"/>
              </a:ext>
            </a:extLst>
          </p:cNvPr>
          <p:cNvSpPr txBox="1"/>
          <p:nvPr/>
        </p:nvSpPr>
        <p:spPr>
          <a:xfrm>
            <a:off x="4447135" y="5050877"/>
            <a:ext cx="348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Vanilla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flavor of yogurt dominates the Regular yogurt class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flavored yogurt mango banana&quot;">
            <a:extLst>
              <a:ext uri="{FF2B5EF4-FFF2-40B4-BE49-F238E27FC236}">
                <a16:creationId xmlns:a16="http://schemas.microsoft.com/office/drawing/2014/main" id="{694EA391-F765-4D5A-8CDC-BDC4D92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70" y="0"/>
            <a:ext cx="9925660" cy="68580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461640" y="1045455"/>
            <a:ext cx="11259366" cy="49635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956" y="245169"/>
            <a:ext cx="49693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Attributes - Retailer &amp;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16F00-8B25-4DA9-B257-08899E71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44333"/>
              </p:ext>
            </p:extLst>
          </p:nvPr>
        </p:nvGraphicFramePr>
        <p:xfrm>
          <a:off x="532664" y="1068652"/>
          <a:ext cx="6738759" cy="297936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43681">
                  <a:extLst>
                    <a:ext uri="{9D8B030D-6E8A-4147-A177-3AD203B41FA5}">
                      <a16:colId xmlns:a16="http://schemas.microsoft.com/office/drawing/2014/main" val="1462451621"/>
                    </a:ext>
                  </a:extLst>
                </a:gridCol>
                <a:gridCol w="665519">
                  <a:extLst>
                    <a:ext uri="{9D8B030D-6E8A-4147-A177-3AD203B41FA5}">
                      <a16:colId xmlns:a16="http://schemas.microsoft.com/office/drawing/2014/main" val="1135013677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4141147256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90576759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3396482257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514251682"/>
                    </a:ext>
                  </a:extLst>
                </a:gridCol>
                <a:gridCol w="692887">
                  <a:extLst>
                    <a:ext uri="{9D8B030D-6E8A-4147-A177-3AD203B41FA5}">
                      <a16:colId xmlns:a16="http://schemas.microsoft.com/office/drawing/2014/main" val="1945220035"/>
                    </a:ext>
                  </a:extLst>
                </a:gridCol>
                <a:gridCol w="471739">
                  <a:extLst>
                    <a:ext uri="{9D8B030D-6E8A-4147-A177-3AD203B41FA5}">
                      <a16:colId xmlns:a16="http://schemas.microsoft.com/office/drawing/2014/main" val="1815233826"/>
                    </a:ext>
                  </a:extLst>
                </a:gridCol>
                <a:gridCol w="420841">
                  <a:extLst>
                    <a:ext uri="{9D8B030D-6E8A-4147-A177-3AD203B41FA5}">
                      <a16:colId xmlns:a16="http://schemas.microsoft.com/office/drawing/2014/main" val="846978988"/>
                    </a:ext>
                  </a:extLst>
                </a:gridCol>
                <a:gridCol w="599726">
                  <a:extLst>
                    <a:ext uri="{9D8B030D-6E8A-4147-A177-3AD203B41FA5}">
                      <a16:colId xmlns:a16="http://schemas.microsoft.com/office/drawing/2014/main" val="4099539676"/>
                    </a:ext>
                  </a:extLst>
                </a:gridCol>
                <a:gridCol w="665151">
                  <a:extLst>
                    <a:ext uri="{9D8B030D-6E8A-4147-A177-3AD203B41FA5}">
                      <a16:colId xmlns:a16="http://schemas.microsoft.com/office/drawing/2014/main" val="1291057540"/>
                    </a:ext>
                  </a:extLst>
                </a:gridCol>
              </a:tblGrid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zerofat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lowfat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highfat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organic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all.natural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probiotic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fob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SBS.cup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NCIT.cup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62802"/>
                  </a:ext>
                </a:extLst>
              </a:tr>
              <a:tr h="140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41476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strawberry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440838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blueberry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687670"/>
                  </a:ext>
                </a:extLst>
              </a:tr>
              <a:tr h="140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vanilla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738"/>
                  </a:ext>
                </a:extLst>
              </a:tr>
              <a:tr h="140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509254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raspberry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729674"/>
                  </a:ext>
                </a:extLst>
              </a:tr>
              <a:tr h="140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222137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pomegranate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714071"/>
                  </a:ext>
                </a:extLst>
              </a:tr>
              <a:tr h="140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27719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pineapple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4437880"/>
                  </a:ext>
                </a:extLst>
              </a:tr>
              <a:tr h="273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cherry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B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254825"/>
                  </a:ext>
                </a:extLst>
              </a:tr>
            </a:tbl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A163A6E-59AB-400E-925C-1E5BEE80D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926494"/>
              </p:ext>
            </p:extLst>
          </p:nvPr>
        </p:nvGraphicFramePr>
        <p:xfrm>
          <a:off x="7330797" y="928875"/>
          <a:ext cx="4319731" cy="224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FCD293E-6227-45A7-99B1-A73EB94A8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759227"/>
              </p:ext>
            </p:extLst>
          </p:nvPr>
        </p:nvGraphicFramePr>
        <p:xfrm>
          <a:off x="4958957" y="3999133"/>
          <a:ext cx="4171188" cy="214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D30F43B-FE9E-4114-B24D-D0D2C803A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1795"/>
              </p:ext>
            </p:extLst>
          </p:nvPr>
        </p:nvGraphicFramePr>
        <p:xfrm>
          <a:off x="461640" y="4105628"/>
          <a:ext cx="4497318" cy="1933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79E99E59-AFBF-4969-87F3-1956A33CE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135839"/>
              </p:ext>
            </p:extLst>
          </p:nvPr>
        </p:nvGraphicFramePr>
        <p:xfrm>
          <a:off x="8462021" y="3093336"/>
          <a:ext cx="4037009" cy="288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8CAFA08-16CC-480A-B913-A113F8000F39}"/>
              </a:ext>
            </a:extLst>
          </p:cNvPr>
          <p:cNvSpPr/>
          <p:nvPr/>
        </p:nvSpPr>
        <p:spPr>
          <a:xfrm>
            <a:off x="521560" y="2521527"/>
            <a:ext cx="6738759" cy="166255"/>
          </a:xfrm>
          <a:prstGeom prst="rect">
            <a:avLst/>
          </a:prstGeom>
          <a:noFill/>
          <a:ln w="190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7E15C-88AC-4513-A9E1-E5E6F0FF0874}"/>
              </a:ext>
            </a:extLst>
          </p:cNvPr>
          <p:cNvSpPr/>
          <p:nvPr/>
        </p:nvSpPr>
        <p:spPr>
          <a:xfrm>
            <a:off x="532663" y="3833153"/>
            <a:ext cx="6738759" cy="166255"/>
          </a:xfrm>
          <a:prstGeom prst="rect">
            <a:avLst/>
          </a:prstGeom>
          <a:noFill/>
          <a:ln w="190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D0E4F-83FE-4016-9802-7DD8A6BB3906}"/>
              </a:ext>
            </a:extLst>
          </p:cNvPr>
          <p:cNvSpPr/>
          <p:nvPr/>
        </p:nvSpPr>
        <p:spPr>
          <a:xfrm>
            <a:off x="541472" y="3334101"/>
            <a:ext cx="6738759" cy="166255"/>
          </a:xfrm>
          <a:prstGeom prst="rect">
            <a:avLst/>
          </a:prstGeom>
          <a:noFill/>
          <a:ln w="190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yogurt flavored&quot;">
            <a:extLst>
              <a:ext uri="{FF2B5EF4-FFF2-40B4-BE49-F238E27FC236}">
                <a16:creationId xmlns:a16="http://schemas.microsoft.com/office/drawing/2014/main" id="{D0117C2D-76AA-4835-ACC6-CBB513E09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5" y="0"/>
            <a:ext cx="10970632" cy="621754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28958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491413" y="1029810"/>
            <a:ext cx="11449053" cy="49791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64" y="245166"/>
            <a:ext cx="63847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Survey Responses for Flavor Selection</a:t>
            </a:r>
            <a:endParaRPr lang="en-US" altLang="zh-CN" sz="3200" spc="-149" dirty="0">
              <a:solidFill>
                <a:schemeClr val="accent1">
                  <a:lumMod val="75000"/>
                </a:schemeClr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23690-784B-4AE8-B47D-6928466622A9}"/>
              </a:ext>
            </a:extLst>
          </p:cNvPr>
          <p:cNvSpPr txBox="1"/>
          <p:nvPr/>
        </p:nvSpPr>
        <p:spPr>
          <a:xfrm>
            <a:off x="9085995" y="1548850"/>
            <a:ext cx="27545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Responses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number of customers who select those flavors as ‘Regularly’ or ‘Occasionally’.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Blueberry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most favorite flavor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Greek yogurt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 on the Survey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flavors have been selected.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7067A4-303B-49A4-96C2-9001F6AAF5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9"/>
          <a:stretch/>
        </p:blipFill>
        <p:spPr>
          <a:xfrm>
            <a:off x="4855682" y="1208571"/>
            <a:ext cx="4018153" cy="43856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8EB63-758D-43C7-BB19-91826E7E0D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9"/>
          <a:stretch/>
        </p:blipFill>
        <p:spPr>
          <a:xfrm>
            <a:off x="586033" y="1208571"/>
            <a:ext cx="4080066" cy="43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up of coffee on a table&#10;&#10;Description automatically generated">
            <a:extLst>
              <a:ext uri="{FF2B5EF4-FFF2-40B4-BE49-F238E27FC236}">
                <a16:creationId xmlns:a16="http://schemas.microsoft.com/office/drawing/2014/main" id="{85485F5E-433F-4D0D-B629-598AF750A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6" y="47"/>
            <a:ext cx="913662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701335"/>
            <a:ext cx="12118019" cy="552608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436480" y="847716"/>
            <a:ext cx="11521839" cy="51878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61724" y="1384701"/>
            <a:ext cx="644746" cy="10301852"/>
          </a:xfrm>
          <a:prstGeom prst="rect">
            <a:avLst/>
          </a:prstGeom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71CDE161-437D-450D-91D7-6176746ACD89}"/>
              </a:ext>
            </a:extLst>
          </p:cNvPr>
          <p:cNvSpPr txBox="1"/>
          <p:nvPr/>
        </p:nvSpPr>
        <p:spPr>
          <a:xfrm>
            <a:off x="8109857" y="870904"/>
            <a:ext cx="3484877" cy="51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Limitations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survey is not restricted to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private label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;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Hard to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standardize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choices of ‘Regularly’ and ‘Occasionally’;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responses are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yogurt-buyer biased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Assumptions: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situation in the whole market can be applied to our private label;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‘Regularly’ is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4 times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as frequently as ‘Occasionally’;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Focus on regular-yogurt-buyers;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customers are indifferent and will buy all better choices when provided.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0709C5-5279-4E70-B449-7A176D97C0A6}"/>
              </a:ext>
            </a:extLst>
          </p:cNvPr>
          <p:cNvGrpSpPr/>
          <p:nvPr/>
        </p:nvGrpSpPr>
        <p:grpSpPr>
          <a:xfrm>
            <a:off x="495901" y="1110197"/>
            <a:ext cx="7172484" cy="1974803"/>
            <a:chOff x="495901" y="1110197"/>
            <a:chExt cx="7172484" cy="197480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865C976-6D8C-4F11-80B1-C0A5BF8E87DC}"/>
                </a:ext>
              </a:extLst>
            </p:cNvPr>
            <p:cNvSpPr/>
            <p:nvPr/>
          </p:nvSpPr>
          <p:spPr>
            <a:xfrm>
              <a:off x="495901" y="2068935"/>
              <a:ext cx="993547" cy="608542"/>
            </a:xfrm>
            <a:custGeom>
              <a:avLst/>
              <a:gdLst>
                <a:gd name="connsiteX0" fmla="*/ 0 w 993547"/>
                <a:gd name="connsiteY0" fmla="*/ 60854 h 608542"/>
                <a:gd name="connsiteX1" fmla="*/ 60854 w 993547"/>
                <a:gd name="connsiteY1" fmla="*/ 0 h 608542"/>
                <a:gd name="connsiteX2" fmla="*/ 932693 w 993547"/>
                <a:gd name="connsiteY2" fmla="*/ 0 h 608542"/>
                <a:gd name="connsiteX3" fmla="*/ 993547 w 993547"/>
                <a:gd name="connsiteY3" fmla="*/ 60854 h 608542"/>
                <a:gd name="connsiteX4" fmla="*/ 993547 w 993547"/>
                <a:gd name="connsiteY4" fmla="*/ 547688 h 608542"/>
                <a:gd name="connsiteX5" fmla="*/ 932693 w 993547"/>
                <a:gd name="connsiteY5" fmla="*/ 608542 h 608542"/>
                <a:gd name="connsiteX6" fmla="*/ 60854 w 993547"/>
                <a:gd name="connsiteY6" fmla="*/ 608542 h 608542"/>
                <a:gd name="connsiteX7" fmla="*/ 0 w 993547"/>
                <a:gd name="connsiteY7" fmla="*/ 547688 h 608542"/>
                <a:gd name="connsiteX8" fmla="*/ 0 w 993547"/>
                <a:gd name="connsiteY8" fmla="*/ 60854 h 60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547" h="608542">
                  <a:moveTo>
                    <a:pt x="0" y="60854"/>
                  </a:moveTo>
                  <a:cubicBezTo>
                    <a:pt x="0" y="27245"/>
                    <a:pt x="27245" y="0"/>
                    <a:pt x="60854" y="0"/>
                  </a:cubicBezTo>
                  <a:lnTo>
                    <a:pt x="932693" y="0"/>
                  </a:lnTo>
                  <a:cubicBezTo>
                    <a:pt x="966302" y="0"/>
                    <a:pt x="993547" y="27245"/>
                    <a:pt x="993547" y="60854"/>
                  </a:cubicBezTo>
                  <a:lnTo>
                    <a:pt x="993547" y="547688"/>
                  </a:lnTo>
                  <a:cubicBezTo>
                    <a:pt x="993547" y="581297"/>
                    <a:pt x="966302" y="608542"/>
                    <a:pt x="932693" y="608542"/>
                  </a:cubicBezTo>
                  <a:lnTo>
                    <a:pt x="60854" y="608542"/>
                  </a:lnTo>
                  <a:cubicBezTo>
                    <a:pt x="27245" y="608542"/>
                    <a:pt x="0" y="581297"/>
                    <a:pt x="0" y="547688"/>
                  </a:cubicBezTo>
                  <a:lnTo>
                    <a:pt x="0" y="60854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84" tIns="27984" rIns="27984" bIns="2798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Reach Analysis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5F6187-F479-4B99-BB1B-7D99EC60C601}"/>
                </a:ext>
              </a:extLst>
            </p:cNvPr>
            <p:cNvSpPr/>
            <p:nvPr/>
          </p:nvSpPr>
          <p:spPr>
            <a:xfrm rot="18151864">
              <a:off x="1349937" y="2106302"/>
              <a:ext cx="603625" cy="24892"/>
            </a:xfrm>
            <a:custGeom>
              <a:avLst/>
              <a:gdLst>
                <a:gd name="connsiteX0" fmla="*/ 0 w 603625"/>
                <a:gd name="connsiteY0" fmla="*/ 12446 h 24892"/>
                <a:gd name="connsiteX1" fmla="*/ 603625 w 603625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625" h="24892">
                  <a:moveTo>
                    <a:pt x="0" y="12446"/>
                  </a:moveTo>
                  <a:lnTo>
                    <a:pt x="603625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9421" tIns="-2644" rIns="299422" bIns="-264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28AC3B-A313-4731-9395-E93E670905E4}"/>
                </a:ext>
              </a:extLst>
            </p:cNvPr>
            <p:cNvSpPr/>
            <p:nvPr/>
          </p:nvSpPr>
          <p:spPr>
            <a:xfrm>
              <a:off x="1814052" y="1661413"/>
              <a:ext cx="811509" cy="405754"/>
            </a:xfrm>
            <a:custGeom>
              <a:avLst/>
              <a:gdLst>
                <a:gd name="connsiteX0" fmla="*/ 0 w 811509"/>
                <a:gd name="connsiteY0" fmla="*/ 40575 h 405754"/>
                <a:gd name="connsiteX1" fmla="*/ 40575 w 811509"/>
                <a:gd name="connsiteY1" fmla="*/ 0 h 405754"/>
                <a:gd name="connsiteX2" fmla="*/ 770934 w 811509"/>
                <a:gd name="connsiteY2" fmla="*/ 0 h 405754"/>
                <a:gd name="connsiteX3" fmla="*/ 811509 w 811509"/>
                <a:gd name="connsiteY3" fmla="*/ 40575 h 405754"/>
                <a:gd name="connsiteX4" fmla="*/ 811509 w 811509"/>
                <a:gd name="connsiteY4" fmla="*/ 365179 h 405754"/>
                <a:gd name="connsiteX5" fmla="*/ 770934 w 811509"/>
                <a:gd name="connsiteY5" fmla="*/ 405754 h 405754"/>
                <a:gd name="connsiteX6" fmla="*/ 40575 w 811509"/>
                <a:gd name="connsiteY6" fmla="*/ 405754 h 405754"/>
                <a:gd name="connsiteX7" fmla="*/ 0 w 811509"/>
                <a:gd name="connsiteY7" fmla="*/ 365179 h 405754"/>
                <a:gd name="connsiteX8" fmla="*/ 0 w 811509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509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770934" y="0"/>
                  </a:lnTo>
                  <a:cubicBezTo>
                    <a:pt x="793343" y="0"/>
                    <a:pt x="811509" y="18166"/>
                    <a:pt x="811509" y="40575"/>
                  </a:cubicBezTo>
                  <a:lnTo>
                    <a:pt x="811509" y="365179"/>
                  </a:lnTo>
                  <a:cubicBezTo>
                    <a:pt x="811509" y="387588"/>
                    <a:pt x="793343" y="405754"/>
                    <a:pt x="770934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  <a:solidFill>
              <a:srgbClr val="ADB9CA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For each Customer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3EEFE71-07E6-499B-9D77-DB9D899CA4F6}"/>
                </a:ext>
              </a:extLst>
            </p:cNvPr>
            <p:cNvSpPr/>
            <p:nvPr/>
          </p:nvSpPr>
          <p:spPr>
            <a:xfrm>
              <a:off x="2625561" y="1851844"/>
              <a:ext cx="324603" cy="24892"/>
            </a:xfrm>
            <a:custGeom>
              <a:avLst/>
              <a:gdLst>
                <a:gd name="connsiteX0" fmla="*/ 0 w 324603"/>
                <a:gd name="connsiteY0" fmla="*/ 12446 h 24892"/>
                <a:gd name="connsiteX1" fmla="*/ 324603 w 324603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603" h="24892">
                  <a:moveTo>
                    <a:pt x="0" y="12446"/>
                  </a:moveTo>
                  <a:lnTo>
                    <a:pt x="324603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6887" tIns="4331" rIns="166886" bIns="433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2CAE4E1-CF6D-4C95-99CF-969890FEB4DC}"/>
                </a:ext>
              </a:extLst>
            </p:cNvPr>
            <p:cNvSpPr/>
            <p:nvPr/>
          </p:nvSpPr>
          <p:spPr>
            <a:xfrm>
              <a:off x="2950165" y="1507496"/>
              <a:ext cx="1240675" cy="713588"/>
            </a:xfrm>
            <a:custGeom>
              <a:avLst/>
              <a:gdLst>
                <a:gd name="connsiteX0" fmla="*/ 0 w 1240675"/>
                <a:gd name="connsiteY0" fmla="*/ 71359 h 713588"/>
                <a:gd name="connsiteX1" fmla="*/ 71359 w 1240675"/>
                <a:gd name="connsiteY1" fmla="*/ 0 h 713588"/>
                <a:gd name="connsiteX2" fmla="*/ 1169316 w 1240675"/>
                <a:gd name="connsiteY2" fmla="*/ 0 h 713588"/>
                <a:gd name="connsiteX3" fmla="*/ 1240675 w 1240675"/>
                <a:gd name="connsiteY3" fmla="*/ 71359 h 713588"/>
                <a:gd name="connsiteX4" fmla="*/ 1240675 w 1240675"/>
                <a:gd name="connsiteY4" fmla="*/ 642229 h 713588"/>
                <a:gd name="connsiteX5" fmla="*/ 1169316 w 1240675"/>
                <a:gd name="connsiteY5" fmla="*/ 713588 h 713588"/>
                <a:gd name="connsiteX6" fmla="*/ 71359 w 1240675"/>
                <a:gd name="connsiteY6" fmla="*/ 713588 h 713588"/>
                <a:gd name="connsiteX7" fmla="*/ 0 w 1240675"/>
                <a:gd name="connsiteY7" fmla="*/ 642229 h 713588"/>
                <a:gd name="connsiteX8" fmla="*/ 0 w 1240675"/>
                <a:gd name="connsiteY8" fmla="*/ 71359 h 71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0675" h="713588">
                  <a:moveTo>
                    <a:pt x="0" y="71359"/>
                  </a:moveTo>
                  <a:cubicBezTo>
                    <a:pt x="0" y="31949"/>
                    <a:pt x="31949" y="0"/>
                    <a:pt x="71359" y="0"/>
                  </a:cubicBezTo>
                  <a:lnTo>
                    <a:pt x="1169316" y="0"/>
                  </a:lnTo>
                  <a:cubicBezTo>
                    <a:pt x="1208726" y="0"/>
                    <a:pt x="1240675" y="31949"/>
                    <a:pt x="1240675" y="71359"/>
                  </a:cubicBezTo>
                  <a:lnTo>
                    <a:pt x="1240675" y="642229"/>
                  </a:lnTo>
                  <a:cubicBezTo>
                    <a:pt x="1240675" y="681639"/>
                    <a:pt x="1208726" y="713588"/>
                    <a:pt x="1169316" y="713588"/>
                  </a:cubicBezTo>
                  <a:lnTo>
                    <a:pt x="71359" y="713588"/>
                  </a:lnTo>
                  <a:cubicBezTo>
                    <a:pt x="31949" y="713588"/>
                    <a:pt x="0" y="681639"/>
                    <a:pt x="0" y="642229"/>
                  </a:cubicBezTo>
                  <a:lnTo>
                    <a:pt x="0" y="71359"/>
                  </a:lnTo>
                  <a:close/>
                </a:path>
              </a:pathLst>
            </a:custGeom>
            <a:solidFill>
              <a:srgbClr val="F5A64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790" tIns="29790" rIns="29790" bIns="297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‘Regularly’?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388BB-0AFA-40C1-9508-914F4615017B}"/>
                </a:ext>
              </a:extLst>
            </p:cNvPr>
            <p:cNvSpPr/>
            <p:nvPr/>
          </p:nvSpPr>
          <p:spPr>
            <a:xfrm rot="18029597">
              <a:off x="4033296" y="1576236"/>
              <a:ext cx="639692" cy="24892"/>
            </a:xfrm>
            <a:custGeom>
              <a:avLst/>
              <a:gdLst>
                <a:gd name="connsiteX0" fmla="*/ 0 w 639692"/>
                <a:gd name="connsiteY0" fmla="*/ 12446 h 24892"/>
                <a:gd name="connsiteX1" fmla="*/ 639692 w 639692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9692" h="24892">
                  <a:moveTo>
                    <a:pt x="0" y="12446"/>
                  </a:moveTo>
                  <a:lnTo>
                    <a:pt x="639692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6553" tIns="-3546" rIns="316554" bIns="-354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FA8084-D86B-45CF-ACE9-08E4450C4683}"/>
                </a:ext>
              </a:extLst>
            </p:cNvPr>
            <p:cNvSpPr/>
            <p:nvPr/>
          </p:nvSpPr>
          <p:spPr>
            <a:xfrm>
              <a:off x="4515444" y="1110197"/>
              <a:ext cx="811509" cy="405754"/>
            </a:xfrm>
            <a:custGeom>
              <a:avLst/>
              <a:gdLst>
                <a:gd name="connsiteX0" fmla="*/ 0 w 811509"/>
                <a:gd name="connsiteY0" fmla="*/ 40575 h 405754"/>
                <a:gd name="connsiteX1" fmla="*/ 40575 w 811509"/>
                <a:gd name="connsiteY1" fmla="*/ 0 h 405754"/>
                <a:gd name="connsiteX2" fmla="*/ 770934 w 811509"/>
                <a:gd name="connsiteY2" fmla="*/ 0 h 405754"/>
                <a:gd name="connsiteX3" fmla="*/ 811509 w 811509"/>
                <a:gd name="connsiteY3" fmla="*/ 40575 h 405754"/>
                <a:gd name="connsiteX4" fmla="*/ 811509 w 811509"/>
                <a:gd name="connsiteY4" fmla="*/ 365179 h 405754"/>
                <a:gd name="connsiteX5" fmla="*/ 770934 w 811509"/>
                <a:gd name="connsiteY5" fmla="*/ 405754 h 405754"/>
                <a:gd name="connsiteX6" fmla="*/ 40575 w 811509"/>
                <a:gd name="connsiteY6" fmla="*/ 405754 h 405754"/>
                <a:gd name="connsiteX7" fmla="*/ 0 w 811509"/>
                <a:gd name="connsiteY7" fmla="*/ 365179 h 405754"/>
                <a:gd name="connsiteX8" fmla="*/ 0 w 811509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509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770934" y="0"/>
                  </a:lnTo>
                  <a:cubicBezTo>
                    <a:pt x="793343" y="0"/>
                    <a:pt x="811509" y="18166"/>
                    <a:pt x="811509" y="40575"/>
                  </a:cubicBezTo>
                  <a:lnTo>
                    <a:pt x="811509" y="365179"/>
                  </a:lnTo>
                  <a:cubicBezTo>
                    <a:pt x="811509" y="387588"/>
                    <a:pt x="793343" y="405754"/>
                    <a:pt x="770934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  <a:solidFill>
              <a:srgbClr val="CA542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Value = 1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D6C0CF-8E06-4517-9963-5F700EA0A16D}"/>
                </a:ext>
              </a:extLst>
            </p:cNvPr>
            <p:cNvSpPr/>
            <p:nvPr/>
          </p:nvSpPr>
          <p:spPr>
            <a:xfrm rot="2142401">
              <a:off x="4153267" y="1968498"/>
              <a:ext cx="399750" cy="24892"/>
            </a:xfrm>
            <a:custGeom>
              <a:avLst/>
              <a:gdLst>
                <a:gd name="connsiteX0" fmla="*/ 0 w 399750"/>
                <a:gd name="connsiteY0" fmla="*/ 12446 h 24892"/>
                <a:gd name="connsiteX1" fmla="*/ 399750 w 399750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0" h="24892">
                  <a:moveTo>
                    <a:pt x="0" y="12446"/>
                  </a:moveTo>
                  <a:lnTo>
                    <a:pt x="399750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582" tIns="2452" rIns="202580" bIns="245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F9A7DD-A12A-4A4E-A3E7-1D27F2E6919C}"/>
                </a:ext>
              </a:extLst>
            </p:cNvPr>
            <p:cNvSpPr/>
            <p:nvPr/>
          </p:nvSpPr>
          <p:spPr>
            <a:xfrm>
              <a:off x="4515444" y="1576815"/>
              <a:ext cx="2016827" cy="1041568"/>
            </a:xfrm>
            <a:custGeom>
              <a:avLst/>
              <a:gdLst>
                <a:gd name="connsiteX0" fmla="*/ 0 w 2016827"/>
                <a:gd name="connsiteY0" fmla="*/ 104157 h 1041568"/>
                <a:gd name="connsiteX1" fmla="*/ 104157 w 2016827"/>
                <a:gd name="connsiteY1" fmla="*/ 0 h 1041568"/>
                <a:gd name="connsiteX2" fmla="*/ 1912670 w 2016827"/>
                <a:gd name="connsiteY2" fmla="*/ 0 h 1041568"/>
                <a:gd name="connsiteX3" fmla="*/ 2016827 w 2016827"/>
                <a:gd name="connsiteY3" fmla="*/ 104157 h 1041568"/>
                <a:gd name="connsiteX4" fmla="*/ 2016827 w 2016827"/>
                <a:gd name="connsiteY4" fmla="*/ 937411 h 1041568"/>
                <a:gd name="connsiteX5" fmla="*/ 1912670 w 2016827"/>
                <a:gd name="connsiteY5" fmla="*/ 1041568 h 1041568"/>
                <a:gd name="connsiteX6" fmla="*/ 104157 w 2016827"/>
                <a:gd name="connsiteY6" fmla="*/ 1041568 h 1041568"/>
                <a:gd name="connsiteX7" fmla="*/ 0 w 2016827"/>
                <a:gd name="connsiteY7" fmla="*/ 937411 h 1041568"/>
                <a:gd name="connsiteX8" fmla="*/ 0 w 2016827"/>
                <a:gd name="connsiteY8" fmla="*/ 104157 h 104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6827" h="1041568">
                  <a:moveTo>
                    <a:pt x="0" y="104157"/>
                  </a:moveTo>
                  <a:cubicBezTo>
                    <a:pt x="0" y="46633"/>
                    <a:pt x="46633" y="0"/>
                    <a:pt x="104157" y="0"/>
                  </a:cubicBezTo>
                  <a:lnTo>
                    <a:pt x="1912670" y="0"/>
                  </a:lnTo>
                  <a:cubicBezTo>
                    <a:pt x="1970194" y="0"/>
                    <a:pt x="2016827" y="46633"/>
                    <a:pt x="2016827" y="104157"/>
                  </a:cubicBezTo>
                  <a:lnTo>
                    <a:pt x="2016827" y="937411"/>
                  </a:lnTo>
                  <a:cubicBezTo>
                    <a:pt x="2016827" y="994935"/>
                    <a:pt x="1970194" y="1041568"/>
                    <a:pt x="1912670" y="1041568"/>
                  </a:cubicBezTo>
                  <a:lnTo>
                    <a:pt x="104157" y="1041568"/>
                  </a:lnTo>
                  <a:cubicBezTo>
                    <a:pt x="46633" y="1041568"/>
                    <a:pt x="0" y="994935"/>
                    <a:pt x="0" y="937411"/>
                  </a:cubicBezTo>
                  <a:lnTo>
                    <a:pt x="0" y="104157"/>
                  </a:lnTo>
                  <a:close/>
                </a:path>
              </a:pathLst>
            </a:custGeom>
            <a:solidFill>
              <a:srgbClr val="E96B2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Number of ‘Occasionally’ &gt;= 4?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3C1DC4-7F12-415D-9790-04F7DC7EB2F0}"/>
                </a:ext>
              </a:extLst>
            </p:cNvPr>
            <p:cNvSpPr/>
            <p:nvPr/>
          </p:nvSpPr>
          <p:spPr>
            <a:xfrm rot="19457599">
              <a:off x="6494699" y="1968498"/>
              <a:ext cx="399750" cy="24892"/>
            </a:xfrm>
            <a:custGeom>
              <a:avLst/>
              <a:gdLst>
                <a:gd name="connsiteX0" fmla="*/ 0 w 399750"/>
                <a:gd name="connsiteY0" fmla="*/ 12446 h 24892"/>
                <a:gd name="connsiteX1" fmla="*/ 399750 w 399750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0" h="24892">
                  <a:moveTo>
                    <a:pt x="0" y="12446"/>
                  </a:moveTo>
                  <a:lnTo>
                    <a:pt x="399750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580" tIns="2452" rIns="202582" bIns="2452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058196-562A-480F-9E6D-392091EC93A8}"/>
                </a:ext>
              </a:extLst>
            </p:cNvPr>
            <p:cNvSpPr/>
            <p:nvPr/>
          </p:nvSpPr>
          <p:spPr>
            <a:xfrm>
              <a:off x="6856876" y="1661413"/>
              <a:ext cx="811509" cy="405754"/>
            </a:xfrm>
            <a:custGeom>
              <a:avLst/>
              <a:gdLst>
                <a:gd name="connsiteX0" fmla="*/ 0 w 811509"/>
                <a:gd name="connsiteY0" fmla="*/ 40575 h 405754"/>
                <a:gd name="connsiteX1" fmla="*/ 40575 w 811509"/>
                <a:gd name="connsiteY1" fmla="*/ 0 h 405754"/>
                <a:gd name="connsiteX2" fmla="*/ 770934 w 811509"/>
                <a:gd name="connsiteY2" fmla="*/ 0 h 405754"/>
                <a:gd name="connsiteX3" fmla="*/ 811509 w 811509"/>
                <a:gd name="connsiteY3" fmla="*/ 40575 h 405754"/>
                <a:gd name="connsiteX4" fmla="*/ 811509 w 811509"/>
                <a:gd name="connsiteY4" fmla="*/ 365179 h 405754"/>
                <a:gd name="connsiteX5" fmla="*/ 770934 w 811509"/>
                <a:gd name="connsiteY5" fmla="*/ 405754 h 405754"/>
                <a:gd name="connsiteX6" fmla="*/ 40575 w 811509"/>
                <a:gd name="connsiteY6" fmla="*/ 405754 h 405754"/>
                <a:gd name="connsiteX7" fmla="*/ 0 w 811509"/>
                <a:gd name="connsiteY7" fmla="*/ 365179 h 405754"/>
                <a:gd name="connsiteX8" fmla="*/ 0 w 811509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509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770934" y="0"/>
                  </a:lnTo>
                  <a:cubicBezTo>
                    <a:pt x="793343" y="0"/>
                    <a:pt x="811509" y="18166"/>
                    <a:pt x="811509" y="40575"/>
                  </a:cubicBezTo>
                  <a:lnTo>
                    <a:pt x="811509" y="365179"/>
                  </a:lnTo>
                  <a:cubicBezTo>
                    <a:pt x="811509" y="387588"/>
                    <a:pt x="793343" y="405754"/>
                    <a:pt x="770934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  <a:solidFill>
              <a:srgbClr val="CA542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Value = 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E9E05C-2AD1-4943-85CD-050FBE70F096}"/>
                </a:ext>
              </a:extLst>
            </p:cNvPr>
            <p:cNvSpPr/>
            <p:nvPr/>
          </p:nvSpPr>
          <p:spPr>
            <a:xfrm rot="2142401">
              <a:off x="6494699" y="2201807"/>
              <a:ext cx="399750" cy="24892"/>
            </a:xfrm>
            <a:custGeom>
              <a:avLst/>
              <a:gdLst>
                <a:gd name="connsiteX0" fmla="*/ 0 w 399750"/>
                <a:gd name="connsiteY0" fmla="*/ 12446 h 24892"/>
                <a:gd name="connsiteX1" fmla="*/ 399750 w 399750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0" h="24892">
                  <a:moveTo>
                    <a:pt x="0" y="12446"/>
                  </a:moveTo>
                  <a:lnTo>
                    <a:pt x="399750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581" tIns="2453" rIns="202581" bIns="245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57D263-C014-42C7-A531-39855722545A}"/>
                </a:ext>
              </a:extLst>
            </p:cNvPr>
            <p:cNvSpPr/>
            <p:nvPr/>
          </p:nvSpPr>
          <p:spPr>
            <a:xfrm>
              <a:off x="6856876" y="2128031"/>
              <a:ext cx="811509" cy="405754"/>
            </a:xfrm>
            <a:custGeom>
              <a:avLst/>
              <a:gdLst>
                <a:gd name="connsiteX0" fmla="*/ 0 w 811509"/>
                <a:gd name="connsiteY0" fmla="*/ 40575 h 405754"/>
                <a:gd name="connsiteX1" fmla="*/ 40575 w 811509"/>
                <a:gd name="connsiteY1" fmla="*/ 0 h 405754"/>
                <a:gd name="connsiteX2" fmla="*/ 770934 w 811509"/>
                <a:gd name="connsiteY2" fmla="*/ 0 h 405754"/>
                <a:gd name="connsiteX3" fmla="*/ 811509 w 811509"/>
                <a:gd name="connsiteY3" fmla="*/ 40575 h 405754"/>
                <a:gd name="connsiteX4" fmla="*/ 811509 w 811509"/>
                <a:gd name="connsiteY4" fmla="*/ 365179 h 405754"/>
                <a:gd name="connsiteX5" fmla="*/ 770934 w 811509"/>
                <a:gd name="connsiteY5" fmla="*/ 405754 h 405754"/>
                <a:gd name="connsiteX6" fmla="*/ 40575 w 811509"/>
                <a:gd name="connsiteY6" fmla="*/ 405754 h 405754"/>
                <a:gd name="connsiteX7" fmla="*/ 0 w 811509"/>
                <a:gd name="connsiteY7" fmla="*/ 365179 h 405754"/>
                <a:gd name="connsiteX8" fmla="*/ 0 w 811509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509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770934" y="0"/>
                  </a:lnTo>
                  <a:cubicBezTo>
                    <a:pt x="793343" y="0"/>
                    <a:pt x="811509" y="18166"/>
                    <a:pt x="811509" y="40575"/>
                  </a:cubicBezTo>
                  <a:lnTo>
                    <a:pt x="811509" y="365179"/>
                  </a:lnTo>
                  <a:cubicBezTo>
                    <a:pt x="811509" y="387588"/>
                    <a:pt x="793343" y="405754"/>
                    <a:pt x="770934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  <a:solidFill>
              <a:srgbClr val="CA542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Value = 0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0544A1-A7B8-481F-A538-C51232502B3C}"/>
                </a:ext>
              </a:extLst>
            </p:cNvPr>
            <p:cNvSpPr/>
            <p:nvPr/>
          </p:nvSpPr>
          <p:spPr>
            <a:xfrm rot="3448136">
              <a:off x="1349937" y="2615219"/>
              <a:ext cx="603625" cy="24892"/>
            </a:xfrm>
            <a:custGeom>
              <a:avLst/>
              <a:gdLst>
                <a:gd name="connsiteX0" fmla="*/ 0 w 603625"/>
                <a:gd name="connsiteY0" fmla="*/ 12446 h 24892"/>
                <a:gd name="connsiteX1" fmla="*/ 603625 w 603625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625" h="24892">
                  <a:moveTo>
                    <a:pt x="0" y="12446"/>
                  </a:moveTo>
                  <a:lnTo>
                    <a:pt x="603625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9422" tIns="-2645" rIns="299421" bIns="-2645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FDC2A0-BB83-4980-9009-038DD485679A}"/>
                </a:ext>
              </a:extLst>
            </p:cNvPr>
            <p:cNvSpPr/>
            <p:nvPr/>
          </p:nvSpPr>
          <p:spPr>
            <a:xfrm>
              <a:off x="1814052" y="2679246"/>
              <a:ext cx="811509" cy="405754"/>
            </a:xfrm>
            <a:custGeom>
              <a:avLst/>
              <a:gdLst>
                <a:gd name="connsiteX0" fmla="*/ 0 w 811509"/>
                <a:gd name="connsiteY0" fmla="*/ 40575 h 405754"/>
                <a:gd name="connsiteX1" fmla="*/ 40575 w 811509"/>
                <a:gd name="connsiteY1" fmla="*/ 0 h 405754"/>
                <a:gd name="connsiteX2" fmla="*/ 770934 w 811509"/>
                <a:gd name="connsiteY2" fmla="*/ 0 h 405754"/>
                <a:gd name="connsiteX3" fmla="*/ 811509 w 811509"/>
                <a:gd name="connsiteY3" fmla="*/ 40575 h 405754"/>
                <a:gd name="connsiteX4" fmla="*/ 811509 w 811509"/>
                <a:gd name="connsiteY4" fmla="*/ 365179 h 405754"/>
                <a:gd name="connsiteX5" fmla="*/ 770934 w 811509"/>
                <a:gd name="connsiteY5" fmla="*/ 405754 h 405754"/>
                <a:gd name="connsiteX6" fmla="*/ 40575 w 811509"/>
                <a:gd name="connsiteY6" fmla="*/ 405754 h 405754"/>
                <a:gd name="connsiteX7" fmla="*/ 0 w 811509"/>
                <a:gd name="connsiteY7" fmla="*/ 365179 h 405754"/>
                <a:gd name="connsiteX8" fmla="*/ 0 w 811509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509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770934" y="0"/>
                  </a:lnTo>
                  <a:cubicBezTo>
                    <a:pt x="793343" y="0"/>
                    <a:pt x="811509" y="18166"/>
                    <a:pt x="811509" y="40575"/>
                  </a:cubicBezTo>
                  <a:lnTo>
                    <a:pt x="811509" y="365179"/>
                  </a:lnTo>
                  <a:cubicBezTo>
                    <a:pt x="811509" y="387588"/>
                    <a:pt x="793343" y="405754"/>
                    <a:pt x="770934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  <a:solidFill>
              <a:srgbClr val="ADB9CA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99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74" tIns="20774" rIns="20774" bIns="207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For each Scenario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8B45C6-D011-4AE9-8D8A-3A1E6094D878}"/>
                </a:ext>
              </a:extLst>
            </p:cNvPr>
            <p:cNvSpPr/>
            <p:nvPr/>
          </p:nvSpPr>
          <p:spPr>
            <a:xfrm>
              <a:off x="2625561" y="2869677"/>
              <a:ext cx="324603" cy="24892"/>
            </a:xfrm>
            <a:custGeom>
              <a:avLst/>
              <a:gdLst>
                <a:gd name="connsiteX0" fmla="*/ 0 w 324603"/>
                <a:gd name="connsiteY0" fmla="*/ 12446 h 24892"/>
                <a:gd name="connsiteX1" fmla="*/ 324603 w 324603"/>
                <a:gd name="connsiteY1" fmla="*/ 12446 h 2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603" h="24892">
                  <a:moveTo>
                    <a:pt x="0" y="12446"/>
                  </a:moveTo>
                  <a:lnTo>
                    <a:pt x="324603" y="12446"/>
                  </a:lnTo>
                </a:path>
              </a:pathLst>
            </a:custGeom>
            <a:noFill/>
          </p:spPr>
          <p:style>
            <a:lnRef idx="2">
              <a:schemeClr val="accent5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6887" tIns="4331" rIns="166886" bIns="433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118F9E-4DCA-45F7-9A84-B2140B903A9B}"/>
                </a:ext>
              </a:extLst>
            </p:cNvPr>
            <p:cNvSpPr/>
            <p:nvPr/>
          </p:nvSpPr>
          <p:spPr>
            <a:xfrm>
              <a:off x="2950165" y="2679246"/>
              <a:ext cx="4684461" cy="405754"/>
            </a:xfrm>
            <a:custGeom>
              <a:avLst/>
              <a:gdLst>
                <a:gd name="connsiteX0" fmla="*/ 0 w 4684461"/>
                <a:gd name="connsiteY0" fmla="*/ 40575 h 405754"/>
                <a:gd name="connsiteX1" fmla="*/ 40575 w 4684461"/>
                <a:gd name="connsiteY1" fmla="*/ 0 h 405754"/>
                <a:gd name="connsiteX2" fmla="*/ 4643886 w 4684461"/>
                <a:gd name="connsiteY2" fmla="*/ 0 h 405754"/>
                <a:gd name="connsiteX3" fmla="*/ 4684461 w 4684461"/>
                <a:gd name="connsiteY3" fmla="*/ 40575 h 405754"/>
                <a:gd name="connsiteX4" fmla="*/ 4684461 w 4684461"/>
                <a:gd name="connsiteY4" fmla="*/ 365179 h 405754"/>
                <a:gd name="connsiteX5" fmla="*/ 4643886 w 4684461"/>
                <a:gd name="connsiteY5" fmla="*/ 405754 h 405754"/>
                <a:gd name="connsiteX6" fmla="*/ 40575 w 4684461"/>
                <a:gd name="connsiteY6" fmla="*/ 405754 h 405754"/>
                <a:gd name="connsiteX7" fmla="*/ 0 w 4684461"/>
                <a:gd name="connsiteY7" fmla="*/ 365179 h 405754"/>
                <a:gd name="connsiteX8" fmla="*/ 0 w 4684461"/>
                <a:gd name="connsiteY8" fmla="*/ 40575 h 40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4461" h="405754">
                  <a:moveTo>
                    <a:pt x="0" y="40575"/>
                  </a:moveTo>
                  <a:cubicBezTo>
                    <a:pt x="0" y="18166"/>
                    <a:pt x="18166" y="0"/>
                    <a:pt x="40575" y="0"/>
                  </a:cubicBezTo>
                  <a:lnTo>
                    <a:pt x="4643886" y="0"/>
                  </a:lnTo>
                  <a:cubicBezTo>
                    <a:pt x="4666295" y="0"/>
                    <a:pt x="4684461" y="18166"/>
                    <a:pt x="4684461" y="40575"/>
                  </a:cubicBezTo>
                  <a:lnTo>
                    <a:pt x="4684461" y="365179"/>
                  </a:lnTo>
                  <a:cubicBezTo>
                    <a:pt x="4684461" y="387588"/>
                    <a:pt x="4666295" y="405754"/>
                    <a:pt x="4643886" y="405754"/>
                  </a:cubicBezTo>
                  <a:lnTo>
                    <a:pt x="40575" y="405754"/>
                  </a:lnTo>
                  <a:cubicBezTo>
                    <a:pt x="18166" y="405754"/>
                    <a:pt x="0" y="387588"/>
                    <a:pt x="0" y="365179"/>
                  </a:cubicBezTo>
                  <a:lnTo>
                    <a:pt x="0" y="4057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4" tIns="22044" rIns="22044" bIns="2204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Reach = %(value=1) </a:t>
              </a: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BC5570-A2A0-4E30-8749-14CAFBEB4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930466"/>
              </p:ext>
            </p:extLst>
          </p:nvPr>
        </p:nvGraphicFramePr>
        <p:xfrm>
          <a:off x="491565" y="2876153"/>
          <a:ext cx="7302607" cy="389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9" name="TextBox 47">
            <a:extLst>
              <a:ext uri="{FF2B5EF4-FFF2-40B4-BE49-F238E27FC236}">
                <a16:creationId xmlns:a16="http://schemas.microsoft.com/office/drawing/2014/main" id="{1A5DF48E-AC60-409B-ADFD-E7A2C846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86" y="199903"/>
            <a:ext cx="2036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Methodology</a:t>
            </a:r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5980B300-5810-4646-9BA3-989E95FD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838" y="1324451"/>
            <a:ext cx="80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Y</a:t>
            </a:r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EBD79616-E9D1-4AC3-A774-87FC2B6C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211" y="1781127"/>
            <a:ext cx="80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Y</a:t>
            </a: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FF726462-41D1-4BCE-907E-87BD06A6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013" y="3948931"/>
            <a:ext cx="80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Y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EA5FC030-9945-4CC3-A8B1-64B20E02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06" y="1963756"/>
            <a:ext cx="1139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N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3BD77409-F457-489E-BA99-7D68A9FD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379" y="2219506"/>
            <a:ext cx="1139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N</a:t>
            </a: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1420DA7A-7119-48B2-A412-F438CF6B7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9" y="4579468"/>
            <a:ext cx="1139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spc="-149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  <a:sym typeface="+mn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024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Image result for flavored yogurt&quot;">
            <a:extLst>
              <a:ext uri="{FF2B5EF4-FFF2-40B4-BE49-F238E27FC236}">
                <a16:creationId xmlns:a16="http://schemas.microsoft.com/office/drawing/2014/main" id="{FA3F4854-D613-4FDC-B9E5-A5B6557D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26" name="文本框 23">
            <a:extLst>
              <a:ext uri="{FF2B5EF4-FFF2-40B4-BE49-F238E27FC236}">
                <a16:creationId xmlns:a16="http://schemas.microsoft.com/office/drawing/2014/main" id="{271CC44F-AF82-47E9-B302-CE0623BF8AD6}"/>
              </a:ext>
            </a:extLst>
          </p:cNvPr>
          <p:cNvSpPr txBox="1"/>
          <p:nvPr/>
        </p:nvSpPr>
        <p:spPr>
          <a:xfrm>
            <a:off x="872476" y="152400"/>
            <a:ext cx="3493946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Turf Based Analysis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文本框 23">
            <a:extLst>
              <a:ext uri="{FF2B5EF4-FFF2-40B4-BE49-F238E27FC236}">
                <a16:creationId xmlns:a16="http://schemas.microsoft.com/office/drawing/2014/main" id="{21B66606-A4BC-4892-85B4-9C0B85899B2A}"/>
              </a:ext>
            </a:extLst>
          </p:cNvPr>
          <p:cNvSpPr txBox="1"/>
          <p:nvPr/>
        </p:nvSpPr>
        <p:spPr>
          <a:xfrm>
            <a:off x="8137977" y="1392548"/>
            <a:ext cx="3466511" cy="394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original set with six existing flavors would generate reach of 0.9972, while adding ‘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Black Cherry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’ would increase to 1;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The original set with six existing flavors generates indicator of unit selling of 2108, while adding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‘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Raspberry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’, ‘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Black Cherry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’, ’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Mango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will increase it by a decreasing order.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To sum up,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‘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Black Cherry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’ is the best choice for next new flavor.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FF72E-AD24-4E4B-8AD5-B7F6C14D1E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0"/>
          <a:stretch/>
        </p:blipFill>
        <p:spPr>
          <a:xfrm>
            <a:off x="4378433" y="1093772"/>
            <a:ext cx="3466511" cy="488277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763E6-E104-4483-9BB7-53D5A19BA1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9"/>
          <a:stretch/>
        </p:blipFill>
        <p:spPr>
          <a:xfrm>
            <a:off x="872476" y="1115322"/>
            <a:ext cx="3212924" cy="48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up of coffee on a table&#10;&#10;Description automatically generated">
            <a:extLst>
              <a:ext uri="{FF2B5EF4-FFF2-40B4-BE49-F238E27FC236}">
                <a16:creationId xmlns:a16="http://schemas.microsoft.com/office/drawing/2014/main" id="{A23F5630-AAF6-4847-A7CC-604515EED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6" y="47"/>
            <a:ext cx="913662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956517"/>
            <a:ext cx="1219200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1176196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3730963" y="2071978"/>
            <a:ext cx="4730077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Thank you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3437308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up of coffee on a table&#10;&#10;Description automatically generated">
            <a:extLst>
              <a:ext uri="{FF2B5EF4-FFF2-40B4-BE49-F238E27FC236}">
                <a16:creationId xmlns:a16="http://schemas.microsoft.com/office/drawing/2014/main" id="{A23F5630-AAF6-4847-A7CC-604515EED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96" y="47"/>
            <a:ext cx="913662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956517"/>
            <a:ext cx="1219200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1176196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3928744" y="2071978"/>
            <a:ext cx="4334520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Appendix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3437308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7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 panose="020F0302020204030204"/>
        <a:ea typeface="Noto Sans S Chinese Light"/>
        <a:cs typeface=""/>
      </a:majorFont>
      <a:minorFont>
        <a:latin typeface="Noto Sans S Chinese Light" panose="020F0502020204030204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813</Words>
  <Application>Microsoft Macintosh PowerPoint</Application>
  <PresentationFormat>Widescreen</PresentationFormat>
  <Paragraphs>226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Noto Sans S Chinese Light</vt:lpstr>
      <vt:lpstr>Arial</vt:lpstr>
      <vt:lpstr>Calibri</vt:lpstr>
      <vt:lpstr>Times New Roman</vt:lpstr>
      <vt:lpstr>第一PPT，www.1ppt.com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Qiu, Guchuan</cp:lastModifiedBy>
  <cp:revision>48</cp:revision>
  <dcterms:created xsi:type="dcterms:W3CDTF">2019-01-21T06:58:00Z</dcterms:created>
  <dcterms:modified xsi:type="dcterms:W3CDTF">2020-02-03T04:48:50Z</dcterms:modified>
</cp:coreProperties>
</file>