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8" r:id="rId4"/>
    <p:sldId id="261" r:id="rId5"/>
    <p:sldId id="272" r:id="rId6"/>
    <p:sldId id="265" r:id="rId7"/>
    <p:sldId id="271" r:id="rId8"/>
    <p:sldId id="266" r:id="rId9"/>
    <p:sldId id="267" r:id="rId10"/>
    <p:sldId id="268" r:id="rId11"/>
    <p:sldId id="269" r:id="rId12"/>
    <p:sldId id="27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E74"/>
    <a:srgbClr val="EF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5220" autoAdjust="0"/>
  </p:normalViewPr>
  <p:slideViewPr>
    <p:cSldViewPr>
      <p:cViewPr>
        <p:scale>
          <a:sx n="86" d="100"/>
          <a:sy n="86" d="100"/>
        </p:scale>
        <p:origin x="11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6475A-552B-41D9-8A6C-FEC574A7A94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A9038-E6A2-4F9E-AFB0-BFFD696A6782}">
      <dgm:prSet phldrT="[Text]"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NPV &lt; 0</a:t>
          </a:r>
        </a:p>
      </dgm:t>
    </dgm:pt>
    <dgm:pt modelId="{FEFE56A7-8921-4684-A0F0-BF2CB45D639E}" type="parTrans" cxnId="{79CE3AC5-1040-45EC-A264-F8E2D840D7B9}">
      <dgm:prSet custT="1"/>
      <dgm:spPr/>
      <dgm:t>
        <a:bodyPr/>
        <a:lstStyle/>
        <a:p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FCA34F-143C-4B3A-9DF3-B0C342C9308A}" type="sibTrans" cxnId="{79CE3AC5-1040-45EC-A264-F8E2D840D7B9}">
      <dgm:prSet/>
      <dgm:spPr/>
      <dgm:t>
        <a:bodyPr/>
        <a:lstStyle/>
        <a:p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59DC9E-03A7-4B5A-ABC1-3FBCC3D170CE}">
      <dgm:prSet phldrT="[Text]"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Invest</a:t>
          </a:r>
        </a:p>
      </dgm:t>
    </dgm:pt>
    <dgm:pt modelId="{1A552ADE-A5B5-4F7C-86E2-1B6E55C33EAC}" type="parTrans" cxnId="{22683912-547F-4FE5-848E-337C6F582936}">
      <dgm:prSet custT="1"/>
      <dgm:spPr/>
      <dgm:t>
        <a:bodyPr/>
        <a:lstStyle/>
        <a:p>
          <a:endParaRPr lang="en-US" sz="2000" b="0"/>
        </a:p>
      </dgm:t>
    </dgm:pt>
    <dgm:pt modelId="{8D16C1BF-DDC7-4F8E-A382-68315CF256EA}" type="sibTrans" cxnId="{22683912-547F-4FE5-848E-337C6F582936}">
      <dgm:prSet/>
      <dgm:spPr/>
      <dgm:t>
        <a:bodyPr/>
        <a:lstStyle/>
        <a:p>
          <a:endParaRPr lang="en-US" sz="2000" b="0"/>
        </a:p>
      </dgm:t>
    </dgm:pt>
    <dgm:pt modelId="{1A60348D-9B90-49DB-A13B-D4CF1BB5E242}">
      <dgm:prSet phldrT="[Text]"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NPV &gt; 0</a:t>
          </a:r>
        </a:p>
      </dgm:t>
    </dgm:pt>
    <dgm:pt modelId="{F07B786F-D4B9-4DC4-AE5F-8A9E16285126}" type="sibTrans" cxnId="{0A824ED0-D5F1-4D4D-8AE3-CF46AAD734DD}">
      <dgm:prSet/>
      <dgm:spPr/>
      <dgm:t>
        <a:bodyPr/>
        <a:lstStyle/>
        <a:p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095FD-2AB3-4CFE-8D0C-5A5290DE8890}" type="parTrans" cxnId="{0A824ED0-D5F1-4D4D-8AE3-CF46AAD734DD}">
      <dgm:prSet custT="1"/>
      <dgm:spPr/>
      <dgm:t>
        <a:bodyPr/>
        <a:lstStyle/>
        <a:p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DCBAEC-5467-4256-8FD8-0880E5F41254}">
      <dgm:prSet phldrT="[Text]"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NPV of Profit </a:t>
          </a:r>
        </a:p>
        <a:p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1999 to 2003</a:t>
          </a:r>
        </a:p>
      </dgm:t>
    </dgm:pt>
    <dgm:pt modelId="{BA52697D-55FC-4893-BBC0-03AA5A5C0FFB}" type="parTrans" cxnId="{44249D14-F56B-48B3-A810-BB9F8D3EE74E}">
      <dgm:prSet/>
      <dgm:spPr/>
      <dgm:t>
        <a:bodyPr/>
        <a:lstStyle/>
        <a:p>
          <a:endParaRPr lang="en-US" sz="2000" b="0"/>
        </a:p>
      </dgm:t>
    </dgm:pt>
    <dgm:pt modelId="{2EDD4E84-9C83-4FDD-8C36-996C934299BF}" type="sibTrans" cxnId="{44249D14-F56B-48B3-A810-BB9F8D3EE74E}">
      <dgm:prSet/>
      <dgm:spPr/>
      <dgm:t>
        <a:bodyPr/>
        <a:lstStyle/>
        <a:p>
          <a:endParaRPr lang="en-US" sz="2000" b="0"/>
        </a:p>
      </dgm:t>
    </dgm:pt>
    <dgm:pt modelId="{DE8A9D47-4790-48B3-B119-BF9ECF25EDA6}">
      <dgm:prSet phldrT="[Text]" custT="1"/>
      <dgm:spPr/>
      <dgm:t>
        <a:bodyPr/>
        <a:lstStyle/>
        <a:p>
          <a:r>
            <a:rPr lang="en-US" sz="2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Do not Invest</a:t>
          </a:r>
        </a:p>
      </dgm:t>
    </dgm:pt>
    <dgm:pt modelId="{F1E27FFA-F322-4E8C-B69A-640B2292EF43}" type="parTrans" cxnId="{9765A582-7BD5-40FF-BEBE-987B8E149406}">
      <dgm:prSet custT="1"/>
      <dgm:spPr/>
      <dgm:t>
        <a:bodyPr/>
        <a:lstStyle/>
        <a:p>
          <a:endParaRPr lang="en-US" sz="2000" b="0"/>
        </a:p>
      </dgm:t>
    </dgm:pt>
    <dgm:pt modelId="{BEA22D2D-A4AC-43C6-8F5A-DCE7A511912A}" type="sibTrans" cxnId="{9765A582-7BD5-40FF-BEBE-987B8E149406}">
      <dgm:prSet/>
      <dgm:spPr/>
      <dgm:t>
        <a:bodyPr/>
        <a:lstStyle/>
        <a:p>
          <a:endParaRPr lang="en-US" sz="2000" b="0"/>
        </a:p>
      </dgm:t>
    </dgm:pt>
    <dgm:pt modelId="{27A4B46F-2A20-4292-9C34-C31CBA8647E4}" type="pres">
      <dgm:prSet presAssocID="{D446475A-552B-41D9-8A6C-FEC574A7A94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0D1BF9-3A1C-42A3-B202-D1888187EB2E}" type="pres">
      <dgm:prSet presAssocID="{94DCBAEC-5467-4256-8FD8-0880E5F41254}" presName="root1" presStyleCnt="0"/>
      <dgm:spPr/>
    </dgm:pt>
    <dgm:pt modelId="{83872F55-900D-41C6-8FCC-C1AC3626BB6F}" type="pres">
      <dgm:prSet presAssocID="{94DCBAEC-5467-4256-8FD8-0880E5F41254}" presName="LevelOneTextNode" presStyleLbl="node0" presStyleIdx="0" presStyleCnt="1" custScaleX="357836" custScaleY="302730" custLinFactNeighborX="-111" custLinFactNeighborY="0">
        <dgm:presLayoutVars>
          <dgm:chPref val="3"/>
        </dgm:presLayoutVars>
      </dgm:prSet>
      <dgm:spPr/>
    </dgm:pt>
    <dgm:pt modelId="{ADB75DD9-14E7-485C-A17F-D9C3171BD5C2}" type="pres">
      <dgm:prSet presAssocID="{94DCBAEC-5467-4256-8FD8-0880E5F41254}" presName="level2hierChild" presStyleCnt="0"/>
      <dgm:spPr/>
    </dgm:pt>
    <dgm:pt modelId="{BF5E4341-20C6-4EAC-B571-03453B393E91}" type="pres">
      <dgm:prSet presAssocID="{81B095FD-2AB3-4CFE-8D0C-5A5290DE8890}" presName="conn2-1" presStyleLbl="parChTrans1D2" presStyleIdx="0" presStyleCnt="2"/>
      <dgm:spPr/>
    </dgm:pt>
    <dgm:pt modelId="{4A06E139-0937-4A94-9B59-531A7E15DC1C}" type="pres">
      <dgm:prSet presAssocID="{81B095FD-2AB3-4CFE-8D0C-5A5290DE8890}" presName="connTx" presStyleLbl="parChTrans1D2" presStyleIdx="0" presStyleCnt="2"/>
      <dgm:spPr/>
    </dgm:pt>
    <dgm:pt modelId="{9A336DBE-B630-46D4-9CE1-7503F1545D21}" type="pres">
      <dgm:prSet presAssocID="{1A60348D-9B90-49DB-A13B-D4CF1BB5E242}" presName="root2" presStyleCnt="0"/>
      <dgm:spPr/>
    </dgm:pt>
    <dgm:pt modelId="{347E602A-E5A4-4062-A653-FE368A0EE1BE}" type="pres">
      <dgm:prSet presAssocID="{1A60348D-9B90-49DB-A13B-D4CF1BB5E242}" presName="LevelTwoTextNode" presStyleLbl="node2" presStyleIdx="0" presStyleCnt="2">
        <dgm:presLayoutVars>
          <dgm:chPref val="3"/>
        </dgm:presLayoutVars>
      </dgm:prSet>
      <dgm:spPr/>
    </dgm:pt>
    <dgm:pt modelId="{CB082D32-AE09-4343-9B5D-557FDBD8D719}" type="pres">
      <dgm:prSet presAssocID="{1A60348D-9B90-49DB-A13B-D4CF1BB5E242}" presName="level3hierChild" presStyleCnt="0"/>
      <dgm:spPr/>
    </dgm:pt>
    <dgm:pt modelId="{449559D6-5F94-4DB2-9949-2A2033BEF0EA}" type="pres">
      <dgm:prSet presAssocID="{1A552ADE-A5B5-4F7C-86E2-1B6E55C33EAC}" presName="conn2-1" presStyleLbl="parChTrans1D3" presStyleIdx="0" presStyleCnt="2"/>
      <dgm:spPr/>
    </dgm:pt>
    <dgm:pt modelId="{DE9AD80D-4E44-44BF-8050-8AC69756081B}" type="pres">
      <dgm:prSet presAssocID="{1A552ADE-A5B5-4F7C-86E2-1B6E55C33EAC}" presName="connTx" presStyleLbl="parChTrans1D3" presStyleIdx="0" presStyleCnt="2"/>
      <dgm:spPr/>
    </dgm:pt>
    <dgm:pt modelId="{3ED0842D-3913-4FD7-8A48-FE311339E9D0}" type="pres">
      <dgm:prSet presAssocID="{F059DC9E-03A7-4B5A-ABC1-3FBCC3D170CE}" presName="root2" presStyleCnt="0"/>
      <dgm:spPr/>
    </dgm:pt>
    <dgm:pt modelId="{14A530A4-C4E3-4D86-9B73-F998D3B38F92}" type="pres">
      <dgm:prSet presAssocID="{F059DC9E-03A7-4B5A-ABC1-3FBCC3D170CE}" presName="LevelTwoTextNode" presStyleLbl="node3" presStyleIdx="0" presStyleCnt="2">
        <dgm:presLayoutVars>
          <dgm:chPref val="3"/>
        </dgm:presLayoutVars>
      </dgm:prSet>
      <dgm:spPr/>
    </dgm:pt>
    <dgm:pt modelId="{EE191875-0DB4-4BAE-B651-BD93B2649BF3}" type="pres">
      <dgm:prSet presAssocID="{F059DC9E-03A7-4B5A-ABC1-3FBCC3D170CE}" presName="level3hierChild" presStyleCnt="0"/>
      <dgm:spPr/>
    </dgm:pt>
    <dgm:pt modelId="{EF27110B-FA26-470B-AD63-9ECB9BA242DA}" type="pres">
      <dgm:prSet presAssocID="{FEFE56A7-8921-4684-A0F0-BF2CB45D639E}" presName="conn2-1" presStyleLbl="parChTrans1D2" presStyleIdx="1" presStyleCnt="2"/>
      <dgm:spPr/>
    </dgm:pt>
    <dgm:pt modelId="{31C1DD71-0839-4764-A58A-A73A9FE71E80}" type="pres">
      <dgm:prSet presAssocID="{FEFE56A7-8921-4684-A0F0-BF2CB45D639E}" presName="connTx" presStyleLbl="parChTrans1D2" presStyleIdx="1" presStyleCnt="2"/>
      <dgm:spPr/>
    </dgm:pt>
    <dgm:pt modelId="{915FCA43-ACD0-4352-8C5B-889EA8D6CF06}" type="pres">
      <dgm:prSet presAssocID="{FA6A9038-E6A2-4F9E-AFB0-BFFD696A6782}" presName="root2" presStyleCnt="0"/>
      <dgm:spPr/>
    </dgm:pt>
    <dgm:pt modelId="{2A0D251B-075E-4DEF-8BD9-85F92A2F29A1}" type="pres">
      <dgm:prSet presAssocID="{FA6A9038-E6A2-4F9E-AFB0-BFFD696A6782}" presName="LevelTwoTextNode" presStyleLbl="node2" presStyleIdx="1" presStyleCnt="2">
        <dgm:presLayoutVars>
          <dgm:chPref val="3"/>
        </dgm:presLayoutVars>
      </dgm:prSet>
      <dgm:spPr/>
    </dgm:pt>
    <dgm:pt modelId="{47E03A86-BDD8-457D-885D-33A0E61E4C00}" type="pres">
      <dgm:prSet presAssocID="{FA6A9038-E6A2-4F9E-AFB0-BFFD696A6782}" presName="level3hierChild" presStyleCnt="0"/>
      <dgm:spPr/>
    </dgm:pt>
    <dgm:pt modelId="{00FFFBEC-734F-4763-8E0F-DD9A05F4F61F}" type="pres">
      <dgm:prSet presAssocID="{F1E27FFA-F322-4E8C-B69A-640B2292EF43}" presName="conn2-1" presStyleLbl="parChTrans1D3" presStyleIdx="1" presStyleCnt="2"/>
      <dgm:spPr/>
    </dgm:pt>
    <dgm:pt modelId="{CF1ECE7C-4DE6-4E07-849C-E130B6914930}" type="pres">
      <dgm:prSet presAssocID="{F1E27FFA-F322-4E8C-B69A-640B2292EF43}" presName="connTx" presStyleLbl="parChTrans1D3" presStyleIdx="1" presStyleCnt="2"/>
      <dgm:spPr/>
    </dgm:pt>
    <dgm:pt modelId="{C946E48B-8904-4590-91F7-E64F0CCCDA8D}" type="pres">
      <dgm:prSet presAssocID="{DE8A9D47-4790-48B3-B119-BF9ECF25EDA6}" presName="root2" presStyleCnt="0"/>
      <dgm:spPr/>
    </dgm:pt>
    <dgm:pt modelId="{5C9DCD43-D60C-46CA-93EE-A1579AA5ED05}" type="pres">
      <dgm:prSet presAssocID="{DE8A9D47-4790-48B3-B119-BF9ECF25EDA6}" presName="LevelTwoTextNode" presStyleLbl="node3" presStyleIdx="1" presStyleCnt="2">
        <dgm:presLayoutVars>
          <dgm:chPref val="3"/>
        </dgm:presLayoutVars>
      </dgm:prSet>
      <dgm:spPr/>
    </dgm:pt>
    <dgm:pt modelId="{3A9898F9-0B6E-41D3-BEF1-62D889F349E0}" type="pres">
      <dgm:prSet presAssocID="{DE8A9D47-4790-48B3-B119-BF9ECF25EDA6}" presName="level3hierChild" presStyleCnt="0"/>
      <dgm:spPr/>
    </dgm:pt>
  </dgm:ptLst>
  <dgm:cxnLst>
    <dgm:cxn modelId="{F3A3ED02-63FC-4600-9283-430E08CBD84D}" type="presOf" srcId="{FEFE56A7-8921-4684-A0F0-BF2CB45D639E}" destId="{EF27110B-FA26-470B-AD63-9ECB9BA242DA}" srcOrd="0" destOrd="0" presId="urn:microsoft.com/office/officeart/2005/8/layout/hierarchy2"/>
    <dgm:cxn modelId="{72117C09-5139-4C5E-A77E-8F2258896A3C}" type="presOf" srcId="{F059DC9E-03A7-4B5A-ABC1-3FBCC3D170CE}" destId="{14A530A4-C4E3-4D86-9B73-F998D3B38F92}" srcOrd="0" destOrd="0" presId="urn:microsoft.com/office/officeart/2005/8/layout/hierarchy2"/>
    <dgm:cxn modelId="{22683912-547F-4FE5-848E-337C6F582936}" srcId="{1A60348D-9B90-49DB-A13B-D4CF1BB5E242}" destId="{F059DC9E-03A7-4B5A-ABC1-3FBCC3D170CE}" srcOrd="0" destOrd="0" parTransId="{1A552ADE-A5B5-4F7C-86E2-1B6E55C33EAC}" sibTransId="{8D16C1BF-DDC7-4F8E-A382-68315CF256EA}"/>
    <dgm:cxn modelId="{44249D14-F56B-48B3-A810-BB9F8D3EE74E}" srcId="{D446475A-552B-41D9-8A6C-FEC574A7A948}" destId="{94DCBAEC-5467-4256-8FD8-0880E5F41254}" srcOrd="0" destOrd="0" parTransId="{BA52697D-55FC-4893-BBC0-03AA5A5C0FFB}" sibTransId="{2EDD4E84-9C83-4FDD-8C36-996C934299BF}"/>
    <dgm:cxn modelId="{EBF85E52-E438-4DC2-AA03-FE33144890ED}" type="presOf" srcId="{FA6A9038-E6A2-4F9E-AFB0-BFFD696A6782}" destId="{2A0D251B-075E-4DEF-8BD9-85F92A2F29A1}" srcOrd="0" destOrd="0" presId="urn:microsoft.com/office/officeart/2005/8/layout/hierarchy2"/>
    <dgm:cxn modelId="{9DD69C56-3F81-4435-BE74-83C837FEA33B}" type="presOf" srcId="{DE8A9D47-4790-48B3-B119-BF9ECF25EDA6}" destId="{5C9DCD43-D60C-46CA-93EE-A1579AA5ED05}" srcOrd="0" destOrd="0" presId="urn:microsoft.com/office/officeart/2005/8/layout/hierarchy2"/>
    <dgm:cxn modelId="{9765A582-7BD5-40FF-BEBE-987B8E149406}" srcId="{FA6A9038-E6A2-4F9E-AFB0-BFFD696A6782}" destId="{DE8A9D47-4790-48B3-B119-BF9ECF25EDA6}" srcOrd="0" destOrd="0" parTransId="{F1E27FFA-F322-4E8C-B69A-640B2292EF43}" sibTransId="{BEA22D2D-A4AC-43C6-8F5A-DCE7A511912A}"/>
    <dgm:cxn modelId="{978CF384-8025-449B-B595-2B6FB180495C}" type="presOf" srcId="{FEFE56A7-8921-4684-A0F0-BF2CB45D639E}" destId="{31C1DD71-0839-4764-A58A-A73A9FE71E80}" srcOrd="1" destOrd="0" presId="urn:microsoft.com/office/officeart/2005/8/layout/hierarchy2"/>
    <dgm:cxn modelId="{F348FC91-376A-462D-A8B7-F9763A00305C}" type="presOf" srcId="{94DCBAEC-5467-4256-8FD8-0880E5F41254}" destId="{83872F55-900D-41C6-8FCC-C1AC3626BB6F}" srcOrd="0" destOrd="0" presId="urn:microsoft.com/office/officeart/2005/8/layout/hierarchy2"/>
    <dgm:cxn modelId="{1A9339BB-43FE-4E29-8897-C73615553B6B}" type="presOf" srcId="{1A60348D-9B90-49DB-A13B-D4CF1BB5E242}" destId="{347E602A-E5A4-4062-A653-FE368A0EE1BE}" srcOrd="0" destOrd="0" presId="urn:microsoft.com/office/officeart/2005/8/layout/hierarchy2"/>
    <dgm:cxn modelId="{79CE3AC5-1040-45EC-A264-F8E2D840D7B9}" srcId="{94DCBAEC-5467-4256-8FD8-0880E5F41254}" destId="{FA6A9038-E6A2-4F9E-AFB0-BFFD696A6782}" srcOrd="1" destOrd="0" parTransId="{FEFE56A7-8921-4684-A0F0-BF2CB45D639E}" sibTransId="{33FCA34F-143C-4B3A-9DF3-B0C342C9308A}"/>
    <dgm:cxn modelId="{B1A142CE-C6FA-420A-BF8C-9FCD7C46B144}" type="presOf" srcId="{1A552ADE-A5B5-4F7C-86E2-1B6E55C33EAC}" destId="{449559D6-5F94-4DB2-9949-2A2033BEF0EA}" srcOrd="0" destOrd="0" presId="urn:microsoft.com/office/officeart/2005/8/layout/hierarchy2"/>
    <dgm:cxn modelId="{0A824ED0-D5F1-4D4D-8AE3-CF46AAD734DD}" srcId="{94DCBAEC-5467-4256-8FD8-0880E5F41254}" destId="{1A60348D-9B90-49DB-A13B-D4CF1BB5E242}" srcOrd="0" destOrd="0" parTransId="{81B095FD-2AB3-4CFE-8D0C-5A5290DE8890}" sibTransId="{F07B786F-D4B9-4DC4-AE5F-8A9E16285126}"/>
    <dgm:cxn modelId="{C0972CDF-51C4-4CF5-912A-E50D276AFCCD}" type="presOf" srcId="{81B095FD-2AB3-4CFE-8D0C-5A5290DE8890}" destId="{4A06E139-0937-4A94-9B59-531A7E15DC1C}" srcOrd="1" destOrd="0" presId="urn:microsoft.com/office/officeart/2005/8/layout/hierarchy2"/>
    <dgm:cxn modelId="{F60154E2-61CC-4CD2-8705-2E6DB0AE02BD}" type="presOf" srcId="{D446475A-552B-41D9-8A6C-FEC574A7A948}" destId="{27A4B46F-2A20-4292-9C34-C31CBA8647E4}" srcOrd="0" destOrd="0" presId="urn:microsoft.com/office/officeart/2005/8/layout/hierarchy2"/>
    <dgm:cxn modelId="{0A9B2AE3-362F-4343-A244-4FC546F2A2C1}" type="presOf" srcId="{F1E27FFA-F322-4E8C-B69A-640B2292EF43}" destId="{00FFFBEC-734F-4763-8E0F-DD9A05F4F61F}" srcOrd="0" destOrd="0" presId="urn:microsoft.com/office/officeart/2005/8/layout/hierarchy2"/>
    <dgm:cxn modelId="{FB2088E7-A5AC-48C0-ACDF-BE05857DB52B}" type="presOf" srcId="{1A552ADE-A5B5-4F7C-86E2-1B6E55C33EAC}" destId="{DE9AD80D-4E44-44BF-8050-8AC69756081B}" srcOrd="1" destOrd="0" presId="urn:microsoft.com/office/officeart/2005/8/layout/hierarchy2"/>
    <dgm:cxn modelId="{BE8268E9-3266-4677-8527-D2E29E423736}" type="presOf" srcId="{F1E27FFA-F322-4E8C-B69A-640B2292EF43}" destId="{CF1ECE7C-4DE6-4E07-849C-E130B6914930}" srcOrd="1" destOrd="0" presId="urn:microsoft.com/office/officeart/2005/8/layout/hierarchy2"/>
    <dgm:cxn modelId="{372B5CFD-FFC2-4AD4-AA11-82F58128FC7A}" type="presOf" srcId="{81B095FD-2AB3-4CFE-8D0C-5A5290DE8890}" destId="{BF5E4341-20C6-4EAC-B571-03453B393E91}" srcOrd="0" destOrd="0" presId="urn:microsoft.com/office/officeart/2005/8/layout/hierarchy2"/>
    <dgm:cxn modelId="{2F7EE1F7-D750-4912-8240-CE860DF85292}" type="presParOf" srcId="{27A4B46F-2A20-4292-9C34-C31CBA8647E4}" destId="{FA0D1BF9-3A1C-42A3-B202-D1888187EB2E}" srcOrd="0" destOrd="0" presId="urn:microsoft.com/office/officeart/2005/8/layout/hierarchy2"/>
    <dgm:cxn modelId="{F6679FEB-B476-4F9B-86B8-0B8CD46145CE}" type="presParOf" srcId="{FA0D1BF9-3A1C-42A3-B202-D1888187EB2E}" destId="{83872F55-900D-41C6-8FCC-C1AC3626BB6F}" srcOrd="0" destOrd="0" presId="urn:microsoft.com/office/officeart/2005/8/layout/hierarchy2"/>
    <dgm:cxn modelId="{66859339-DD91-48E0-A066-BF859C697257}" type="presParOf" srcId="{FA0D1BF9-3A1C-42A3-B202-D1888187EB2E}" destId="{ADB75DD9-14E7-485C-A17F-D9C3171BD5C2}" srcOrd="1" destOrd="0" presId="urn:microsoft.com/office/officeart/2005/8/layout/hierarchy2"/>
    <dgm:cxn modelId="{691362E4-850B-401B-A063-8503AD7D7C14}" type="presParOf" srcId="{ADB75DD9-14E7-485C-A17F-D9C3171BD5C2}" destId="{BF5E4341-20C6-4EAC-B571-03453B393E91}" srcOrd="0" destOrd="0" presId="urn:microsoft.com/office/officeart/2005/8/layout/hierarchy2"/>
    <dgm:cxn modelId="{8F85913F-1F16-4AD4-B782-5C675EB2ABC9}" type="presParOf" srcId="{BF5E4341-20C6-4EAC-B571-03453B393E91}" destId="{4A06E139-0937-4A94-9B59-531A7E15DC1C}" srcOrd="0" destOrd="0" presId="urn:microsoft.com/office/officeart/2005/8/layout/hierarchy2"/>
    <dgm:cxn modelId="{18ECA56C-2717-4B5C-BBD2-F3EE8CF739EF}" type="presParOf" srcId="{ADB75DD9-14E7-485C-A17F-D9C3171BD5C2}" destId="{9A336DBE-B630-46D4-9CE1-7503F1545D21}" srcOrd="1" destOrd="0" presId="urn:microsoft.com/office/officeart/2005/8/layout/hierarchy2"/>
    <dgm:cxn modelId="{96F6482C-199E-4A04-9172-705E57DD537A}" type="presParOf" srcId="{9A336DBE-B630-46D4-9CE1-7503F1545D21}" destId="{347E602A-E5A4-4062-A653-FE368A0EE1BE}" srcOrd="0" destOrd="0" presId="urn:microsoft.com/office/officeart/2005/8/layout/hierarchy2"/>
    <dgm:cxn modelId="{6D6ABDFE-63C2-4C2A-8CAE-23CC2C8B5143}" type="presParOf" srcId="{9A336DBE-B630-46D4-9CE1-7503F1545D21}" destId="{CB082D32-AE09-4343-9B5D-557FDBD8D719}" srcOrd="1" destOrd="0" presId="urn:microsoft.com/office/officeart/2005/8/layout/hierarchy2"/>
    <dgm:cxn modelId="{FC1F16E8-5FA4-4717-8165-B8C6B90F9FE7}" type="presParOf" srcId="{CB082D32-AE09-4343-9B5D-557FDBD8D719}" destId="{449559D6-5F94-4DB2-9949-2A2033BEF0EA}" srcOrd="0" destOrd="0" presId="urn:microsoft.com/office/officeart/2005/8/layout/hierarchy2"/>
    <dgm:cxn modelId="{80217CDB-B1D9-4371-8CBB-2BACD7D616F5}" type="presParOf" srcId="{449559D6-5F94-4DB2-9949-2A2033BEF0EA}" destId="{DE9AD80D-4E44-44BF-8050-8AC69756081B}" srcOrd="0" destOrd="0" presId="urn:microsoft.com/office/officeart/2005/8/layout/hierarchy2"/>
    <dgm:cxn modelId="{9BDFF3EC-96AB-4230-9613-919B2382DD93}" type="presParOf" srcId="{CB082D32-AE09-4343-9B5D-557FDBD8D719}" destId="{3ED0842D-3913-4FD7-8A48-FE311339E9D0}" srcOrd="1" destOrd="0" presId="urn:microsoft.com/office/officeart/2005/8/layout/hierarchy2"/>
    <dgm:cxn modelId="{A99226A6-5EE8-4320-8A9B-41E5A97C8C5C}" type="presParOf" srcId="{3ED0842D-3913-4FD7-8A48-FE311339E9D0}" destId="{14A530A4-C4E3-4D86-9B73-F998D3B38F92}" srcOrd="0" destOrd="0" presId="urn:microsoft.com/office/officeart/2005/8/layout/hierarchy2"/>
    <dgm:cxn modelId="{72E3D132-7E3A-426A-9DFC-86D367F6DF0C}" type="presParOf" srcId="{3ED0842D-3913-4FD7-8A48-FE311339E9D0}" destId="{EE191875-0DB4-4BAE-B651-BD93B2649BF3}" srcOrd="1" destOrd="0" presId="urn:microsoft.com/office/officeart/2005/8/layout/hierarchy2"/>
    <dgm:cxn modelId="{65128EA9-96CD-45A1-B74A-C7E8CAC2258D}" type="presParOf" srcId="{ADB75DD9-14E7-485C-A17F-D9C3171BD5C2}" destId="{EF27110B-FA26-470B-AD63-9ECB9BA242DA}" srcOrd="2" destOrd="0" presId="urn:microsoft.com/office/officeart/2005/8/layout/hierarchy2"/>
    <dgm:cxn modelId="{8BC235AA-D948-4988-BBEB-6B3929D8FDA7}" type="presParOf" srcId="{EF27110B-FA26-470B-AD63-9ECB9BA242DA}" destId="{31C1DD71-0839-4764-A58A-A73A9FE71E80}" srcOrd="0" destOrd="0" presId="urn:microsoft.com/office/officeart/2005/8/layout/hierarchy2"/>
    <dgm:cxn modelId="{9C6435FB-B815-4002-BB28-30B0E9C18268}" type="presParOf" srcId="{ADB75DD9-14E7-485C-A17F-D9C3171BD5C2}" destId="{915FCA43-ACD0-4352-8C5B-889EA8D6CF06}" srcOrd="3" destOrd="0" presId="urn:microsoft.com/office/officeart/2005/8/layout/hierarchy2"/>
    <dgm:cxn modelId="{970DFD8F-0A6C-47C4-839E-DBF455E81535}" type="presParOf" srcId="{915FCA43-ACD0-4352-8C5B-889EA8D6CF06}" destId="{2A0D251B-075E-4DEF-8BD9-85F92A2F29A1}" srcOrd="0" destOrd="0" presId="urn:microsoft.com/office/officeart/2005/8/layout/hierarchy2"/>
    <dgm:cxn modelId="{A2D5A927-390F-43BA-8B47-BF42AA96476F}" type="presParOf" srcId="{915FCA43-ACD0-4352-8C5B-889EA8D6CF06}" destId="{47E03A86-BDD8-457D-885D-33A0E61E4C00}" srcOrd="1" destOrd="0" presId="urn:microsoft.com/office/officeart/2005/8/layout/hierarchy2"/>
    <dgm:cxn modelId="{82BEF7BC-9CFF-44D7-845C-E3C7A194EB7E}" type="presParOf" srcId="{47E03A86-BDD8-457D-885D-33A0E61E4C00}" destId="{00FFFBEC-734F-4763-8E0F-DD9A05F4F61F}" srcOrd="0" destOrd="0" presId="urn:microsoft.com/office/officeart/2005/8/layout/hierarchy2"/>
    <dgm:cxn modelId="{ADCA575E-BC84-4F46-A33D-0EC4184236E1}" type="presParOf" srcId="{00FFFBEC-734F-4763-8E0F-DD9A05F4F61F}" destId="{CF1ECE7C-4DE6-4E07-849C-E130B6914930}" srcOrd="0" destOrd="0" presId="urn:microsoft.com/office/officeart/2005/8/layout/hierarchy2"/>
    <dgm:cxn modelId="{D6684104-5269-4A30-A04E-6D3EE538E5B7}" type="presParOf" srcId="{47E03A86-BDD8-457D-885D-33A0E61E4C00}" destId="{C946E48B-8904-4590-91F7-E64F0CCCDA8D}" srcOrd="1" destOrd="0" presId="urn:microsoft.com/office/officeart/2005/8/layout/hierarchy2"/>
    <dgm:cxn modelId="{8BD85295-FEA8-463D-92D4-92A0C31D7E5A}" type="presParOf" srcId="{C946E48B-8904-4590-91F7-E64F0CCCDA8D}" destId="{5C9DCD43-D60C-46CA-93EE-A1579AA5ED05}" srcOrd="0" destOrd="0" presId="urn:microsoft.com/office/officeart/2005/8/layout/hierarchy2"/>
    <dgm:cxn modelId="{EBCC28E0-008B-4EBA-967B-85630DAEBE09}" type="presParOf" srcId="{C946E48B-8904-4590-91F7-E64F0CCCDA8D}" destId="{3A9898F9-0B6E-41D3-BEF1-62D889F349E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E48C5B-4C61-4443-9149-7A6389B1E8BD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D587D18-6BC4-4B06-A57B-F956D01DC42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Compute Profit</a:t>
          </a:r>
        </a:p>
      </dgm:t>
    </dgm:pt>
    <dgm:pt modelId="{42AA8CB8-D041-4233-9F94-1A549146E8A8}" type="parTrans" cxnId="{729DE23F-5A2A-4B52-B4D6-DD366EED658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EE4F0E-13A5-44CE-B5DD-BCE15C4C3274}" type="sibTrans" cxnId="{729DE23F-5A2A-4B52-B4D6-DD366EED658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FF30C8-4EE7-4F27-B874-BEA4CC993D68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NPV Computation</a:t>
          </a:r>
        </a:p>
      </dgm:t>
    </dgm:pt>
    <dgm:pt modelId="{F816A764-75F6-4554-BD3D-67CA8B9BA137}" type="parTrans" cxnId="{46103FAA-134B-436C-9556-E749877963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AD76F6-9EEC-4E16-BD5C-6F05668CE09B}" type="sibTrans" cxnId="{46103FAA-134B-436C-9556-E749877963D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64D936-BE67-4EC6-9783-1695E6D5D8B6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Discounted the present value of next 4 years to find the NPV</a:t>
          </a:r>
        </a:p>
      </dgm:t>
    </dgm:pt>
    <dgm:pt modelId="{E48FD289-874A-4CAE-ABEB-ED517510F7C3}" type="sibTrans" cxnId="{CA7B1E20-8AD1-433B-BEF4-799D1E9F057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92D9AD-AF03-4196-B5BF-C0EDA0108784}" type="parTrans" cxnId="{CA7B1E20-8AD1-433B-BEF4-799D1E9F057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180914-D53A-485B-B145-0450474374E6}">
      <dgm:prSet phldrT="[Text]"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Assuming a constant population growth and increasing Conquistador market share </a:t>
          </a:r>
        </a:p>
      </dgm:t>
    </dgm:pt>
    <dgm:pt modelId="{B770FEAB-314D-4D7C-BDFC-10C2CE6D43D1}" type="sibTrans" cxnId="{768FA58E-238A-4540-AAD4-7AAF99F072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765992-7198-460D-8939-016EF8708441}" type="parTrans" cxnId="{768FA58E-238A-4540-AAD4-7AAF99F072E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758FFB-1A1D-44C9-8158-D57072CF038D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Estimate Sales</a:t>
          </a:r>
        </a:p>
      </dgm:t>
    </dgm:pt>
    <dgm:pt modelId="{E6CA07BF-EC88-4221-9EAE-BED04A317FEA}" type="parTrans" cxnId="{3923B5B6-45EA-4BAB-B3EF-F5E914AB1F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6409CC-E244-4F00-8C65-19DA5BCC0E1C}" type="sibTrans" cxnId="{3923B5B6-45EA-4BAB-B3EF-F5E914AB1F9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C9A563-2004-410D-961C-AC487471762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Based on market share, per capita consumption and population above 21 years</a:t>
          </a:r>
        </a:p>
      </dgm:t>
    </dgm:pt>
    <dgm:pt modelId="{01E6A2D5-A807-4F8B-B43A-FAE0A5E71250}" type="parTrans" cxnId="{51AE6DD0-99B2-422F-9948-F7A45BA964A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7C75A9-409E-4D1C-B7B5-A333D396976F}" type="sibTrans" cxnId="{51AE6DD0-99B2-422F-9948-F7A45BA964A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51810B-BB75-48AD-8656-D7F8B3797C6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Calculate Revenue</a:t>
          </a:r>
        </a:p>
      </dgm:t>
    </dgm:pt>
    <dgm:pt modelId="{E2F8961B-0A64-4297-B446-0C589E34BC71}" type="parTrans" cxnId="{54666293-92F3-440B-900C-A51E3292EC9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852C6C-69F9-4CED-B230-FA7C95A65935}" type="sibTrans" cxnId="{54666293-92F3-440B-900C-A51E3292EC9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3C47A2-ED89-4940-A18C-004385AECE7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Different revenues generated from Keg and Cans/bottles</a:t>
          </a:r>
        </a:p>
      </dgm:t>
    </dgm:pt>
    <dgm:pt modelId="{B5FCF23A-5879-456B-817E-3661FCB810FA}" type="parTrans" cxnId="{394596D6-0566-42BD-8D7F-17E477F425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EBE60A-29F8-48B6-AFA3-8E966FC4607B}" type="sibTrans" cxnId="{394596D6-0566-42BD-8D7F-17E477F425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44D589-D36C-41D2-A444-0789065A8B20}" type="pres">
      <dgm:prSet presAssocID="{67E48C5B-4C61-4443-9149-7A6389B1E8BD}" presName="Name0" presStyleCnt="0">
        <dgm:presLayoutVars>
          <dgm:dir/>
          <dgm:animLvl val="lvl"/>
          <dgm:resizeHandles val="exact"/>
        </dgm:presLayoutVars>
      </dgm:prSet>
      <dgm:spPr/>
    </dgm:pt>
    <dgm:pt modelId="{AE5D65A2-39F4-40F7-8D69-5E7F989FD6D9}" type="pres">
      <dgm:prSet presAssocID="{95758FFB-1A1D-44C9-8158-D57072CF038D}" presName="linNode" presStyleCnt="0"/>
      <dgm:spPr/>
    </dgm:pt>
    <dgm:pt modelId="{6311157F-28FB-44C5-80ED-AA006F876A94}" type="pres">
      <dgm:prSet presAssocID="{95758FFB-1A1D-44C9-8158-D57072CF038D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0F83066-076F-470E-A72D-F64ECBEAB79D}" type="pres">
      <dgm:prSet presAssocID="{95758FFB-1A1D-44C9-8158-D57072CF038D}" presName="descendantText" presStyleLbl="alignAccFollowNode1" presStyleIdx="0" presStyleCnt="4">
        <dgm:presLayoutVars>
          <dgm:bulletEnabled/>
        </dgm:presLayoutVars>
      </dgm:prSet>
      <dgm:spPr/>
    </dgm:pt>
    <dgm:pt modelId="{76172FE9-907C-45F3-B2B3-88444D510041}" type="pres">
      <dgm:prSet presAssocID="{C16409CC-E244-4F00-8C65-19DA5BCC0E1C}" presName="sp" presStyleCnt="0"/>
      <dgm:spPr/>
    </dgm:pt>
    <dgm:pt modelId="{9590495B-F0C1-4B43-9E53-C4F54772C952}" type="pres">
      <dgm:prSet presAssocID="{EF51810B-BB75-48AD-8656-D7F8B3797C62}" presName="linNode" presStyleCnt="0"/>
      <dgm:spPr/>
    </dgm:pt>
    <dgm:pt modelId="{863800EE-0C3D-48F1-BE13-61D3FB9FD87C}" type="pres">
      <dgm:prSet presAssocID="{EF51810B-BB75-48AD-8656-D7F8B3797C6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4C9873A-9F28-4F85-B449-6F4FC7531981}" type="pres">
      <dgm:prSet presAssocID="{EF51810B-BB75-48AD-8656-D7F8B3797C62}" presName="descendantText" presStyleLbl="alignAccFollowNode1" presStyleIdx="1" presStyleCnt="4">
        <dgm:presLayoutVars>
          <dgm:bulletEnabled/>
        </dgm:presLayoutVars>
      </dgm:prSet>
      <dgm:spPr/>
    </dgm:pt>
    <dgm:pt modelId="{55D92CF8-48FE-457E-BC9A-6453224775F9}" type="pres">
      <dgm:prSet presAssocID="{B0852C6C-69F9-4CED-B230-FA7C95A65935}" presName="sp" presStyleCnt="0"/>
      <dgm:spPr/>
    </dgm:pt>
    <dgm:pt modelId="{FA4B8C72-2986-4364-8B4D-C85D8C3F7158}" type="pres">
      <dgm:prSet presAssocID="{ED587D18-6BC4-4B06-A57B-F956D01DC42B}" presName="linNode" presStyleCnt="0"/>
      <dgm:spPr/>
    </dgm:pt>
    <dgm:pt modelId="{5124D597-8DC2-4A09-9BFE-F5702BA1CC80}" type="pres">
      <dgm:prSet presAssocID="{ED587D18-6BC4-4B06-A57B-F956D01DC42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DD6578D-695C-4ABE-B3A3-0225D56FB406}" type="pres">
      <dgm:prSet presAssocID="{ED587D18-6BC4-4B06-A57B-F956D01DC42B}" presName="descendantText" presStyleLbl="alignAccFollowNode1" presStyleIdx="2" presStyleCnt="4">
        <dgm:presLayoutVars>
          <dgm:bulletEnabled/>
        </dgm:presLayoutVars>
      </dgm:prSet>
      <dgm:spPr/>
    </dgm:pt>
    <dgm:pt modelId="{CC07CF44-C146-40F1-95CC-DCD49AD60B90}" type="pres">
      <dgm:prSet presAssocID="{5AEE4F0E-13A5-44CE-B5DD-BCE15C4C3274}" presName="sp" presStyleCnt="0"/>
      <dgm:spPr/>
    </dgm:pt>
    <dgm:pt modelId="{F1DB80DC-542F-47DE-A3DA-CC2139AFC607}" type="pres">
      <dgm:prSet presAssocID="{4EFF30C8-4EE7-4F27-B874-BEA4CC993D68}" presName="linNode" presStyleCnt="0"/>
      <dgm:spPr/>
    </dgm:pt>
    <dgm:pt modelId="{1F66F39D-1E96-4711-A240-7FE8960A41BA}" type="pres">
      <dgm:prSet presAssocID="{4EFF30C8-4EE7-4F27-B874-BEA4CC993D68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0424E849-EACE-4D0E-B2BB-15D3D3D269DB}" type="pres">
      <dgm:prSet presAssocID="{4EFF30C8-4EE7-4F27-B874-BEA4CC993D68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82B77D06-47BE-4BD3-BF65-31DA1F21E424}" type="presOf" srcId="{E6C9A563-2004-410D-961C-AC4874717624}" destId="{B0F83066-076F-470E-A72D-F64ECBEAB79D}" srcOrd="0" destOrd="0" presId="urn:microsoft.com/office/officeart/2016/7/layout/VerticalSolidActionList"/>
    <dgm:cxn modelId="{86CE5319-2881-4C1D-BBF4-5D1DDC4CD664}" type="presOf" srcId="{3C180914-D53A-485B-B145-0450474374E6}" destId="{6DD6578D-695C-4ABE-B3A3-0225D56FB406}" srcOrd="0" destOrd="0" presId="urn:microsoft.com/office/officeart/2016/7/layout/VerticalSolidActionList"/>
    <dgm:cxn modelId="{CA7B1E20-8AD1-433B-BEF4-799D1E9F0571}" srcId="{4EFF30C8-4EE7-4F27-B874-BEA4CC993D68}" destId="{4664D936-BE67-4EC6-9783-1695E6D5D8B6}" srcOrd="0" destOrd="0" parTransId="{6992D9AD-AF03-4196-B5BF-C0EDA0108784}" sibTransId="{E48FD289-874A-4CAE-ABEB-ED517510F7C3}"/>
    <dgm:cxn modelId="{06FBD935-D675-455D-8E23-FA02F87E184A}" type="presOf" srcId="{67E48C5B-4C61-4443-9149-7A6389B1E8BD}" destId="{2E44D589-D36C-41D2-A444-0789065A8B20}" srcOrd="0" destOrd="0" presId="urn:microsoft.com/office/officeart/2016/7/layout/VerticalSolidActionList"/>
    <dgm:cxn modelId="{729DE23F-5A2A-4B52-B4D6-DD366EED6583}" srcId="{67E48C5B-4C61-4443-9149-7A6389B1E8BD}" destId="{ED587D18-6BC4-4B06-A57B-F956D01DC42B}" srcOrd="2" destOrd="0" parTransId="{42AA8CB8-D041-4233-9F94-1A549146E8A8}" sibTransId="{5AEE4F0E-13A5-44CE-B5DD-BCE15C4C3274}"/>
    <dgm:cxn modelId="{D3EF1461-A8B9-42CA-85CF-93D19758E678}" type="presOf" srcId="{ED587D18-6BC4-4B06-A57B-F956D01DC42B}" destId="{5124D597-8DC2-4A09-9BFE-F5702BA1CC80}" srcOrd="0" destOrd="0" presId="urn:microsoft.com/office/officeart/2016/7/layout/VerticalSolidActionList"/>
    <dgm:cxn modelId="{90891E51-4970-4A32-90F3-F2EF52D7DCE2}" type="presOf" srcId="{4664D936-BE67-4EC6-9783-1695E6D5D8B6}" destId="{0424E849-EACE-4D0E-B2BB-15D3D3D269DB}" srcOrd="0" destOrd="0" presId="urn:microsoft.com/office/officeart/2016/7/layout/VerticalSolidActionList"/>
    <dgm:cxn modelId="{ACE52D5A-AA6C-44B6-B9A1-D49807CC3BAA}" type="presOf" srcId="{EF51810B-BB75-48AD-8656-D7F8B3797C62}" destId="{863800EE-0C3D-48F1-BE13-61D3FB9FD87C}" srcOrd="0" destOrd="0" presId="urn:microsoft.com/office/officeart/2016/7/layout/VerticalSolidActionList"/>
    <dgm:cxn modelId="{768FA58E-238A-4540-AAD4-7AAF99F072E1}" srcId="{ED587D18-6BC4-4B06-A57B-F956D01DC42B}" destId="{3C180914-D53A-485B-B145-0450474374E6}" srcOrd="0" destOrd="0" parTransId="{F6765992-7198-460D-8939-016EF8708441}" sibTransId="{B770FEAB-314D-4D7C-BDFC-10C2CE6D43D1}"/>
    <dgm:cxn modelId="{54666293-92F3-440B-900C-A51E3292EC97}" srcId="{67E48C5B-4C61-4443-9149-7A6389B1E8BD}" destId="{EF51810B-BB75-48AD-8656-D7F8B3797C62}" srcOrd="1" destOrd="0" parTransId="{E2F8961B-0A64-4297-B446-0C589E34BC71}" sibTransId="{B0852C6C-69F9-4CED-B230-FA7C95A65935}"/>
    <dgm:cxn modelId="{46103FAA-134B-436C-9556-E749877963D1}" srcId="{67E48C5B-4C61-4443-9149-7A6389B1E8BD}" destId="{4EFF30C8-4EE7-4F27-B874-BEA4CC993D68}" srcOrd="3" destOrd="0" parTransId="{F816A764-75F6-4554-BD3D-67CA8B9BA137}" sibTransId="{10AD76F6-9EEC-4E16-BD5C-6F05668CE09B}"/>
    <dgm:cxn modelId="{3923B5B6-45EA-4BAB-B3EF-F5E914AB1F93}" srcId="{67E48C5B-4C61-4443-9149-7A6389B1E8BD}" destId="{95758FFB-1A1D-44C9-8158-D57072CF038D}" srcOrd="0" destOrd="0" parTransId="{E6CA07BF-EC88-4221-9EAE-BED04A317FEA}" sibTransId="{C16409CC-E244-4F00-8C65-19DA5BCC0E1C}"/>
    <dgm:cxn modelId="{CA3F62C3-BF7A-4317-A7BB-C6E749AC0F2D}" type="presOf" srcId="{7C3C47A2-ED89-4940-A18C-004385AECE7B}" destId="{F4C9873A-9F28-4F85-B449-6F4FC7531981}" srcOrd="0" destOrd="0" presId="urn:microsoft.com/office/officeart/2016/7/layout/VerticalSolidActionList"/>
    <dgm:cxn modelId="{51AE6DD0-99B2-422F-9948-F7A45BA964A9}" srcId="{95758FFB-1A1D-44C9-8158-D57072CF038D}" destId="{E6C9A563-2004-410D-961C-AC4874717624}" srcOrd="0" destOrd="0" parTransId="{01E6A2D5-A807-4F8B-B43A-FAE0A5E71250}" sibTransId="{587C75A9-409E-4D1C-B7B5-A333D396976F}"/>
    <dgm:cxn modelId="{394596D6-0566-42BD-8D7F-17E477F4258F}" srcId="{EF51810B-BB75-48AD-8656-D7F8B3797C62}" destId="{7C3C47A2-ED89-4940-A18C-004385AECE7B}" srcOrd="0" destOrd="0" parTransId="{B5FCF23A-5879-456B-817E-3661FCB810FA}" sibTransId="{01EBE60A-29F8-48B6-AFA3-8E966FC4607B}"/>
    <dgm:cxn modelId="{8D3BB9EB-5B23-47FF-9793-5824859CDD89}" type="presOf" srcId="{95758FFB-1A1D-44C9-8158-D57072CF038D}" destId="{6311157F-28FB-44C5-80ED-AA006F876A94}" srcOrd="0" destOrd="0" presId="urn:microsoft.com/office/officeart/2016/7/layout/VerticalSolidActionList"/>
    <dgm:cxn modelId="{DA59D8F0-C55E-4A35-B857-6BBA8637EFA1}" type="presOf" srcId="{4EFF30C8-4EE7-4F27-B874-BEA4CC993D68}" destId="{1F66F39D-1E96-4711-A240-7FE8960A41BA}" srcOrd="0" destOrd="0" presId="urn:microsoft.com/office/officeart/2016/7/layout/VerticalSolidActionList"/>
    <dgm:cxn modelId="{0764A5E9-2C84-461B-8638-CF280A0AD1DC}" type="presParOf" srcId="{2E44D589-D36C-41D2-A444-0789065A8B20}" destId="{AE5D65A2-39F4-40F7-8D69-5E7F989FD6D9}" srcOrd="0" destOrd="0" presId="urn:microsoft.com/office/officeart/2016/7/layout/VerticalSolidActionList"/>
    <dgm:cxn modelId="{BAEED8D6-DBED-4E59-96C3-BFC57DF68F28}" type="presParOf" srcId="{AE5D65A2-39F4-40F7-8D69-5E7F989FD6D9}" destId="{6311157F-28FB-44C5-80ED-AA006F876A94}" srcOrd="0" destOrd="0" presId="urn:microsoft.com/office/officeart/2016/7/layout/VerticalSolidActionList"/>
    <dgm:cxn modelId="{0A1FDC43-C2F3-49D5-8B9F-FB35E343C5A1}" type="presParOf" srcId="{AE5D65A2-39F4-40F7-8D69-5E7F989FD6D9}" destId="{B0F83066-076F-470E-A72D-F64ECBEAB79D}" srcOrd="1" destOrd="0" presId="urn:microsoft.com/office/officeart/2016/7/layout/VerticalSolidActionList"/>
    <dgm:cxn modelId="{067471A3-28AD-488C-B378-9E7393ACDFA0}" type="presParOf" srcId="{2E44D589-D36C-41D2-A444-0789065A8B20}" destId="{76172FE9-907C-45F3-B2B3-88444D510041}" srcOrd="1" destOrd="0" presId="urn:microsoft.com/office/officeart/2016/7/layout/VerticalSolidActionList"/>
    <dgm:cxn modelId="{6BA01C68-D475-4954-97CB-41871009C669}" type="presParOf" srcId="{2E44D589-D36C-41D2-A444-0789065A8B20}" destId="{9590495B-F0C1-4B43-9E53-C4F54772C952}" srcOrd="2" destOrd="0" presId="urn:microsoft.com/office/officeart/2016/7/layout/VerticalSolidActionList"/>
    <dgm:cxn modelId="{9FCB71C5-FC0E-408B-BB66-8F22AE9378AC}" type="presParOf" srcId="{9590495B-F0C1-4B43-9E53-C4F54772C952}" destId="{863800EE-0C3D-48F1-BE13-61D3FB9FD87C}" srcOrd="0" destOrd="0" presId="urn:microsoft.com/office/officeart/2016/7/layout/VerticalSolidActionList"/>
    <dgm:cxn modelId="{789EDDF7-4326-428D-B003-CAA886A31019}" type="presParOf" srcId="{9590495B-F0C1-4B43-9E53-C4F54772C952}" destId="{F4C9873A-9F28-4F85-B449-6F4FC7531981}" srcOrd="1" destOrd="0" presId="urn:microsoft.com/office/officeart/2016/7/layout/VerticalSolidActionList"/>
    <dgm:cxn modelId="{62D07BAD-03AB-47E8-8181-CEE0D7AE24DB}" type="presParOf" srcId="{2E44D589-D36C-41D2-A444-0789065A8B20}" destId="{55D92CF8-48FE-457E-BC9A-6453224775F9}" srcOrd="3" destOrd="0" presId="urn:microsoft.com/office/officeart/2016/7/layout/VerticalSolidActionList"/>
    <dgm:cxn modelId="{9E462844-C1ED-44CA-9AD3-DD98FA73FA2C}" type="presParOf" srcId="{2E44D589-D36C-41D2-A444-0789065A8B20}" destId="{FA4B8C72-2986-4364-8B4D-C85D8C3F7158}" srcOrd="4" destOrd="0" presId="urn:microsoft.com/office/officeart/2016/7/layout/VerticalSolidActionList"/>
    <dgm:cxn modelId="{02E8C6B5-6B41-45ED-A7D6-41A592473406}" type="presParOf" srcId="{FA4B8C72-2986-4364-8B4D-C85D8C3F7158}" destId="{5124D597-8DC2-4A09-9BFE-F5702BA1CC80}" srcOrd="0" destOrd="0" presId="urn:microsoft.com/office/officeart/2016/7/layout/VerticalSolidActionList"/>
    <dgm:cxn modelId="{0C31AB24-84C5-4347-8D22-1205127179E3}" type="presParOf" srcId="{FA4B8C72-2986-4364-8B4D-C85D8C3F7158}" destId="{6DD6578D-695C-4ABE-B3A3-0225D56FB406}" srcOrd="1" destOrd="0" presId="urn:microsoft.com/office/officeart/2016/7/layout/VerticalSolidActionList"/>
    <dgm:cxn modelId="{9E7C683F-A5BD-4529-89BC-37CE6267D0E4}" type="presParOf" srcId="{2E44D589-D36C-41D2-A444-0789065A8B20}" destId="{CC07CF44-C146-40F1-95CC-DCD49AD60B90}" srcOrd="5" destOrd="0" presId="urn:microsoft.com/office/officeart/2016/7/layout/VerticalSolidActionList"/>
    <dgm:cxn modelId="{4D2D59E6-10B1-4157-831C-0343E39DB8A1}" type="presParOf" srcId="{2E44D589-D36C-41D2-A444-0789065A8B20}" destId="{F1DB80DC-542F-47DE-A3DA-CC2139AFC607}" srcOrd="6" destOrd="0" presId="urn:microsoft.com/office/officeart/2016/7/layout/VerticalSolidActionList"/>
    <dgm:cxn modelId="{C44752E6-82BD-48E8-BFDC-34DF99E5D573}" type="presParOf" srcId="{F1DB80DC-542F-47DE-A3DA-CC2139AFC607}" destId="{1F66F39D-1E96-4711-A240-7FE8960A41BA}" srcOrd="0" destOrd="0" presId="urn:microsoft.com/office/officeart/2016/7/layout/VerticalSolidActionList"/>
    <dgm:cxn modelId="{22C2DC40-5C95-4D71-8AAA-9984A114D9F4}" type="presParOf" srcId="{F1DB80DC-542F-47DE-A3DA-CC2139AFC607}" destId="{0424E849-EACE-4D0E-B2BB-15D3D3D269D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72F55-900D-41C6-8FCC-C1AC3626BB6F}">
      <dsp:nvSpPr>
        <dsp:cNvPr id="0" name=""/>
        <dsp:cNvSpPr/>
      </dsp:nvSpPr>
      <dsp:spPr>
        <a:xfrm>
          <a:off x="5918" y="458181"/>
          <a:ext cx="4138610" cy="175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NPV of Profit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from 1999 to 2003</a:t>
          </a:r>
        </a:p>
      </dsp:txBody>
      <dsp:txXfrm>
        <a:off x="57192" y="509455"/>
        <a:ext cx="4036062" cy="1648088"/>
      </dsp:txXfrm>
    </dsp:sp>
    <dsp:sp modelId="{BF5E4341-20C6-4EAC-B571-03453B393E91}">
      <dsp:nvSpPr>
        <dsp:cNvPr id="0" name=""/>
        <dsp:cNvSpPr/>
      </dsp:nvSpPr>
      <dsp:spPr>
        <a:xfrm rot="19462111">
          <a:off x="4091099" y="1147728"/>
          <a:ext cx="570769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570769" y="19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2214" y="1152974"/>
        <a:ext cx="28538" cy="28538"/>
      </dsp:txXfrm>
    </dsp:sp>
    <dsp:sp modelId="{347E602A-E5A4-4062-A653-FE368A0EE1BE}">
      <dsp:nvSpPr>
        <dsp:cNvPr id="0" name=""/>
        <dsp:cNvSpPr/>
      </dsp:nvSpPr>
      <dsp:spPr>
        <a:xfrm>
          <a:off x="4608438" y="711845"/>
          <a:ext cx="1156566" cy="57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NPV &gt; 0</a:t>
          </a:r>
        </a:p>
      </dsp:txBody>
      <dsp:txXfrm>
        <a:off x="4625375" y="728782"/>
        <a:ext cx="1122692" cy="544409"/>
      </dsp:txXfrm>
    </dsp:sp>
    <dsp:sp modelId="{449559D6-5F94-4DB2-9949-2A2033BEF0EA}">
      <dsp:nvSpPr>
        <dsp:cNvPr id="0" name=""/>
        <dsp:cNvSpPr/>
      </dsp:nvSpPr>
      <dsp:spPr>
        <a:xfrm>
          <a:off x="5765005" y="981472"/>
          <a:ext cx="462626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462626" y="19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/>
        </a:p>
      </dsp:txBody>
      <dsp:txXfrm>
        <a:off x="5984752" y="989421"/>
        <a:ext cx="23131" cy="23131"/>
      </dsp:txXfrm>
    </dsp:sp>
    <dsp:sp modelId="{14A530A4-C4E3-4D86-9B73-F998D3B38F92}">
      <dsp:nvSpPr>
        <dsp:cNvPr id="0" name=""/>
        <dsp:cNvSpPr/>
      </dsp:nvSpPr>
      <dsp:spPr>
        <a:xfrm>
          <a:off x="6227631" y="711845"/>
          <a:ext cx="1156566" cy="57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Invest</a:t>
          </a:r>
        </a:p>
      </dsp:txBody>
      <dsp:txXfrm>
        <a:off x="6244568" y="728782"/>
        <a:ext cx="1122692" cy="544409"/>
      </dsp:txXfrm>
    </dsp:sp>
    <dsp:sp modelId="{EF27110B-FA26-470B-AD63-9ECB9BA242DA}">
      <dsp:nvSpPr>
        <dsp:cNvPr id="0" name=""/>
        <dsp:cNvSpPr/>
      </dsp:nvSpPr>
      <dsp:spPr>
        <a:xfrm rot="2137889">
          <a:off x="4091099" y="1480241"/>
          <a:ext cx="570769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570769" y="195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2214" y="1485487"/>
        <a:ext cx="28538" cy="28538"/>
      </dsp:txXfrm>
    </dsp:sp>
    <dsp:sp modelId="{2A0D251B-075E-4DEF-8BD9-85F92A2F29A1}">
      <dsp:nvSpPr>
        <dsp:cNvPr id="0" name=""/>
        <dsp:cNvSpPr/>
      </dsp:nvSpPr>
      <dsp:spPr>
        <a:xfrm>
          <a:off x="4608438" y="1376871"/>
          <a:ext cx="1156566" cy="57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NPV &lt; 0</a:t>
          </a:r>
        </a:p>
      </dsp:txBody>
      <dsp:txXfrm>
        <a:off x="4625375" y="1393808"/>
        <a:ext cx="1122692" cy="544409"/>
      </dsp:txXfrm>
    </dsp:sp>
    <dsp:sp modelId="{00FFFBEC-734F-4763-8E0F-DD9A05F4F61F}">
      <dsp:nvSpPr>
        <dsp:cNvPr id="0" name=""/>
        <dsp:cNvSpPr/>
      </dsp:nvSpPr>
      <dsp:spPr>
        <a:xfrm>
          <a:off x="5765005" y="1646498"/>
          <a:ext cx="462626" cy="39029"/>
        </a:xfrm>
        <a:custGeom>
          <a:avLst/>
          <a:gdLst/>
          <a:ahLst/>
          <a:cxnLst/>
          <a:rect l="0" t="0" r="0" b="0"/>
          <a:pathLst>
            <a:path>
              <a:moveTo>
                <a:pt x="0" y="19514"/>
              </a:moveTo>
              <a:lnTo>
                <a:pt x="462626" y="195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/>
        </a:p>
      </dsp:txBody>
      <dsp:txXfrm>
        <a:off x="5984752" y="1654447"/>
        <a:ext cx="23131" cy="23131"/>
      </dsp:txXfrm>
    </dsp:sp>
    <dsp:sp modelId="{5C9DCD43-D60C-46CA-93EE-A1579AA5ED05}">
      <dsp:nvSpPr>
        <dsp:cNvPr id="0" name=""/>
        <dsp:cNvSpPr/>
      </dsp:nvSpPr>
      <dsp:spPr>
        <a:xfrm>
          <a:off x="6227631" y="1376871"/>
          <a:ext cx="1156566" cy="578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Do not Invest</a:t>
          </a:r>
        </a:p>
      </dsp:txBody>
      <dsp:txXfrm>
        <a:off x="6244568" y="1393808"/>
        <a:ext cx="1122692" cy="544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83066-076F-470E-A72D-F64ECBEAB79D}">
      <dsp:nvSpPr>
        <dsp:cNvPr id="0" name=""/>
        <dsp:cNvSpPr/>
      </dsp:nvSpPr>
      <dsp:spPr>
        <a:xfrm>
          <a:off x="1577340" y="2007"/>
          <a:ext cx="6309360" cy="1040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4167" rIns="122419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Based on market share, per capita consumption and population above 21 years</a:t>
          </a:r>
        </a:p>
      </dsp:txBody>
      <dsp:txXfrm>
        <a:off x="1577340" y="2007"/>
        <a:ext cx="6309360" cy="1040029"/>
      </dsp:txXfrm>
    </dsp:sp>
    <dsp:sp modelId="{6311157F-28FB-44C5-80ED-AA006F876A94}">
      <dsp:nvSpPr>
        <dsp:cNvPr id="0" name=""/>
        <dsp:cNvSpPr/>
      </dsp:nvSpPr>
      <dsp:spPr>
        <a:xfrm>
          <a:off x="0" y="2007"/>
          <a:ext cx="1577340" cy="10400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2732" rIns="83468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Estimate Sales</a:t>
          </a:r>
        </a:p>
      </dsp:txBody>
      <dsp:txXfrm>
        <a:off x="0" y="2007"/>
        <a:ext cx="1577340" cy="1040029"/>
      </dsp:txXfrm>
    </dsp:sp>
    <dsp:sp modelId="{F4C9873A-9F28-4F85-B449-6F4FC7531981}">
      <dsp:nvSpPr>
        <dsp:cNvPr id="0" name=""/>
        <dsp:cNvSpPr/>
      </dsp:nvSpPr>
      <dsp:spPr>
        <a:xfrm>
          <a:off x="1577340" y="1104438"/>
          <a:ext cx="6309360" cy="1040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4167" rIns="122419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Different revenues generated from Keg and Cans/bottles</a:t>
          </a:r>
        </a:p>
      </dsp:txBody>
      <dsp:txXfrm>
        <a:off x="1577340" y="1104438"/>
        <a:ext cx="6309360" cy="1040029"/>
      </dsp:txXfrm>
    </dsp:sp>
    <dsp:sp modelId="{863800EE-0C3D-48F1-BE13-61D3FB9FD87C}">
      <dsp:nvSpPr>
        <dsp:cNvPr id="0" name=""/>
        <dsp:cNvSpPr/>
      </dsp:nvSpPr>
      <dsp:spPr>
        <a:xfrm>
          <a:off x="0" y="1104438"/>
          <a:ext cx="1577340" cy="10400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2732" rIns="83468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Calculate Revenue</a:t>
          </a:r>
        </a:p>
      </dsp:txBody>
      <dsp:txXfrm>
        <a:off x="0" y="1104438"/>
        <a:ext cx="1577340" cy="1040029"/>
      </dsp:txXfrm>
    </dsp:sp>
    <dsp:sp modelId="{6DD6578D-695C-4ABE-B3A3-0225D56FB406}">
      <dsp:nvSpPr>
        <dsp:cNvPr id="0" name=""/>
        <dsp:cNvSpPr/>
      </dsp:nvSpPr>
      <dsp:spPr>
        <a:xfrm>
          <a:off x="1577340" y="2206869"/>
          <a:ext cx="6309360" cy="1040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4167" rIns="122419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Assuming a constant population growth and increasing Conquistador market share </a:t>
          </a:r>
        </a:p>
      </dsp:txBody>
      <dsp:txXfrm>
        <a:off x="1577340" y="2206869"/>
        <a:ext cx="6309360" cy="1040029"/>
      </dsp:txXfrm>
    </dsp:sp>
    <dsp:sp modelId="{5124D597-8DC2-4A09-9BFE-F5702BA1CC80}">
      <dsp:nvSpPr>
        <dsp:cNvPr id="0" name=""/>
        <dsp:cNvSpPr/>
      </dsp:nvSpPr>
      <dsp:spPr>
        <a:xfrm>
          <a:off x="0" y="2206869"/>
          <a:ext cx="1577340" cy="10400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2732" rIns="83468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Compute Profit</a:t>
          </a:r>
        </a:p>
      </dsp:txBody>
      <dsp:txXfrm>
        <a:off x="0" y="2206869"/>
        <a:ext cx="1577340" cy="1040029"/>
      </dsp:txXfrm>
    </dsp:sp>
    <dsp:sp modelId="{0424E849-EACE-4D0E-B2BB-15D3D3D269DB}">
      <dsp:nvSpPr>
        <dsp:cNvPr id="0" name=""/>
        <dsp:cNvSpPr/>
      </dsp:nvSpPr>
      <dsp:spPr>
        <a:xfrm>
          <a:off x="1577340" y="3309300"/>
          <a:ext cx="6309360" cy="104002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4167" rIns="122419" bIns="2641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 panose="020B0604020202020204" pitchFamily="34" charset="0"/>
              <a:cs typeface="Arial" panose="020B0604020202020204" pitchFamily="34" charset="0"/>
            </a:rPr>
            <a:t>Discounted the present value of next 4 years to find the NPV</a:t>
          </a:r>
        </a:p>
      </dsp:txBody>
      <dsp:txXfrm>
        <a:off x="1577340" y="3309300"/>
        <a:ext cx="6309360" cy="1040029"/>
      </dsp:txXfrm>
    </dsp:sp>
    <dsp:sp modelId="{1F66F39D-1E96-4711-A240-7FE8960A41BA}">
      <dsp:nvSpPr>
        <dsp:cNvPr id="0" name=""/>
        <dsp:cNvSpPr/>
      </dsp:nvSpPr>
      <dsp:spPr>
        <a:xfrm>
          <a:off x="0" y="3309300"/>
          <a:ext cx="1577340" cy="1040029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2732" rIns="83468" bIns="10273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NPV Computation</a:t>
          </a:r>
        </a:p>
      </dsp:txBody>
      <dsp:txXfrm>
        <a:off x="0" y="3309300"/>
        <a:ext cx="1577340" cy="104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E22CA59-545C-4735-80CD-2AF67A83C0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7465886-B65F-4F4C-B7AB-D6662334F9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E9E0FBB-F3DB-47BB-8C19-D0263C8043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77A2F87-A0E4-4573-B5DB-A326962ACB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1F37D0-BCFC-49D5-B7E9-B264F5FDAC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E64BE1-FF14-42FB-966A-BFF65AC7EB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64D900C-15EE-45DC-85CB-05BCD93DF1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3EAFA3A-9F89-4387-ADFC-870ABA97C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2CC08890-F05E-4010-B6A8-ECAB3A8BA6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C49C519E-9CC5-4AE5-AC28-E1BEE09A64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A8517435-6545-41B3-83CB-F408C0481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E55F86-5380-4B43-A168-E630836F0B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ゴシック" pitchFamily="-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21484D-792E-42BF-A084-4EED5B56A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892F1-01F6-4115-AEE7-09DC7C0D244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9A7A581-D810-424F-B15E-3E84BC4BA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41CC443-F649-4A1B-91B0-F5BE14E67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023BC7-8D48-4A8A-A857-FBC72C202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3638B-D3F6-4DF4-90F8-2359C541460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EC515BE-E519-4571-9527-5C5011F2F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20FA162-EA52-4866-80F6-D6AB98B1A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60D86F5-7FE1-4809-9928-E17CE483DF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EE49AEC-6F9C-4503-9D10-1A1C708272D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772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3079" name="Picture 7" descr="footerdark">
            <a:extLst>
              <a:ext uri="{FF2B5EF4-FFF2-40B4-BE49-F238E27FC236}">
                <a16:creationId xmlns:a16="http://schemas.microsoft.com/office/drawing/2014/main" id="{1CD468AA-A4A1-49AD-AF79-F47BF0854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7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0D4C-E36C-4949-BBAD-393CF69C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4308-1ED8-46DD-ABAB-451737FC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993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34B63-43AF-4E37-A038-B2844225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4F513-B067-4A88-BDC8-52C469123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9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661-1C7B-40C9-962B-2B8956FE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A341-93FA-4601-858A-2C8A47F7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36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CFEE-1E3B-4F49-BC5A-968336E3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1D11-48CB-4FB3-8510-95CA4D54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619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9DB3-4FE8-4F25-9FB0-1C549EA3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F17E-4DC5-4334-B213-0DCA58483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BE12-20ED-4361-925F-96EA1347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59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9E89-2959-41CD-B0AD-F0BBDA24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520B-E383-446B-9ECB-2733D4BFD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8885E-B815-4C89-9B52-F1A7F012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94A11-4DD7-4FE6-8712-744B24EC8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C6C5B-883A-4B89-81DF-99D8B73D0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3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EC5-B9D1-4540-8DDD-14EA45FD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9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10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331-014B-448C-AC48-943642BB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D9E0-7DE1-4BB0-B165-E239306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3DC98-C7A2-4316-87C1-6D1A1540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22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41DF-E39B-4E9C-96F3-2E68D1A9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379B5-5FBC-46A8-BB44-EC9820F7F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317A-8A6B-4691-BC37-04680CEAD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4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footerdark">
            <a:extLst>
              <a:ext uri="{FF2B5EF4-FFF2-40B4-BE49-F238E27FC236}">
                <a16:creationId xmlns:a16="http://schemas.microsoft.com/office/drawing/2014/main" id="{584B088D-F597-4241-B601-5ECCF5D0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6977"/>
            <a:ext cx="9144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C2AA91A3-DA45-494F-AB9D-9EC08B64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F6EF04-302C-4041-9AC8-D8824FF1A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S P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indoor, cup, sitting&#10;&#10;Description automatically generated">
            <a:extLst>
              <a:ext uri="{FF2B5EF4-FFF2-40B4-BE49-F238E27FC236}">
                <a16:creationId xmlns:a16="http://schemas.microsoft.com/office/drawing/2014/main" id="{4135C7D8-6D16-430B-9031-837447DB91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5" r="9045"/>
          <a:stretch/>
        </p:blipFill>
        <p:spPr>
          <a:xfrm>
            <a:off x="0" y="6178"/>
            <a:ext cx="9144000" cy="6318422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BF682DB8-7C7B-4870-986C-EE95AEFC91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670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SOUTHWESTERN CONQUISTADOR   CASE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44997F6-B70D-4B1A-9766-DC632124E5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59187"/>
            <a:ext cx="7772400" cy="1752600"/>
          </a:xfrm>
        </p:spPr>
        <p:txBody>
          <a:bodyPr/>
          <a:lstStyle/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Team 9 :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Anjali Shastri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Tianbi Guo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Huiwen Ge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Futao Xie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Guchuan Qiu</a:t>
            </a:r>
          </a:p>
          <a:p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53F673-5743-4999-8C80-4B0E2B219B31}"/>
              </a:ext>
            </a:extLst>
          </p:cNvPr>
          <p:cNvSpPr/>
          <p:nvPr/>
        </p:nvSpPr>
        <p:spPr bwMode="auto">
          <a:xfrm>
            <a:off x="457200" y="2667000"/>
            <a:ext cx="8229600" cy="68580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Determine whether Conquistador beer market in Oregon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is worth investing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S Pゴシック" pitchFamily="-92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1428-7131-4855-9DC5-1771A8F29F4C}"/>
              </a:ext>
            </a:extLst>
          </p:cNvPr>
          <p:cNvSpPr txBox="1"/>
          <p:nvPr/>
        </p:nvSpPr>
        <p:spPr>
          <a:xfrm>
            <a:off x="7010400" y="64008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rgbClr val="FFFFFF"/>
                </a:solidFill>
              </a:rPr>
              <a:t>Date : 1/21/20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2B6957-344A-4243-8ABC-658E57A18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9042"/>
              </p:ext>
            </p:extLst>
          </p:nvPr>
        </p:nvGraphicFramePr>
        <p:xfrm>
          <a:off x="152399" y="1447800"/>
          <a:ext cx="3744780" cy="4338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390">
                  <a:extLst>
                    <a:ext uri="{9D8B030D-6E8A-4147-A177-3AD203B41FA5}">
                      <a16:colId xmlns:a16="http://schemas.microsoft.com/office/drawing/2014/main" val="1983139430"/>
                    </a:ext>
                  </a:extLst>
                </a:gridCol>
                <a:gridCol w="1872390">
                  <a:extLst>
                    <a:ext uri="{9D8B030D-6E8A-4147-A177-3AD203B41FA5}">
                      <a16:colId xmlns:a16="http://schemas.microsoft.com/office/drawing/2014/main" val="2571430329"/>
                    </a:ext>
                  </a:extLst>
                </a:gridCol>
              </a:tblGrid>
              <a:tr h="67250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F: Financial Statement Summary for 152 Wholesalers of Wine, Liquor, and Beer 1998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329797"/>
                  </a:ext>
                </a:extLst>
              </a:tr>
              <a:tr h="25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Assets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8554208"/>
                  </a:ext>
                </a:extLst>
              </a:tr>
              <a:tr h="39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Cash &amp; Equivalents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11.10%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174104"/>
                  </a:ext>
                </a:extLst>
              </a:tr>
              <a:tr h="5887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Accounts &amp; Notes Receivable, 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9663749"/>
                  </a:ext>
                </a:extLst>
              </a:tr>
              <a:tr h="341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948357"/>
                  </a:ext>
                </a:extLst>
              </a:tr>
              <a:tr h="39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 Current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322235"/>
                  </a:ext>
                </a:extLst>
              </a:tr>
              <a:tr h="39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Total Current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986641"/>
                  </a:ext>
                </a:extLst>
              </a:tr>
              <a:tr h="39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 Assets 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29.60%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638978"/>
                  </a:ext>
                </a:extLst>
              </a:tr>
              <a:tr h="2563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Intangibles Net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6609112"/>
                  </a:ext>
                </a:extLst>
              </a:tr>
              <a:tr h="396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 Non-Current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62009"/>
                  </a:ext>
                </a:extLst>
              </a:tr>
              <a:tr h="240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4668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19686B-1533-3344-AB00-74167C5B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4964"/>
              </p:ext>
            </p:extLst>
          </p:nvPr>
        </p:nvGraphicFramePr>
        <p:xfrm>
          <a:off x="4038599" y="1447798"/>
          <a:ext cx="2514602" cy="4338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7301">
                  <a:extLst>
                    <a:ext uri="{9D8B030D-6E8A-4147-A177-3AD203B41FA5}">
                      <a16:colId xmlns:a16="http://schemas.microsoft.com/office/drawing/2014/main" val="1610646956"/>
                    </a:ext>
                  </a:extLst>
                </a:gridCol>
                <a:gridCol w="1257301">
                  <a:extLst>
                    <a:ext uri="{9D8B030D-6E8A-4147-A177-3AD203B41FA5}">
                      <a16:colId xmlns:a16="http://schemas.microsoft.com/office/drawing/2014/main" val="297747901"/>
                    </a:ext>
                  </a:extLst>
                </a:gridCol>
              </a:tblGrid>
              <a:tr h="285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Liabilities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1348978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 Payable Short Term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6317533"/>
                  </a:ext>
                </a:extLst>
              </a:tr>
              <a:tr h="10204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Maturity LT Debt Accts &amp; Notes Payable-Trade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433496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Accrued Expenses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406182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 Current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547344"/>
                  </a:ext>
                </a:extLst>
              </a:tr>
              <a:tr h="251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Current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921897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 Term Debt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863582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 Non-current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578117"/>
                  </a:ext>
                </a:extLst>
              </a:tr>
              <a:tr h="2855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Worth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28.90%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826040"/>
                  </a:ext>
                </a:extLst>
              </a:tr>
              <a:tr h="4157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Liabilities &amp; Net Worth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8377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1B011D-E4D6-2A45-9E36-8586380C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2047"/>
              </p:ext>
            </p:extLst>
          </p:nvPr>
        </p:nvGraphicFramePr>
        <p:xfrm>
          <a:off x="6706019" y="914400"/>
          <a:ext cx="2209800" cy="2356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76742104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149455351"/>
                    </a:ext>
                  </a:extLst>
                </a:gridCol>
              </a:tblGrid>
              <a:tr h="264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Ratios </a:t>
                      </a:r>
                      <a:endParaRPr lang="en-US" sz="1100" b="1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</a:t>
                      </a:r>
                      <a:endParaRPr lang="en-US" sz="1100" b="1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7980360"/>
                  </a:ext>
                </a:extLst>
              </a:tr>
              <a:tr h="2649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Quick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706943"/>
                  </a:ext>
                </a:extLst>
              </a:tr>
              <a:tr h="2493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2172882"/>
                  </a:ext>
                </a:extLst>
              </a:tr>
              <a:tr h="2337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Debts/Worth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5418119"/>
                  </a:ext>
                </a:extLst>
              </a:tr>
              <a:tr h="385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Sales/Receivables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941718"/>
                  </a:ext>
                </a:extLst>
              </a:tr>
              <a:tr h="3856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Costs/Sales/Inventory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4008509"/>
                  </a:ext>
                </a:extLst>
              </a:tr>
              <a:tr h="5726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Profit Before Taxes Based on Total Assets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76743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FE79B2-0F2C-F544-94F1-CB631EB11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32677"/>
              </p:ext>
            </p:extLst>
          </p:nvPr>
        </p:nvGraphicFramePr>
        <p:xfrm>
          <a:off x="6694621" y="3428999"/>
          <a:ext cx="2221198" cy="2356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599">
                  <a:extLst>
                    <a:ext uri="{9D8B030D-6E8A-4147-A177-3AD203B41FA5}">
                      <a16:colId xmlns:a16="http://schemas.microsoft.com/office/drawing/2014/main" val="2413781742"/>
                    </a:ext>
                  </a:extLst>
                </a:gridCol>
                <a:gridCol w="1110599">
                  <a:extLst>
                    <a:ext uri="{9D8B030D-6E8A-4147-A177-3AD203B41FA5}">
                      <a16:colId xmlns:a16="http://schemas.microsoft.com/office/drawing/2014/main" val="3969457915"/>
                    </a:ext>
                  </a:extLst>
                </a:gridCol>
              </a:tblGrid>
              <a:tr h="2219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Data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656"/>
                  </a:ext>
                </a:extLst>
              </a:tr>
              <a:tr h="221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 Sales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7872304"/>
                  </a:ext>
                </a:extLst>
              </a:tr>
              <a:tr h="221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of Sales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452854"/>
                  </a:ext>
                </a:extLst>
              </a:tr>
              <a:tr h="236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Gross Profit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19.70%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974566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Expenses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622974"/>
                  </a:ext>
                </a:extLst>
              </a:tr>
              <a:tr h="36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Profit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185838"/>
                  </a:ext>
                </a:extLst>
              </a:tr>
              <a:tr h="72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Other Expenses Net Profit Before Taxes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665452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375C2FD-6B27-E54A-A771-D4433FE6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1" y="670522"/>
            <a:ext cx="8267700" cy="685800"/>
          </a:xfrm>
        </p:spPr>
        <p:txBody>
          <a:bodyPr/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4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42CA08-B80E-1A48-A585-270C2A90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4615"/>
              </p:ext>
            </p:extLst>
          </p:nvPr>
        </p:nvGraphicFramePr>
        <p:xfrm>
          <a:off x="219321" y="1219198"/>
          <a:ext cx="2971800" cy="496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30695439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26208464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94601949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098580367"/>
                    </a:ext>
                  </a:extLst>
                </a:gridCol>
              </a:tblGrid>
              <a:tr h="94424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H: Retail Questionnaire Results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4341052"/>
                  </a:ext>
                </a:extLst>
              </a:tr>
              <a:tr h="6689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Brands of Beer Carried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 Beer Sales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1260872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Olympia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Olympia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906111"/>
                  </a:ext>
                </a:extLst>
              </a:tr>
              <a:tr h="3983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Budweiser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Budweiser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491977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4387194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5601811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3511651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0268747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2299723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47850"/>
                  </a:ext>
                </a:extLst>
              </a:tr>
              <a:tr h="36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63291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B1533F-6BF0-2C4A-9556-3C5BD6D5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9380"/>
              </p:ext>
            </p:extLst>
          </p:nvPr>
        </p:nvGraphicFramePr>
        <p:xfrm>
          <a:off x="3352799" y="3254690"/>
          <a:ext cx="5715001" cy="2932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262">
                  <a:extLst>
                    <a:ext uri="{9D8B030D-6E8A-4147-A177-3AD203B41FA5}">
                      <a16:colId xmlns:a16="http://schemas.microsoft.com/office/drawing/2014/main" val="3975198718"/>
                    </a:ext>
                  </a:extLst>
                </a:gridCol>
                <a:gridCol w="923388">
                  <a:extLst>
                    <a:ext uri="{9D8B030D-6E8A-4147-A177-3AD203B41FA5}">
                      <a16:colId xmlns:a16="http://schemas.microsoft.com/office/drawing/2014/main" val="2063185928"/>
                    </a:ext>
                  </a:extLst>
                </a:gridCol>
                <a:gridCol w="468251">
                  <a:extLst>
                    <a:ext uri="{9D8B030D-6E8A-4147-A177-3AD203B41FA5}">
                      <a16:colId xmlns:a16="http://schemas.microsoft.com/office/drawing/2014/main" val="370603970"/>
                    </a:ext>
                  </a:extLst>
                </a:gridCol>
                <a:gridCol w="695820">
                  <a:extLst>
                    <a:ext uri="{9D8B030D-6E8A-4147-A177-3AD203B41FA5}">
                      <a16:colId xmlns:a16="http://schemas.microsoft.com/office/drawing/2014/main" val="3731149367"/>
                    </a:ext>
                  </a:extLst>
                </a:gridCol>
                <a:gridCol w="695820">
                  <a:extLst>
                    <a:ext uri="{9D8B030D-6E8A-4147-A177-3AD203B41FA5}">
                      <a16:colId xmlns:a16="http://schemas.microsoft.com/office/drawing/2014/main" val="1291064963"/>
                    </a:ext>
                  </a:extLst>
                </a:gridCol>
                <a:gridCol w="695820">
                  <a:extLst>
                    <a:ext uri="{9D8B030D-6E8A-4147-A177-3AD203B41FA5}">
                      <a16:colId xmlns:a16="http://schemas.microsoft.com/office/drawing/2014/main" val="273528493"/>
                    </a:ext>
                  </a:extLst>
                </a:gridCol>
                <a:gridCol w="695820">
                  <a:extLst>
                    <a:ext uri="{9D8B030D-6E8A-4147-A177-3AD203B41FA5}">
                      <a16:colId xmlns:a16="http://schemas.microsoft.com/office/drawing/2014/main" val="334097530"/>
                    </a:ext>
                  </a:extLst>
                </a:gridCol>
                <a:gridCol w="695820">
                  <a:extLst>
                    <a:ext uri="{9D8B030D-6E8A-4147-A177-3AD203B41FA5}">
                      <a16:colId xmlns:a16="http://schemas.microsoft.com/office/drawing/2014/main" val="2766452582"/>
                    </a:ext>
                  </a:extLst>
                </a:gridCol>
              </a:tblGrid>
              <a:tr h="35169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Semantic Differential Scale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716073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Some-what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Some-what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771918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Masculine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Feminine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361474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Healthful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Unhealthful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086378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Cheap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Expensive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5064336"/>
                  </a:ext>
                </a:extLst>
              </a:tr>
              <a:tr h="180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1952336"/>
                  </a:ext>
                </a:extLst>
              </a:tr>
              <a:tr h="1807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Old-fashioned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14410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Class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479521"/>
                  </a:ext>
                </a:extLst>
              </a:tr>
              <a:tr h="311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Goodl Taste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Bad Taste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2451741"/>
                  </a:ext>
                </a:extLst>
              </a:tr>
              <a:tr h="35169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Key: C=Conquistador, I=Ideal, H=</a:t>
                      </a:r>
                      <a:r>
                        <a:rPr lang="en-US" sz="9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Hamms</a:t>
                      </a:r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O=Olympia, B=Budweiser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95254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AD0BBF-AA12-1A44-AA8E-18FAEAFF2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28423"/>
              </p:ext>
            </p:extLst>
          </p:nvPr>
        </p:nvGraphicFramePr>
        <p:xfrm>
          <a:off x="3352800" y="1228493"/>
          <a:ext cx="5715002" cy="185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7501">
                  <a:extLst>
                    <a:ext uri="{9D8B030D-6E8A-4147-A177-3AD203B41FA5}">
                      <a16:colId xmlns:a16="http://schemas.microsoft.com/office/drawing/2014/main" val="1136421965"/>
                    </a:ext>
                  </a:extLst>
                </a:gridCol>
                <a:gridCol w="2857501">
                  <a:extLst>
                    <a:ext uri="{9D8B030D-6E8A-4147-A177-3AD203B41FA5}">
                      <a16:colId xmlns:a16="http://schemas.microsoft.com/office/drawing/2014/main" val="318572951"/>
                    </a:ext>
                  </a:extLst>
                </a:gridCol>
              </a:tblGrid>
              <a:tr h="440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Intention to Sell Conquistador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81429"/>
                  </a:ext>
                </a:extLst>
              </a:tr>
              <a:tr h="163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Certainly will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7345807"/>
                  </a:ext>
                </a:extLst>
              </a:tr>
              <a:tr h="163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Maybe will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5480247"/>
                  </a:ext>
                </a:extLst>
              </a:tr>
              <a:tr h="163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624241"/>
                  </a:ext>
                </a:extLst>
              </a:tr>
              <a:tr h="296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Maybe will not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797909"/>
                  </a:ext>
                </a:extLst>
              </a:tr>
              <a:tr h="296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Certainly will not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207198"/>
                  </a:ext>
                </a:extLst>
              </a:tr>
              <a:tr h="1637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699687"/>
                  </a:ext>
                </a:extLst>
              </a:tr>
              <a:tr h="1637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Source: Study 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341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3B12917-9330-5B4E-BEA8-5E977410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1" y="670522"/>
            <a:ext cx="8267700" cy="685800"/>
          </a:xfrm>
        </p:spPr>
        <p:txBody>
          <a:bodyPr/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5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218D6F-A9E8-471A-98AB-63670EEDC222}"/>
              </a:ext>
            </a:extLst>
          </p:cNvPr>
          <p:cNvSpPr txBox="1">
            <a:spLocks/>
          </p:cNvSpPr>
          <p:nvPr/>
        </p:nvSpPr>
        <p:spPr bwMode="auto">
          <a:xfrm>
            <a:off x="228181" y="670522"/>
            <a:ext cx="8267700" cy="685800"/>
          </a:xfrm>
          <a:prstGeom prst="rect">
            <a:avLst/>
          </a:prstGeom>
          <a:noFill/>
          <a:ln>
            <a:noFill/>
          </a:ln>
          <a:effectLst>
            <a:outerShdw blurRad="50800" dist="12700" dir="8100000" algn="ctr" rotWithShape="0">
              <a:srgbClr val="FFFFFF">
                <a:alpha val="7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Embedded excel model and assumptions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3527DE-76B8-48A0-B596-D7B742C49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318342"/>
              </p:ext>
            </p:extLst>
          </p:nvPr>
        </p:nvGraphicFramePr>
        <p:xfrm>
          <a:off x="3581400" y="2615215"/>
          <a:ext cx="2215449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14400" imgH="792417" progId="Excel.Sheet.12">
                  <p:embed/>
                </p:oleObj>
              </mc:Choice>
              <mc:Fallback>
                <p:oleObj name="Worksheet" showAsIcon="1" r:id="rId3" imgW="914400" imgH="792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615215"/>
                        <a:ext cx="2215449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8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finance icon">
            <a:extLst>
              <a:ext uri="{FF2B5EF4-FFF2-40B4-BE49-F238E27FC236}">
                <a16:creationId xmlns:a16="http://schemas.microsoft.com/office/drawing/2014/main" id="{10D6F537-0EBD-4530-8F1D-670008309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68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9E337D-F9F0-4739-B41B-0941A7ADC4EE}"/>
              </a:ext>
            </a:extLst>
          </p:cNvPr>
          <p:cNvSpPr txBox="1">
            <a:spLocks/>
          </p:cNvSpPr>
          <p:nvPr/>
        </p:nvSpPr>
        <p:spPr bwMode="auto">
          <a:xfrm>
            <a:off x="628650" y="228600"/>
            <a:ext cx="78867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E9DCAE-4CF2-4E84-AF16-476A8F5BBBA4}"/>
              </a:ext>
            </a:extLst>
          </p:cNvPr>
          <p:cNvSpPr txBox="1">
            <a:spLocks/>
          </p:cNvSpPr>
          <p:nvPr/>
        </p:nvSpPr>
        <p:spPr bwMode="auto">
          <a:xfrm>
            <a:off x="628650" y="4267199"/>
            <a:ext cx="7886700" cy="12954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analysis resulted in </a:t>
            </a:r>
            <a:r>
              <a:rPr lang="en-US" sz="2400" i="1" u="sng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NPV as negative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suggesting that Larry </a:t>
            </a:r>
            <a:r>
              <a:rPr lang="en-US" sz="2400" i="1" u="sng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should not invest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Conquistador beer distributorship license.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1A1D5-3559-42ED-B07E-9D3C6A249534}"/>
              </a:ext>
            </a:extLst>
          </p:cNvPr>
          <p:cNvSpPr/>
          <p:nvPr/>
        </p:nvSpPr>
        <p:spPr>
          <a:xfrm>
            <a:off x="2748166" y="3383759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>
              <a:spcAft>
                <a:spcPts val="600"/>
              </a:spcAft>
            </a:pPr>
            <a:r>
              <a:rPr lang="en-US" sz="2800" b="1" dirty="0">
                <a:cs typeface="Arial" panose="020B0604020202020204" pitchFamily="34" charset="0"/>
              </a:rPr>
              <a:t>NPV of</a:t>
            </a:r>
            <a:r>
              <a:rPr lang="zh-CN" altLang="en-US" sz="2800" b="1" dirty="0"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cs typeface="Arial" panose="020B0604020202020204" pitchFamily="34" charset="0"/>
              </a:rPr>
              <a:t>Profit = </a:t>
            </a:r>
            <a:r>
              <a:rPr lang="en-US" sz="2800" b="1" dirty="0">
                <a:cs typeface="Arial" panose="020B0604020202020204" pitchFamily="34" charset="0"/>
              </a:rPr>
              <a:t>-75,208</a:t>
            </a:r>
            <a:endParaRPr lang="en-US" sz="2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75E0C4E-1AB0-447A-BDA6-C9F763517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137921"/>
              </p:ext>
            </p:extLst>
          </p:nvPr>
        </p:nvGraphicFramePr>
        <p:xfrm>
          <a:off x="876300" y="762000"/>
          <a:ext cx="73914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62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ance icon">
            <a:extLst>
              <a:ext uri="{FF2B5EF4-FFF2-40B4-BE49-F238E27FC236}">
                <a16:creationId xmlns:a16="http://schemas.microsoft.com/office/drawing/2014/main" id="{4E7E5EEC-7506-461F-95B2-F22B1183A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68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A13CE4-4943-4350-96D6-B017CB3A5AF1}"/>
              </a:ext>
            </a:extLst>
          </p:cNvPr>
          <p:cNvSpPr txBox="1">
            <a:spLocks/>
          </p:cNvSpPr>
          <p:nvPr/>
        </p:nvSpPr>
        <p:spPr bwMode="auto">
          <a:xfrm>
            <a:off x="323850" y="76200"/>
            <a:ext cx="836295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- Steps to calculate NPV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733572-8DCD-4A99-BDE6-00728F276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5826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2193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finance icon">
            <a:extLst>
              <a:ext uri="{FF2B5EF4-FFF2-40B4-BE49-F238E27FC236}">
                <a16:creationId xmlns:a16="http://schemas.microsoft.com/office/drawing/2014/main" id="{6DCD3615-D64F-448B-AEEF-892C84A63A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68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0DEE65-8285-48C6-9B09-8B88048C9B99}"/>
              </a:ext>
            </a:extLst>
          </p:cNvPr>
          <p:cNvSpPr txBox="1">
            <a:spLocks/>
          </p:cNvSpPr>
          <p:nvPr/>
        </p:nvSpPr>
        <p:spPr bwMode="auto">
          <a:xfrm>
            <a:off x="234518" y="-25400"/>
            <a:ext cx="8680882" cy="863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MS Pゴシック" pitchFamily="-92" charset="-128"/>
              </a:defRPr>
            </a:lvl9pPr>
          </a:lstStyle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Projection and NPV Analysis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526934-F12B-43A8-BA8B-57463446E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58990"/>
              </p:ext>
            </p:extLst>
          </p:nvPr>
        </p:nvGraphicFramePr>
        <p:xfrm>
          <a:off x="228600" y="990600"/>
          <a:ext cx="8686800" cy="49345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217920">
                  <a:extLst>
                    <a:ext uri="{9D8B030D-6E8A-4147-A177-3AD203B41FA5}">
                      <a16:colId xmlns:a16="http://schemas.microsoft.com/office/drawing/2014/main" val="2291239305"/>
                    </a:ext>
                  </a:extLst>
                </a:gridCol>
                <a:gridCol w="1093776">
                  <a:extLst>
                    <a:ext uri="{9D8B030D-6E8A-4147-A177-3AD203B41FA5}">
                      <a16:colId xmlns:a16="http://schemas.microsoft.com/office/drawing/2014/main" val="763121844"/>
                    </a:ext>
                  </a:extLst>
                </a:gridCol>
                <a:gridCol w="1093776">
                  <a:extLst>
                    <a:ext uri="{9D8B030D-6E8A-4147-A177-3AD203B41FA5}">
                      <a16:colId xmlns:a16="http://schemas.microsoft.com/office/drawing/2014/main" val="2815581582"/>
                    </a:ext>
                  </a:extLst>
                </a:gridCol>
                <a:gridCol w="1093776">
                  <a:extLst>
                    <a:ext uri="{9D8B030D-6E8A-4147-A177-3AD203B41FA5}">
                      <a16:colId xmlns:a16="http://schemas.microsoft.com/office/drawing/2014/main" val="2525221986"/>
                    </a:ext>
                  </a:extLst>
                </a:gridCol>
                <a:gridCol w="1093776">
                  <a:extLst>
                    <a:ext uri="{9D8B030D-6E8A-4147-A177-3AD203B41FA5}">
                      <a16:colId xmlns:a16="http://schemas.microsoft.com/office/drawing/2014/main" val="2738244742"/>
                    </a:ext>
                  </a:extLst>
                </a:gridCol>
                <a:gridCol w="1093776">
                  <a:extLst>
                    <a:ext uri="{9D8B030D-6E8A-4147-A177-3AD203B41FA5}">
                      <a16:colId xmlns:a16="http://schemas.microsoft.com/office/drawing/2014/main" val="1435887879"/>
                    </a:ext>
                  </a:extLst>
                </a:gridCol>
              </a:tblGrid>
              <a:tr h="34566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2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2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2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2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2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24161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Consumption from Retailor (gallon)</a:t>
                      </a:r>
                      <a:endParaRPr lang="en-US" sz="12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523,905.1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741,352.2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998,179.5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1,277,087.9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1,539,907.6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65111649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for bottled version ($/gallon)</a:t>
                      </a:r>
                      <a:endParaRPr lang="en-US" sz="12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99434087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for kegged version ($/gallon)</a:t>
                      </a:r>
                      <a:endParaRPr lang="en-US" sz="12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41506419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Revenue</a:t>
                      </a:r>
                      <a:endParaRPr lang="en-US" sz="14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3,072,933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4,348,356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5,854,761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7,490,681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9,032,233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8114088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Variable Cost</a:t>
                      </a:r>
                      <a:endParaRPr lang="en-US" sz="12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2,467,565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3,491,730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4,701,373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6,015,017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7,252,883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54461671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Fixed Cost</a:t>
                      </a:r>
                      <a:endParaRPr lang="en-US" sz="12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32255459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Tax ($0.21/gallon)</a:t>
                      </a:r>
                      <a:endParaRPr lang="en-US" sz="12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110,020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155,684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209,618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268,188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323,381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12116433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 Cost</a:t>
                      </a: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1,600,000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12858587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Profit</a:t>
                      </a:r>
                      <a:endParaRPr lang="en-US" sz="14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(1,769,632)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81,626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378,388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700,664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1,004,350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0189267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413297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NPV of Profit (discount rate: 8%)</a:t>
                      </a:r>
                      <a:endParaRPr lang="en-US" sz="14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(1,769,632)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75,580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324,407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556,210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738,227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28365248"/>
                  </a:ext>
                </a:extLst>
              </a:tr>
              <a:tr h="34566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818362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rgbClr val="EFF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NPV</a:t>
                      </a:r>
                      <a:endParaRPr lang="en-US" sz="1400" b="1" i="0" u="none" strike="noStrike" dirty="0">
                        <a:solidFill>
                          <a:srgbClr val="EFF6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ctr">
                    <a:solidFill>
                      <a:srgbClr val="003E7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(75,208)</a:t>
                      </a:r>
                    </a:p>
                  </a:txBody>
                  <a:tcPr marL="4763" marR="4763" marT="4763" marB="0"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FF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>
                    <a:solidFill>
                      <a:srgbClr val="EFF6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083296264"/>
                  </a:ext>
                </a:extLst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finance icon">
            <a:extLst>
              <a:ext uri="{FF2B5EF4-FFF2-40B4-BE49-F238E27FC236}">
                <a16:creationId xmlns:a16="http://schemas.microsoft.com/office/drawing/2014/main" id="{407BECB0-9A98-49AB-85B7-3F20299BD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687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E01AEC-2E4E-9D40-A08E-BB57666E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245009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AE3C4C-0C57-2B46-9448-2A50A991D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27808"/>
              </p:ext>
            </p:extLst>
          </p:nvPr>
        </p:nvGraphicFramePr>
        <p:xfrm>
          <a:off x="304800" y="1295397"/>
          <a:ext cx="7010399" cy="21336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337">
                  <a:extLst>
                    <a:ext uri="{9D8B030D-6E8A-4147-A177-3AD203B41FA5}">
                      <a16:colId xmlns:a16="http://schemas.microsoft.com/office/drawing/2014/main" val="4185530517"/>
                    </a:ext>
                  </a:extLst>
                </a:gridCol>
                <a:gridCol w="809234">
                  <a:extLst>
                    <a:ext uri="{9D8B030D-6E8A-4147-A177-3AD203B41FA5}">
                      <a16:colId xmlns:a16="http://schemas.microsoft.com/office/drawing/2014/main" val="78052049"/>
                    </a:ext>
                  </a:extLst>
                </a:gridCol>
                <a:gridCol w="794413">
                  <a:extLst>
                    <a:ext uri="{9D8B030D-6E8A-4147-A177-3AD203B41FA5}">
                      <a16:colId xmlns:a16="http://schemas.microsoft.com/office/drawing/2014/main" val="890525147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2032802139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3512153315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1930272066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5506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Consumption Calculation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6324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Beer Consumption Growth Rate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112964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Consumption Per Capita (gallon)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35649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Estimates 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45,500.0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52,800.0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63,600.0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75,500.0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87,100.0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7711335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Consumption (gallon)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2,196,206.7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2,589,786.3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3,169,971.3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3,823,960.2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4,482,835.1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1948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Percentage for Conquistador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9487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Consumption for Conquistador (gallon)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549,051.7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776,935.9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1,046,090.5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1,338,386.1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1,613,820.6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537166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Consumption from Retailor (gallon)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523,905.1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741,352.2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998,179.6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1,277,088.0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1,539,907.7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985558"/>
                  </a:ext>
                </a:extLst>
              </a:tr>
            </a:tbl>
          </a:graphicData>
        </a:graphic>
      </p:graphicFrame>
      <p:sp>
        <p:nvSpPr>
          <p:cNvPr id="13" name="Left Arrow 12">
            <a:extLst>
              <a:ext uri="{FF2B5EF4-FFF2-40B4-BE49-F238E27FC236}">
                <a16:creationId xmlns:a16="http://schemas.microsoft.com/office/drawing/2014/main" id="{AE8FDB6C-36D8-9449-A1E9-5238B33E48FD}"/>
              </a:ext>
            </a:extLst>
          </p:cNvPr>
          <p:cNvSpPr/>
          <p:nvPr/>
        </p:nvSpPr>
        <p:spPr bwMode="auto">
          <a:xfrm>
            <a:off x="7335715" y="1564612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409C1-768A-DF41-AF8F-27C3663363FB}"/>
              </a:ext>
            </a:extLst>
          </p:cNvPr>
          <p:cNvSpPr/>
          <p:nvPr/>
        </p:nvSpPr>
        <p:spPr bwMode="auto">
          <a:xfrm>
            <a:off x="7945316" y="1488412"/>
            <a:ext cx="1066799" cy="381000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Considering </a:t>
            </a:r>
            <a:r>
              <a:rPr lang="en-US" sz="800" dirty="0">
                <a:cs typeface="Arial" panose="020B0604020202020204" pitchFamily="34" charset="0"/>
              </a:rPr>
              <a:t>only adult population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4DAD54A4-2BC6-9949-B395-14141D13FA6C}"/>
              </a:ext>
            </a:extLst>
          </p:cNvPr>
          <p:cNvSpPr/>
          <p:nvPr/>
        </p:nvSpPr>
        <p:spPr bwMode="auto">
          <a:xfrm>
            <a:off x="7335715" y="2209798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08C6B-E0F9-0E41-AA09-4E7D1CE1F05D}"/>
              </a:ext>
            </a:extLst>
          </p:cNvPr>
          <p:cNvSpPr/>
          <p:nvPr/>
        </p:nvSpPr>
        <p:spPr bwMode="auto">
          <a:xfrm>
            <a:off x="7945316" y="2133598"/>
            <a:ext cx="1066799" cy="457200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5 Counties of Oregon represents total population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22AABB-D33A-5044-8AFF-278D2C0FB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33479"/>
              </p:ext>
            </p:extLst>
          </p:nvPr>
        </p:nvGraphicFramePr>
        <p:xfrm>
          <a:off x="304800" y="3616984"/>
          <a:ext cx="7010399" cy="1840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337">
                  <a:extLst>
                    <a:ext uri="{9D8B030D-6E8A-4147-A177-3AD203B41FA5}">
                      <a16:colId xmlns:a16="http://schemas.microsoft.com/office/drawing/2014/main" val="4185530517"/>
                    </a:ext>
                  </a:extLst>
                </a:gridCol>
                <a:gridCol w="809234">
                  <a:extLst>
                    <a:ext uri="{9D8B030D-6E8A-4147-A177-3AD203B41FA5}">
                      <a16:colId xmlns:a16="http://schemas.microsoft.com/office/drawing/2014/main" val="78052049"/>
                    </a:ext>
                  </a:extLst>
                </a:gridCol>
                <a:gridCol w="794413">
                  <a:extLst>
                    <a:ext uri="{9D8B030D-6E8A-4147-A177-3AD203B41FA5}">
                      <a16:colId xmlns:a16="http://schemas.microsoft.com/office/drawing/2014/main" val="890525147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2032802139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3512153315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1930272066"/>
                    </a:ext>
                  </a:extLst>
                </a:gridCol>
              </a:tblGrid>
              <a:tr h="30668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3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55062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Bottle Wholesale Calculation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363242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wholesale 6-pack Price for Conquistador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129642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for Conquistador ($/gallon)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6356491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392,928.8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556,014.2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748,634.7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957,816.0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1,154,930.7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711335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2,668,248.7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3,775,706.9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5,083,728.6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6,504,209.1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7,842,749.7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19483"/>
                  </a:ext>
                </a:extLst>
              </a:tr>
            </a:tbl>
          </a:graphicData>
        </a:graphic>
      </p:graphicFrame>
      <p:sp>
        <p:nvSpPr>
          <p:cNvPr id="18" name="Left Arrow 17">
            <a:extLst>
              <a:ext uri="{FF2B5EF4-FFF2-40B4-BE49-F238E27FC236}">
                <a16:creationId xmlns:a16="http://schemas.microsoft.com/office/drawing/2014/main" id="{E3AEEEF4-F9D8-DF43-A26A-F253FA5A3A57}"/>
              </a:ext>
            </a:extLst>
          </p:cNvPr>
          <p:cNvSpPr/>
          <p:nvPr/>
        </p:nvSpPr>
        <p:spPr bwMode="auto">
          <a:xfrm>
            <a:off x="7335715" y="2931184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3CDD32-DF7F-334D-9D78-4BAD96969179}"/>
              </a:ext>
            </a:extLst>
          </p:cNvPr>
          <p:cNvSpPr/>
          <p:nvPr/>
        </p:nvSpPr>
        <p:spPr bwMode="auto">
          <a:xfrm>
            <a:off x="7945316" y="2664483"/>
            <a:ext cx="1066799" cy="762001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Certainly will--100%; Maybe will--80%; Not sure--50%; Maybe will not--10%; Certainly will not--0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96170F-FB4F-4C42-8EF2-C6782DC2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1" y="234470"/>
            <a:ext cx="9068219" cy="685800"/>
          </a:xfrm>
        </p:spPr>
        <p:txBody>
          <a:bodyPr/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1: Consumption &amp; Bottle Wholesale Calculation Tables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0EE9A294-8403-6A44-A8A4-0FA9DF8B63BE}"/>
              </a:ext>
            </a:extLst>
          </p:cNvPr>
          <p:cNvSpPr/>
          <p:nvPr/>
        </p:nvSpPr>
        <p:spPr bwMode="auto">
          <a:xfrm>
            <a:off x="7298034" y="4234530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076C86-754C-A246-A432-71BA902758B0}"/>
              </a:ext>
            </a:extLst>
          </p:cNvPr>
          <p:cNvSpPr/>
          <p:nvPr/>
        </p:nvSpPr>
        <p:spPr bwMode="auto">
          <a:xfrm>
            <a:off x="7925639" y="4190997"/>
            <a:ext cx="1086476" cy="292636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10% more than HOB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01F063C6-0CAE-F347-8022-63C240947CA0}"/>
              </a:ext>
            </a:extLst>
          </p:cNvPr>
          <p:cNvSpPr/>
          <p:nvPr/>
        </p:nvSpPr>
        <p:spPr bwMode="auto">
          <a:xfrm>
            <a:off x="7304315" y="4601714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D278CA-A9ED-E749-A8FB-A034D3D97FE1}"/>
              </a:ext>
            </a:extLst>
          </p:cNvPr>
          <p:cNvSpPr/>
          <p:nvPr/>
        </p:nvSpPr>
        <p:spPr bwMode="auto">
          <a:xfrm>
            <a:off x="7915799" y="4543950"/>
            <a:ext cx="1096315" cy="292636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6-pack ~ 0.5 gallons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2BF8D77D-F064-A845-AECF-04C8B50A2916}"/>
              </a:ext>
            </a:extLst>
          </p:cNvPr>
          <p:cNvSpPr/>
          <p:nvPr/>
        </p:nvSpPr>
        <p:spPr bwMode="auto">
          <a:xfrm>
            <a:off x="7315199" y="4901049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C8D879-EB4E-934D-9F7C-F4CB0564779F}"/>
              </a:ext>
            </a:extLst>
          </p:cNvPr>
          <p:cNvSpPr/>
          <p:nvPr/>
        </p:nvSpPr>
        <p:spPr bwMode="auto">
          <a:xfrm>
            <a:off x="7915800" y="4901049"/>
            <a:ext cx="1096314" cy="432948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75% of the total sales of Conquistador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21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C995F4-3BF1-174A-92B7-052D1566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30406"/>
              </p:ext>
            </p:extLst>
          </p:nvPr>
        </p:nvGraphicFramePr>
        <p:xfrm>
          <a:off x="327075" y="1219200"/>
          <a:ext cx="7010399" cy="1533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337">
                  <a:extLst>
                    <a:ext uri="{9D8B030D-6E8A-4147-A177-3AD203B41FA5}">
                      <a16:colId xmlns:a16="http://schemas.microsoft.com/office/drawing/2014/main" val="4185530517"/>
                    </a:ext>
                  </a:extLst>
                </a:gridCol>
                <a:gridCol w="809234">
                  <a:extLst>
                    <a:ext uri="{9D8B030D-6E8A-4147-A177-3AD203B41FA5}">
                      <a16:colId xmlns:a16="http://schemas.microsoft.com/office/drawing/2014/main" val="78052049"/>
                    </a:ext>
                  </a:extLst>
                </a:gridCol>
                <a:gridCol w="794413">
                  <a:extLst>
                    <a:ext uri="{9D8B030D-6E8A-4147-A177-3AD203B41FA5}">
                      <a16:colId xmlns:a16="http://schemas.microsoft.com/office/drawing/2014/main" val="890525147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2032802139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3512153315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1930272066"/>
                    </a:ext>
                  </a:extLst>
                </a:gridCol>
              </a:tblGrid>
              <a:tr h="30668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55062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 Wholesale Calculation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363242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for Conquistador ($/gallon)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356491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130,976.3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185,338.1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249,544.9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319,272.0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384,976.9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7711335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404,684.4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572,648.9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771,032.2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986,471.7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1,189,483.7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19483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86999DA0-06F4-E64D-822A-02E0664C69D5}"/>
              </a:ext>
            </a:extLst>
          </p:cNvPr>
          <p:cNvSpPr/>
          <p:nvPr/>
        </p:nvSpPr>
        <p:spPr bwMode="auto">
          <a:xfrm>
            <a:off x="7320309" y="1836746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D3A5D-66B2-6147-89DF-F201F32A4A9A}"/>
              </a:ext>
            </a:extLst>
          </p:cNvPr>
          <p:cNvSpPr/>
          <p:nvPr/>
        </p:nvSpPr>
        <p:spPr bwMode="auto">
          <a:xfrm>
            <a:off x="7952101" y="1806180"/>
            <a:ext cx="1066799" cy="304800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45.5% of bottled version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B75CC01F-4B9B-4C4E-B720-E2F5DEDC621C}"/>
              </a:ext>
            </a:extLst>
          </p:cNvPr>
          <p:cNvSpPr/>
          <p:nvPr/>
        </p:nvSpPr>
        <p:spPr bwMode="auto">
          <a:xfrm>
            <a:off x="7326590" y="2203930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6C38F-C4B6-1447-A6AA-AB87569336C7}"/>
              </a:ext>
            </a:extLst>
          </p:cNvPr>
          <p:cNvSpPr/>
          <p:nvPr/>
        </p:nvSpPr>
        <p:spPr bwMode="auto">
          <a:xfrm>
            <a:off x="7947914" y="2153688"/>
            <a:ext cx="1066799" cy="457199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25% of the total sales of Conquistador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73E04-A717-A147-9494-CC7675EB2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57396"/>
              </p:ext>
            </p:extLst>
          </p:nvPr>
        </p:nvGraphicFramePr>
        <p:xfrm>
          <a:off x="330424" y="2905015"/>
          <a:ext cx="7010399" cy="2645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2337">
                  <a:extLst>
                    <a:ext uri="{9D8B030D-6E8A-4147-A177-3AD203B41FA5}">
                      <a16:colId xmlns:a16="http://schemas.microsoft.com/office/drawing/2014/main" val="4185530517"/>
                    </a:ext>
                  </a:extLst>
                </a:gridCol>
                <a:gridCol w="809234">
                  <a:extLst>
                    <a:ext uri="{9D8B030D-6E8A-4147-A177-3AD203B41FA5}">
                      <a16:colId xmlns:a16="http://schemas.microsoft.com/office/drawing/2014/main" val="78052049"/>
                    </a:ext>
                  </a:extLst>
                </a:gridCol>
                <a:gridCol w="794413">
                  <a:extLst>
                    <a:ext uri="{9D8B030D-6E8A-4147-A177-3AD203B41FA5}">
                      <a16:colId xmlns:a16="http://schemas.microsoft.com/office/drawing/2014/main" val="890525147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2032802139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3512153315"/>
                    </a:ext>
                  </a:extLst>
                </a:gridCol>
                <a:gridCol w="844805">
                  <a:extLst>
                    <a:ext uri="{9D8B030D-6E8A-4147-A177-3AD203B41FA5}">
                      <a16:colId xmlns:a16="http://schemas.microsoft.com/office/drawing/2014/main" val="1930272066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55506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35649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3,072,933.1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4,348,355.8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5,854,760.7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7,490,680.8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9,032,233.4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7711335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Variable Cost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2467565.3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3,491,729.7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4,701,372.9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6,015,016.7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7,252,883.4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81948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Fixed Cost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775,000.0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1894877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Tax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110,020.1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155,684.0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209,617.7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268,188.5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323,380.6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5371663"/>
                  </a:ext>
                </a:extLst>
              </a:tr>
              <a:tr h="244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Profit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-169632.2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81,626.1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378,387.9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700,664.1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1,004,350.0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985558"/>
                  </a:ext>
                </a:extLst>
              </a:tr>
              <a:tr h="244583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0664929"/>
                  </a:ext>
                </a:extLst>
              </a:tr>
              <a:tr h="244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NPV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-169,632.2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755,79.7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324,406.6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556,209.8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738,227.2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66024"/>
                  </a:ext>
                </a:extLst>
              </a:tr>
              <a:tr h="244583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3836"/>
                  </a:ext>
                </a:extLst>
              </a:tr>
              <a:tr h="244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NPV</a:t>
                      </a:r>
                    </a:p>
                  </a:txBody>
                  <a:tcPr marL="9525" marR="9525" marT="9525" marB="0" anchor="ctr">
                    <a:solidFill>
                      <a:srgbClr val="003E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1,524,791.1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7483682"/>
                  </a:ext>
                </a:extLst>
              </a:tr>
            </a:tbl>
          </a:graphicData>
        </a:graphic>
      </p:graphicFrame>
      <p:sp>
        <p:nvSpPr>
          <p:cNvPr id="14" name="Left Arrow 13">
            <a:extLst>
              <a:ext uri="{FF2B5EF4-FFF2-40B4-BE49-F238E27FC236}">
                <a16:creationId xmlns:a16="http://schemas.microsoft.com/office/drawing/2014/main" id="{ADD3EAD3-D163-2B44-913D-765CE6DDED18}"/>
              </a:ext>
            </a:extLst>
          </p:cNvPr>
          <p:cNvSpPr/>
          <p:nvPr/>
        </p:nvSpPr>
        <p:spPr bwMode="auto">
          <a:xfrm>
            <a:off x="7361339" y="3871961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26C9F-AB52-AD42-ACA8-B00586E43203}"/>
              </a:ext>
            </a:extLst>
          </p:cNvPr>
          <p:cNvSpPr/>
          <p:nvPr/>
        </p:nvSpPr>
        <p:spPr bwMode="auto">
          <a:xfrm>
            <a:off x="7970939" y="3637513"/>
            <a:ext cx="1066799" cy="457199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The costs mentioned in the case are right.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53D55E32-0E44-CA41-8A66-294716025A88}"/>
              </a:ext>
            </a:extLst>
          </p:cNvPr>
          <p:cNvSpPr/>
          <p:nvPr/>
        </p:nvSpPr>
        <p:spPr bwMode="auto">
          <a:xfrm>
            <a:off x="7355478" y="4124845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D7F287-D39E-124A-9AEC-91471062799B}"/>
              </a:ext>
            </a:extLst>
          </p:cNvPr>
          <p:cNvSpPr/>
          <p:nvPr/>
        </p:nvSpPr>
        <p:spPr bwMode="auto">
          <a:xfrm>
            <a:off x="7970939" y="4130727"/>
            <a:ext cx="1066799" cy="228600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0.21 dollar/gallon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4FBAF36-533E-9F4D-AF92-13F45B04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75" y="189218"/>
            <a:ext cx="8688388" cy="638057"/>
          </a:xfrm>
        </p:spPr>
        <p:txBody>
          <a:bodyPr/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2: Keg Calculation, Summary, NPV Tables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2C696EFC-FAE7-A843-93B0-7F3D2DFCD592}"/>
              </a:ext>
            </a:extLst>
          </p:cNvPr>
          <p:cNvSpPr/>
          <p:nvPr/>
        </p:nvSpPr>
        <p:spPr bwMode="auto">
          <a:xfrm>
            <a:off x="7355478" y="4814804"/>
            <a:ext cx="533400" cy="228600"/>
          </a:xfrm>
          <a:prstGeom prst="leftArrow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EB12E-090D-2C4A-A218-D1E16D4B8234}"/>
              </a:ext>
            </a:extLst>
          </p:cNvPr>
          <p:cNvSpPr/>
          <p:nvPr/>
        </p:nvSpPr>
        <p:spPr bwMode="auto">
          <a:xfrm>
            <a:off x="7970939" y="4820686"/>
            <a:ext cx="1066799" cy="228600"/>
          </a:xfrm>
          <a:prstGeom prst="rect">
            <a:avLst/>
          </a:prstGeom>
          <a:noFill/>
          <a:ln w="9525" cap="flat" cmpd="sng" algn="ctr">
            <a:solidFill>
              <a:srgbClr val="003E7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dirty="0">
                <a:cs typeface="Arial" panose="020B0604020202020204" pitchFamily="34" charset="0"/>
              </a:rPr>
              <a:t>Discount Rate--8%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16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A3A6C9-6221-B74D-B3E7-38EC91B74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39749"/>
              </p:ext>
            </p:extLst>
          </p:nvPr>
        </p:nvGraphicFramePr>
        <p:xfrm>
          <a:off x="4021393" y="1752600"/>
          <a:ext cx="4911214" cy="378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602">
                  <a:extLst>
                    <a:ext uri="{9D8B030D-6E8A-4147-A177-3AD203B41FA5}">
                      <a16:colId xmlns:a16="http://schemas.microsoft.com/office/drawing/2014/main" val="2982668562"/>
                    </a:ext>
                  </a:extLst>
                </a:gridCol>
                <a:gridCol w="701602">
                  <a:extLst>
                    <a:ext uri="{9D8B030D-6E8A-4147-A177-3AD203B41FA5}">
                      <a16:colId xmlns:a16="http://schemas.microsoft.com/office/drawing/2014/main" val="4294449540"/>
                    </a:ext>
                  </a:extLst>
                </a:gridCol>
                <a:gridCol w="701602">
                  <a:extLst>
                    <a:ext uri="{9D8B030D-6E8A-4147-A177-3AD203B41FA5}">
                      <a16:colId xmlns:a16="http://schemas.microsoft.com/office/drawing/2014/main" val="3632115072"/>
                    </a:ext>
                  </a:extLst>
                </a:gridCol>
                <a:gridCol w="701602">
                  <a:extLst>
                    <a:ext uri="{9D8B030D-6E8A-4147-A177-3AD203B41FA5}">
                      <a16:colId xmlns:a16="http://schemas.microsoft.com/office/drawing/2014/main" val="1088728333"/>
                    </a:ext>
                  </a:extLst>
                </a:gridCol>
                <a:gridCol w="701602">
                  <a:extLst>
                    <a:ext uri="{9D8B030D-6E8A-4147-A177-3AD203B41FA5}">
                      <a16:colId xmlns:a16="http://schemas.microsoft.com/office/drawing/2014/main" val="407843248"/>
                    </a:ext>
                  </a:extLst>
                </a:gridCol>
                <a:gridCol w="701602">
                  <a:extLst>
                    <a:ext uri="{9D8B030D-6E8A-4147-A177-3AD203B41FA5}">
                      <a16:colId xmlns:a16="http://schemas.microsoft.com/office/drawing/2014/main" val="1655262903"/>
                    </a:ext>
                  </a:extLst>
                </a:gridCol>
                <a:gridCol w="701602">
                  <a:extLst>
                    <a:ext uri="{9D8B030D-6E8A-4147-A177-3AD203B41FA5}">
                      <a16:colId xmlns:a16="http://schemas.microsoft.com/office/drawing/2014/main" val="3734767610"/>
                    </a:ext>
                  </a:extLst>
                </a:gridCol>
              </a:tblGrid>
              <a:tr h="188522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B: Population Estimate for Five Oregon Counties in Market Area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0857662"/>
                  </a:ext>
                </a:extLst>
              </a:tr>
              <a:tr h="21365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Entire Population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8611414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277367"/>
                  </a:ext>
                </a:extLst>
              </a:tr>
              <a:tr h="201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5229992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6294487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3824958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4801429"/>
                  </a:ext>
                </a:extLst>
              </a:tr>
              <a:tr h="201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3892035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70100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81200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91300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114700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5710674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 and over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2270245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0490283"/>
                  </a:ext>
                </a:extLst>
              </a:tr>
              <a:tr h="201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3687961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546415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6662220"/>
                  </a:ext>
                </a:extLst>
              </a:tr>
              <a:tr h="188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4949278"/>
                  </a:ext>
                </a:extLst>
              </a:tr>
              <a:tr h="201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8107093"/>
                  </a:ext>
                </a:extLst>
              </a:tr>
              <a:tr h="2136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52800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506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58BDF34-0527-1440-B29D-88B318EB3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11680"/>
              </p:ext>
            </p:extLst>
          </p:nvPr>
        </p:nvGraphicFramePr>
        <p:xfrm>
          <a:off x="211390" y="1752600"/>
          <a:ext cx="3674810" cy="3653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4962">
                  <a:extLst>
                    <a:ext uri="{9D8B030D-6E8A-4147-A177-3AD203B41FA5}">
                      <a16:colId xmlns:a16="http://schemas.microsoft.com/office/drawing/2014/main" val="265506943"/>
                    </a:ext>
                  </a:extLst>
                </a:gridCol>
                <a:gridCol w="734962">
                  <a:extLst>
                    <a:ext uri="{9D8B030D-6E8A-4147-A177-3AD203B41FA5}">
                      <a16:colId xmlns:a16="http://schemas.microsoft.com/office/drawing/2014/main" val="1377211514"/>
                    </a:ext>
                  </a:extLst>
                </a:gridCol>
                <a:gridCol w="734962">
                  <a:extLst>
                    <a:ext uri="{9D8B030D-6E8A-4147-A177-3AD203B41FA5}">
                      <a16:colId xmlns:a16="http://schemas.microsoft.com/office/drawing/2014/main" val="205874750"/>
                    </a:ext>
                  </a:extLst>
                </a:gridCol>
                <a:gridCol w="734962">
                  <a:extLst>
                    <a:ext uri="{9D8B030D-6E8A-4147-A177-3AD203B41FA5}">
                      <a16:colId xmlns:a16="http://schemas.microsoft.com/office/drawing/2014/main" val="1685943842"/>
                    </a:ext>
                  </a:extLst>
                </a:gridCol>
                <a:gridCol w="734962">
                  <a:extLst>
                    <a:ext uri="{9D8B030D-6E8A-4147-A177-3AD203B41FA5}">
                      <a16:colId xmlns:a16="http://schemas.microsoft.com/office/drawing/2014/main" val="29610343"/>
                    </a:ext>
                  </a:extLst>
                </a:gridCol>
              </a:tblGrid>
              <a:tr h="685888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A: National and Oregon Resident Annual Beer Consumption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50102"/>
                  </a:ext>
                </a:extLst>
              </a:tr>
              <a:tr h="466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Oregon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03366669"/>
                  </a:ext>
                </a:extLst>
              </a:tr>
              <a:tr h="7450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Entire Population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Entire Population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9091629"/>
                  </a:ext>
                </a:extLst>
              </a:tr>
              <a:tr h="439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5946392"/>
                  </a:ext>
                </a:extLst>
              </a:tr>
              <a:tr h="411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030303"/>
                  </a:ext>
                </a:extLst>
              </a:tr>
              <a:tr h="4390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835930"/>
                  </a:ext>
                </a:extLst>
              </a:tr>
              <a:tr h="466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30.6666667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46.7666667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54753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1D646940-1D7B-EF42-9759-054437D8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1" y="670522"/>
            <a:ext cx="8267700" cy="685800"/>
          </a:xfrm>
        </p:spPr>
        <p:txBody>
          <a:bodyPr/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B0D29D9-2966-414C-A4BA-0981FB324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24170"/>
              </p:ext>
            </p:extLst>
          </p:nvPr>
        </p:nvGraphicFramePr>
        <p:xfrm>
          <a:off x="4542295" y="1833565"/>
          <a:ext cx="4000500" cy="3841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98339630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7006680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714562299"/>
                    </a:ext>
                  </a:extLst>
                </a:gridCol>
              </a:tblGrid>
              <a:tr h="49448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I: 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 and Wholesale Prices for Selected Beers in the Market Area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5850"/>
                  </a:ext>
                </a:extLst>
              </a:tr>
              <a:tr h="299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Wholesale</a:t>
                      </a:r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Retail</a:t>
                      </a:r>
                      <a:r>
                        <a:rPr lang="zh-CN" alt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220005"/>
                  </a:ext>
                </a:extLst>
              </a:tr>
              <a:tr h="299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6-pack $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6-pack $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5881425"/>
                  </a:ext>
                </a:extLst>
              </a:tr>
              <a:tr h="299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Budweiser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852399"/>
                  </a:ext>
                </a:extLst>
              </a:tr>
              <a:tr h="299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Hamms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997471"/>
                  </a:ext>
                </a:extLst>
              </a:tr>
              <a:tr h="299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Michelob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382801"/>
                  </a:ext>
                </a:extLst>
              </a:tr>
              <a:tr h="299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Olympia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469861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Price Special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366616"/>
                  </a:ext>
                </a:extLst>
              </a:tr>
              <a:tr h="29968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Source: Study 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505"/>
                  </a:ext>
                </a:extLst>
              </a:tr>
              <a:tr h="2996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a that the wholesaler sold to retailers.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04757"/>
                  </a:ext>
                </a:extLst>
              </a:tr>
              <a:tr h="29968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b  that the retailer sold to consumers.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1288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46ABF9-EAB7-A841-BC51-B6A233703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8434"/>
              </p:ext>
            </p:extLst>
          </p:nvPr>
        </p:nvGraphicFramePr>
        <p:xfrm>
          <a:off x="761790" y="1833565"/>
          <a:ext cx="3353010" cy="3686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505">
                  <a:extLst>
                    <a:ext uri="{9D8B030D-6E8A-4147-A177-3AD203B41FA5}">
                      <a16:colId xmlns:a16="http://schemas.microsoft.com/office/drawing/2014/main" val="1364771135"/>
                    </a:ext>
                  </a:extLst>
                </a:gridCol>
                <a:gridCol w="1676505">
                  <a:extLst>
                    <a:ext uri="{9D8B030D-6E8A-4147-A177-3AD203B41FA5}">
                      <a16:colId xmlns:a16="http://schemas.microsoft.com/office/drawing/2014/main" val="93204320"/>
                    </a:ext>
                  </a:extLst>
                </a:gridCol>
              </a:tblGrid>
              <a:tr h="65399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C: Conquistador Market Share Estimates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7533"/>
                  </a:ext>
                </a:extLst>
              </a:tr>
              <a:tr h="6539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 Share (%)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248346"/>
                  </a:ext>
                </a:extLst>
              </a:tr>
              <a:tr h="39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618844"/>
                  </a:ext>
                </a:extLst>
              </a:tr>
              <a:tr h="39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767969"/>
                  </a:ext>
                </a:extLst>
              </a:tr>
              <a:tr h="39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252066"/>
                  </a:ext>
                </a:extLst>
              </a:tr>
              <a:tr h="39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8576868"/>
                  </a:ext>
                </a:extLst>
              </a:tr>
              <a:tr h="39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4665078"/>
                  </a:ext>
                </a:extLst>
              </a:tr>
              <a:tr h="3963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092387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0DDFFF87-7EB7-AB47-96E5-639615B1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1" y="670522"/>
            <a:ext cx="8267700" cy="685800"/>
          </a:xfrm>
        </p:spPr>
        <p:txBody>
          <a:bodyPr/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Appendix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4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E8EAE9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2F3F2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Office Theme">
      <a:majorFont>
        <a:latin typeface="Times New Roman"/>
        <a:ea typeface="MS Pゴシック"/>
        <a:cs typeface=""/>
      </a:majorFont>
      <a:minorFont>
        <a:latin typeface="Times New Roman"/>
        <a:ea typeface="MS 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ゴシック" pitchFamily="-92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E8EAE9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2F3F2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E8EAE9"/>
        </a:lt1>
        <a:dk2>
          <a:srgbClr val="000000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F2F3F2"/>
        </a:accent3>
        <a:accent4>
          <a:srgbClr val="000000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1194</Words>
  <Application>Microsoft Office PowerPoint</Application>
  <PresentationFormat>On-screen Show (4:3)</PresentationFormat>
  <Paragraphs>611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Office Theme</vt:lpstr>
      <vt:lpstr>Microsoft Excel Worksheet</vt:lpstr>
      <vt:lpstr>SOUTHWESTERN CONQUISTADOR   CASE</vt:lpstr>
      <vt:lpstr>PowerPoint Presentation</vt:lpstr>
      <vt:lpstr>PowerPoint Presentation</vt:lpstr>
      <vt:lpstr>PowerPoint Presentation</vt:lpstr>
      <vt:lpstr>APPENDIX</vt:lpstr>
      <vt:lpstr>Appendix 1: Consumption &amp; Bottle Wholesale Calculation Tables</vt:lpstr>
      <vt:lpstr>Appendix 2: Keg Calculation, Summary, NPV Tables</vt:lpstr>
      <vt:lpstr>Appendix 3: Study A &amp; B</vt:lpstr>
      <vt:lpstr>Appendix 4: Study C &amp; I</vt:lpstr>
      <vt:lpstr>Appendix 4: Study F</vt:lpstr>
      <vt:lpstr>Appendix 4: Study 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Southwestern Conquistador Case</dc:title>
  <dc:creator>Anjali Shastri</dc:creator>
  <cp:lastModifiedBy>Anjali Shastri</cp:lastModifiedBy>
  <cp:revision>6</cp:revision>
  <dcterms:created xsi:type="dcterms:W3CDTF">2020-01-21T03:43:14Z</dcterms:created>
  <dcterms:modified xsi:type="dcterms:W3CDTF">2020-01-21T04:15:05Z</dcterms:modified>
</cp:coreProperties>
</file>