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96" y="5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29/8/2023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29/8/2023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29/8/2023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29/8/2023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29/8/2023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29/8/2023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29/8/2023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29/8/2023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29/8/2023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29/8/2023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29/8/2023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29/8/2023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code/mohamedmohsen3330/data-analysis-students-performance" TargetMode="External"/><Relationship Id="rId2" Type="http://schemas.openxmlformats.org/officeDocument/2006/relationships/hyperlink" Target="https://www.kaggle.com/datasets/devansodariya/student-performance-data" TargetMode="External"/><Relationship Id="rId1" Type="http://schemas.openxmlformats.org/officeDocument/2006/relationships/slideLayout" Target="../slideLayouts/slideLayout2.xml"/><Relationship Id="rId4" Type="http://schemas.openxmlformats.org/officeDocument/2006/relationships/hyperlink" Target="https://archive.ics.uci.edu/dataset/320/student+performanc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3B8D3-5F02-6BE7-4D90-A9A31FC09D10}"/>
              </a:ext>
            </a:extLst>
          </p:cNvPr>
          <p:cNvSpPr>
            <a:spLocks noGrp="1"/>
          </p:cNvSpPr>
          <p:nvPr>
            <p:ph type="ctrTitle"/>
          </p:nvPr>
        </p:nvSpPr>
        <p:spPr>
          <a:xfrm>
            <a:off x="2473786" y="3429000"/>
            <a:ext cx="6333784" cy="2268559"/>
          </a:xfrm>
        </p:spPr>
        <p:txBody>
          <a:bodyPr>
            <a:normAutofit fontScale="90000"/>
          </a:bodyPr>
          <a:lstStyle/>
          <a:p>
            <a:pPr algn="l"/>
            <a:r>
              <a:rPr lang="en-US" b="0" i="0" dirty="0">
                <a:solidFill>
                  <a:srgbClr val="D1D5DB"/>
                </a:solidFill>
                <a:effectLst/>
                <a:latin typeface="Söhne"/>
              </a:rPr>
              <a:t>Exploring Student Performance using Power BI</a:t>
            </a:r>
            <a:endParaRPr lang="en-US" dirty="0"/>
          </a:p>
        </p:txBody>
      </p:sp>
      <p:sp>
        <p:nvSpPr>
          <p:cNvPr id="3" name="Subtitle 2">
            <a:extLst>
              <a:ext uri="{FF2B5EF4-FFF2-40B4-BE49-F238E27FC236}">
                <a16:creationId xmlns:a16="http://schemas.microsoft.com/office/drawing/2014/main" id="{C3190B4E-716C-2D4C-ADE0-52724D54BE2A}"/>
              </a:ext>
            </a:extLst>
          </p:cNvPr>
          <p:cNvSpPr>
            <a:spLocks noGrp="1"/>
          </p:cNvSpPr>
          <p:nvPr>
            <p:ph type="subTitle" idx="1"/>
          </p:nvPr>
        </p:nvSpPr>
        <p:spPr>
          <a:xfrm>
            <a:off x="1762984" y="5387385"/>
            <a:ext cx="5357600" cy="1160213"/>
          </a:xfrm>
        </p:spPr>
        <p:txBody>
          <a:bodyPr>
            <a:normAutofit/>
          </a:bodyPr>
          <a:lstStyle/>
          <a:p>
            <a:pPr algn="ctr"/>
            <a:r>
              <a:rPr lang="en-US" sz="2000" b="0" i="0" dirty="0">
                <a:solidFill>
                  <a:srgbClr val="D1D5DB"/>
                </a:solidFill>
                <a:effectLst/>
                <a:latin typeface="Söhne"/>
              </a:rPr>
              <a:t>By: Qassem Al-Hanbali</a:t>
            </a:r>
            <a:endParaRPr lang="en-US" sz="2000" dirty="0"/>
          </a:p>
        </p:txBody>
      </p:sp>
    </p:spTree>
    <p:extLst>
      <p:ext uri="{BB962C8B-B14F-4D97-AF65-F5344CB8AC3E}">
        <p14:creationId xmlns:p14="http://schemas.microsoft.com/office/powerpoint/2010/main" val="2485867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5BE67-DB5B-67DA-6629-A964821718C6}"/>
              </a:ext>
            </a:extLst>
          </p:cNvPr>
          <p:cNvSpPr>
            <a:spLocks noGrp="1"/>
          </p:cNvSpPr>
          <p:nvPr>
            <p:ph type="title"/>
          </p:nvPr>
        </p:nvSpPr>
        <p:spPr/>
        <p:txBody>
          <a:bodyPr/>
          <a:lstStyle/>
          <a:p>
            <a:pPr algn="l"/>
            <a:r>
              <a:rPr lang="en-US" b="1" i="0" dirty="0">
                <a:effectLst/>
                <a:latin typeface="Söhne"/>
              </a:rPr>
              <a:t>Introduction</a:t>
            </a:r>
            <a:endParaRPr lang="en-US" dirty="0"/>
          </a:p>
        </p:txBody>
      </p:sp>
      <p:sp>
        <p:nvSpPr>
          <p:cNvPr id="3" name="Content Placeholder 2">
            <a:extLst>
              <a:ext uri="{FF2B5EF4-FFF2-40B4-BE49-F238E27FC236}">
                <a16:creationId xmlns:a16="http://schemas.microsoft.com/office/drawing/2014/main" id="{E686A9E5-3B6B-8DCF-504B-231AC85C38D1}"/>
              </a:ext>
            </a:extLst>
          </p:cNvPr>
          <p:cNvSpPr>
            <a:spLocks noGrp="1"/>
          </p:cNvSpPr>
          <p:nvPr>
            <p:ph idx="1"/>
          </p:nvPr>
        </p:nvSpPr>
        <p:spPr>
          <a:xfrm>
            <a:off x="2147976" y="1885285"/>
            <a:ext cx="8704053" cy="4696670"/>
          </a:xfrm>
        </p:spPr>
        <p:txBody>
          <a:bodyPr>
            <a:normAutofit/>
          </a:bodyPr>
          <a:lstStyle/>
          <a:p>
            <a:r>
              <a:rPr lang="en-US" dirty="0"/>
              <a:t>The data approach student achievement in secondary education of two Portuguese schools. The data attributes include (student grades, demographic, social and school related features) and it was collected by using school reports and questionnaires.</a:t>
            </a:r>
          </a:p>
          <a:p>
            <a:pPr marL="0" indent="0">
              <a:buNone/>
            </a:pPr>
            <a:endParaRPr lang="en-US" dirty="0"/>
          </a:p>
          <a:p>
            <a:r>
              <a:rPr lang="en-US" dirty="0"/>
              <a:t>This study can help educational institutions to improve students' performance by identifying and addressing areas of weakness. </a:t>
            </a:r>
          </a:p>
          <a:p>
            <a:pPr marL="457200" lvl="1" indent="0">
              <a:buNone/>
            </a:pPr>
            <a:endParaRPr lang="en-US" dirty="0"/>
          </a:p>
        </p:txBody>
      </p:sp>
    </p:spTree>
    <p:extLst>
      <p:ext uri="{BB962C8B-B14F-4D97-AF65-F5344CB8AC3E}">
        <p14:creationId xmlns:p14="http://schemas.microsoft.com/office/powerpoint/2010/main" val="2219261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1F378-607A-4A43-1DF9-DA01377C6CA0}"/>
              </a:ext>
            </a:extLst>
          </p:cNvPr>
          <p:cNvSpPr>
            <a:spLocks noGrp="1"/>
          </p:cNvSpPr>
          <p:nvPr>
            <p:ph type="title"/>
          </p:nvPr>
        </p:nvSpPr>
        <p:spPr/>
        <p:txBody>
          <a:bodyPr/>
          <a:lstStyle/>
          <a:p>
            <a:pPr algn="l"/>
            <a:r>
              <a:rPr lang="en-US" dirty="0"/>
              <a:t>Data Preparation</a:t>
            </a:r>
          </a:p>
        </p:txBody>
      </p:sp>
      <p:sp>
        <p:nvSpPr>
          <p:cNvPr id="3" name="Content Placeholder 2">
            <a:extLst>
              <a:ext uri="{FF2B5EF4-FFF2-40B4-BE49-F238E27FC236}">
                <a16:creationId xmlns:a16="http://schemas.microsoft.com/office/drawing/2014/main" id="{94673AE7-F60E-EA40-091C-0929F9557EC3}"/>
              </a:ext>
            </a:extLst>
          </p:cNvPr>
          <p:cNvSpPr>
            <a:spLocks noGrp="1"/>
          </p:cNvSpPr>
          <p:nvPr>
            <p:ph idx="1"/>
          </p:nvPr>
        </p:nvSpPr>
        <p:spPr>
          <a:xfrm>
            <a:off x="1783652" y="404471"/>
            <a:ext cx="7796540" cy="3997828"/>
          </a:xfrm>
        </p:spPr>
        <p:txBody>
          <a:bodyPr/>
          <a:lstStyle/>
          <a:p>
            <a:r>
              <a:rPr lang="en-US" dirty="0"/>
              <a:t>Dataset has no missing or noisy values, but some modifications has been made using (Power BI) in order to get better results:</a:t>
            </a:r>
          </a:p>
        </p:txBody>
      </p:sp>
      <p:pic>
        <p:nvPicPr>
          <p:cNvPr id="5" name="Picture 4">
            <a:extLst>
              <a:ext uri="{FF2B5EF4-FFF2-40B4-BE49-F238E27FC236}">
                <a16:creationId xmlns:a16="http://schemas.microsoft.com/office/drawing/2014/main" id="{B500EBA1-3232-64A7-454A-12583C44143A}"/>
              </a:ext>
            </a:extLst>
          </p:cNvPr>
          <p:cNvPicPr>
            <a:picLocks noChangeAspect="1"/>
          </p:cNvPicPr>
          <p:nvPr/>
        </p:nvPicPr>
        <p:blipFill>
          <a:blip r:embed="rId2"/>
          <a:stretch>
            <a:fillRect/>
          </a:stretch>
        </p:blipFill>
        <p:spPr>
          <a:xfrm>
            <a:off x="6176896" y="3899722"/>
            <a:ext cx="3304177" cy="502577"/>
          </a:xfrm>
          <a:prstGeom prst="rect">
            <a:avLst/>
          </a:prstGeom>
        </p:spPr>
      </p:pic>
      <p:sp>
        <p:nvSpPr>
          <p:cNvPr id="6" name="Content Placeholder 2">
            <a:extLst>
              <a:ext uri="{FF2B5EF4-FFF2-40B4-BE49-F238E27FC236}">
                <a16:creationId xmlns:a16="http://schemas.microsoft.com/office/drawing/2014/main" id="{2B970EF4-ECBE-710F-4D57-934EC3B72628}"/>
              </a:ext>
            </a:extLst>
          </p:cNvPr>
          <p:cNvSpPr txBox="1">
            <a:spLocks/>
          </p:cNvSpPr>
          <p:nvPr/>
        </p:nvSpPr>
        <p:spPr>
          <a:xfrm>
            <a:off x="2278626" y="2790325"/>
            <a:ext cx="7796540" cy="3997828"/>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a:buFontTx/>
              <a:buChar char="-"/>
            </a:pPr>
            <a:r>
              <a:rPr lang="en-US" dirty="0"/>
              <a:t>The (Don’t summarize) option has been used  for some columns to get the count or frequency.</a:t>
            </a:r>
          </a:p>
          <a:p>
            <a:pPr>
              <a:buFontTx/>
              <a:buChar char="-"/>
            </a:pPr>
            <a:endParaRPr lang="en-US" dirty="0"/>
          </a:p>
          <a:p>
            <a:pPr>
              <a:buFontTx/>
              <a:buChar char="-"/>
            </a:pPr>
            <a:r>
              <a:rPr lang="en-US" dirty="0"/>
              <a:t>New column has been added to view the calculation of the mean of the grades of students. </a:t>
            </a:r>
          </a:p>
          <a:p>
            <a:pPr>
              <a:buFontTx/>
              <a:buChar char="-"/>
            </a:pPr>
            <a:endParaRPr lang="en-US" dirty="0"/>
          </a:p>
        </p:txBody>
      </p:sp>
      <p:pic>
        <p:nvPicPr>
          <p:cNvPr id="10" name="Picture 9">
            <a:extLst>
              <a:ext uri="{FF2B5EF4-FFF2-40B4-BE49-F238E27FC236}">
                <a16:creationId xmlns:a16="http://schemas.microsoft.com/office/drawing/2014/main" id="{3DCBD692-7835-504A-80F3-8AA239AB50FE}"/>
              </a:ext>
            </a:extLst>
          </p:cNvPr>
          <p:cNvPicPr>
            <a:picLocks noChangeAspect="1"/>
          </p:cNvPicPr>
          <p:nvPr/>
        </p:nvPicPr>
        <p:blipFill>
          <a:blip r:embed="rId3"/>
          <a:stretch>
            <a:fillRect/>
          </a:stretch>
        </p:blipFill>
        <p:spPr>
          <a:xfrm>
            <a:off x="5813665" y="5480916"/>
            <a:ext cx="1554615" cy="228620"/>
          </a:xfrm>
          <a:prstGeom prst="rect">
            <a:avLst/>
          </a:prstGeom>
        </p:spPr>
      </p:pic>
    </p:spTree>
    <p:extLst>
      <p:ext uri="{BB962C8B-B14F-4D97-AF65-F5344CB8AC3E}">
        <p14:creationId xmlns:p14="http://schemas.microsoft.com/office/powerpoint/2010/main" val="708892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47CA-D5A0-A780-55F7-2785F66B1581}"/>
              </a:ext>
            </a:extLst>
          </p:cNvPr>
          <p:cNvSpPr>
            <a:spLocks noGrp="1"/>
          </p:cNvSpPr>
          <p:nvPr>
            <p:ph type="title"/>
          </p:nvPr>
        </p:nvSpPr>
        <p:spPr/>
        <p:txBody>
          <a:bodyPr/>
          <a:lstStyle/>
          <a:p>
            <a:pPr algn="l"/>
            <a:r>
              <a:rPr lang="en-US" dirty="0"/>
              <a:t>The Dashboard</a:t>
            </a:r>
          </a:p>
        </p:txBody>
      </p:sp>
      <p:pic>
        <p:nvPicPr>
          <p:cNvPr id="6" name="Content Placeholder 5">
            <a:extLst>
              <a:ext uri="{FF2B5EF4-FFF2-40B4-BE49-F238E27FC236}">
                <a16:creationId xmlns:a16="http://schemas.microsoft.com/office/drawing/2014/main" id="{A17C23CC-246B-4082-D8A1-E90935BB986E}"/>
              </a:ext>
            </a:extLst>
          </p:cNvPr>
          <p:cNvPicPr>
            <a:picLocks noGrp="1" noChangeAspect="1"/>
          </p:cNvPicPr>
          <p:nvPr>
            <p:ph idx="1"/>
          </p:nvPr>
        </p:nvPicPr>
        <p:blipFill>
          <a:blip r:embed="rId2"/>
          <a:stretch>
            <a:fillRect/>
          </a:stretch>
        </p:blipFill>
        <p:spPr>
          <a:xfrm>
            <a:off x="3113799" y="2052638"/>
            <a:ext cx="7115339" cy="3997325"/>
          </a:xfrm>
        </p:spPr>
      </p:pic>
    </p:spTree>
    <p:extLst>
      <p:ext uri="{BB962C8B-B14F-4D97-AF65-F5344CB8AC3E}">
        <p14:creationId xmlns:p14="http://schemas.microsoft.com/office/powerpoint/2010/main" val="3394818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BC5AD-3381-ED01-F182-00A26B37525E}"/>
              </a:ext>
            </a:extLst>
          </p:cNvPr>
          <p:cNvSpPr>
            <a:spLocks noGrp="1"/>
          </p:cNvSpPr>
          <p:nvPr>
            <p:ph type="title"/>
          </p:nvPr>
        </p:nvSpPr>
        <p:spPr/>
        <p:txBody>
          <a:bodyPr/>
          <a:lstStyle/>
          <a:p>
            <a:pPr algn="l"/>
            <a:r>
              <a:rPr lang="en-US" dirty="0"/>
              <a:t>Some of the conclusions</a:t>
            </a:r>
          </a:p>
        </p:txBody>
      </p:sp>
      <p:sp>
        <p:nvSpPr>
          <p:cNvPr id="3" name="Content Placeholder 2">
            <a:extLst>
              <a:ext uri="{FF2B5EF4-FFF2-40B4-BE49-F238E27FC236}">
                <a16:creationId xmlns:a16="http://schemas.microsoft.com/office/drawing/2014/main" id="{28F4032B-CCC6-D2B5-CF6C-32570E2B8EE5}"/>
              </a:ext>
            </a:extLst>
          </p:cNvPr>
          <p:cNvSpPr>
            <a:spLocks noGrp="1"/>
          </p:cNvSpPr>
          <p:nvPr>
            <p:ph idx="1"/>
          </p:nvPr>
        </p:nvSpPr>
        <p:spPr/>
        <p:txBody>
          <a:bodyPr>
            <a:normAutofit/>
          </a:bodyPr>
          <a:lstStyle/>
          <a:p>
            <a:r>
              <a:rPr lang="en-US" dirty="0"/>
              <a:t>The more students want to enroll in higher education, the higher their average score in exams.</a:t>
            </a:r>
          </a:p>
          <a:p>
            <a:r>
              <a:rPr lang="en-US" dirty="0"/>
              <a:t>The higher the quality of family relations, the higher the student's grades.</a:t>
            </a:r>
          </a:p>
          <a:p>
            <a:r>
              <a:rPr lang="en-US" dirty="0"/>
              <a:t>The health status doesn't have a high effect to the student's grades .</a:t>
            </a:r>
          </a:p>
        </p:txBody>
      </p:sp>
    </p:spTree>
    <p:extLst>
      <p:ext uri="{BB962C8B-B14F-4D97-AF65-F5344CB8AC3E}">
        <p14:creationId xmlns:p14="http://schemas.microsoft.com/office/powerpoint/2010/main" val="1320156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461A8-7CDA-AAAA-DFB1-5C16BD2812B7}"/>
              </a:ext>
            </a:extLst>
          </p:cNvPr>
          <p:cNvSpPr>
            <a:spLocks noGrp="1"/>
          </p:cNvSpPr>
          <p:nvPr>
            <p:ph type="title"/>
          </p:nvPr>
        </p:nvSpPr>
        <p:spPr/>
        <p:txBody>
          <a:bodyPr/>
          <a:lstStyle/>
          <a:p>
            <a:pPr algn="l"/>
            <a:r>
              <a:rPr lang="en-US" dirty="0"/>
              <a:t>Sources</a:t>
            </a:r>
          </a:p>
        </p:txBody>
      </p:sp>
      <p:sp>
        <p:nvSpPr>
          <p:cNvPr id="3" name="Content Placeholder 2">
            <a:extLst>
              <a:ext uri="{FF2B5EF4-FFF2-40B4-BE49-F238E27FC236}">
                <a16:creationId xmlns:a16="http://schemas.microsoft.com/office/drawing/2014/main" id="{4348DC5D-DFEC-BB54-1540-C6F0DFDC13EB}"/>
              </a:ext>
            </a:extLst>
          </p:cNvPr>
          <p:cNvSpPr>
            <a:spLocks noGrp="1"/>
          </p:cNvSpPr>
          <p:nvPr>
            <p:ph idx="1"/>
          </p:nvPr>
        </p:nvSpPr>
        <p:spPr>
          <a:xfrm>
            <a:off x="2611808" y="1885285"/>
            <a:ext cx="7796540" cy="3997828"/>
          </a:xfrm>
        </p:spPr>
        <p:txBody>
          <a:bodyPr/>
          <a:lstStyle/>
          <a:p>
            <a:pPr marL="0" indent="0">
              <a:buNone/>
            </a:pPr>
            <a:r>
              <a:rPr lang="en-US" dirty="0">
                <a:hlinkClick r:id="rId2"/>
              </a:rPr>
              <a:t>https://www.kaggle.com/datasets/devansodariya/student-performance-data</a:t>
            </a:r>
            <a:endParaRPr lang="en-US" dirty="0"/>
          </a:p>
          <a:p>
            <a:pPr marL="0" indent="0">
              <a:buNone/>
            </a:pPr>
            <a:endParaRPr lang="en-US" dirty="0"/>
          </a:p>
          <a:p>
            <a:pPr marL="0" indent="0">
              <a:buNone/>
            </a:pPr>
            <a:r>
              <a:rPr lang="en-US" dirty="0">
                <a:hlinkClick r:id="rId3"/>
              </a:rPr>
              <a:t>https://www.kaggle.com/code/mohamedmohsen3330/data-analysis-students-performance</a:t>
            </a:r>
            <a:endParaRPr lang="en-US" dirty="0"/>
          </a:p>
          <a:p>
            <a:pPr marL="0" indent="0">
              <a:buNone/>
            </a:pPr>
            <a:endParaRPr lang="en-US" dirty="0"/>
          </a:p>
          <a:p>
            <a:pPr marL="0" indent="0">
              <a:buNone/>
            </a:pPr>
            <a:r>
              <a:rPr lang="en-US" dirty="0">
                <a:hlinkClick r:id="rId4"/>
              </a:rPr>
              <a:t>https://archive.ics.uci.edu/dataset/320/student+performance</a:t>
            </a:r>
            <a:endParaRPr lang="en-US" dirty="0"/>
          </a:p>
          <a:p>
            <a:pPr marL="0" indent="0">
              <a:buNone/>
            </a:pPr>
            <a:endParaRPr lang="en-US" dirty="0"/>
          </a:p>
        </p:txBody>
      </p:sp>
    </p:spTree>
    <p:extLst>
      <p:ext uri="{BB962C8B-B14F-4D97-AF65-F5344CB8AC3E}">
        <p14:creationId xmlns:p14="http://schemas.microsoft.com/office/powerpoint/2010/main" val="3047889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F24E8-274F-63AA-50EC-2ED34A50B18D}"/>
              </a:ext>
            </a:extLst>
          </p:cNvPr>
          <p:cNvSpPr>
            <a:spLocks noGrp="1"/>
          </p:cNvSpPr>
          <p:nvPr>
            <p:ph type="title"/>
          </p:nvPr>
        </p:nvSpPr>
        <p:spPr>
          <a:xfrm>
            <a:off x="1629043" y="773873"/>
            <a:ext cx="3045508" cy="1077229"/>
          </a:xfrm>
        </p:spPr>
        <p:txBody>
          <a:bodyPr/>
          <a:lstStyle/>
          <a:p>
            <a:r>
              <a:rPr lang="en-US" dirty="0"/>
              <a:t>Thank You</a:t>
            </a:r>
          </a:p>
        </p:txBody>
      </p:sp>
    </p:spTree>
    <p:extLst>
      <p:ext uri="{BB962C8B-B14F-4D97-AF65-F5344CB8AC3E}">
        <p14:creationId xmlns:p14="http://schemas.microsoft.com/office/powerpoint/2010/main" val="23261885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349</TotalTime>
  <Words>232</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MS Shell Dlg 2</vt:lpstr>
      <vt:lpstr>Söhne</vt:lpstr>
      <vt:lpstr>Wingdings</vt:lpstr>
      <vt:lpstr>Wingdings 3</vt:lpstr>
      <vt:lpstr>Madison</vt:lpstr>
      <vt:lpstr>Exploring Student Performance using Power BI</vt:lpstr>
      <vt:lpstr>Introduction</vt:lpstr>
      <vt:lpstr>Data Preparation</vt:lpstr>
      <vt:lpstr>The Dashboard</vt:lpstr>
      <vt:lpstr>Some of the conclusions</vt:lpstr>
      <vt:lpstr>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Student Performance using Power BI</dc:title>
  <dc:creator>Qassem Al-Hanbali</dc:creator>
  <cp:lastModifiedBy>Qassem Al-Hanbali</cp:lastModifiedBy>
  <cp:revision>6</cp:revision>
  <dcterms:created xsi:type="dcterms:W3CDTF">2023-08-28T06:00:58Z</dcterms:created>
  <dcterms:modified xsi:type="dcterms:W3CDTF">2023-08-29T12:36:48Z</dcterms:modified>
</cp:coreProperties>
</file>