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38"/>
  </p:notesMasterIdLst>
  <p:sldIdLst>
    <p:sldId id="256" r:id="rId2"/>
    <p:sldId id="306" r:id="rId3"/>
    <p:sldId id="307" r:id="rId4"/>
    <p:sldId id="308" r:id="rId5"/>
    <p:sldId id="309" r:id="rId6"/>
    <p:sldId id="310" r:id="rId7"/>
    <p:sldId id="311" r:id="rId8"/>
    <p:sldId id="312" r:id="rId9"/>
    <p:sldId id="314" r:id="rId10"/>
    <p:sldId id="313" r:id="rId11"/>
    <p:sldId id="315" r:id="rId12"/>
    <p:sldId id="316" r:id="rId13"/>
    <p:sldId id="317" r:id="rId14"/>
    <p:sldId id="318" r:id="rId15"/>
    <p:sldId id="319" r:id="rId16"/>
    <p:sldId id="320" r:id="rId17"/>
    <p:sldId id="321" r:id="rId18"/>
    <p:sldId id="322" r:id="rId19"/>
    <p:sldId id="324" r:id="rId20"/>
    <p:sldId id="323" r:id="rId21"/>
    <p:sldId id="325" r:id="rId22"/>
    <p:sldId id="326" r:id="rId23"/>
    <p:sldId id="328" r:id="rId24"/>
    <p:sldId id="337" r:id="rId25"/>
    <p:sldId id="329" r:id="rId26"/>
    <p:sldId id="327" r:id="rId27"/>
    <p:sldId id="330" r:id="rId28"/>
    <p:sldId id="331" r:id="rId29"/>
    <p:sldId id="332" r:id="rId30"/>
    <p:sldId id="271" r:id="rId31"/>
    <p:sldId id="333" r:id="rId32"/>
    <p:sldId id="338" r:id="rId33"/>
    <p:sldId id="339" r:id="rId34"/>
    <p:sldId id="335" r:id="rId35"/>
    <p:sldId id="334" r:id="rId36"/>
    <p:sldId id="336" r:id="rId3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501BD-958B-4FFD-AE0D-8742A1E82A17}" type="datetimeFigureOut">
              <a:rPr lang="zh-TW" altLang="en-US" smtClean="0"/>
              <a:pPr/>
              <a:t>2016/10/26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10476F-1D72-46C3-A625-77D72D838F4E}" type="slidenum">
              <a:rPr lang="zh-TW" altLang="en-US" smtClean="0"/>
              <a:pPr/>
              <a:t>‹#›</a:t>
            </a:fld>
            <a:endParaRPr lang="zh-TW" altLang="en-US"/>
          </a:p>
        </p:txBody>
      </p:sp>
    </p:spTree>
    <p:extLst>
      <p:ext uri="{BB962C8B-B14F-4D97-AF65-F5344CB8AC3E}">
        <p14:creationId xmlns:p14="http://schemas.microsoft.com/office/powerpoint/2010/main" val="49953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r>
              <a:rPr lang="en-US" altLang="zh-TW" smtClean="0"/>
              <a:t>2012/10/17</a:t>
            </a:r>
            <a:endParaRPr lang="zh-TW" alt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zh-TW" alt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231162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r>
              <a:rPr lang="en-US" altLang="zh-TW" smtClean="0"/>
              <a:t>2012/10/17</a:t>
            </a:r>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1658966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r>
              <a:rPr lang="en-US" altLang="zh-TW" smtClean="0"/>
              <a:t>2012/10/17</a:t>
            </a:r>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338414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r>
              <a:rPr lang="en-US" altLang="zh-TW" smtClean="0"/>
              <a:t>2012/10/17</a:t>
            </a:r>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1802952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r>
              <a:rPr lang="en-US" altLang="zh-TW" smtClean="0"/>
              <a:t>2012/10/17</a:t>
            </a:r>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634979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r>
              <a:rPr lang="en-US" altLang="zh-TW" smtClean="0"/>
              <a:t>2012/10/17</a:t>
            </a:r>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1694575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r>
              <a:rPr lang="en-US" altLang="zh-TW" smtClean="0"/>
              <a:t>2012/10/17</a:t>
            </a:r>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30212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r>
              <a:rPr lang="en-US" altLang="zh-TW" smtClean="0"/>
              <a:t>2012/10/17</a:t>
            </a:r>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33228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TW" smtClean="0"/>
              <a:t>2012/10/17</a:t>
            </a:r>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63239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zh-TW" altLang="en-US" smtClean="0"/>
              <a:t>按一下以編輯母片文字樣式</a:t>
            </a:r>
          </a:p>
        </p:txBody>
      </p:sp>
      <p:sp>
        <p:nvSpPr>
          <p:cNvPr id="5" name="Date Placeholder 4"/>
          <p:cNvSpPr>
            <a:spLocks noGrp="1"/>
          </p:cNvSpPr>
          <p:nvPr>
            <p:ph type="dt" sz="half" idx="10"/>
          </p:nvPr>
        </p:nvSpPr>
        <p:spPr/>
        <p:txBody>
          <a:bodyPr/>
          <a:lstStyle/>
          <a:p>
            <a:r>
              <a:rPr lang="en-US" altLang="zh-TW" smtClean="0"/>
              <a:t>2012/10/17</a:t>
            </a:r>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1968653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0" y="0"/>
            <a:ext cx="9144000" cy="5330952"/>
          </a:xfrm>
          <a:blipFill>
            <a:blip r:embed="rId2"/>
            <a:stretch>
              <a:fillRect/>
            </a:stretch>
          </a:blip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r>
              <a:rPr lang="en-US" altLang="zh-TW" smtClean="0"/>
              <a:t>2012/10/17</a:t>
            </a:r>
            <a:endParaRPr lang="zh-TW" alt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395565875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r>
              <a:rPr lang="en-US" altLang="zh-TW" smtClean="0"/>
              <a:t>2012/10/17</a:t>
            </a:r>
            <a:endParaRPr lang="zh-TW" alt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zh-TW" alt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6E7A6931-BED4-44D6-B779-46BE1EA8BEE2}" type="slidenum">
              <a:rPr lang="zh-TW" altLang="en-US" smtClean="0"/>
              <a:pPr/>
              <a:t>‹#›</a:t>
            </a:fld>
            <a:endParaRPr lang="zh-TW" altLang="en-US"/>
          </a:p>
        </p:txBody>
      </p:sp>
    </p:spTree>
    <p:extLst>
      <p:ext uri="{BB962C8B-B14F-4D97-AF65-F5344CB8AC3E}">
        <p14:creationId xmlns:p14="http://schemas.microsoft.com/office/powerpoint/2010/main" val="352176725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8.emf"/><Relationship Id="rId5" Type="http://schemas.openxmlformats.org/officeDocument/2006/relationships/oleObject" Target="../embeddings/oleObject10.bin"/><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hyperlink" Target="http://speech.ee.ntu.edu.tw/courses/DSP2016Sp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2.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emf"/></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zh-TW" altLang="en-US" dirty="0" smtClean="0"/>
              <a:t>數位語音處理概論</a:t>
            </a:r>
            <a:r>
              <a:rPr lang="en-US" altLang="zh-TW" b="1" dirty="0" smtClean="0"/>
              <a:t> </a:t>
            </a:r>
            <a:r>
              <a:rPr lang="en-US" altLang="zh-TW" dirty="0" smtClean="0">
                <a:latin typeface="Georgia" pitchFamily="18" charset="0"/>
              </a:rPr>
              <a:t>HW#2-1</a:t>
            </a:r>
            <a:br>
              <a:rPr lang="en-US" altLang="zh-TW" dirty="0" smtClean="0">
                <a:latin typeface="Georgia" pitchFamily="18" charset="0"/>
              </a:rPr>
            </a:br>
            <a:r>
              <a:rPr lang="en-US" altLang="zh-TW" dirty="0" smtClean="0">
                <a:solidFill>
                  <a:srgbClr val="FFFF00"/>
                </a:solidFill>
                <a:latin typeface="Georgia" pitchFamily="18" charset="0"/>
                <a:ea typeface="華康行書體" pitchFamily="65" charset="-120"/>
              </a:rPr>
              <a:t> </a:t>
            </a:r>
            <a:r>
              <a:rPr lang="en-US" altLang="zh-TW" sz="5300" dirty="0" smtClean="0">
                <a:solidFill>
                  <a:srgbClr val="FFFF00"/>
                </a:solidFill>
                <a:latin typeface="Georgia" pitchFamily="18" charset="0"/>
                <a:ea typeface="華康行書體" pitchFamily="65" charset="-120"/>
              </a:rPr>
              <a:t>HMM Training and Testing</a:t>
            </a:r>
            <a:endParaRPr lang="zh-TW" altLang="en-US" sz="5300" dirty="0">
              <a:latin typeface="Georgia" pitchFamily="18" charset="0"/>
            </a:endParaRPr>
          </a:p>
        </p:txBody>
      </p:sp>
      <p:sp>
        <p:nvSpPr>
          <p:cNvPr id="3" name="副標題 2"/>
          <p:cNvSpPr>
            <a:spLocks noGrp="1"/>
          </p:cNvSpPr>
          <p:nvPr>
            <p:ph type="subTitle" idx="1"/>
          </p:nvPr>
        </p:nvSpPr>
        <p:spPr/>
        <p:txBody>
          <a:bodyPr>
            <a:normAutofit/>
          </a:bodyPr>
          <a:lstStyle/>
          <a:p>
            <a:r>
              <a:rPr lang="zh-TW" altLang="en-US" sz="2500" dirty="0" smtClean="0">
                <a:latin typeface="華康行書體" pitchFamily="65" charset="-120"/>
                <a:ea typeface="華康行書體" pitchFamily="65" charset="-120"/>
              </a:rPr>
              <a:t>助教：張瀞婷</a:t>
            </a:r>
            <a:endParaRPr lang="en-US" altLang="zh-TW" sz="2500" dirty="0" smtClean="0">
              <a:latin typeface="華康行書體" pitchFamily="65" charset="-120"/>
              <a:ea typeface="華康行書體" pitchFamily="65" charset="-120"/>
            </a:endParaRPr>
          </a:p>
          <a:p>
            <a:r>
              <a:rPr lang="zh-TW" altLang="en-US" sz="2500" dirty="0" smtClean="0">
                <a:latin typeface="華康行書體" pitchFamily="65" charset="-120"/>
                <a:ea typeface="華康行書體" pitchFamily="65" charset="-120"/>
              </a:rPr>
              <a:t>教授：李琳山</a:t>
            </a:r>
            <a:endParaRPr lang="zh-TW" altLang="en-US" sz="2500" dirty="0">
              <a:latin typeface="華康行書體" pitchFamily="65" charset="-120"/>
              <a:ea typeface="華康行書體" pitchFamily="65" charset="-120"/>
            </a:endParaRPr>
          </a:p>
        </p:txBody>
      </p:sp>
      <p:sp>
        <p:nvSpPr>
          <p:cNvPr id="5" name="投影片編號版面配置區 4"/>
          <p:cNvSpPr>
            <a:spLocks noGrp="1"/>
          </p:cNvSpPr>
          <p:nvPr>
            <p:ph type="sldNum" sz="quarter" idx="12"/>
          </p:nvPr>
        </p:nvSpPr>
        <p:spPr/>
        <p:txBody>
          <a:bodyPr/>
          <a:lstStyle/>
          <a:p>
            <a:fld id="{6E7A6931-BED4-44D6-B779-46BE1EA8BEE2}" type="slidenum">
              <a:rPr lang="zh-TW" altLang="en-US" smtClean="0"/>
              <a:pPr/>
              <a:t>1</a:t>
            </a:fld>
            <a:endParaRPr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HCompV</a:t>
            </a:r>
            <a:r>
              <a:rPr lang="en-US" altLang="zh-TW" dirty="0" smtClean="0"/>
              <a:t> - Initialize</a:t>
            </a:r>
            <a:endParaRPr lang="zh-TW" altLang="en-US" dirty="0"/>
          </a:p>
        </p:txBody>
      </p:sp>
      <p:graphicFrame>
        <p:nvGraphicFramePr>
          <p:cNvPr id="7171" name="Object 24"/>
          <p:cNvGraphicFramePr>
            <a:graphicFrameLocks noGrp="1" noChangeAspect="1"/>
          </p:cNvGraphicFramePr>
          <p:nvPr>
            <p:ph idx="1"/>
            <p:extLst>
              <p:ext uri="{D42A27DB-BD31-4B8C-83A1-F6EECF244321}">
                <p14:modId xmlns:p14="http://schemas.microsoft.com/office/powerpoint/2010/main" val="3371270622"/>
              </p:ext>
            </p:extLst>
          </p:nvPr>
        </p:nvGraphicFramePr>
        <p:xfrm>
          <a:off x="1115616" y="1628800"/>
          <a:ext cx="6480720" cy="4811351"/>
        </p:xfrm>
        <a:graphic>
          <a:graphicData uri="http://schemas.openxmlformats.org/presentationml/2006/ole">
            <mc:AlternateContent xmlns:mc="http://schemas.openxmlformats.org/markup-compatibility/2006">
              <mc:Choice xmlns:v="urn:schemas-microsoft-com:vml" Requires="v">
                <p:oleObj spid="_x0000_s7232" name="Visio" r:id="rId3" imgW="5853668" imgH="4345253" progId="">
                  <p:embed/>
                </p:oleObj>
              </mc:Choice>
              <mc:Fallback>
                <p:oleObj name="Visio" r:id="rId3" imgW="5853668" imgH="4345253" progId="">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628800"/>
                        <a:ext cx="6480720" cy="4811351"/>
                      </a:xfrm>
                      <a:prstGeom prst="rect">
                        <a:avLst/>
                      </a:prstGeom>
                      <a:noFill/>
                    </p:spPr>
                  </p:pic>
                </p:oleObj>
              </mc:Fallback>
            </mc:AlternateContent>
          </a:graphicData>
        </a:graphic>
      </p:graphicFrame>
      <p:sp>
        <p:nvSpPr>
          <p:cNvPr id="4" name="投影片編號版面配置區 3"/>
          <p:cNvSpPr>
            <a:spLocks noGrp="1"/>
          </p:cNvSpPr>
          <p:nvPr>
            <p:ph type="sldNum" sz="quarter" idx="12"/>
          </p:nvPr>
        </p:nvSpPr>
        <p:spPr/>
        <p:txBody>
          <a:bodyPr/>
          <a:lstStyle/>
          <a:p>
            <a:fld id="{6E7A6931-BED4-44D6-B779-46BE1EA8BEE2}" type="slidenum">
              <a:rPr lang="zh-TW" altLang="en-US" smtClean="0"/>
              <a:pPr/>
              <a:t>10</a:t>
            </a:fld>
            <a:endParaRPr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HCompV</a:t>
            </a:r>
            <a:r>
              <a:rPr lang="en-US" altLang="zh-TW" dirty="0" smtClean="0"/>
              <a:t> - Initialize</a:t>
            </a:r>
            <a:endParaRPr lang="zh-TW" altLang="en-US" dirty="0"/>
          </a:p>
        </p:txBody>
      </p:sp>
      <p:sp>
        <p:nvSpPr>
          <p:cNvPr id="3" name="內容版面配置區 2"/>
          <p:cNvSpPr>
            <a:spLocks noGrp="1"/>
          </p:cNvSpPr>
          <p:nvPr>
            <p:ph idx="1"/>
          </p:nvPr>
        </p:nvSpPr>
        <p:spPr>
          <a:xfrm>
            <a:off x="457200" y="2276872"/>
            <a:ext cx="8229600" cy="4297664"/>
          </a:xfrm>
        </p:spPr>
        <p:txBody>
          <a:bodyPr>
            <a:normAutofit/>
          </a:bodyPr>
          <a:lstStyle/>
          <a:p>
            <a:pPr>
              <a:buNone/>
            </a:pPr>
            <a:endParaRPr lang="en-US" altLang="zh-TW" dirty="0" smtClean="0"/>
          </a:p>
          <a:p>
            <a:r>
              <a:rPr lang="en-US" altLang="zh-TW" sz="2400" dirty="0" smtClean="0">
                <a:effectLst>
                  <a:outerShdw blurRad="38100" dist="38100" dir="2700000" algn="tl">
                    <a:srgbClr val="000000">
                      <a:alpha val="43137"/>
                    </a:srgbClr>
                  </a:outerShdw>
                </a:effectLst>
                <a:latin typeface="Candara" pitchFamily="34" charset="0"/>
              </a:rPr>
              <a:t>Compute global mean and variance of features</a:t>
            </a:r>
          </a:p>
          <a:p>
            <a:r>
              <a:rPr lang="en-US" altLang="zh-TW" sz="2400" dirty="0" smtClean="0">
                <a:effectLst>
                  <a:outerShdw blurRad="38100" dist="38100" dir="2700000" algn="tl">
                    <a:srgbClr val="000000">
                      <a:alpha val="43137"/>
                    </a:srgbClr>
                  </a:outerShdw>
                </a:effectLst>
                <a:latin typeface="Candara" pitchFamily="34" charset="0"/>
              </a:rPr>
              <a:t>-C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a:t>
            </a:r>
            <a:r>
              <a:rPr lang="en-US" altLang="zh-TW" sz="2400" dirty="0" err="1" smtClean="0">
                <a:solidFill>
                  <a:schemeClr val="accent4">
                    <a:lumMod val="75000"/>
                  </a:schemeClr>
                </a:solidFill>
                <a:effectLst>
                  <a:outerShdw blurRad="38100" dist="38100" dir="2700000" algn="tl">
                    <a:srgbClr val="000000">
                      <a:alpha val="43137"/>
                    </a:srgbClr>
                  </a:outerShdw>
                </a:effectLst>
                <a:latin typeface="Candara" pitchFamily="34" charset="0"/>
              </a:rPr>
              <a:t>config.cfg</a:t>
            </a:r>
            <a:endPar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endParaRPr>
          </a:p>
          <a:p>
            <a:pPr lvl="1">
              <a:buFont typeface="Arial" pitchFamily="34" charset="0"/>
              <a:buChar char="•"/>
            </a:pPr>
            <a:r>
              <a:rPr lang="en-US" altLang="zh-TW" sz="2000" dirty="0" smtClean="0">
                <a:solidFill>
                  <a:schemeClr val="tx1"/>
                </a:solidFill>
                <a:latin typeface="Candara" pitchFamily="34" charset="0"/>
              </a:rPr>
              <a:t>set format of input feature (MFCC_Z_E_D_A)</a:t>
            </a:r>
          </a:p>
          <a:p>
            <a:r>
              <a:rPr lang="en-US" altLang="zh-TW" sz="2400" dirty="0" smtClean="0">
                <a:effectLst>
                  <a:outerShdw blurRad="38100" dist="38100" dir="2700000" algn="tl">
                    <a:srgbClr val="000000">
                      <a:alpha val="43137"/>
                    </a:srgbClr>
                  </a:outerShdw>
                </a:effectLst>
                <a:latin typeface="Candara" pitchFamily="34" charset="0"/>
              </a:rPr>
              <a:t>-o </a:t>
            </a:r>
            <a:r>
              <a:rPr lang="en-US" altLang="zh-TW" sz="2400" dirty="0" err="1" smtClean="0">
                <a:solidFill>
                  <a:schemeClr val="accent4">
                    <a:lumMod val="75000"/>
                  </a:schemeClr>
                </a:solidFill>
                <a:effectLst>
                  <a:outerShdw blurRad="38100" dist="38100" dir="2700000" algn="tl">
                    <a:srgbClr val="000000">
                      <a:alpha val="43137"/>
                    </a:srgbClr>
                  </a:outerShdw>
                </a:effectLst>
                <a:latin typeface="Candara" pitchFamily="34" charset="0"/>
              </a:rPr>
              <a:t>hmmdef</a:t>
            </a:r>
            <a:r>
              <a:rPr lang="en-US" altLang="zh-TW" sz="2400" dirty="0" smtClean="0">
                <a:solidFill>
                  <a:schemeClr val="accent6">
                    <a:lumMod val="50000"/>
                  </a:schemeClr>
                </a:solidFill>
                <a:effectLst>
                  <a:outerShdw blurRad="38100" dist="38100" dir="2700000" algn="tl">
                    <a:srgbClr val="000000">
                      <a:alpha val="43137"/>
                    </a:srgbClr>
                  </a:outerShdw>
                </a:effectLst>
                <a:latin typeface="Candara" pitchFamily="34" charset="0"/>
              </a:rPr>
              <a:t> </a:t>
            </a:r>
            <a:r>
              <a:rPr lang="en-US" altLang="zh-TW" sz="2400" dirty="0" smtClean="0">
                <a:effectLst>
                  <a:outerShdw blurRad="38100" dist="38100" dir="2700000" algn="tl">
                    <a:srgbClr val="000000">
                      <a:alpha val="43137"/>
                    </a:srgbClr>
                  </a:outerShdw>
                </a:effectLst>
                <a:latin typeface="Candara" pitchFamily="34" charset="0"/>
              </a:rPr>
              <a:t>-M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hmm</a:t>
            </a:r>
          </a:p>
          <a:p>
            <a:pPr lvl="1">
              <a:buFont typeface="Arial" pitchFamily="34" charset="0"/>
              <a:buChar char="•"/>
            </a:pPr>
            <a:r>
              <a:rPr lang="en-US" altLang="zh-TW" sz="2000" dirty="0" smtClean="0">
                <a:solidFill>
                  <a:schemeClr val="tx1"/>
                </a:solidFill>
                <a:latin typeface="Candara" pitchFamily="34" charset="0"/>
              </a:rPr>
              <a:t>set output name: hmm/</a:t>
            </a:r>
            <a:r>
              <a:rPr lang="en-US" altLang="zh-TW" sz="2000" dirty="0" err="1" smtClean="0">
                <a:solidFill>
                  <a:schemeClr val="tx1"/>
                </a:solidFill>
                <a:latin typeface="Candara" pitchFamily="34" charset="0"/>
              </a:rPr>
              <a:t>hmmdef</a:t>
            </a:r>
            <a:endParaRPr lang="en-US" altLang="zh-TW" sz="2000" dirty="0" smtClean="0">
              <a:solidFill>
                <a:schemeClr val="tx1"/>
              </a:solidFill>
              <a:latin typeface="Candara" pitchFamily="34" charset="0"/>
            </a:endParaRPr>
          </a:p>
          <a:p>
            <a:r>
              <a:rPr lang="en-US" altLang="zh-TW" sz="2400" dirty="0" smtClean="0">
                <a:effectLst>
                  <a:outerShdw blurRad="38100" dist="38100" dir="2700000" algn="tl">
                    <a:srgbClr val="000000">
                      <a:alpha val="43137"/>
                    </a:srgbClr>
                  </a:outerShdw>
                </a:effectLst>
                <a:latin typeface="Candara" pitchFamily="34" charset="0"/>
              </a:rPr>
              <a:t>-S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scripts/training.scp</a:t>
            </a:r>
          </a:p>
          <a:p>
            <a:pPr lvl="1">
              <a:buFont typeface="Arial" pitchFamily="34" charset="0"/>
              <a:buChar char="•"/>
            </a:pPr>
            <a:r>
              <a:rPr lang="en-US" altLang="zh-TW" sz="2000" dirty="0" smtClean="0">
                <a:solidFill>
                  <a:schemeClr val="tx1"/>
                </a:solidFill>
                <a:latin typeface="Candara" pitchFamily="34" charset="0"/>
              </a:rPr>
              <a:t>a list of training data</a:t>
            </a:r>
          </a:p>
          <a:p>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lib/proto</a:t>
            </a:r>
          </a:p>
          <a:p>
            <a:pPr lvl="1">
              <a:buFont typeface="Arial" pitchFamily="34" charset="0"/>
              <a:buChar char="•"/>
            </a:pPr>
            <a:r>
              <a:rPr lang="en-US" altLang="zh-TW" sz="2000" dirty="0" smtClean="0">
                <a:solidFill>
                  <a:schemeClr val="tx1"/>
                </a:solidFill>
                <a:latin typeface="Candara" pitchFamily="34" charset="0"/>
              </a:rPr>
              <a:t>a description of a HMM model, HTK MMF format</a:t>
            </a:r>
            <a:endParaRPr lang="zh-TW" altLang="en-US" sz="2000" dirty="0">
              <a:solidFill>
                <a:schemeClr val="tx1"/>
              </a:solidFill>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11</a:t>
            </a:fld>
            <a:endParaRPr lang="zh-TW" altLang="en-US"/>
          </a:p>
        </p:txBody>
      </p:sp>
      <p:sp>
        <p:nvSpPr>
          <p:cNvPr id="5" name="Rectangle 9"/>
          <p:cNvSpPr>
            <a:spLocks noChangeArrowheads="1"/>
          </p:cNvSpPr>
          <p:nvPr/>
        </p:nvSpPr>
        <p:spPr bwMode="auto">
          <a:xfrm>
            <a:off x="467544" y="1725137"/>
            <a:ext cx="8208912" cy="86518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ct val="80000"/>
              </a:lnSpc>
              <a:spcBef>
                <a:spcPct val="20000"/>
              </a:spcBef>
              <a:buClr>
                <a:schemeClr val="accent2"/>
              </a:buClr>
            </a:pPr>
            <a:r>
              <a:rPr kumimoji="0" lang="en-US" altLang="zh-TW" sz="2000" dirty="0" err="1">
                <a:solidFill>
                  <a:srgbClr val="000000"/>
                </a:solidFill>
                <a:latin typeface="Georgia" pitchFamily="18" charset="0"/>
              </a:rPr>
              <a:t>HCompV</a:t>
            </a:r>
            <a:r>
              <a:rPr kumimoji="0" lang="en-US" altLang="zh-TW" sz="2000" dirty="0">
                <a:solidFill>
                  <a:srgbClr val="000000"/>
                </a:solidFill>
                <a:latin typeface="Georgia" pitchFamily="18" charset="0"/>
              </a:rPr>
              <a:t> -C </a:t>
            </a:r>
            <a:r>
              <a:rPr kumimoji="0" lang="en-US" altLang="zh-TW" sz="2000" dirty="0" smtClean="0">
                <a:solidFill>
                  <a:srgbClr val="9A3D01"/>
                </a:solidFill>
                <a:latin typeface="Georgia" pitchFamily="18" charset="0"/>
              </a:rPr>
              <a:t>lib/</a:t>
            </a:r>
            <a:r>
              <a:rPr kumimoji="0" lang="en-US" altLang="zh-TW" sz="2000" dirty="0" err="1" smtClean="0">
                <a:solidFill>
                  <a:srgbClr val="9A3D01"/>
                </a:solidFill>
                <a:latin typeface="Georgia" pitchFamily="18" charset="0"/>
              </a:rPr>
              <a:t>config.cfg</a:t>
            </a:r>
            <a:r>
              <a:rPr kumimoji="0" lang="en-US" altLang="zh-TW" sz="2000" dirty="0" smtClean="0">
                <a:solidFill>
                  <a:srgbClr val="000000"/>
                </a:solidFill>
                <a:latin typeface="Georgia" pitchFamily="18" charset="0"/>
              </a:rPr>
              <a:t> </a:t>
            </a:r>
            <a:r>
              <a:rPr kumimoji="0" lang="en-US" altLang="zh-TW" sz="2000" dirty="0">
                <a:solidFill>
                  <a:srgbClr val="000000"/>
                </a:solidFill>
                <a:latin typeface="Georgia" pitchFamily="18" charset="0"/>
              </a:rPr>
              <a:t>-o </a:t>
            </a:r>
            <a:r>
              <a:rPr kumimoji="0" lang="en-US" altLang="zh-TW" sz="2000" dirty="0" err="1">
                <a:solidFill>
                  <a:srgbClr val="9A3D01"/>
                </a:solidFill>
                <a:latin typeface="Georgia" pitchFamily="18" charset="0"/>
              </a:rPr>
              <a:t>hmmdef</a:t>
            </a:r>
            <a:r>
              <a:rPr kumimoji="0" lang="en-US" altLang="zh-TW" sz="2000" dirty="0">
                <a:solidFill>
                  <a:srgbClr val="000000"/>
                </a:solidFill>
                <a:latin typeface="Georgia" pitchFamily="18" charset="0"/>
              </a:rPr>
              <a:t> </a:t>
            </a:r>
          </a:p>
          <a:p>
            <a:pPr algn="ctr">
              <a:lnSpc>
                <a:spcPct val="80000"/>
              </a:lnSpc>
              <a:spcBef>
                <a:spcPct val="20000"/>
              </a:spcBef>
              <a:buClr>
                <a:schemeClr val="accent2"/>
              </a:buClr>
            </a:pPr>
            <a:r>
              <a:rPr kumimoji="0" lang="en-US" altLang="zh-TW" sz="2000" dirty="0">
                <a:solidFill>
                  <a:srgbClr val="000000"/>
                </a:solidFill>
                <a:latin typeface="Georgia" pitchFamily="18" charset="0"/>
              </a:rPr>
              <a:t>-M </a:t>
            </a:r>
            <a:r>
              <a:rPr kumimoji="0" lang="en-US" altLang="zh-TW" sz="2000" dirty="0">
                <a:solidFill>
                  <a:srgbClr val="9A3D01"/>
                </a:solidFill>
                <a:latin typeface="Georgia" pitchFamily="18" charset="0"/>
              </a:rPr>
              <a:t>hmm</a:t>
            </a:r>
            <a:r>
              <a:rPr kumimoji="0" lang="en-US" altLang="zh-TW" sz="2000" dirty="0">
                <a:solidFill>
                  <a:srgbClr val="000000"/>
                </a:solidFill>
                <a:latin typeface="Georgia" pitchFamily="18" charset="0"/>
              </a:rPr>
              <a:t> -S </a:t>
            </a:r>
            <a:r>
              <a:rPr kumimoji="0" lang="en-US" altLang="zh-TW" sz="2000" dirty="0">
                <a:solidFill>
                  <a:srgbClr val="9A3D01"/>
                </a:solidFill>
                <a:latin typeface="Georgia" pitchFamily="18" charset="0"/>
              </a:rPr>
              <a:t>scripts/training.scp</a:t>
            </a:r>
            <a:r>
              <a:rPr kumimoji="0" lang="en-US" altLang="zh-TW" sz="2000" dirty="0">
                <a:solidFill>
                  <a:srgbClr val="000000"/>
                </a:solidFill>
                <a:latin typeface="Georgia" pitchFamily="18" charset="0"/>
              </a:rPr>
              <a:t> </a:t>
            </a:r>
            <a:r>
              <a:rPr kumimoji="0" lang="en-US" altLang="zh-TW" sz="2000" dirty="0">
                <a:solidFill>
                  <a:srgbClr val="9A3D01"/>
                </a:solidFill>
                <a:latin typeface="Georgia" pitchFamily="18" charset="0"/>
              </a:rPr>
              <a:t>lib/proto</a:t>
            </a:r>
            <a:endParaRPr kumimoji="0" lang="zh-TW" altLang="en-US" sz="2000" dirty="0">
              <a:solidFill>
                <a:srgbClr val="9A3D01"/>
              </a:solidFill>
              <a:latin typeface="Georgia" pitchFamily="18" charset="0"/>
            </a:endParaRPr>
          </a:p>
        </p:txBody>
      </p:sp>
      <p:grpSp>
        <p:nvGrpSpPr>
          <p:cNvPr id="12" name="群組 11"/>
          <p:cNvGrpSpPr/>
          <p:nvPr/>
        </p:nvGrpSpPr>
        <p:grpSpPr>
          <a:xfrm>
            <a:off x="408247" y="5144408"/>
            <a:ext cx="7148026" cy="968067"/>
            <a:chOff x="783286" y="4635028"/>
            <a:chExt cx="7148026" cy="968067"/>
          </a:xfrm>
        </p:grpSpPr>
        <p:sp>
          <p:nvSpPr>
            <p:cNvPr id="10" name="Oval 3"/>
            <p:cNvSpPr>
              <a:spLocks noChangeArrowheads="1"/>
            </p:cNvSpPr>
            <p:nvPr/>
          </p:nvSpPr>
          <p:spPr bwMode="auto">
            <a:xfrm>
              <a:off x="783286" y="5099039"/>
              <a:ext cx="1584176" cy="504056"/>
            </a:xfrm>
            <a:prstGeom prst="ellipse">
              <a:avLst/>
            </a:prstGeom>
            <a:noFill/>
            <a:ln w="57150">
              <a:solidFill>
                <a:srgbClr val="FF0000"/>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smtClean="0">
                <a:ln>
                  <a:noFill/>
                </a:ln>
                <a:solidFill>
                  <a:srgbClr val="FF0000"/>
                </a:solidFill>
                <a:effectLst/>
                <a:uLnTx/>
                <a:uFillTx/>
                <a:latin typeface="Century Schoolbook" pitchFamily="18" charset="0"/>
              </a:endParaRPr>
            </a:p>
          </p:txBody>
        </p:sp>
        <p:sp>
          <p:nvSpPr>
            <p:cNvPr id="11" name="Rounded Rectangular Callout 4"/>
            <p:cNvSpPr>
              <a:spLocks noChangeArrowheads="1"/>
            </p:cNvSpPr>
            <p:nvPr/>
          </p:nvSpPr>
          <p:spPr bwMode="auto">
            <a:xfrm>
              <a:off x="4788024" y="4635028"/>
              <a:ext cx="3143288" cy="738188"/>
            </a:xfrm>
            <a:prstGeom prst="wedgeRoundRectCallout">
              <a:avLst>
                <a:gd name="adj1" fmla="val -127567"/>
                <a:gd name="adj2" fmla="val 48498"/>
                <a:gd name="adj3" fmla="val 16667"/>
              </a:avLst>
            </a:prstGeom>
            <a:gradFill rotWithShape="1">
              <a:gsLst>
                <a:gs pos="0">
                  <a:srgbClr val="B32C16">
                    <a:tint val="35000"/>
                    <a:satMod val="260000"/>
                  </a:srgbClr>
                </a:gs>
                <a:gs pos="30000">
                  <a:srgbClr val="B32C16">
                    <a:tint val="38000"/>
                    <a:satMod val="260000"/>
                  </a:srgbClr>
                </a:gs>
                <a:gs pos="75000">
                  <a:srgbClr val="B32C16">
                    <a:tint val="55000"/>
                    <a:satMod val="255000"/>
                  </a:srgbClr>
                </a:gs>
                <a:gs pos="100000">
                  <a:srgbClr val="B32C16">
                    <a:tint val="70000"/>
                    <a:satMod val="255000"/>
                  </a:srgbClr>
                </a:gs>
              </a:gsLst>
              <a:path path="circle">
                <a:fillToRect l="5000" t="100000" r="120000" b="10000"/>
              </a:path>
            </a:gradFill>
            <a:ln w="12700" cap="flat" cmpd="sng" algn="ctr">
              <a:solidFill>
                <a:srgbClr val="B32C16">
                  <a:shade val="70000"/>
                  <a:satMod val="150000"/>
                </a:srgbClr>
              </a:solidFill>
              <a:prstDash val="solid"/>
              <a:headEnd/>
              <a:tailEnd/>
            </a:ln>
            <a:effectLst>
              <a:outerShdw blurRad="50800" dist="25000" dir="5400000" rotWithShape="0">
                <a:srgbClr val="000000">
                  <a:alpha val="4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smtClean="0">
                  <a:ln>
                    <a:noFill/>
                  </a:ln>
                  <a:solidFill>
                    <a:sysClr val="windowText" lastClr="000000"/>
                  </a:solidFill>
                  <a:effectLst/>
                  <a:uLnTx/>
                  <a:uFillTx/>
                  <a:latin typeface="Arial" pitchFamily="34" charset="0"/>
                  <a:ea typeface="新細明體"/>
                  <a:cs typeface="+mn-cs"/>
                </a:rPr>
                <a:t>You can modify the Model Format  here. (# states)</a:t>
              </a:r>
              <a:endParaRPr kumimoji="0" lang="zh-TW" altLang="en-US" sz="1800" b="0" i="0" u="none" strike="noStrike" kern="0" cap="none" spc="0" normalizeH="0" baseline="0" noProof="0" smtClean="0">
                <a:ln>
                  <a:noFill/>
                </a:ln>
                <a:solidFill>
                  <a:sysClr val="windowText" lastClr="000000"/>
                </a:solidFill>
                <a:effectLst/>
                <a:uLnTx/>
                <a:uFillTx/>
                <a:latin typeface="Arial" pitchFamily="34" charset="0"/>
                <a:ea typeface="新細明體"/>
                <a:cs typeface="+mn-cs"/>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Initial MMF Prototype</a:t>
            </a:r>
            <a:endParaRPr lang="zh-TW" altLang="en-US" dirty="0"/>
          </a:p>
        </p:txBody>
      </p:sp>
      <p:sp>
        <p:nvSpPr>
          <p:cNvPr id="3" name="內容版面配置區 2"/>
          <p:cNvSpPr>
            <a:spLocks noGrp="1"/>
          </p:cNvSpPr>
          <p:nvPr>
            <p:ph idx="1"/>
          </p:nvPr>
        </p:nvSpPr>
        <p:spPr/>
        <p:txBody>
          <a:bodyPr/>
          <a:lstStyle/>
          <a:p>
            <a:r>
              <a:rPr lang="en-US" altLang="zh-TW" sz="2400" dirty="0" smtClean="0">
                <a:effectLst>
                  <a:outerShdw blurRad="38100" dist="38100" dir="2700000" algn="tl">
                    <a:srgbClr val="000000">
                      <a:alpha val="43137"/>
                    </a:srgbClr>
                  </a:outerShdw>
                </a:effectLst>
                <a:latin typeface="Candara" pitchFamily="34" charset="0"/>
              </a:rPr>
              <a:t>MMF: </a:t>
            </a:r>
            <a:r>
              <a:rPr lang="en-US" altLang="zh-TW" sz="2400" dirty="0" err="1" smtClean="0">
                <a:effectLst>
                  <a:outerShdw blurRad="38100" dist="38100" dir="2700000" algn="tl">
                    <a:srgbClr val="000000">
                      <a:alpha val="43137"/>
                    </a:srgbClr>
                  </a:outerShdw>
                </a:effectLst>
                <a:latin typeface="Candara" pitchFamily="34" charset="0"/>
              </a:rPr>
              <a:t>HTKBook</a:t>
            </a:r>
            <a:r>
              <a:rPr lang="en-US" altLang="zh-TW" sz="2400" dirty="0" smtClean="0">
                <a:effectLst>
                  <a:outerShdw blurRad="38100" dist="38100" dir="2700000" algn="tl">
                    <a:srgbClr val="000000">
                      <a:alpha val="43137"/>
                    </a:srgbClr>
                  </a:outerShdw>
                </a:effectLst>
                <a:latin typeface="Candara" pitchFamily="34" charset="0"/>
              </a:rPr>
              <a:t> chapter 7</a:t>
            </a:r>
            <a:endParaRPr lang="zh-TW" altLang="en-US" sz="2400" dirty="0" smtClean="0">
              <a:effectLst>
                <a:outerShdw blurRad="38100" dist="38100" dir="2700000" algn="tl">
                  <a:srgbClr val="000000">
                    <a:alpha val="43137"/>
                  </a:srgbClr>
                </a:outerShdw>
              </a:effectLst>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12</a:t>
            </a:fld>
            <a:endParaRPr lang="zh-TW" altLang="en-US"/>
          </a:p>
        </p:txBody>
      </p:sp>
      <p:sp>
        <p:nvSpPr>
          <p:cNvPr id="5" name="Text Box 4"/>
          <p:cNvSpPr txBox="1">
            <a:spLocks noChangeArrowheads="1"/>
          </p:cNvSpPr>
          <p:nvPr/>
        </p:nvSpPr>
        <p:spPr bwMode="auto">
          <a:xfrm>
            <a:off x="4932040" y="2060848"/>
            <a:ext cx="4032448" cy="461664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kumimoji="0" lang="en-US" altLang="zh-TW" sz="1400" dirty="0"/>
              <a:t>~o &lt;VECSIZE&gt; 39 &lt;MFCC_Z_E_D_A&gt;</a:t>
            </a:r>
          </a:p>
          <a:p>
            <a:r>
              <a:rPr kumimoji="0" lang="en-US" altLang="zh-TW" sz="1400" dirty="0"/>
              <a:t>~h "proto"</a:t>
            </a:r>
          </a:p>
          <a:p>
            <a:r>
              <a:rPr kumimoji="0" lang="en-US" altLang="zh-TW" sz="1400" dirty="0"/>
              <a:t>&lt;</a:t>
            </a:r>
            <a:r>
              <a:rPr kumimoji="0" lang="en-US" altLang="zh-TW" sz="1400" dirty="0" err="1"/>
              <a:t>BeginHMM</a:t>
            </a:r>
            <a:r>
              <a:rPr kumimoji="0" lang="en-US" altLang="zh-TW" sz="1400" dirty="0"/>
              <a:t>&gt;</a:t>
            </a:r>
          </a:p>
          <a:p>
            <a:r>
              <a:rPr kumimoji="0" lang="en-US" altLang="zh-TW" sz="1400" dirty="0"/>
              <a:t>&lt;</a:t>
            </a:r>
            <a:r>
              <a:rPr kumimoji="0" lang="en-US" altLang="zh-TW" sz="1400" dirty="0" err="1"/>
              <a:t>NumStates</a:t>
            </a:r>
            <a:r>
              <a:rPr kumimoji="0" lang="en-US" altLang="zh-TW" sz="1400" dirty="0"/>
              <a:t>&gt; 5</a:t>
            </a:r>
          </a:p>
          <a:p>
            <a:r>
              <a:rPr kumimoji="0" lang="en-US" altLang="zh-TW" sz="1400" dirty="0"/>
              <a:t>&lt;State&gt; 2</a:t>
            </a:r>
          </a:p>
          <a:p>
            <a:r>
              <a:rPr kumimoji="0" lang="en-US" altLang="zh-TW" sz="1400" dirty="0"/>
              <a:t>&lt;Mean&gt; 39</a:t>
            </a:r>
          </a:p>
          <a:p>
            <a:r>
              <a:rPr kumimoji="0" lang="en-US" altLang="zh-TW" sz="1400" dirty="0"/>
              <a:t>0.0 0.0 0.0 0.0 0.0 0.0 0.0 0.0 0.0 0.0 0.0 …</a:t>
            </a:r>
          </a:p>
          <a:p>
            <a:r>
              <a:rPr kumimoji="0" lang="en-US" altLang="zh-TW" sz="1400" dirty="0"/>
              <a:t>&lt;Variance&gt; 39</a:t>
            </a:r>
          </a:p>
          <a:p>
            <a:r>
              <a:rPr kumimoji="0" lang="en-US" altLang="zh-TW" sz="1400" dirty="0"/>
              <a:t>1.0 1.0 1.0 1.0 1.0 1.0 1.0 1.0 1.0 1.0 1.0 …</a:t>
            </a:r>
          </a:p>
          <a:p>
            <a:r>
              <a:rPr kumimoji="0" lang="en-US" altLang="zh-TW" sz="1400" dirty="0"/>
              <a:t>&lt;State&gt; 3</a:t>
            </a:r>
          </a:p>
          <a:p>
            <a:r>
              <a:rPr kumimoji="0" lang="en-US" altLang="zh-TW" sz="1400" dirty="0"/>
              <a:t>&lt;Mean&gt; 39</a:t>
            </a:r>
          </a:p>
          <a:p>
            <a:r>
              <a:rPr kumimoji="0" lang="en-US" altLang="zh-TW" sz="1400" dirty="0"/>
              <a:t>0.0 0.0 0.0 0.0 0.0 0.0 0.0 0.0 0.0 0.0 0.0 …</a:t>
            </a:r>
          </a:p>
          <a:p>
            <a:r>
              <a:rPr kumimoji="0" lang="en-US" altLang="zh-TW" sz="1400" dirty="0"/>
              <a:t>&lt;Variance&gt; 39</a:t>
            </a:r>
          </a:p>
          <a:p>
            <a:r>
              <a:rPr kumimoji="0" lang="en-US" altLang="zh-TW" sz="1400" dirty="0"/>
              <a:t>…</a:t>
            </a:r>
          </a:p>
          <a:p>
            <a:r>
              <a:rPr kumimoji="0" lang="en-US" altLang="zh-TW" sz="1400" dirty="0"/>
              <a:t>&lt;</a:t>
            </a:r>
            <a:r>
              <a:rPr kumimoji="0" lang="en-US" altLang="zh-TW" sz="1400" dirty="0" err="1"/>
              <a:t>TransP</a:t>
            </a:r>
            <a:r>
              <a:rPr kumimoji="0" lang="en-US" altLang="zh-TW" sz="1400" dirty="0"/>
              <a:t>&gt; 5</a:t>
            </a:r>
          </a:p>
          <a:p>
            <a:r>
              <a:rPr kumimoji="0" lang="en-US" altLang="zh-TW" sz="1400" dirty="0"/>
              <a:t>0.0 1.0 0.0 0.0 0.0 </a:t>
            </a:r>
          </a:p>
          <a:p>
            <a:r>
              <a:rPr kumimoji="0" lang="en-US" altLang="zh-TW" sz="1400" dirty="0"/>
              <a:t>0.0 0.5 0.5 0.0 0.0</a:t>
            </a:r>
          </a:p>
          <a:p>
            <a:r>
              <a:rPr kumimoji="0" lang="en-US" altLang="zh-TW" sz="1400" dirty="0"/>
              <a:t>0.0 0.0 0.5 0.5 0.0</a:t>
            </a:r>
          </a:p>
          <a:p>
            <a:r>
              <a:rPr kumimoji="0" lang="en-US" altLang="zh-TW" sz="1400" dirty="0"/>
              <a:t>0.0 0.0 0.0 0.5 0.5</a:t>
            </a:r>
          </a:p>
          <a:p>
            <a:r>
              <a:rPr kumimoji="0" lang="en-US" altLang="zh-TW" sz="1400" dirty="0"/>
              <a:t>0.0 0.0 0.0 0.0 0.0</a:t>
            </a:r>
          </a:p>
          <a:p>
            <a:r>
              <a:rPr kumimoji="0" lang="en-US" altLang="zh-TW" sz="1400" dirty="0"/>
              <a:t>&lt;</a:t>
            </a:r>
            <a:r>
              <a:rPr kumimoji="0" lang="en-US" altLang="zh-TW" sz="1400" dirty="0" err="1"/>
              <a:t>EndHMM</a:t>
            </a:r>
            <a:r>
              <a:rPr kumimoji="0" lang="en-US" altLang="zh-TW" sz="1400" dirty="0"/>
              <a:t>&gt;</a:t>
            </a:r>
          </a:p>
        </p:txBody>
      </p:sp>
      <p:graphicFrame>
        <p:nvGraphicFramePr>
          <p:cNvPr id="6" name="Object 13"/>
          <p:cNvGraphicFramePr>
            <a:graphicFrameLocks noChangeAspect="1"/>
          </p:cNvGraphicFramePr>
          <p:nvPr/>
        </p:nvGraphicFramePr>
        <p:xfrm>
          <a:off x="683568" y="2924944"/>
          <a:ext cx="3913187" cy="3503613"/>
        </p:xfrm>
        <a:graphic>
          <a:graphicData uri="http://schemas.openxmlformats.org/presentationml/2006/ole">
            <mc:AlternateContent xmlns:mc="http://schemas.openxmlformats.org/markup-compatibility/2006">
              <mc:Choice xmlns:v="urn:schemas-microsoft-com:vml" Requires="v">
                <p:oleObj spid="_x0000_s8254" name="Visio" r:id="rId3" imgW="2206914" imgH="2038139" progId="">
                  <p:embed/>
                </p:oleObj>
              </mc:Choice>
              <mc:Fallback>
                <p:oleObj name="Visio" r:id="rId3" imgW="2206914" imgH="2038139"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2924944"/>
                        <a:ext cx="3913187" cy="350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Initial HMM</a:t>
            </a:r>
            <a:endParaRPr lang="zh-TW" altLang="en-US" dirty="0"/>
          </a:p>
        </p:txBody>
      </p:sp>
      <p:sp>
        <p:nvSpPr>
          <p:cNvPr id="3" name="內容版面配置區 2"/>
          <p:cNvSpPr>
            <a:spLocks noGrp="1"/>
          </p:cNvSpPr>
          <p:nvPr>
            <p:ph idx="1"/>
          </p:nvPr>
        </p:nvSpPr>
        <p:spPr/>
        <p:txBody>
          <a:bodyPr>
            <a:normAutofit/>
          </a:bodyPr>
          <a:lstStyle/>
          <a:p>
            <a:endParaRPr lang="en-US" altLang="zh-TW" dirty="0" smtClean="0"/>
          </a:p>
          <a:p>
            <a:endParaRPr lang="en-US" altLang="zh-TW" dirty="0" smtClean="0"/>
          </a:p>
          <a:p>
            <a:r>
              <a:rPr lang="en-US" altLang="zh-TW" sz="2400" dirty="0" smtClean="0">
                <a:effectLst>
                  <a:outerShdw blurRad="38100" dist="38100" dir="2700000" algn="tl">
                    <a:srgbClr val="000000">
                      <a:alpha val="43137"/>
                    </a:srgbClr>
                  </a:outerShdw>
                </a:effectLst>
              </a:rPr>
              <a:t>bin/macro</a:t>
            </a:r>
          </a:p>
          <a:p>
            <a:pPr lvl="1">
              <a:buFont typeface="Arial" pitchFamily="34" charset="0"/>
              <a:buChar char="•"/>
            </a:pPr>
            <a:r>
              <a:rPr lang="en-US" altLang="zh-TW" sz="2000" dirty="0" smtClean="0">
                <a:solidFill>
                  <a:schemeClr val="tx1"/>
                </a:solidFill>
              </a:rPr>
              <a:t>Produce MMF contains </a:t>
            </a:r>
            <a:r>
              <a:rPr lang="en-US" altLang="zh-TW" sz="2000" dirty="0" err="1" smtClean="0">
                <a:solidFill>
                  <a:schemeClr val="tx1"/>
                </a:solidFill>
              </a:rPr>
              <a:t>vFloor</a:t>
            </a:r>
            <a:endParaRPr lang="en-US" altLang="zh-TW" sz="2000" dirty="0" smtClean="0">
              <a:solidFill>
                <a:schemeClr val="tx1"/>
              </a:solidFill>
            </a:endParaRPr>
          </a:p>
          <a:p>
            <a:r>
              <a:rPr lang="en-US" altLang="zh-TW" sz="2400" dirty="0" smtClean="0">
                <a:effectLst>
                  <a:outerShdw blurRad="38100" dist="38100" dir="2700000" algn="tl">
                    <a:srgbClr val="000000">
                      <a:alpha val="43137"/>
                    </a:srgbClr>
                  </a:outerShdw>
                </a:effectLst>
              </a:rPr>
              <a:t>bin/models_1mixsil</a:t>
            </a:r>
          </a:p>
          <a:p>
            <a:pPr lvl="1">
              <a:buFont typeface="Arial" pitchFamily="34" charset="0"/>
              <a:buChar char="•"/>
            </a:pPr>
            <a:r>
              <a:rPr lang="en-US" altLang="zh-TW" sz="2000" dirty="0" smtClean="0">
                <a:solidFill>
                  <a:schemeClr val="tx1"/>
                </a:solidFill>
              </a:rPr>
              <a:t>add silence HMM</a:t>
            </a:r>
          </a:p>
          <a:p>
            <a:r>
              <a:rPr lang="en-US" altLang="zh-TW" sz="2400" dirty="0" smtClean="0">
                <a:effectLst>
                  <a:outerShdw blurRad="38100" dist="38100" dir="2700000" algn="tl">
                    <a:srgbClr val="000000">
                      <a:alpha val="43137"/>
                    </a:srgbClr>
                  </a:outerShdw>
                </a:effectLst>
              </a:rPr>
              <a:t>These are written in C</a:t>
            </a:r>
          </a:p>
          <a:p>
            <a:pPr lvl="1">
              <a:buFont typeface="Arial" pitchFamily="34" charset="0"/>
              <a:buChar char="•"/>
            </a:pPr>
            <a:r>
              <a:rPr lang="en-US" altLang="zh-TW" sz="2000" dirty="0" smtClean="0">
                <a:solidFill>
                  <a:schemeClr val="tx1"/>
                </a:solidFill>
              </a:rPr>
              <a:t>But you can do these by a text editor</a:t>
            </a: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13</a:t>
            </a:fld>
            <a:endParaRPr lang="zh-TW" altLang="en-US"/>
          </a:p>
        </p:txBody>
      </p:sp>
      <p:grpSp>
        <p:nvGrpSpPr>
          <p:cNvPr id="5" name="Group 9"/>
          <p:cNvGrpSpPr>
            <a:grpSpLocks/>
          </p:cNvGrpSpPr>
          <p:nvPr/>
        </p:nvGrpSpPr>
        <p:grpSpPr bwMode="auto">
          <a:xfrm>
            <a:off x="3707904" y="1700808"/>
            <a:ext cx="2522537" cy="2011362"/>
            <a:chOff x="2613" y="1434"/>
            <a:chExt cx="1336" cy="1213"/>
          </a:xfrm>
        </p:grpSpPr>
        <p:graphicFrame>
          <p:nvGraphicFramePr>
            <p:cNvPr id="6" name="Object 13"/>
            <p:cNvGraphicFramePr>
              <a:graphicFrameLocks noChangeAspect="1"/>
            </p:cNvGraphicFramePr>
            <p:nvPr/>
          </p:nvGraphicFramePr>
          <p:xfrm>
            <a:off x="2613" y="1719"/>
            <a:ext cx="1336" cy="928"/>
          </p:xfrm>
          <a:graphic>
            <a:graphicData uri="http://schemas.openxmlformats.org/presentationml/2006/ole">
              <mc:AlternateContent xmlns:mc="http://schemas.openxmlformats.org/markup-compatibility/2006">
                <mc:Choice xmlns:v="urn:schemas-microsoft-com:vml" Requires="v">
                  <p:oleObj spid="_x0000_s9342" name="Visio" r:id="rId3" imgW="2183081" imgH="1564018" progId="">
                    <p:embed/>
                  </p:oleObj>
                </mc:Choice>
                <mc:Fallback>
                  <p:oleObj name="Visio" r:id="rId3" imgW="2183081" imgH="1564018"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 y="1719"/>
                          <a:ext cx="1336" cy="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 name="Rectangle 15"/>
            <p:cNvSpPr>
              <a:spLocks noChangeArrowheads="1"/>
            </p:cNvSpPr>
            <p:nvPr/>
          </p:nvSpPr>
          <p:spPr bwMode="auto">
            <a:xfrm>
              <a:off x="2783" y="1434"/>
              <a:ext cx="827" cy="223"/>
            </a:xfrm>
            <a:prstGeom prst="rect">
              <a:avLst/>
            </a:prstGeom>
            <a:noFill/>
            <a:ln w="9525">
              <a:noFill/>
              <a:miter lim="800000"/>
              <a:headEnd/>
              <a:tailEnd/>
            </a:ln>
          </p:spPr>
          <p:txBody>
            <a:bodyPr wrap="none">
              <a:spAutoFit/>
            </a:bodyPr>
            <a:lstStyle/>
            <a:p>
              <a:r>
                <a:rPr kumimoji="0" lang="en-US" altLang="zh-TW" dirty="0">
                  <a:solidFill>
                    <a:srgbClr val="FFC000"/>
                  </a:solidFill>
                </a:rPr>
                <a:t>hmm/</a:t>
              </a:r>
              <a:r>
                <a:rPr kumimoji="0" lang="en-US" altLang="zh-TW" dirty="0" err="1">
                  <a:solidFill>
                    <a:srgbClr val="FFC000"/>
                  </a:solidFill>
                </a:rPr>
                <a:t>hmmdef</a:t>
              </a:r>
              <a:endParaRPr kumimoji="0" lang="en-US" altLang="zh-TW" dirty="0">
                <a:solidFill>
                  <a:srgbClr val="FFC000"/>
                </a:solidFill>
              </a:endParaRPr>
            </a:p>
          </p:txBody>
        </p:sp>
      </p:grpSp>
      <p:grpSp>
        <p:nvGrpSpPr>
          <p:cNvPr id="8" name="Group 10"/>
          <p:cNvGrpSpPr>
            <a:grpSpLocks/>
          </p:cNvGrpSpPr>
          <p:nvPr/>
        </p:nvGrpSpPr>
        <p:grpSpPr bwMode="auto">
          <a:xfrm>
            <a:off x="6444208" y="1700808"/>
            <a:ext cx="2071687" cy="4578350"/>
            <a:chOff x="4161" y="931"/>
            <a:chExt cx="1097" cy="2762"/>
          </a:xfrm>
        </p:grpSpPr>
        <p:graphicFrame>
          <p:nvGraphicFramePr>
            <p:cNvPr id="9" name="Object 12"/>
            <p:cNvGraphicFramePr>
              <a:graphicFrameLocks noChangeAspect="1"/>
            </p:cNvGraphicFramePr>
            <p:nvPr/>
          </p:nvGraphicFramePr>
          <p:xfrm>
            <a:off x="4161" y="1203"/>
            <a:ext cx="1097" cy="2490"/>
          </p:xfrm>
          <a:graphic>
            <a:graphicData uri="http://schemas.openxmlformats.org/presentationml/2006/ole">
              <mc:AlternateContent xmlns:mc="http://schemas.openxmlformats.org/markup-compatibility/2006">
                <mc:Choice xmlns:v="urn:schemas-microsoft-com:vml" Requires="v">
                  <p:oleObj spid="_x0000_s9343" name="Visio" r:id="rId5" imgW="2053703" imgH="4814936" progId="">
                    <p:embed/>
                  </p:oleObj>
                </mc:Choice>
                <mc:Fallback>
                  <p:oleObj name="Visio" r:id="rId5" imgW="2053703" imgH="4814936"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1" y="1203"/>
                          <a:ext cx="1097" cy="2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1"/>
            <p:cNvSpPr>
              <a:spLocks noChangeArrowheads="1"/>
            </p:cNvSpPr>
            <p:nvPr/>
          </p:nvSpPr>
          <p:spPr bwMode="auto">
            <a:xfrm>
              <a:off x="4239" y="931"/>
              <a:ext cx="768" cy="223"/>
            </a:xfrm>
            <a:prstGeom prst="rect">
              <a:avLst/>
            </a:prstGeom>
            <a:noFill/>
            <a:ln w="9525">
              <a:noFill/>
              <a:miter lim="800000"/>
              <a:headEnd/>
              <a:tailEnd/>
            </a:ln>
          </p:spPr>
          <p:txBody>
            <a:bodyPr wrap="none">
              <a:spAutoFit/>
            </a:bodyPr>
            <a:lstStyle/>
            <a:p>
              <a:r>
                <a:rPr kumimoji="0" lang="en-US" altLang="zh-TW" dirty="0">
                  <a:solidFill>
                    <a:srgbClr val="FFC000"/>
                  </a:solidFill>
                </a:rPr>
                <a:t>hmm/models</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Flowchart</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14</a:t>
            </a:fld>
            <a:endParaRPr lang="zh-TW" altLang="en-US"/>
          </a:p>
        </p:txBody>
      </p:sp>
      <p:grpSp>
        <p:nvGrpSpPr>
          <p:cNvPr id="5" name="群組 5"/>
          <p:cNvGrpSpPr>
            <a:grpSpLocks/>
          </p:cNvGrpSpPr>
          <p:nvPr/>
        </p:nvGrpSpPr>
        <p:grpSpPr bwMode="auto">
          <a:xfrm>
            <a:off x="734219" y="2132856"/>
            <a:ext cx="7675562" cy="4267200"/>
            <a:chOff x="500034" y="1733568"/>
            <a:chExt cx="7675562" cy="4267200"/>
          </a:xfrm>
        </p:grpSpPr>
        <p:graphicFrame>
          <p:nvGraphicFramePr>
            <p:cNvPr id="6" name="Object 8"/>
            <p:cNvGraphicFramePr>
              <a:graphicFrameLocks noChangeAspect="1"/>
            </p:cNvGraphicFramePr>
            <p:nvPr/>
          </p:nvGraphicFramePr>
          <p:xfrm>
            <a:off x="500034" y="1733568"/>
            <a:ext cx="7675562" cy="4267200"/>
          </p:xfrm>
          <a:graphic>
            <a:graphicData uri="http://schemas.openxmlformats.org/presentationml/2006/ole">
              <mc:AlternateContent xmlns:mc="http://schemas.openxmlformats.org/markup-compatibility/2006">
                <mc:Choice xmlns:v="urn:schemas-microsoft-com:vml" Requires="v">
                  <p:oleObj spid="_x0000_s10302" name="Visio" r:id="rId3" imgW="4765532" imgH="2735495" progId="">
                    <p:embed/>
                  </p:oleObj>
                </mc:Choice>
                <mc:Fallback>
                  <p:oleObj name="Visio" r:id="rId3" imgW="4765532" imgH="273549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1733568"/>
                          <a:ext cx="7675562"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字方塊 3"/>
            <p:cNvSpPr txBox="1">
              <a:spLocks noChangeArrowheads="1"/>
            </p:cNvSpPr>
            <p:nvPr/>
          </p:nvSpPr>
          <p:spPr bwMode="auto">
            <a:xfrm>
              <a:off x="6286512" y="3571876"/>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x3</a:t>
              </a:r>
              <a:endParaRPr kumimoji="0" lang="zh-TW" altLang="en-US">
                <a:latin typeface="Century Schoolbook" pitchFamily="18" charset="0"/>
              </a:endParaRPr>
            </a:p>
          </p:txBody>
        </p:sp>
        <p:sp>
          <p:nvSpPr>
            <p:cNvPr id="8" name="文字方塊 4"/>
            <p:cNvSpPr txBox="1">
              <a:spLocks noChangeArrowheads="1"/>
            </p:cNvSpPr>
            <p:nvPr/>
          </p:nvSpPr>
          <p:spPr bwMode="auto">
            <a:xfrm>
              <a:off x="6320592" y="4929198"/>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x6</a:t>
              </a:r>
              <a:endParaRPr kumimoji="0" lang="zh-TW" altLang="en-US">
                <a:latin typeface="Century Schoolbook" pitchFamily="18" charset="0"/>
              </a:endParaRPr>
            </a:p>
          </p:txBody>
        </p:sp>
      </p:grpSp>
      <p:sp>
        <p:nvSpPr>
          <p:cNvPr id="9" name="矩形 8"/>
          <p:cNvSpPr/>
          <p:nvPr/>
        </p:nvSpPr>
        <p:spPr>
          <a:xfrm>
            <a:off x="4606230" y="2808638"/>
            <a:ext cx="3926210" cy="11418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HERest</a:t>
            </a:r>
            <a:r>
              <a:rPr lang="en-US" altLang="zh-TW" dirty="0" smtClean="0"/>
              <a:t> - Adjust HMMs</a:t>
            </a:r>
            <a:endParaRPr lang="zh-TW" altLang="en-US" dirty="0"/>
          </a:p>
        </p:txBody>
      </p:sp>
      <p:sp>
        <p:nvSpPr>
          <p:cNvPr id="3" name="內容版面配置區 2"/>
          <p:cNvSpPr>
            <a:spLocks noGrp="1"/>
          </p:cNvSpPr>
          <p:nvPr>
            <p:ph idx="1"/>
          </p:nvPr>
        </p:nvSpPr>
        <p:spPr/>
        <p:txBody>
          <a:bodyPr/>
          <a:lstStyle/>
          <a:p>
            <a:r>
              <a:rPr lang="en-US" altLang="zh-TW" sz="2400" dirty="0" smtClean="0">
                <a:effectLst>
                  <a:outerShdw blurRad="38100" dist="38100" dir="2700000" algn="tl">
                    <a:srgbClr val="000000">
                      <a:alpha val="43137"/>
                    </a:srgbClr>
                  </a:outerShdw>
                </a:effectLst>
                <a:latin typeface="Candara" pitchFamily="34" charset="0"/>
              </a:rPr>
              <a:t>Basic problem 3 for HMM</a:t>
            </a:r>
          </a:p>
          <a:p>
            <a:pPr lvl="1">
              <a:buFont typeface="Arial" pitchFamily="34" charset="0"/>
              <a:buChar char="•"/>
            </a:pPr>
            <a:r>
              <a:rPr lang="en-US" altLang="zh-TW" sz="2000" dirty="0" smtClean="0">
                <a:solidFill>
                  <a:schemeClr val="tx1"/>
                </a:solidFill>
                <a:latin typeface="Candara" pitchFamily="34" charset="0"/>
              </a:rPr>
              <a:t>Given O and an initial model </a:t>
            </a:r>
            <a:r>
              <a:rPr lang="el-GR" altLang="zh-TW" sz="2000" dirty="0" smtClean="0">
                <a:solidFill>
                  <a:schemeClr val="tx1"/>
                </a:solidFill>
                <a:latin typeface="Candara" pitchFamily="34" charset="0"/>
              </a:rPr>
              <a:t>λ</a:t>
            </a:r>
            <a:r>
              <a:rPr lang="en-US" altLang="zh-TW" sz="2000" dirty="0" smtClean="0">
                <a:solidFill>
                  <a:schemeClr val="tx1"/>
                </a:solidFill>
                <a:latin typeface="Candara" pitchFamily="34" charset="0"/>
              </a:rPr>
              <a:t>=(A,B,</a:t>
            </a:r>
            <a:r>
              <a:rPr lang="el-GR" altLang="zh-TW" sz="2000" dirty="0" smtClean="0">
                <a:solidFill>
                  <a:schemeClr val="tx1"/>
                </a:solidFill>
                <a:latin typeface="Candara" pitchFamily="34" charset="0"/>
              </a:rPr>
              <a:t> π</a:t>
            </a:r>
            <a:r>
              <a:rPr lang="en-US" altLang="zh-TW" sz="2000" dirty="0" smtClean="0">
                <a:solidFill>
                  <a:schemeClr val="tx1"/>
                </a:solidFill>
                <a:latin typeface="Candara" pitchFamily="34" charset="0"/>
              </a:rPr>
              <a:t>), adjust </a:t>
            </a:r>
            <a:r>
              <a:rPr lang="el-GR" altLang="zh-TW" sz="2000" dirty="0" smtClean="0">
                <a:solidFill>
                  <a:schemeClr val="tx1"/>
                </a:solidFill>
                <a:latin typeface="Candara" pitchFamily="34" charset="0"/>
              </a:rPr>
              <a:t>λ</a:t>
            </a:r>
            <a:r>
              <a:rPr lang="en-US" altLang="zh-TW" sz="2000" dirty="0" smtClean="0">
                <a:solidFill>
                  <a:schemeClr val="tx1"/>
                </a:solidFill>
                <a:latin typeface="Candara" pitchFamily="34" charset="0"/>
              </a:rPr>
              <a:t> to maximize P(O|</a:t>
            </a:r>
            <a:r>
              <a:rPr lang="el-GR" altLang="zh-TW" sz="2000" dirty="0" smtClean="0">
                <a:solidFill>
                  <a:schemeClr val="tx1"/>
                </a:solidFill>
                <a:latin typeface="Candara" pitchFamily="34" charset="0"/>
              </a:rPr>
              <a:t>λ</a:t>
            </a:r>
            <a:r>
              <a:rPr lang="en-US" altLang="zh-TW" sz="2000" dirty="0" smtClean="0">
                <a:solidFill>
                  <a:schemeClr val="tx1"/>
                </a:solidFill>
                <a:latin typeface="Candara" pitchFamily="34" charset="0"/>
              </a:rPr>
              <a:t>)</a:t>
            </a: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15</a:t>
            </a:fld>
            <a:endParaRPr lang="zh-TW" altLang="en-US"/>
          </a:p>
        </p:txBody>
      </p:sp>
      <p:graphicFrame>
        <p:nvGraphicFramePr>
          <p:cNvPr id="11266" name="Object 17"/>
          <p:cNvGraphicFramePr>
            <a:graphicFrameLocks noChangeAspect="1"/>
          </p:cNvGraphicFramePr>
          <p:nvPr/>
        </p:nvGraphicFramePr>
        <p:xfrm>
          <a:off x="413249" y="3285331"/>
          <a:ext cx="8317502" cy="2663949"/>
        </p:xfrm>
        <a:graphic>
          <a:graphicData uri="http://schemas.openxmlformats.org/presentationml/2006/ole">
            <mc:AlternateContent xmlns:mc="http://schemas.openxmlformats.org/markup-compatibility/2006">
              <mc:Choice xmlns:v="urn:schemas-microsoft-com:vml" Requires="v">
                <p:oleObj spid="_x0000_s11326" name="Visio" r:id="rId3" imgW="6190391" imgH="2274687" progId="">
                  <p:embed/>
                </p:oleObj>
              </mc:Choice>
              <mc:Fallback>
                <p:oleObj name="Visio" r:id="rId3" imgW="6190391" imgH="2274687"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249" y="3285331"/>
                        <a:ext cx="8317502" cy="2663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HERest</a:t>
            </a:r>
            <a:r>
              <a:rPr lang="en-US" altLang="zh-TW" dirty="0" smtClean="0"/>
              <a:t> - Adjust HMMs</a:t>
            </a:r>
            <a:endParaRPr lang="zh-TW" altLang="en-US" dirty="0"/>
          </a:p>
        </p:txBody>
      </p:sp>
      <p:sp>
        <p:nvSpPr>
          <p:cNvPr id="3" name="內容版面配置區 2"/>
          <p:cNvSpPr>
            <a:spLocks noGrp="1"/>
          </p:cNvSpPr>
          <p:nvPr>
            <p:ph idx="1"/>
          </p:nvPr>
        </p:nvSpPr>
        <p:spPr>
          <a:xfrm>
            <a:off x="507206" y="2105989"/>
            <a:ext cx="8065294" cy="3766185"/>
          </a:xfrm>
        </p:spPr>
        <p:txBody>
          <a:bodyPr>
            <a:normAutofit/>
          </a:bodyPr>
          <a:lstStyle/>
          <a:p>
            <a:pPr>
              <a:buNone/>
            </a:pPr>
            <a:endParaRPr lang="en-US" altLang="zh-TW" dirty="0" smtClean="0"/>
          </a:p>
          <a:p>
            <a:r>
              <a:rPr lang="en-US" altLang="zh-TW" sz="2400" dirty="0" smtClean="0">
                <a:effectLst>
                  <a:outerShdw blurRad="38100" dist="38100" dir="2700000" algn="tl">
                    <a:srgbClr val="000000">
                      <a:alpha val="43137"/>
                    </a:srgbClr>
                  </a:outerShdw>
                </a:effectLst>
                <a:latin typeface="Candara" pitchFamily="34" charset="0"/>
              </a:rPr>
              <a:t>Adjust parameters </a:t>
            </a:r>
            <a:r>
              <a:rPr lang="el-GR" altLang="zh-TW" sz="2400" dirty="0" smtClean="0">
                <a:effectLst>
                  <a:outerShdw blurRad="38100" dist="38100" dir="2700000" algn="tl">
                    <a:srgbClr val="000000">
                      <a:alpha val="43137"/>
                    </a:srgbClr>
                  </a:outerShdw>
                </a:effectLst>
                <a:latin typeface="Candara" pitchFamily="34" charset="0"/>
              </a:rPr>
              <a:t>λ</a:t>
            </a:r>
            <a:r>
              <a:rPr lang="en-US" altLang="zh-TW" sz="2400" dirty="0" smtClean="0">
                <a:effectLst>
                  <a:outerShdw blurRad="38100" dist="38100" dir="2700000" algn="tl">
                    <a:srgbClr val="000000">
                      <a:alpha val="43137"/>
                    </a:srgbClr>
                  </a:outerShdw>
                </a:effectLst>
                <a:latin typeface="Candara" pitchFamily="34" charset="0"/>
              </a:rPr>
              <a:t> to maximize P(O|</a:t>
            </a:r>
            <a:r>
              <a:rPr lang="el-GR" altLang="zh-TW" sz="2400" dirty="0" smtClean="0">
                <a:effectLst>
                  <a:outerShdw blurRad="38100" dist="38100" dir="2700000" algn="tl">
                    <a:srgbClr val="000000">
                      <a:alpha val="43137"/>
                    </a:srgbClr>
                  </a:outerShdw>
                </a:effectLst>
                <a:latin typeface="Candara" pitchFamily="34" charset="0"/>
              </a:rPr>
              <a:t>λ</a:t>
            </a:r>
            <a:r>
              <a:rPr lang="en-US" altLang="zh-TW" sz="2400" dirty="0" smtClean="0">
                <a:effectLst>
                  <a:outerShdw blurRad="38100" dist="38100" dir="2700000" algn="tl">
                    <a:srgbClr val="000000">
                      <a:alpha val="43137"/>
                    </a:srgbClr>
                  </a:outerShdw>
                </a:effectLst>
                <a:latin typeface="Candara" pitchFamily="34" charset="0"/>
              </a:rPr>
              <a:t>)</a:t>
            </a:r>
          </a:p>
          <a:p>
            <a:pPr lvl="1">
              <a:buFont typeface="Arial" pitchFamily="34" charset="0"/>
              <a:buChar char="•"/>
            </a:pPr>
            <a:r>
              <a:rPr lang="en-US" altLang="zh-TW" sz="2000" dirty="0" smtClean="0">
                <a:solidFill>
                  <a:schemeClr val="tx1"/>
                </a:solidFill>
                <a:latin typeface="Candara" pitchFamily="34" charset="0"/>
              </a:rPr>
              <a:t>one iteration of EM algorithm</a:t>
            </a:r>
          </a:p>
          <a:p>
            <a:pPr lvl="1">
              <a:buFont typeface="Arial" pitchFamily="34" charset="0"/>
              <a:buChar char="•"/>
            </a:pPr>
            <a:r>
              <a:rPr lang="en-US" altLang="zh-TW" sz="2000" dirty="0" smtClean="0">
                <a:solidFill>
                  <a:schemeClr val="tx1"/>
                </a:solidFill>
                <a:latin typeface="Candara" pitchFamily="34" charset="0"/>
              </a:rPr>
              <a:t>run this command three times =&gt; three iterations</a:t>
            </a:r>
          </a:p>
          <a:p>
            <a:r>
              <a:rPr lang="en-US" altLang="zh-TW" sz="2400" dirty="0" smtClean="0">
                <a:effectLst>
                  <a:outerShdw blurRad="38100" dist="38100" dir="2700000" algn="tl">
                    <a:srgbClr val="000000">
                      <a:alpha val="43137"/>
                    </a:srgbClr>
                  </a:outerShdw>
                </a:effectLst>
                <a:latin typeface="Candara" pitchFamily="34" charset="0"/>
              </a:rPr>
              <a:t>–I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labels/Clean08TR.mlf</a:t>
            </a:r>
          </a:p>
          <a:p>
            <a:pPr lvl="1">
              <a:buFont typeface="Arial" pitchFamily="34" charset="0"/>
              <a:buChar char="•"/>
            </a:pPr>
            <a:r>
              <a:rPr lang="en-US" altLang="zh-TW" sz="2000" dirty="0" smtClean="0">
                <a:solidFill>
                  <a:schemeClr val="tx1"/>
                </a:solidFill>
                <a:latin typeface="Candara" pitchFamily="34" charset="0"/>
              </a:rPr>
              <a:t>set label file to “labels/Clean08TR.mlf”</a:t>
            </a:r>
          </a:p>
          <a:p>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lib/models.lst</a:t>
            </a:r>
          </a:p>
          <a:p>
            <a:pPr lvl="1">
              <a:buFont typeface="Arial" pitchFamily="34" charset="0"/>
              <a:buChar char="•"/>
            </a:pPr>
            <a:r>
              <a:rPr lang="en-US" altLang="zh-TW" sz="2000" dirty="0" smtClean="0">
                <a:solidFill>
                  <a:schemeClr val="tx1"/>
                </a:solidFill>
                <a:latin typeface="Candara" pitchFamily="34" charset="0"/>
              </a:rPr>
              <a:t>a list of word models</a:t>
            </a:r>
          </a:p>
          <a:p>
            <a:pPr lvl="2"/>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liN</a:t>
            </a:r>
            <a:r>
              <a:rPr lang="en-US" altLang="zh-TW" sz="1800" dirty="0" smtClean="0">
                <a:solidFill>
                  <a:schemeClr val="tx1"/>
                </a:solidFill>
                <a:latin typeface="Candara" pitchFamily="34" charset="0"/>
              </a:rPr>
              <a:t> (</a:t>
            </a:r>
            <a:r>
              <a:rPr lang="zh-TW" altLang="en-US" sz="1800" dirty="0" smtClean="0">
                <a:solidFill>
                  <a:schemeClr val="tx1"/>
                </a:solidFill>
                <a:latin typeface="Candara" pitchFamily="34" charset="0"/>
              </a:rPr>
              <a:t>零</a:t>
            </a:r>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i</a:t>
            </a:r>
            <a:r>
              <a:rPr lang="en-US" altLang="zh-TW" sz="1800" dirty="0" smtClean="0">
                <a:solidFill>
                  <a:schemeClr val="tx1"/>
                </a:solidFill>
                <a:latin typeface="Candara" pitchFamily="34" charset="0"/>
              </a:rPr>
              <a:t> (</a:t>
            </a:r>
            <a:r>
              <a:rPr lang="zh-TW" altLang="en-US" sz="1800" dirty="0" smtClean="0">
                <a:solidFill>
                  <a:schemeClr val="tx1"/>
                </a:solidFill>
                <a:latin typeface="Candara" pitchFamily="34" charset="0"/>
              </a:rPr>
              <a:t>一</a:t>
            </a:r>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er</a:t>
            </a:r>
            <a:r>
              <a:rPr lang="en-US" altLang="zh-TW" sz="1800" dirty="0" smtClean="0">
                <a:solidFill>
                  <a:schemeClr val="tx1"/>
                </a:solidFill>
                <a:latin typeface="Candara" pitchFamily="34" charset="0"/>
              </a:rPr>
              <a:t> (</a:t>
            </a:r>
            <a:r>
              <a:rPr lang="zh-TW" altLang="en-US" sz="1800" dirty="0" smtClean="0">
                <a:solidFill>
                  <a:schemeClr val="tx1"/>
                </a:solidFill>
                <a:latin typeface="Candara" pitchFamily="34" charset="0"/>
              </a:rPr>
              <a:t>二</a:t>
            </a:r>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jiou</a:t>
            </a:r>
            <a:r>
              <a:rPr lang="en-US" altLang="zh-TW" sz="1800" dirty="0" smtClean="0">
                <a:solidFill>
                  <a:schemeClr val="tx1"/>
                </a:solidFill>
                <a:latin typeface="Candara" pitchFamily="34" charset="0"/>
              </a:rPr>
              <a:t> (</a:t>
            </a:r>
            <a:r>
              <a:rPr lang="zh-TW" altLang="en-US" sz="1800" dirty="0" smtClean="0">
                <a:solidFill>
                  <a:schemeClr val="tx1"/>
                </a:solidFill>
                <a:latin typeface="Candara" pitchFamily="34" charset="0"/>
              </a:rPr>
              <a:t>九</a:t>
            </a:r>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sil</a:t>
            </a:r>
            <a:r>
              <a:rPr lang="en-US" altLang="zh-TW" sz="1800" dirty="0" smtClean="0">
                <a:solidFill>
                  <a:schemeClr val="tx1"/>
                </a:solidFill>
                <a:latin typeface="Candara" pitchFamily="34" charset="0"/>
              </a:rPr>
              <a:t> )</a:t>
            </a: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16</a:t>
            </a:fld>
            <a:endParaRPr lang="zh-TW" altLang="en-US"/>
          </a:p>
        </p:txBody>
      </p:sp>
      <p:sp>
        <p:nvSpPr>
          <p:cNvPr id="5" name="Rectangle 5"/>
          <p:cNvSpPr>
            <a:spLocks noChangeArrowheads="1"/>
          </p:cNvSpPr>
          <p:nvPr/>
        </p:nvSpPr>
        <p:spPr bwMode="auto">
          <a:xfrm>
            <a:off x="428637" y="1628800"/>
            <a:ext cx="8208143" cy="8636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ct val="80000"/>
              </a:lnSpc>
              <a:spcBef>
                <a:spcPct val="20000"/>
              </a:spcBef>
              <a:buClr>
                <a:schemeClr val="accent2"/>
              </a:buClr>
              <a:buFont typeface="Wingdings" pitchFamily="2" charset="2"/>
              <a:buNone/>
            </a:pPr>
            <a:r>
              <a:rPr kumimoji="0" lang="en-US" altLang="zh-TW" dirty="0" err="1">
                <a:solidFill>
                  <a:srgbClr val="000000"/>
                </a:solidFill>
                <a:latin typeface="Georgia" pitchFamily="18" charset="0"/>
              </a:rPr>
              <a:t>HERest</a:t>
            </a:r>
            <a:r>
              <a:rPr kumimoji="0" lang="en-US" altLang="zh-TW" dirty="0">
                <a:solidFill>
                  <a:srgbClr val="000000"/>
                </a:solidFill>
                <a:latin typeface="Georgia" pitchFamily="18" charset="0"/>
              </a:rPr>
              <a:t> -C </a:t>
            </a:r>
            <a:r>
              <a:rPr kumimoji="0" lang="en-US" altLang="zh-TW" dirty="0">
                <a:solidFill>
                  <a:srgbClr val="9A3D01"/>
                </a:solidFill>
                <a:latin typeface="Georgia" pitchFamily="18" charset="0"/>
              </a:rPr>
              <a:t>lib/config.cfg</a:t>
            </a:r>
            <a:r>
              <a:rPr kumimoji="0" lang="en-US" altLang="zh-TW" dirty="0">
                <a:solidFill>
                  <a:srgbClr val="000000"/>
                </a:solidFill>
                <a:latin typeface="Georgia" pitchFamily="18" charset="0"/>
              </a:rPr>
              <a:t> -S </a:t>
            </a:r>
            <a:r>
              <a:rPr kumimoji="0" lang="en-US" altLang="zh-TW" dirty="0">
                <a:solidFill>
                  <a:srgbClr val="9A3D01"/>
                </a:solidFill>
                <a:latin typeface="Georgia" pitchFamily="18" charset="0"/>
              </a:rPr>
              <a:t>scripts/training.scp</a:t>
            </a:r>
            <a:r>
              <a:rPr kumimoji="0" lang="en-US" altLang="zh-TW" dirty="0">
                <a:solidFill>
                  <a:srgbClr val="000000"/>
                </a:solidFill>
                <a:latin typeface="Georgia" pitchFamily="18" charset="0"/>
              </a:rPr>
              <a:t> -I </a:t>
            </a:r>
            <a:r>
              <a:rPr kumimoji="0" lang="en-US" altLang="zh-TW" dirty="0">
                <a:solidFill>
                  <a:srgbClr val="9A3D01"/>
                </a:solidFill>
                <a:latin typeface="Georgia" pitchFamily="18" charset="0"/>
              </a:rPr>
              <a:t>labels/Clean08TR.mlf</a:t>
            </a:r>
            <a:r>
              <a:rPr kumimoji="0" lang="en-US" altLang="zh-TW" dirty="0">
                <a:solidFill>
                  <a:srgbClr val="000000"/>
                </a:solidFill>
                <a:latin typeface="Georgia" pitchFamily="18" charset="0"/>
              </a:rPr>
              <a:t> </a:t>
            </a:r>
          </a:p>
          <a:p>
            <a:pPr algn="ctr">
              <a:lnSpc>
                <a:spcPct val="80000"/>
              </a:lnSpc>
              <a:spcBef>
                <a:spcPct val="20000"/>
              </a:spcBef>
              <a:buClr>
                <a:schemeClr val="accent2"/>
              </a:buClr>
              <a:buFont typeface="Wingdings" pitchFamily="2" charset="2"/>
              <a:buNone/>
            </a:pPr>
            <a:r>
              <a:rPr kumimoji="0" lang="en-US" altLang="zh-TW" dirty="0">
                <a:solidFill>
                  <a:srgbClr val="000000"/>
                </a:solidFill>
                <a:latin typeface="Georgia" pitchFamily="18" charset="0"/>
              </a:rPr>
              <a:t>-H </a:t>
            </a:r>
            <a:r>
              <a:rPr kumimoji="0" lang="en-US" altLang="zh-TW" dirty="0">
                <a:solidFill>
                  <a:srgbClr val="9A3D01"/>
                </a:solidFill>
                <a:latin typeface="Georgia" pitchFamily="18" charset="0"/>
              </a:rPr>
              <a:t>hmm/macros</a:t>
            </a:r>
            <a:r>
              <a:rPr kumimoji="0" lang="en-US" altLang="zh-TW" dirty="0">
                <a:solidFill>
                  <a:srgbClr val="000000"/>
                </a:solidFill>
                <a:latin typeface="Georgia" pitchFamily="18" charset="0"/>
              </a:rPr>
              <a:t> -H </a:t>
            </a:r>
            <a:r>
              <a:rPr kumimoji="0" lang="en-US" altLang="zh-TW" dirty="0">
                <a:solidFill>
                  <a:srgbClr val="9A3D01"/>
                </a:solidFill>
                <a:latin typeface="Georgia" pitchFamily="18" charset="0"/>
              </a:rPr>
              <a:t>hmm/models</a:t>
            </a:r>
            <a:r>
              <a:rPr kumimoji="0" lang="en-US" altLang="zh-TW" dirty="0">
                <a:solidFill>
                  <a:srgbClr val="000000"/>
                </a:solidFill>
                <a:latin typeface="Georgia" pitchFamily="18" charset="0"/>
              </a:rPr>
              <a:t> -M </a:t>
            </a:r>
            <a:r>
              <a:rPr kumimoji="0" lang="en-US" altLang="zh-TW" dirty="0">
                <a:solidFill>
                  <a:srgbClr val="9A3D01"/>
                </a:solidFill>
                <a:latin typeface="Georgia" pitchFamily="18" charset="0"/>
              </a:rPr>
              <a:t>hmm</a:t>
            </a:r>
            <a:r>
              <a:rPr kumimoji="0" lang="en-US" altLang="zh-TW" dirty="0">
                <a:solidFill>
                  <a:srgbClr val="000000"/>
                </a:solidFill>
                <a:latin typeface="Georgia" pitchFamily="18" charset="0"/>
              </a:rPr>
              <a:t> </a:t>
            </a:r>
            <a:r>
              <a:rPr kumimoji="0" lang="en-US" altLang="zh-TW" dirty="0">
                <a:solidFill>
                  <a:srgbClr val="9A3D01"/>
                </a:solidFill>
                <a:latin typeface="Georgia" pitchFamily="18" charset="0"/>
              </a:rPr>
              <a:t>lib/models.lst</a:t>
            </a:r>
            <a:endParaRPr kumimoji="0" lang="zh-TW" altLang="en-US" dirty="0">
              <a:solidFill>
                <a:srgbClr val="9A3D01"/>
              </a:solidFill>
              <a:latin typeface="Georg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Add SP Model</a:t>
            </a:r>
            <a:endParaRPr lang="zh-TW" altLang="en-US" dirty="0"/>
          </a:p>
        </p:txBody>
      </p:sp>
      <p:sp>
        <p:nvSpPr>
          <p:cNvPr id="3" name="內容版面配置區 2"/>
          <p:cNvSpPr>
            <a:spLocks noGrp="1"/>
          </p:cNvSpPr>
          <p:nvPr>
            <p:ph idx="1"/>
          </p:nvPr>
        </p:nvSpPr>
        <p:spPr>
          <a:xfrm>
            <a:off x="507206" y="2201412"/>
            <a:ext cx="8065294" cy="3766185"/>
          </a:xfrm>
        </p:spPr>
        <p:txBody>
          <a:bodyPr/>
          <a:lstStyle/>
          <a:p>
            <a:pPr>
              <a:buNone/>
            </a:pPr>
            <a:endParaRPr lang="en-US" altLang="zh-TW" dirty="0" smtClean="0"/>
          </a:p>
          <a:p>
            <a:r>
              <a:rPr lang="en-US" altLang="zh-TW" sz="2400" dirty="0" smtClean="0">
                <a:effectLst>
                  <a:outerShdw blurRad="38100" dist="38100" dir="2700000" algn="tl">
                    <a:srgbClr val="000000">
                      <a:alpha val="43137"/>
                    </a:srgbClr>
                  </a:outerShdw>
                </a:effectLst>
                <a:latin typeface="Candara" pitchFamily="34" charset="0"/>
              </a:rPr>
              <a:t>Add “sp” (short pause) HMM definition to MMF file “hmm/</a:t>
            </a:r>
            <a:r>
              <a:rPr lang="en-US" altLang="zh-TW" sz="2400" dirty="0" err="1" smtClean="0">
                <a:effectLst>
                  <a:outerShdw blurRad="38100" dist="38100" dir="2700000" algn="tl">
                    <a:srgbClr val="000000">
                      <a:alpha val="43137"/>
                    </a:srgbClr>
                  </a:outerShdw>
                </a:effectLst>
                <a:latin typeface="Candara" pitchFamily="34" charset="0"/>
              </a:rPr>
              <a:t>hmmdef</a:t>
            </a:r>
            <a:r>
              <a:rPr lang="en-US" altLang="zh-TW" sz="2400" dirty="0" smtClean="0">
                <a:effectLst>
                  <a:outerShdw blurRad="38100" dist="38100" dir="2700000" algn="tl">
                    <a:srgbClr val="000000">
                      <a:alpha val="43137"/>
                    </a:srgbClr>
                  </a:outerShdw>
                </a:effectLst>
                <a:latin typeface="Candara" pitchFamily="34" charset="0"/>
              </a:rPr>
              <a:t>”</a:t>
            </a:r>
            <a:endParaRPr lang="zh-TW" altLang="en-US" sz="2400" dirty="0" smtClean="0">
              <a:effectLst>
                <a:outerShdw blurRad="38100" dist="38100" dir="2700000" algn="tl">
                  <a:srgbClr val="000000">
                    <a:alpha val="43137"/>
                  </a:srgbClr>
                </a:outerShdw>
              </a:effectLst>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17</a:t>
            </a:fld>
            <a:endParaRPr lang="zh-TW" altLang="en-US" dirty="0"/>
          </a:p>
        </p:txBody>
      </p:sp>
      <p:sp>
        <p:nvSpPr>
          <p:cNvPr id="5" name="Rectangle 5"/>
          <p:cNvSpPr>
            <a:spLocks noChangeArrowheads="1"/>
          </p:cNvSpPr>
          <p:nvPr/>
        </p:nvSpPr>
        <p:spPr bwMode="auto">
          <a:xfrm>
            <a:off x="435397" y="1623561"/>
            <a:ext cx="8208912" cy="8636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fontAlgn="auto">
              <a:spcBef>
                <a:spcPts val="0"/>
              </a:spcBef>
              <a:spcAft>
                <a:spcPts val="0"/>
              </a:spcAft>
              <a:defRPr/>
            </a:pPr>
            <a:r>
              <a:rPr kumimoji="0" lang="en-US" altLang="zh-TW" sz="2200" dirty="0">
                <a:latin typeface="Georgia" pitchFamily="18" charset="0"/>
              </a:rPr>
              <a:t>bin/</a:t>
            </a:r>
            <a:r>
              <a:rPr kumimoji="0" lang="en-US" altLang="zh-TW" sz="2200" dirty="0" err="1">
                <a:latin typeface="Georgia" pitchFamily="18" charset="0"/>
              </a:rPr>
              <a:t>spmodel_gen</a:t>
            </a:r>
            <a:r>
              <a:rPr kumimoji="0" lang="en-US" altLang="zh-TW" sz="2200" dirty="0">
                <a:latin typeface="Georgia" pitchFamily="18" charset="0"/>
              </a:rPr>
              <a:t> </a:t>
            </a:r>
            <a:r>
              <a:rPr lang="en-US" altLang="zh-TW" sz="2200" dirty="0">
                <a:solidFill>
                  <a:srgbClr val="9A3D01"/>
                </a:solidFill>
                <a:latin typeface="Georgia" pitchFamily="18" charset="0"/>
              </a:rPr>
              <a:t>hmm/models hmm/models</a:t>
            </a:r>
          </a:p>
        </p:txBody>
      </p:sp>
      <p:graphicFrame>
        <p:nvGraphicFramePr>
          <p:cNvPr id="12290" name="Object 6"/>
          <p:cNvGraphicFramePr>
            <a:graphicFrameLocks noChangeAspect="1"/>
          </p:cNvGraphicFramePr>
          <p:nvPr/>
        </p:nvGraphicFramePr>
        <p:xfrm>
          <a:off x="5429250" y="3140968"/>
          <a:ext cx="2599134" cy="3449455"/>
        </p:xfrm>
        <a:graphic>
          <a:graphicData uri="http://schemas.openxmlformats.org/presentationml/2006/ole">
            <mc:AlternateContent xmlns:mc="http://schemas.openxmlformats.org/markup-compatibility/2006">
              <mc:Choice xmlns:v="urn:schemas-microsoft-com:vml" Requires="v">
                <p:oleObj spid="_x0000_s12351" name="Visio" r:id="rId3" imgW="1821845" imgH="2496899" progId="">
                  <p:embed/>
                </p:oleObj>
              </mc:Choice>
              <mc:Fallback>
                <p:oleObj name="Visio" r:id="rId3" imgW="1821845" imgH="2496899"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50" y="3140968"/>
                        <a:ext cx="2599134" cy="3449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HHEd</a:t>
            </a:r>
            <a:r>
              <a:rPr lang="en-US" altLang="zh-TW" dirty="0" smtClean="0"/>
              <a:t> - Modify HMMs</a:t>
            </a:r>
            <a:endParaRPr lang="zh-TW" altLang="en-US" dirty="0"/>
          </a:p>
        </p:txBody>
      </p:sp>
      <p:sp>
        <p:nvSpPr>
          <p:cNvPr id="3" name="內容版面配置區 2"/>
          <p:cNvSpPr>
            <a:spLocks noGrp="1"/>
          </p:cNvSpPr>
          <p:nvPr>
            <p:ph idx="1"/>
          </p:nvPr>
        </p:nvSpPr>
        <p:spPr/>
        <p:txBody>
          <a:bodyPr>
            <a:normAutofit/>
          </a:bodyPr>
          <a:lstStyle/>
          <a:p>
            <a:endParaRPr lang="en-US" altLang="zh-TW" dirty="0" smtClean="0"/>
          </a:p>
          <a:p>
            <a:endParaRPr lang="en-US" altLang="zh-TW" dirty="0" smtClean="0"/>
          </a:p>
          <a:p>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lib/sil1.hed</a:t>
            </a:r>
          </a:p>
          <a:p>
            <a:pPr lvl="1">
              <a:buFont typeface="Arial" pitchFamily="34" charset="0"/>
              <a:buChar char="•"/>
            </a:pPr>
            <a:r>
              <a:rPr lang="en-US" altLang="zh-TW" sz="2000" dirty="0" smtClean="0">
                <a:solidFill>
                  <a:schemeClr val="tx1"/>
                </a:solidFill>
                <a:latin typeface="Candara" pitchFamily="34" charset="0"/>
              </a:rPr>
              <a:t>a list of command to modify HMM definitions</a:t>
            </a:r>
          </a:p>
          <a:p>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lib/models_sp.lst</a:t>
            </a:r>
          </a:p>
          <a:p>
            <a:pPr lvl="1">
              <a:buFont typeface="Arial" pitchFamily="34" charset="0"/>
              <a:buChar char="•"/>
            </a:pPr>
            <a:r>
              <a:rPr lang="en-US" altLang="zh-TW" sz="2000" dirty="0" smtClean="0">
                <a:solidFill>
                  <a:schemeClr val="tx1"/>
                </a:solidFill>
                <a:latin typeface="Candara" pitchFamily="34" charset="0"/>
              </a:rPr>
              <a:t>a new list of model</a:t>
            </a:r>
          </a:p>
          <a:p>
            <a:pPr lvl="2"/>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liN</a:t>
            </a:r>
            <a:r>
              <a:rPr lang="en-US" altLang="zh-TW" sz="1800" dirty="0" smtClean="0">
                <a:solidFill>
                  <a:schemeClr val="tx1"/>
                </a:solidFill>
                <a:latin typeface="Candara" pitchFamily="34" charset="0"/>
              </a:rPr>
              <a:t> (</a:t>
            </a:r>
            <a:r>
              <a:rPr lang="zh-TW" altLang="en-US" sz="1800" dirty="0" smtClean="0">
                <a:solidFill>
                  <a:schemeClr val="tx1"/>
                </a:solidFill>
                <a:latin typeface="Candara" pitchFamily="34" charset="0"/>
              </a:rPr>
              <a:t>零</a:t>
            </a:r>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i</a:t>
            </a:r>
            <a:r>
              <a:rPr lang="en-US" altLang="zh-TW" sz="1800" dirty="0" smtClean="0">
                <a:solidFill>
                  <a:schemeClr val="tx1"/>
                </a:solidFill>
                <a:latin typeface="Candara" pitchFamily="34" charset="0"/>
              </a:rPr>
              <a:t> (</a:t>
            </a:r>
            <a:r>
              <a:rPr lang="zh-TW" altLang="en-US" sz="1800" dirty="0" smtClean="0">
                <a:solidFill>
                  <a:schemeClr val="tx1"/>
                </a:solidFill>
                <a:latin typeface="Candara" pitchFamily="34" charset="0"/>
              </a:rPr>
              <a:t>一</a:t>
            </a:r>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er</a:t>
            </a:r>
            <a:r>
              <a:rPr lang="en-US" altLang="zh-TW" sz="1800" dirty="0" smtClean="0">
                <a:solidFill>
                  <a:schemeClr val="tx1"/>
                </a:solidFill>
                <a:latin typeface="Candara" pitchFamily="34" charset="0"/>
              </a:rPr>
              <a:t> (</a:t>
            </a:r>
            <a:r>
              <a:rPr lang="zh-TW" altLang="en-US" sz="1800" dirty="0" smtClean="0">
                <a:solidFill>
                  <a:schemeClr val="tx1"/>
                </a:solidFill>
                <a:latin typeface="Candara" pitchFamily="34" charset="0"/>
              </a:rPr>
              <a:t>二</a:t>
            </a:r>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jiou</a:t>
            </a:r>
            <a:r>
              <a:rPr lang="en-US" altLang="zh-TW" sz="1800" dirty="0" smtClean="0">
                <a:solidFill>
                  <a:schemeClr val="tx1"/>
                </a:solidFill>
                <a:latin typeface="Candara" pitchFamily="34" charset="0"/>
              </a:rPr>
              <a:t> (</a:t>
            </a:r>
            <a:r>
              <a:rPr lang="zh-TW" altLang="en-US" sz="1800" dirty="0" smtClean="0">
                <a:solidFill>
                  <a:schemeClr val="tx1"/>
                </a:solidFill>
                <a:latin typeface="Candara" pitchFamily="34" charset="0"/>
              </a:rPr>
              <a:t>九</a:t>
            </a:r>
            <a:r>
              <a:rPr lang="en-US" altLang="zh-TW" sz="1800" dirty="0" smtClean="0">
                <a:solidFill>
                  <a:schemeClr val="tx1"/>
                </a:solidFill>
                <a:latin typeface="Candara" pitchFamily="34" charset="0"/>
              </a:rPr>
              <a:t>), </a:t>
            </a:r>
            <a:r>
              <a:rPr lang="en-US" altLang="zh-TW" sz="1800" dirty="0" err="1" smtClean="0">
                <a:solidFill>
                  <a:schemeClr val="tx1"/>
                </a:solidFill>
                <a:latin typeface="Candara" pitchFamily="34" charset="0"/>
              </a:rPr>
              <a:t>sil</a:t>
            </a:r>
            <a:r>
              <a:rPr lang="en-US" altLang="zh-TW" sz="1800" dirty="0" smtClean="0">
                <a:solidFill>
                  <a:schemeClr val="tx1"/>
                </a:solidFill>
                <a:latin typeface="Candara" pitchFamily="34" charset="0"/>
              </a:rPr>
              <a:t>, sp )</a:t>
            </a:r>
          </a:p>
          <a:p>
            <a:r>
              <a:rPr lang="en-US" altLang="zh-TW" sz="2400" dirty="0" smtClean="0">
                <a:effectLst>
                  <a:outerShdw blurRad="38100" dist="38100" dir="2700000" algn="tl">
                    <a:srgbClr val="000000">
                      <a:alpha val="43137"/>
                    </a:srgbClr>
                  </a:outerShdw>
                </a:effectLst>
                <a:latin typeface="Candara" pitchFamily="34" charset="0"/>
              </a:rPr>
              <a:t>See HTK book 3.2.2 (p. 33)</a:t>
            </a:r>
            <a:endParaRPr lang="zh-TW" altLang="en-US" sz="2400" dirty="0">
              <a:effectLst>
                <a:outerShdw blurRad="38100" dist="38100" dir="2700000" algn="tl">
                  <a:srgbClr val="000000">
                    <a:alpha val="43137"/>
                  </a:srgbClr>
                </a:outerShdw>
              </a:effectLst>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18</a:t>
            </a:fld>
            <a:endParaRPr lang="zh-TW" altLang="en-US"/>
          </a:p>
        </p:txBody>
      </p:sp>
      <p:sp>
        <p:nvSpPr>
          <p:cNvPr id="5" name="Rectangle 6"/>
          <p:cNvSpPr>
            <a:spLocks noChangeArrowheads="1"/>
          </p:cNvSpPr>
          <p:nvPr/>
        </p:nvSpPr>
        <p:spPr bwMode="auto">
          <a:xfrm>
            <a:off x="435397" y="1696127"/>
            <a:ext cx="8208912" cy="100806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r>
              <a:rPr kumimoji="0" lang="en-US" altLang="zh-TW" sz="2000">
                <a:solidFill>
                  <a:srgbClr val="000000"/>
                </a:solidFill>
                <a:latin typeface="Georgia" pitchFamily="18" charset="0"/>
              </a:rPr>
              <a:t>HHEd -H </a:t>
            </a:r>
            <a:r>
              <a:rPr kumimoji="0" lang="en-US" altLang="zh-TW" sz="2000">
                <a:solidFill>
                  <a:srgbClr val="9A3D01"/>
                </a:solidFill>
                <a:latin typeface="Georgia" pitchFamily="18" charset="0"/>
              </a:rPr>
              <a:t>hmm/macros</a:t>
            </a:r>
            <a:r>
              <a:rPr kumimoji="0" lang="en-US" altLang="zh-TW" sz="2000">
                <a:solidFill>
                  <a:srgbClr val="000000"/>
                </a:solidFill>
                <a:latin typeface="Georgia" pitchFamily="18" charset="0"/>
              </a:rPr>
              <a:t> -H </a:t>
            </a:r>
            <a:r>
              <a:rPr kumimoji="0" lang="en-US" altLang="zh-TW" sz="2000">
                <a:solidFill>
                  <a:srgbClr val="9A3D01"/>
                </a:solidFill>
                <a:latin typeface="Georgia" pitchFamily="18" charset="0"/>
              </a:rPr>
              <a:t>hmm/models</a:t>
            </a:r>
            <a:r>
              <a:rPr kumimoji="0" lang="en-US" altLang="zh-TW" sz="2000">
                <a:solidFill>
                  <a:srgbClr val="000000"/>
                </a:solidFill>
                <a:latin typeface="Georgia" pitchFamily="18" charset="0"/>
              </a:rPr>
              <a:t> </a:t>
            </a:r>
          </a:p>
          <a:p>
            <a:pPr algn="ctr"/>
            <a:r>
              <a:rPr kumimoji="0" lang="en-US" altLang="zh-TW" sz="2000">
                <a:solidFill>
                  <a:srgbClr val="000000"/>
                </a:solidFill>
                <a:latin typeface="Georgia" pitchFamily="18" charset="0"/>
              </a:rPr>
              <a:t>-M </a:t>
            </a:r>
            <a:r>
              <a:rPr kumimoji="0" lang="en-US" altLang="zh-TW" sz="2000">
                <a:solidFill>
                  <a:srgbClr val="9A3D01"/>
                </a:solidFill>
                <a:latin typeface="Georgia" pitchFamily="18" charset="0"/>
              </a:rPr>
              <a:t>hmm</a:t>
            </a:r>
            <a:r>
              <a:rPr kumimoji="0" lang="en-US" altLang="zh-TW" sz="2000">
                <a:solidFill>
                  <a:srgbClr val="000000"/>
                </a:solidFill>
                <a:latin typeface="Georgia" pitchFamily="18" charset="0"/>
              </a:rPr>
              <a:t> </a:t>
            </a:r>
            <a:r>
              <a:rPr kumimoji="0" lang="en-US" altLang="zh-TW" sz="2000">
                <a:solidFill>
                  <a:srgbClr val="9A3D01"/>
                </a:solidFill>
                <a:latin typeface="Georgia" pitchFamily="18" charset="0"/>
              </a:rPr>
              <a:t>lib/sil1.hed</a:t>
            </a:r>
            <a:r>
              <a:rPr kumimoji="0" lang="en-US" altLang="zh-TW" sz="2000">
                <a:solidFill>
                  <a:srgbClr val="000000"/>
                </a:solidFill>
                <a:latin typeface="Georgia" pitchFamily="18" charset="0"/>
              </a:rPr>
              <a:t> </a:t>
            </a:r>
            <a:r>
              <a:rPr kumimoji="0" lang="en-US" altLang="zh-TW" sz="2000">
                <a:solidFill>
                  <a:srgbClr val="9A3D01"/>
                </a:solidFill>
                <a:latin typeface="Georgia" pitchFamily="18" charset="0"/>
              </a:rPr>
              <a:t>lib/models_sp.lst</a:t>
            </a:r>
            <a:endParaRPr kumimoji="0" lang="zh-TW" altLang="en-US" sz="2000">
              <a:solidFill>
                <a:srgbClr val="9A3D01"/>
              </a:solidFill>
              <a:latin typeface="Georg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Flowchart</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19</a:t>
            </a:fld>
            <a:endParaRPr lang="zh-TW" altLang="en-US"/>
          </a:p>
        </p:txBody>
      </p:sp>
      <p:grpSp>
        <p:nvGrpSpPr>
          <p:cNvPr id="5" name="群組 5"/>
          <p:cNvGrpSpPr>
            <a:grpSpLocks/>
          </p:cNvGrpSpPr>
          <p:nvPr/>
        </p:nvGrpSpPr>
        <p:grpSpPr bwMode="auto">
          <a:xfrm>
            <a:off x="734219" y="2132856"/>
            <a:ext cx="7675562" cy="4267200"/>
            <a:chOff x="500034" y="1733568"/>
            <a:chExt cx="7675562" cy="4267200"/>
          </a:xfrm>
        </p:grpSpPr>
        <p:graphicFrame>
          <p:nvGraphicFramePr>
            <p:cNvPr id="6" name="Object 8"/>
            <p:cNvGraphicFramePr>
              <a:graphicFrameLocks noChangeAspect="1"/>
            </p:cNvGraphicFramePr>
            <p:nvPr/>
          </p:nvGraphicFramePr>
          <p:xfrm>
            <a:off x="500034" y="1733568"/>
            <a:ext cx="7675562" cy="4267200"/>
          </p:xfrm>
          <a:graphic>
            <a:graphicData uri="http://schemas.openxmlformats.org/presentationml/2006/ole">
              <mc:AlternateContent xmlns:mc="http://schemas.openxmlformats.org/markup-compatibility/2006">
                <mc:Choice xmlns:v="urn:schemas-microsoft-com:vml" Requires="v">
                  <p:oleObj spid="_x0000_s13374" name="Visio" r:id="rId3" imgW="4765532" imgH="2735495" progId="">
                    <p:embed/>
                  </p:oleObj>
                </mc:Choice>
                <mc:Fallback>
                  <p:oleObj name="Visio" r:id="rId3" imgW="4765532" imgH="273549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1733568"/>
                          <a:ext cx="7675562"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字方塊 3"/>
            <p:cNvSpPr txBox="1">
              <a:spLocks noChangeArrowheads="1"/>
            </p:cNvSpPr>
            <p:nvPr/>
          </p:nvSpPr>
          <p:spPr bwMode="auto">
            <a:xfrm>
              <a:off x="6286512" y="3571876"/>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x3</a:t>
              </a:r>
              <a:endParaRPr kumimoji="0" lang="zh-TW" altLang="en-US">
                <a:latin typeface="Century Schoolbook" pitchFamily="18" charset="0"/>
              </a:endParaRPr>
            </a:p>
          </p:txBody>
        </p:sp>
        <p:sp>
          <p:nvSpPr>
            <p:cNvPr id="8" name="文字方塊 4"/>
            <p:cNvSpPr txBox="1">
              <a:spLocks noChangeArrowheads="1"/>
            </p:cNvSpPr>
            <p:nvPr/>
          </p:nvSpPr>
          <p:spPr bwMode="auto">
            <a:xfrm>
              <a:off x="6320592" y="4929198"/>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x6</a:t>
              </a:r>
              <a:endParaRPr kumimoji="0" lang="zh-TW" altLang="en-US">
                <a:latin typeface="Century Schoolbook" pitchFamily="18" charset="0"/>
              </a:endParaRPr>
            </a:p>
          </p:txBody>
        </p:sp>
      </p:grpSp>
      <p:sp>
        <p:nvSpPr>
          <p:cNvPr id="10" name="矩形 9"/>
          <p:cNvSpPr/>
          <p:nvPr/>
        </p:nvSpPr>
        <p:spPr>
          <a:xfrm>
            <a:off x="4389636" y="3861048"/>
            <a:ext cx="4214812" cy="2571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Digit Recognizer</a:t>
            </a:r>
            <a:endParaRPr lang="zh-TW" altLang="en-US" dirty="0"/>
          </a:p>
        </p:txBody>
      </p:sp>
      <p:sp>
        <p:nvSpPr>
          <p:cNvPr id="6" name="內容版面配置區 5"/>
          <p:cNvSpPr>
            <a:spLocks noGrp="1"/>
          </p:cNvSpPr>
          <p:nvPr>
            <p:ph idx="1"/>
          </p:nvPr>
        </p:nvSpPr>
        <p:spPr/>
        <p:txBody>
          <a:bodyPr>
            <a:normAutofit/>
          </a:bodyPr>
          <a:lstStyle/>
          <a:p>
            <a:r>
              <a:rPr lang="en-US" altLang="zh-TW" sz="2400" dirty="0" smtClean="0">
                <a:effectLst>
                  <a:outerShdw blurRad="38100" dist="38100" dir="2700000" algn="tl">
                    <a:srgbClr val="000000">
                      <a:alpha val="43137"/>
                    </a:srgbClr>
                  </a:outerShdw>
                </a:effectLst>
                <a:latin typeface="Candara" pitchFamily="34" charset="0"/>
              </a:rPr>
              <a:t>Construct a digit recognizer - </a:t>
            </a:r>
            <a:r>
              <a:rPr lang="en-US" altLang="zh-TW" sz="2400" dirty="0" err="1" smtClean="0">
                <a:effectLst>
                  <a:outerShdw blurRad="38100" dist="38100" dir="2700000" algn="tl">
                    <a:srgbClr val="000000">
                      <a:alpha val="43137"/>
                    </a:srgbClr>
                  </a:outerShdw>
                </a:effectLst>
                <a:latin typeface="Candara" pitchFamily="34" charset="0"/>
              </a:rPr>
              <a:t>monophone</a:t>
            </a:r>
            <a:endParaRPr lang="en-US" altLang="zh-TW" sz="2400" dirty="0" smtClean="0">
              <a:effectLst>
                <a:outerShdw blurRad="38100" dist="38100" dir="2700000" algn="tl">
                  <a:srgbClr val="000000">
                    <a:alpha val="43137"/>
                  </a:srgbClr>
                </a:outerShdw>
              </a:effectLst>
              <a:latin typeface="Candara" pitchFamily="34" charset="0"/>
            </a:endParaRPr>
          </a:p>
          <a:p>
            <a:pPr lvl="1"/>
            <a:r>
              <a:rPr lang="en-US" altLang="zh-TW" sz="2000" dirty="0" smtClean="0">
                <a:solidFill>
                  <a:schemeClr val="tx1"/>
                </a:solidFill>
                <a:latin typeface="Candara" pitchFamily="34" charset="0"/>
              </a:rPr>
              <a:t>ling | </a:t>
            </a:r>
            <a:r>
              <a:rPr lang="en-US" altLang="zh-TW" sz="2000" dirty="0" err="1" smtClean="0">
                <a:solidFill>
                  <a:schemeClr val="tx1"/>
                </a:solidFill>
                <a:latin typeface="Candara" pitchFamily="34" charset="0"/>
              </a:rPr>
              <a:t>yi</a:t>
            </a:r>
            <a:r>
              <a:rPr lang="en-US" altLang="zh-TW" sz="2000" dirty="0" smtClean="0">
                <a:solidFill>
                  <a:schemeClr val="tx1"/>
                </a:solidFill>
                <a:latin typeface="Candara" pitchFamily="34" charset="0"/>
              </a:rPr>
              <a:t> | </a:t>
            </a:r>
            <a:r>
              <a:rPr lang="en-US" altLang="zh-TW" sz="2000" dirty="0" err="1" smtClean="0">
                <a:solidFill>
                  <a:schemeClr val="tx1"/>
                </a:solidFill>
                <a:latin typeface="Candara" pitchFamily="34" charset="0"/>
              </a:rPr>
              <a:t>er</a:t>
            </a:r>
            <a:r>
              <a:rPr lang="en-US" altLang="zh-TW" sz="2000" dirty="0" smtClean="0">
                <a:solidFill>
                  <a:schemeClr val="tx1"/>
                </a:solidFill>
                <a:latin typeface="Candara" pitchFamily="34" charset="0"/>
              </a:rPr>
              <a:t> | san | </a:t>
            </a:r>
            <a:r>
              <a:rPr lang="en-US" altLang="zh-TW" sz="2000" dirty="0" err="1" smtClean="0">
                <a:solidFill>
                  <a:schemeClr val="tx1"/>
                </a:solidFill>
                <a:latin typeface="Candara" pitchFamily="34" charset="0"/>
              </a:rPr>
              <a:t>si</a:t>
            </a:r>
            <a:r>
              <a:rPr lang="en-US" altLang="zh-TW" sz="2000" dirty="0" smtClean="0">
                <a:solidFill>
                  <a:schemeClr val="tx1"/>
                </a:solidFill>
                <a:latin typeface="Candara" pitchFamily="34" charset="0"/>
              </a:rPr>
              <a:t> | </a:t>
            </a:r>
            <a:r>
              <a:rPr lang="en-US" altLang="zh-TW" sz="2000" dirty="0" err="1" smtClean="0">
                <a:solidFill>
                  <a:schemeClr val="tx1"/>
                </a:solidFill>
                <a:latin typeface="Candara" pitchFamily="34" charset="0"/>
              </a:rPr>
              <a:t>wu</a:t>
            </a:r>
            <a:r>
              <a:rPr lang="en-US" altLang="zh-TW" sz="2000" dirty="0" smtClean="0">
                <a:solidFill>
                  <a:schemeClr val="tx1"/>
                </a:solidFill>
                <a:latin typeface="Candara" pitchFamily="34" charset="0"/>
              </a:rPr>
              <a:t> | </a:t>
            </a:r>
            <a:r>
              <a:rPr lang="en-US" altLang="zh-TW" sz="2000" dirty="0" err="1" smtClean="0">
                <a:solidFill>
                  <a:schemeClr val="tx1"/>
                </a:solidFill>
                <a:latin typeface="Candara" pitchFamily="34" charset="0"/>
              </a:rPr>
              <a:t>liu</a:t>
            </a:r>
            <a:r>
              <a:rPr lang="en-US" altLang="zh-TW" sz="2000" dirty="0" smtClean="0">
                <a:solidFill>
                  <a:schemeClr val="tx1"/>
                </a:solidFill>
                <a:latin typeface="Candara" pitchFamily="34" charset="0"/>
              </a:rPr>
              <a:t> | </a:t>
            </a:r>
            <a:r>
              <a:rPr lang="en-US" altLang="zh-TW" sz="2000" dirty="0" err="1" smtClean="0">
                <a:solidFill>
                  <a:schemeClr val="tx1"/>
                </a:solidFill>
                <a:latin typeface="Candara" pitchFamily="34" charset="0"/>
              </a:rPr>
              <a:t>qi</a:t>
            </a:r>
            <a:r>
              <a:rPr lang="en-US" altLang="zh-TW" sz="2000" dirty="0" smtClean="0">
                <a:solidFill>
                  <a:schemeClr val="tx1"/>
                </a:solidFill>
                <a:latin typeface="Candara" pitchFamily="34" charset="0"/>
              </a:rPr>
              <a:t> | </a:t>
            </a:r>
            <a:r>
              <a:rPr lang="en-US" altLang="zh-TW" sz="2000" dirty="0" err="1" smtClean="0">
                <a:solidFill>
                  <a:schemeClr val="tx1"/>
                </a:solidFill>
                <a:latin typeface="Candara" pitchFamily="34" charset="0"/>
              </a:rPr>
              <a:t>ba</a:t>
            </a:r>
            <a:r>
              <a:rPr lang="en-US" altLang="zh-TW" sz="2000" dirty="0" smtClean="0">
                <a:solidFill>
                  <a:schemeClr val="tx1"/>
                </a:solidFill>
                <a:latin typeface="Candara" pitchFamily="34" charset="0"/>
              </a:rPr>
              <a:t> | </a:t>
            </a:r>
            <a:r>
              <a:rPr lang="en-US" altLang="zh-TW" sz="2000" dirty="0" err="1" smtClean="0">
                <a:solidFill>
                  <a:schemeClr val="tx1"/>
                </a:solidFill>
                <a:latin typeface="Candara" pitchFamily="34" charset="0"/>
              </a:rPr>
              <a:t>jiu</a:t>
            </a:r>
            <a:endParaRPr lang="en-US" altLang="zh-TW" sz="2000" dirty="0" smtClean="0">
              <a:solidFill>
                <a:schemeClr val="tx1"/>
              </a:solidFill>
              <a:latin typeface="Candara" pitchFamily="34" charset="0"/>
            </a:endParaRPr>
          </a:p>
          <a:p>
            <a:r>
              <a:rPr lang="en-US" altLang="zh-TW" sz="2400" dirty="0" smtClean="0">
                <a:effectLst>
                  <a:outerShdw blurRad="38100" dist="38100" dir="2700000" algn="tl">
                    <a:srgbClr val="000000">
                      <a:alpha val="43137"/>
                    </a:srgbClr>
                  </a:outerShdw>
                </a:effectLst>
                <a:latin typeface="Candara" pitchFamily="34" charset="0"/>
              </a:rPr>
              <a:t>Free tools of HMM: </a:t>
            </a:r>
            <a:r>
              <a:rPr lang="en-US" altLang="zh-TW" dirty="0" smtClean="0">
                <a:effectLst>
                  <a:outerShdw blurRad="38100" dist="38100" dir="2700000" algn="tl">
                    <a:srgbClr val="000000">
                      <a:alpha val="43137"/>
                    </a:srgbClr>
                  </a:outerShdw>
                </a:effectLst>
                <a:latin typeface="Candara" pitchFamily="34" charset="0"/>
              </a:rPr>
              <a:t>Hidden Markov Toolkit (</a:t>
            </a:r>
            <a:r>
              <a:rPr lang="en-US" altLang="zh-TW" sz="2400" dirty="0" smtClean="0">
                <a:effectLst>
                  <a:outerShdw blurRad="38100" dist="38100" dir="2700000" algn="tl">
                    <a:srgbClr val="000000">
                      <a:alpha val="43137"/>
                    </a:srgbClr>
                  </a:outerShdw>
                </a:effectLst>
                <a:latin typeface="Candara" pitchFamily="34" charset="0"/>
              </a:rPr>
              <a:t>HTK)</a:t>
            </a:r>
          </a:p>
          <a:p>
            <a:pPr lvl="1"/>
            <a:r>
              <a:rPr lang="en-US" altLang="zh-TW" sz="2000" dirty="0" smtClean="0">
                <a:solidFill>
                  <a:schemeClr val="tx1"/>
                </a:solidFill>
                <a:latin typeface="Candara" pitchFamily="34" charset="0"/>
              </a:rPr>
              <a:t>http://htk.eng.cam.ac.uk/</a:t>
            </a:r>
          </a:p>
          <a:p>
            <a:pPr lvl="1"/>
            <a:r>
              <a:rPr lang="en-US" altLang="zh-TW" sz="2000" dirty="0">
                <a:solidFill>
                  <a:schemeClr val="tx1"/>
                </a:solidFill>
                <a:latin typeface="Candara" pitchFamily="34" charset="0"/>
              </a:rPr>
              <a:t>b</a:t>
            </a:r>
            <a:r>
              <a:rPr lang="en-US" altLang="zh-TW" sz="2000" dirty="0" smtClean="0">
                <a:solidFill>
                  <a:schemeClr val="tx1"/>
                </a:solidFill>
                <a:latin typeface="Candara" pitchFamily="34" charset="0"/>
              </a:rPr>
              <a:t>uild it yourself, or use the </a:t>
            </a:r>
            <a:r>
              <a:rPr lang="en-US" altLang="zh-TW" sz="2000" dirty="0">
                <a:solidFill>
                  <a:schemeClr val="tx1"/>
                </a:solidFill>
                <a:latin typeface="Candara" pitchFamily="34" charset="0"/>
              </a:rPr>
              <a:t>compiled </a:t>
            </a:r>
            <a:r>
              <a:rPr lang="en-US" altLang="zh-TW" sz="2000" dirty="0" smtClean="0">
                <a:solidFill>
                  <a:schemeClr val="tx1"/>
                </a:solidFill>
                <a:latin typeface="Candara" pitchFamily="34" charset="0"/>
              </a:rPr>
              <a:t>version</a:t>
            </a:r>
          </a:p>
          <a:p>
            <a:pPr lvl="2"/>
            <a:r>
              <a:rPr lang="en-US" altLang="zh-TW" sz="1800" dirty="0" smtClean="0">
                <a:solidFill>
                  <a:schemeClr val="tx1"/>
                </a:solidFill>
                <a:latin typeface="Candara" pitchFamily="34" charset="0"/>
              </a:rPr>
              <a:t>htk341_debian_x86_64.tar.gz</a:t>
            </a:r>
          </a:p>
          <a:p>
            <a:pPr lvl="1"/>
            <a:r>
              <a:rPr lang="en-US" altLang="zh-TW" sz="2000" dirty="0" smtClean="0">
                <a:solidFill>
                  <a:schemeClr val="tx1"/>
                </a:solidFill>
                <a:latin typeface="Candara" pitchFamily="34" charset="0"/>
              </a:rPr>
              <a:t>HTK 3.4.1 was released in 2009</a:t>
            </a:r>
          </a:p>
          <a:p>
            <a:r>
              <a:rPr lang="en-US" altLang="zh-TW" sz="2400" dirty="0" smtClean="0">
                <a:effectLst>
                  <a:outerShdw blurRad="38100" dist="38100" dir="2700000" algn="tl">
                    <a:srgbClr val="000000">
                      <a:alpha val="43137"/>
                    </a:srgbClr>
                  </a:outerShdw>
                </a:effectLst>
                <a:latin typeface="Candara" pitchFamily="34" charset="0"/>
              </a:rPr>
              <a:t>Training data, testing data, scripts, and other resources</a:t>
            </a:r>
          </a:p>
          <a:p>
            <a:pPr marL="0" lvl="1" indent="0">
              <a:buNone/>
            </a:pPr>
            <a:r>
              <a:rPr lang="en-US" altLang="zh-TW" sz="2000" dirty="0">
                <a:solidFill>
                  <a:schemeClr val="tx1"/>
                </a:solidFill>
                <a:latin typeface="Candara" pitchFamily="34" charset="0"/>
              </a:rPr>
              <a:t> </a:t>
            </a:r>
            <a:r>
              <a:rPr lang="en-US" altLang="zh-TW" sz="2000" dirty="0" smtClean="0">
                <a:solidFill>
                  <a:schemeClr val="tx1"/>
                </a:solidFill>
                <a:latin typeface="Candara" pitchFamily="34" charset="0"/>
              </a:rPr>
              <a:t>  all are available on </a:t>
            </a:r>
            <a:r>
              <a:rPr lang="en-US" altLang="zh-TW" sz="2000" dirty="0" smtClean="0">
                <a:hlinkClick r:id="rId2"/>
              </a:rPr>
              <a:t>http</a:t>
            </a:r>
            <a:r>
              <a:rPr lang="en-US" altLang="zh-TW" sz="2000" smtClean="0">
                <a:hlinkClick r:id="rId2"/>
              </a:rPr>
              <a:t>://speech.ee.ntu.edu.tw/courses/DSP2016Spring/</a:t>
            </a:r>
            <a:endParaRPr lang="en-US" altLang="zh-TW" sz="2000" dirty="0" smtClean="0">
              <a:solidFill>
                <a:schemeClr val="tx1"/>
              </a:solidFill>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2</a:t>
            </a:fld>
            <a:endParaRPr lang="zh-TW"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HERest</a:t>
            </a:r>
            <a:r>
              <a:rPr lang="en-US" altLang="zh-TW" dirty="0" smtClean="0"/>
              <a:t> - Adjust HMMs Again</a:t>
            </a:r>
            <a:endParaRPr lang="zh-TW" altLang="en-US" dirty="0"/>
          </a:p>
        </p:txBody>
      </p:sp>
      <p:graphicFrame>
        <p:nvGraphicFramePr>
          <p:cNvPr id="14338" name="Object 4"/>
          <p:cNvGraphicFramePr>
            <a:graphicFrameLocks noGrp="1" noChangeAspect="1"/>
          </p:cNvGraphicFramePr>
          <p:nvPr>
            <p:ph idx="1"/>
            <p:extLst>
              <p:ext uri="{D42A27DB-BD31-4B8C-83A1-F6EECF244321}">
                <p14:modId xmlns:p14="http://schemas.microsoft.com/office/powerpoint/2010/main" val="3500661246"/>
              </p:ext>
            </p:extLst>
          </p:nvPr>
        </p:nvGraphicFramePr>
        <p:xfrm>
          <a:off x="1444052" y="3412160"/>
          <a:ext cx="6189663" cy="2274887"/>
        </p:xfrm>
        <a:graphic>
          <a:graphicData uri="http://schemas.openxmlformats.org/presentationml/2006/ole">
            <mc:AlternateContent xmlns:mc="http://schemas.openxmlformats.org/markup-compatibility/2006">
              <mc:Choice xmlns:v="urn:schemas-microsoft-com:vml" Requires="v">
                <p:oleObj spid="_x0000_s14399" name="Visio" r:id="rId3" imgW="6190391" imgH="2274687" progId="">
                  <p:embed/>
                </p:oleObj>
              </mc:Choice>
              <mc:Fallback>
                <p:oleObj name="Visio" r:id="rId3" imgW="6190391" imgH="2274687" progId="">
                  <p:embed/>
                  <p:pic>
                    <p:nvPicPr>
                      <p:cNvPr id="0" name="Picture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052" y="3412160"/>
                        <a:ext cx="6189663" cy="227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 name="投影片編號版面配置區 3"/>
          <p:cNvSpPr>
            <a:spLocks noGrp="1"/>
          </p:cNvSpPr>
          <p:nvPr>
            <p:ph type="sldNum" sz="quarter" idx="12"/>
          </p:nvPr>
        </p:nvSpPr>
        <p:spPr/>
        <p:txBody>
          <a:bodyPr/>
          <a:lstStyle/>
          <a:p>
            <a:fld id="{6E7A6931-BED4-44D6-B779-46BE1EA8BEE2}" type="slidenum">
              <a:rPr lang="zh-TW" altLang="en-US" smtClean="0"/>
              <a:pPr/>
              <a:t>20</a:t>
            </a:fld>
            <a:endParaRPr lang="zh-TW" altLang="en-US"/>
          </a:p>
        </p:txBody>
      </p:sp>
      <p:sp>
        <p:nvSpPr>
          <p:cNvPr id="5" name="Rectangle 6"/>
          <p:cNvSpPr>
            <a:spLocks noChangeArrowheads="1"/>
          </p:cNvSpPr>
          <p:nvPr/>
        </p:nvSpPr>
        <p:spPr bwMode="auto">
          <a:xfrm>
            <a:off x="428253" y="1792211"/>
            <a:ext cx="8208912" cy="136683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r>
              <a:rPr kumimoji="0" lang="en-US" altLang="zh-TW" sz="2000">
                <a:solidFill>
                  <a:srgbClr val="000000"/>
                </a:solidFill>
                <a:latin typeface="Georgia" pitchFamily="18" charset="0"/>
              </a:rPr>
              <a:t>HERest -C </a:t>
            </a:r>
            <a:r>
              <a:rPr kumimoji="0" lang="en-US" altLang="zh-TW" sz="2000">
                <a:solidFill>
                  <a:srgbClr val="9A3D01"/>
                </a:solidFill>
                <a:latin typeface="Georgia" pitchFamily="18" charset="0"/>
              </a:rPr>
              <a:t>lib/config.cfg</a:t>
            </a:r>
            <a:r>
              <a:rPr kumimoji="0" lang="en-US" altLang="zh-TW" sz="2000">
                <a:solidFill>
                  <a:srgbClr val="000000"/>
                </a:solidFill>
                <a:latin typeface="Georgia" pitchFamily="18" charset="0"/>
              </a:rPr>
              <a:t> -S </a:t>
            </a:r>
            <a:r>
              <a:rPr kumimoji="0" lang="en-US" altLang="zh-TW" sz="2000">
                <a:solidFill>
                  <a:srgbClr val="9A3D01"/>
                </a:solidFill>
                <a:latin typeface="Georgia" pitchFamily="18" charset="0"/>
              </a:rPr>
              <a:t>scripts/training.scp</a:t>
            </a:r>
            <a:r>
              <a:rPr kumimoji="0" lang="en-US" altLang="zh-TW" sz="2000">
                <a:solidFill>
                  <a:srgbClr val="000000"/>
                </a:solidFill>
                <a:latin typeface="Georgia" pitchFamily="18" charset="0"/>
              </a:rPr>
              <a:t> </a:t>
            </a:r>
          </a:p>
          <a:p>
            <a:pPr algn="ctr"/>
            <a:r>
              <a:rPr kumimoji="0" lang="en-US" altLang="zh-TW" sz="2000">
                <a:solidFill>
                  <a:srgbClr val="000000"/>
                </a:solidFill>
                <a:latin typeface="Georgia" pitchFamily="18" charset="0"/>
              </a:rPr>
              <a:t>-I </a:t>
            </a:r>
            <a:r>
              <a:rPr kumimoji="0" lang="en-US" altLang="zh-TW" sz="2000">
                <a:solidFill>
                  <a:srgbClr val="9A3D01"/>
                </a:solidFill>
                <a:latin typeface="Georgia" pitchFamily="18" charset="0"/>
              </a:rPr>
              <a:t>labels/Clean08TR_sp.mlf</a:t>
            </a:r>
            <a:r>
              <a:rPr kumimoji="0" lang="en-US" altLang="zh-TW" sz="2000">
                <a:solidFill>
                  <a:srgbClr val="000000"/>
                </a:solidFill>
                <a:latin typeface="Georgia" pitchFamily="18" charset="0"/>
              </a:rPr>
              <a:t>  -H </a:t>
            </a:r>
            <a:r>
              <a:rPr kumimoji="0" lang="en-US" altLang="zh-TW" sz="2000">
                <a:solidFill>
                  <a:srgbClr val="9A3D01"/>
                </a:solidFill>
                <a:latin typeface="Georgia" pitchFamily="18" charset="0"/>
              </a:rPr>
              <a:t>hmm/macros</a:t>
            </a:r>
          </a:p>
          <a:p>
            <a:pPr algn="ctr"/>
            <a:r>
              <a:rPr kumimoji="0" lang="en-US" altLang="zh-TW" sz="2000">
                <a:solidFill>
                  <a:srgbClr val="000000"/>
                </a:solidFill>
                <a:latin typeface="Georgia" pitchFamily="18" charset="0"/>
              </a:rPr>
              <a:t>-H </a:t>
            </a:r>
            <a:r>
              <a:rPr kumimoji="0" lang="en-US" altLang="zh-TW" sz="2000">
                <a:solidFill>
                  <a:srgbClr val="9A3D01"/>
                </a:solidFill>
                <a:latin typeface="Georgia" pitchFamily="18" charset="0"/>
              </a:rPr>
              <a:t>hmm/models</a:t>
            </a:r>
            <a:r>
              <a:rPr kumimoji="0" lang="en-US" altLang="zh-TW" sz="2000">
                <a:solidFill>
                  <a:srgbClr val="000000"/>
                </a:solidFill>
                <a:latin typeface="Georgia" pitchFamily="18" charset="0"/>
              </a:rPr>
              <a:t> -M </a:t>
            </a:r>
            <a:r>
              <a:rPr kumimoji="0" lang="en-US" altLang="zh-TW" sz="2000">
                <a:solidFill>
                  <a:srgbClr val="9A3D01"/>
                </a:solidFill>
                <a:latin typeface="Georgia" pitchFamily="18" charset="0"/>
              </a:rPr>
              <a:t>hmm lib/models_sp.lst</a:t>
            </a:r>
            <a:endParaRPr kumimoji="0" lang="zh-TW" altLang="en-US" sz="2000">
              <a:solidFill>
                <a:srgbClr val="9A3D01"/>
              </a:solidFill>
              <a:latin typeface="Georgia" pitchFamily="18" charset="0"/>
            </a:endParaRPr>
          </a:p>
        </p:txBody>
      </p:sp>
      <p:sp>
        <p:nvSpPr>
          <p:cNvPr id="6" name="Oval 8"/>
          <p:cNvSpPr>
            <a:spLocks noChangeArrowheads="1"/>
          </p:cNvSpPr>
          <p:nvPr/>
        </p:nvSpPr>
        <p:spPr bwMode="auto">
          <a:xfrm>
            <a:off x="4316685" y="2259605"/>
            <a:ext cx="432048" cy="432048"/>
          </a:xfrm>
          <a:prstGeom prst="ellipse">
            <a:avLst/>
          </a:prstGeom>
          <a:noFill/>
          <a:ln w="57150" cap="flat" cmpd="sng" algn="ctr">
            <a:solidFill>
              <a:srgbClr val="FF0000"/>
            </a:solid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ysClr val="windowText" lastClr="000000"/>
              </a:solidFill>
              <a:effectLst/>
              <a:uLnTx/>
              <a:uFillTx/>
              <a:latin typeface="Century Schoolbook"/>
              <a:ea typeface="新細明體"/>
              <a:cs typeface="+mn-cs"/>
            </a:endParaRPr>
          </a:p>
        </p:txBody>
      </p:sp>
      <p:sp>
        <p:nvSpPr>
          <p:cNvPr id="7" name="Oval 8"/>
          <p:cNvSpPr>
            <a:spLocks noChangeArrowheads="1"/>
          </p:cNvSpPr>
          <p:nvPr/>
        </p:nvSpPr>
        <p:spPr bwMode="auto">
          <a:xfrm>
            <a:off x="6325169" y="2582327"/>
            <a:ext cx="432048" cy="432048"/>
          </a:xfrm>
          <a:prstGeom prst="ellipse">
            <a:avLst/>
          </a:prstGeom>
          <a:noFill/>
          <a:ln w="57150" cap="flat" cmpd="sng" algn="ctr">
            <a:solidFill>
              <a:srgbClr val="FF0000"/>
            </a:solid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ysClr val="windowText" lastClr="000000"/>
              </a:solidFill>
              <a:effectLst/>
              <a:uLnTx/>
              <a:uFillTx/>
              <a:latin typeface="Century Schoolbook"/>
              <a:ea typeface="新細明體"/>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HHEd</a:t>
            </a:r>
            <a:r>
              <a:rPr lang="en-US" altLang="zh-TW" dirty="0" smtClean="0"/>
              <a:t> – </a:t>
            </a:r>
            <a:br>
              <a:rPr lang="en-US" altLang="zh-TW" dirty="0" smtClean="0"/>
            </a:br>
            <a:r>
              <a:rPr lang="en-US" altLang="zh-TW" dirty="0" smtClean="0"/>
              <a:t>Increase Number of Mixtures</a:t>
            </a:r>
            <a:endParaRPr lang="zh-TW" altLang="en-US" dirty="0"/>
          </a:p>
        </p:txBody>
      </p:sp>
      <p:graphicFrame>
        <p:nvGraphicFramePr>
          <p:cNvPr id="15362" name="Object 7"/>
          <p:cNvGraphicFramePr>
            <a:graphicFrameLocks noGrp="1" noChangeAspect="1"/>
          </p:cNvGraphicFramePr>
          <p:nvPr>
            <p:ph idx="1"/>
            <p:extLst>
              <p:ext uri="{D42A27DB-BD31-4B8C-83A1-F6EECF244321}">
                <p14:modId xmlns:p14="http://schemas.microsoft.com/office/powerpoint/2010/main" val="3744604089"/>
              </p:ext>
            </p:extLst>
          </p:nvPr>
        </p:nvGraphicFramePr>
        <p:xfrm>
          <a:off x="2208434" y="3532560"/>
          <a:ext cx="4583113" cy="2725737"/>
        </p:xfrm>
        <a:graphic>
          <a:graphicData uri="http://schemas.openxmlformats.org/presentationml/2006/ole">
            <mc:AlternateContent xmlns:mc="http://schemas.openxmlformats.org/markup-compatibility/2006">
              <mc:Choice xmlns:v="urn:schemas-microsoft-com:vml" Requires="v">
                <p:oleObj spid="_x0000_s15423" name="Visio" r:id="rId3" imgW="4582700" imgH="2725255" progId="">
                  <p:embed/>
                </p:oleObj>
              </mc:Choice>
              <mc:Fallback>
                <p:oleObj name="Visio" r:id="rId3" imgW="4582700" imgH="2725255" progId="">
                  <p:embed/>
                  <p:pic>
                    <p:nvPicPr>
                      <p:cNvPr id="0" name="Picture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434" y="3532560"/>
                        <a:ext cx="4583113"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 name="投影片編號版面配置區 3"/>
          <p:cNvSpPr>
            <a:spLocks noGrp="1"/>
          </p:cNvSpPr>
          <p:nvPr>
            <p:ph type="sldNum" sz="quarter" idx="12"/>
          </p:nvPr>
        </p:nvSpPr>
        <p:spPr/>
        <p:txBody>
          <a:bodyPr/>
          <a:lstStyle/>
          <a:p>
            <a:fld id="{6E7A6931-BED4-44D6-B779-46BE1EA8BEE2}" type="slidenum">
              <a:rPr lang="zh-TW" altLang="en-US" smtClean="0"/>
              <a:pPr/>
              <a:t>21</a:t>
            </a:fld>
            <a:endParaRPr lang="zh-TW" altLang="en-US"/>
          </a:p>
        </p:txBody>
      </p:sp>
      <p:sp>
        <p:nvSpPr>
          <p:cNvPr id="5" name="Rectangle 6"/>
          <p:cNvSpPr>
            <a:spLocks noChangeArrowheads="1"/>
          </p:cNvSpPr>
          <p:nvPr/>
        </p:nvSpPr>
        <p:spPr bwMode="auto">
          <a:xfrm>
            <a:off x="395535" y="2157731"/>
            <a:ext cx="8208912" cy="10795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spcBef>
                <a:spcPct val="20000"/>
              </a:spcBef>
              <a:buClr>
                <a:schemeClr val="accent2"/>
              </a:buClr>
              <a:buFont typeface="Wingdings" pitchFamily="2" charset="2"/>
              <a:buNone/>
            </a:pPr>
            <a:r>
              <a:rPr kumimoji="0" lang="en-US" altLang="zh-TW" sz="2000">
                <a:solidFill>
                  <a:srgbClr val="000000"/>
                </a:solidFill>
                <a:latin typeface="Georgia" pitchFamily="18" charset="0"/>
              </a:rPr>
              <a:t>HHEd -H </a:t>
            </a:r>
            <a:r>
              <a:rPr kumimoji="0" lang="en-US" altLang="zh-TW" sz="2000">
                <a:solidFill>
                  <a:srgbClr val="9A3D01"/>
                </a:solidFill>
                <a:latin typeface="Georgia" pitchFamily="18" charset="0"/>
              </a:rPr>
              <a:t>hmm/macros</a:t>
            </a:r>
            <a:r>
              <a:rPr kumimoji="0" lang="en-US" altLang="zh-TW" sz="2000">
                <a:solidFill>
                  <a:srgbClr val="000000"/>
                </a:solidFill>
                <a:latin typeface="Georgia" pitchFamily="18" charset="0"/>
              </a:rPr>
              <a:t> -H </a:t>
            </a:r>
            <a:r>
              <a:rPr kumimoji="0" lang="en-US" altLang="zh-TW" sz="2000">
                <a:solidFill>
                  <a:srgbClr val="9A3D01"/>
                </a:solidFill>
                <a:latin typeface="Georgia" pitchFamily="18" charset="0"/>
              </a:rPr>
              <a:t>hmm/models</a:t>
            </a:r>
            <a:r>
              <a:rPr kumimoji="0" lang="en-US" altLang="zh-TW" sz="2000">
                <a:solidFill>
                  <a:srgbClr val="000000"/>
                </a:solidFill>
                <a:latin typeface="Georgia" pitchFamily="18" charset="0"/>
              </a:rPr>
              <a:t> </a:t>
            </a:r>
          </a:p>
          <a:p>
            <a:pPr algn="ctr">
              <a:spcBef>
                <a:spcPct val="20000"/>
              </a:spcBef>
              <a:buClr>
                <a:schemeClr val="accent2"/>
              </a:buClr>
              <a:buFont typeface="Wingdings" pitchFamily="2" charset="2"/>
              <a:buNone/>
            </a:pPr>
            <a:r>
              <a:rPr kumimoji="0" lang="en-US" altLang="zh-TW" sz="2000">
                <a:solidFill>
                  <a:srgbClr val="000000"/>
                </a:solidFill>
                <a:latin typeface="Georgia" pitchFamily="18" charset="0"/>
              </a:rPr>
              <a:t>-M </a:t>
            </a:r>
            <a:r>
              <a:rPr kumimoji="0" lang="en-US" altLang="zh-TW" sz="2000">
                <a:solidFill>
                  <a:srgbClr val="9A3D01"/>
                </a:solidFill>
                <a:latin typeface="Georgia" pitchFamily="18" charset="0"/>
              </a:rPr>
              <a:t>hmm  lib/mix2_10.hed  lib/models_sp.lst</a:t>
            </a:r>
            <a:endParaRPr kumimoji="0" lang="zh-TW" altLang="en-US" sz="2000">
              <a:solidFill>
                <a:srgbClr val="9A3D01"/>
              </a:solidFill>
              <a:latin typeface="Georgi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Modification of Models</a:t>
            </a:r>
            <a:endParaRPr lang="zh-TW" altLang="en-US" dirty="0"/>
          </a:p>
        </p:txBody>
      </p:sp>
      <p:sp>
        <p:nvSpPr>
          <p:cNvPr id="3" name="內容版面配置區 2"/>
          <p:cNvSpPr>
            <a:spLocks noGrp="1"/>
          </p:cNvSpPr>
          <p:nvPr>
            <p:ph idx="1"/>
          </p:nvPr>
        </p:nvSpPr>
        <p:spPr>
          <a:xfrm>
            <a:off x="611361" y="2063563"/>
            <a:ext cx="8065294" cy="3766185"/>
          </a:xfrm>
        </p:spPr>
        <p:txBody>
          <a:bodyPr>
            <a:normAutofit fontScale="85000" lnSpcReduction="20000"/>
          </a:bodyPr>
          <a:lstStyle/>
          <a:p>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lib/mix2_10.hed</a:t>
            </a:r>
            <a:endParaRPr lang="en-US" altLang="zh-TW" sz="2400" dirty="0" smtClean="0"/>
          </a:p>
          <a:p>
            <a:pPr>
              <a:buNone/>
            </a:pPr>
            <a:r>
              <a:rPr lang="en-US" altLang="zh-TW" sz="2000" dirty="0" smtClean="0">
                <a:latin typeface="Candara" pitchFamily="34" charset="0"/>
              </a:rPr>
              <a:t>MU 2 {</a:t>
            </a:r>
            <a:r>
              <a:rPr lang="en-US" altLang="zh-TW" sz="2000" dirty="0" err="1" smtClean="0">
                <a:latin typeface="Candara" pitchFamily="34" charset="0"/>
              </a:rPr>
              <a:t>liN.state</a:t>
            </a:r>
            <a:r>
              <a:rPr lang="en-US" altLang="zh-TW" sz="2000" dirty="0" smtClean="0">
                <a:latin typeface="Candara" pitchFamily="34" charset="0"/>
              </a:rPr>
              <a:t>[2-4].mix}</a:t>
            </a:r>
          </a:p>
          <a:p>
            <a:pPr>
              <a:buNone/>
            </a:pPr>
            <a:r>
              <a:rPr lang="en-US" altLang="zh-TW" sz="2000" dirty="0" smtClean="0">
                <a:latin typeface="Candara" pitchFamily="34" charset="0"/>
              </a:rPr>
              <a:t>MU 2 {#</a:t>
            </a:r>
            <a:r>
              <a:rPr lang="en-US" altLang="zh-TW" sz="2000" dirty="0" err="1" smtClean="0">
                <a:latin typeface="Candara" pitchFamily="34" charset="0"/>
              </a:rPr>
              <a:t>i.state</a:t>
            </a:r>
            <a:r>
              <a:rPr lang="en-US" altLang="zh-TW" sz="2000" dirty="0" smtClean="0">
                <a:latin typeface="Candara" pitchFamily="34" charset="0"/>
              </a:rPr>
              <a:t>[2-4].mix}</a:t>
            </a:r>
          </a:p>
          <a:p>
            <a:pPr>
              <a:buNone/>
            </a:pPr>
            <a:r>
              <a:rPr lang="en-US" altLang="zh-TW" sz="2000" dirty="0" smtClean="0">
                <a:latin typeface="Candara" pitchFamily="34" charset="0"/>
              </a:rPr>
              <a:t>MU 2 {#</a:t>
            </a:r>
            <a:r>
              <a:rPr lang="en-US" altLang="zh-TW" sz="2000" dirty="0" err="1" smtClean="0">
                <a:latin typeface="Candara" pitchFamily="34" charset="0"/>
              </a:rPr>
              <a:t>er.state</a:t>
            </a:r>
            <a:r>
              <a:rPr lang="en-US" altLang="zh-TW" sz="2000" dirty="0" smtClean="0">
                <a:latin typeface="Candara" pitchFamily="34" charset="0"/>
              </a:rPr>
              <a:t>[2-4].mix}</a:t>
            </a:r>
          </a:p>
          <a:p>
            <a:pPr>
              <a:buNone/>
            </a:pPr>
            <a:r>
              <a:rPr lang="en-US" altLang="zh-TW" sz="2000" dirty="0" smtClean="0">
                <a:latin typeface="Candara" pitchFamily="34" charset="0"/>
              </a:rPr>
              <a:t>MU 2 {</a:t>
            </a:r>
            <a:r>
              <a:rPr lang="en-US" altLang="zh-TW" sz="2000" dirty="0" err="1" smtClean="0">
                <a:latin typeface="Candara" pitchFamily="34" charset="0"/>
              </a:rPr>
              <a:t>san.state</a:t>
            </a:r>
            <a:r>
              <a:rPr lang="en-US" altLang="zh-TW" sz="2000" dirty="0" smtClean="0">
                <a:latin typeface="Candara" pitchFamily="34" charset="0"/>
              </a:rPr>
              <a:t>[2-4].mix}</a:t>
            </a:r>
          </a:p>
          <a:p>
            <a:pPr>
              <a:buNone/>
            </a:pPr>
            <a:r>
              <a:rPr lang="en-US" altLang="zh-TW" sz="2000" dirty="0" smtClean="0">
                <a:latin typeface="Candara" pitchFamily="34" charset="0"/>
              </a:rPr>
              <a:t>MU 2 {</a:t>
            </a:r>
            <a:r>
              <a:rPr lang="en-US" altLang="zh-TW" sz="2000" dirty="0" err="1" smtClean="0">
                <a:latin typeface="Candara" pitchFamily="34" charset="0"/>
              </a:rPr>
              <a:t>sy.state</a:t>
            </a:r>
            <a:r>
              <a:rPr lang="en-US" altLang="zh-TW" sz="2000" dirty="0" smtClean="0">
                <a:latin typeface="Candara" pitchFamily="34" charset="0"/>
              </a:rPr>
              <a:t>[2-4].mix}</a:t>
            </a:r>
          </a:p>
          <a:p>
            <a:pPr>
              <a:buNone/>
            </a:pPr>
            <a:r>
              <a:rPr lang="en-US" altLang="zh-TW" sz="2000" dirty="0" smtClean="0">
                <a:latin typeface="Candara" pitchFamily="34" charset="0"/>
              </a:rPr>
              <a:t>…</a:t>
            </a:r>
          </a:p>
          <a:p>
            <a:pPr>
              <a:buNone/>
            </a:pPr>
            <a:r>
              <a:rPr lang="en-US" altLang="zh-TW" sz="2000" dirty="0" smtClean="0">
                <a:latin typeface="Candara" pitchFamily="34" charset="0"/>
              </a:rPr>
              <a:t>MU 3 {</a:t>
            </a:r>
            <a:r>
              <a:rPr lang="en-US" altLang="zh-TW" sz="2000" dirty="0" err="1" smtClean="0">
                <a:latin typeface="Candara" pitchFamily="34" charset="0"/>
              </a:rPr>
              <a:t>sil.state</a:t>
            </a:r>
            <a:r>
              <a:rPr lang="en-US" altLang="zh-TW" sz="2000" dirty="0" smtClean="0">
                <a:latin typeface="Candara" pitchFamily="34" charset="0"/>
              </a:rPr>
              <a:t>[2-4].mix}</a:t>
            </a:r>
          </a:p>
          <a:p>
            <a:pPr>
              <a:buNone/>
            </a:pPr>
            <a:endParaRPr lang="en-US" altLang="zh-TW" sz="2000" dirty="0" smtClean="0">
              <a:latin typeface="Candara" pitchFamily="34" charset="0"/>
            </a:endParaRPr>
          </a:p>
          <a:p>
            <a:pPr>
              <a:buNone/>
            </a:pPr>
            <a:r>
              <a:rPr lang="en-US" altLang="zh-TW" sz="2000" dirty="0" smtClean="0">
                <a:latin typeface="Candara" pitchFamily="34" charset="0"/>
              </a:rPr>
              <a:t>MU +2 {</a:t>
            </a:r>
            <a:r>
              <a:rPr lang="en-US" altLang="zh-TW" sz="2000" dirty="0" err="1" smtClean="0">
                <a:latin typeface="Candara" pitchFamily="34" charset="0"/>
              </a:rPr>
              <a:t>san.state</a:t>
            </a:r>
            <a:r>
              <a:rPr lang="en-US" altLang="zh-TW" sz="2000" dirty="0" smtClean="0">
                <a:latin typeface="Candara" pitchFamily="34" charset="0"/>
              </a:rPr>
              <a:t>[2-9].mix}</a:t>
            </a:r>
            <a:endParaRPr lang="en-US" altLang="zh-TW" sz="2000" dirty="0" smtClean="0"/>
          </a:p>
          <a:p>
            <a:r>
              <a:rPr lang="en-US" altLang="zh-TW" sz="2400" dirty="0" smtClean="0">
                <a:effectLst>
                  <a:outerShdw blurRad="38100" dist="38100" dir="2700000" algn="tl">
                    <a:srgbClr val="000000">
                      <a:alpha val="43137"/>
                    </a:srgbClr>
                  </a:outerShdw>
                </a:effectLst>
                <a:latin typeface="Candara" pitchFamily="34" charset="0"/>
              </a:rPr>
              <a:t>Check </a:t>
            </a:r>
            <a:r>
              <a:rPr lang="en-US" altLang="zh-TW" sz="2400" dirty="0" err="1" smtClean="0">
                <a:effectLst>
                  <a:outerShdw blurRad="38100" dist="38100" dir="2700000" algn="tl">
                    <a:srgbClr val="000000">
                      <a:alpha val="43137"/>
                    </a:srgbClr>
                  </a:outerShdw>
                </a:effectLst>
                <a:latin typeface="Candara" pitchFamily="34" charset="0"/>
              </a:rPr>
              <a:t>HTKBook</a:t>
            </a:r>
            <a:r>
              <a:rPr lang="en-US" altLang="zh-TW" sz="2400" dirty="0" smtClean="0">
                <a:effectLst>
                  <a:outerShdw blurRad="38100" dist="38100" dir="2700000" algn="tl">
                    <a:srgbClr val="000000">
                      <a:alpha val="43137"/>
                    </a:srgbClr>
                  </a:outerShdw>
                </a:effectLst>
                <a:latin typeface="Candara" pitchFamily="34" charset="0"/>
              </a:rPr>
              <a:t> 17.8 </a:t>
            </a:r>
            <a:r>
              <a:rPr lang="en-US" altLang="zh-TW" sz="2400" dirty="0" err="1" smtClean="0">
                <a:effectLst>
                  <a:outerShdw blurRad="38100" dist="38100" dir="2700000" algn="tl">
                    <a:srgbClr val="000000">
                      <a:alpha val="43137"/>
                    </a:srgbClr>
                  </a:outerShdw>
                </a:effectLst>
                <a:latin typeface="Candara" pitchFamily="34" charset="0"/>
              </a:rPr>
              <a:t>HHEd</a:t>
            </a:r>
            <a:r>
              <a:rPr lang="en-US" altLang="zh-TW" sz="2400" dirty="0" smtClean="0">
                <a:effectLst>
                  <a:outerShdw blurRad="38100" dist="38100" dir="2700000" algn="tl">
                    <a:srgbClr val="000000">
                      <a:alpha val="43137"/>
                    </a:srgbClr>
                  </a:outerShdw>
                </a:effectLst>
                <a:latin typeface="Candara" pitchFamily="34" charset="0"/>
              </a:rPr>
              <a:t> for more details</a:t>
            </a: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22</a:t>
            </a:fld>
            <a:endParaRPr lang="zh-TW" altLang="en-US"/>
          </a:p>
        </p:txBody>
      </p:sp>
      <p:sp>
        <p:nvSpPr>
          <p:cNvPr id="11" name="Oval 3"/>
          <p:cNvSpPr>
            <a:spLocks noChangeArrowheads="1"/>
          </p:cNvSpPr>
          <p:nvPr/>
        </p:nvSpPr>
        <p:spPr bwMode="auto">
          <a:xfrm>
            <a:off x="971600" y="2708920"/>
            <a:ext cx="330944" cy="340023"/>
          </a:xfrm>
          <a:prstGeom prst="ellipse">
            <a:avLst/>
          </a:prstGeom>
          <a:noFill/>
          <a:ln w="57150" cap="flat" cmpd="sng" algn="ctr">
            <a:solidFill>
              <a:srgbClr val="FF0000"/>
            </a:solid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ysClr val="windowText" lastClr="000000"/>
              </a:solidFill>
              <a:effectLst/>
              <a:uLnTx/>
              <a:uFillTx/>
              <a:latin typeface="Century Schoolbook"/>
              <a:ea typeface="新細明體"/>
              <a:cs typeface="+mn-cs"/>
            </a:endParaRPr>
          </a:p>
        </p:txBody>
      </p:sp>
      <p:sp>
        <p:nvSpPr>
          <p:cNvPr id="12" name="Line Callout 1 6"/>
          <p:cNvSpPr>
            <a:spLocks/>
          </p:cNvSpPr>
          <p:nvPr/>
        </p:nvSpPr>
        <p:spPr bwMode="auto">
          <a:xfrm>
            <a:off x="4572000" y="1916832"/>
            <a:ext cx="3714750" cy="1000125"/>
          </a:xfrm>
          <a:prstGeom prst="borderCallout1">
            <a:avLst>
              <a:gd name="adj1" fmla="val 50219"/>
              <a:gd name="adj2" fmla="val 187"/>
              <a:gd name="adj3" fmla="val 91645"/>
              <a:gd name="adj4" fmla="val -87686"/>
            </a:avLst>
          </a:prstGeom>
          <a:gradFill rotWithShape="1">
            <a:gsLst>
              <a:gs pos="0">
                <a:srgbClr val="B32C16">
                  <a:tint val="35000"/>
                  <a:satMod val="260000"/>
                </a:srgbClr>
              </a:gs>
              <a:gs pos="30000">
                <a:srgbClr val="B32C16">
                  <a:tint val="38000"/>
                  <a:satMod val="260000"/>
                </a:srgbClr>
              </a:gs>
              <a:gs pos="75000">
                <a:srgbClr val="B32C16">
                  <a:tint val="55000"/>
                  <a:satMod val="255000"/>
                </a:srgbClr>
              </a:gs>
              <a:gs pos="100000">
                <a:srgbClr val="B32C16">
                  <a:tint val="70000"/>
                  <a:satMod val="255000"/>
                </a:srgbClr>
              </a:gs>
            </a:gsLst>
            <a:path path="circle">
              <a:fillToRect l="5000" t="100000" r="120000" b="10000"/>
            </a:path>
          </a:gradFill>
          <a:ln w="12700" cap="flat" cmpd="sng" algn="ctr">
            <a:solidFill>
              <a:srgbClr val="B32C16">
                <a:shade val="70000"/>
                <a:satMod val="150000"/>
              </a:srgbClr>
            </a:solidFill>
            <a:prstDash val="solid"/>
            <a:headEnd/>
            <a:tailEnd/>
          </a:ln>
          <a:effectLst>
            <a:outerShdw blurRad="50800" dist="25000" dir="5400000" rotWithShape="0">
              <a:srgbClr val="000000">
                <a:alpha val="4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smtClean="0">
                <a:ln>
                  <a:noFill/>
                </a:ln>
                <a:solidFill>
                  <a:sysClr val="windowText" lastClr="000000"/>
                </a:solidFill>
                <a:effectLst/>
                <a:uLnTx/>
                <a:uFillTx/>
                <a:latin typeface="Arial" pitchFamily="34" charset="0"/>
                <a:ea typeface="新細明體"/>
                <a:cs typeface="+mn-cs"/>
              </a:rPr>
              <a:t>You can modify # of Gaussian mixture here.</a:t>
            </a:r>
            <a:endParaRPr kumimoji="0" lang="zh-TW" altLang="en-US" sz="1800" b="0" i="0" u="none" strike="noStrike" kern="0" cap="none" spc="0" normalizeH="0" baseline="0" noProof="0" smtClean="0">
              <a:ln>
                <a:noFill/>
              </a:ln>
              <a:solidFill>
                <a:sysClr val="windowText" lastClr="000000"/>
              </a:solidFill>
              <a:effectLst/>
              <a:uLnTx/>
              <a:uFillTx/>
              <a:latin typeface="Arial" pitchFamily="34" charset="0"/>
              <a:ea typeface="新細明體"/>
              <a:cs typeface="+mn-cs"/>
            </a:endParaRPr>
          </a:p>
        </p:txBody>
      </p:sp>
      <p:sp>
        <p:nvSpPr>
          <p:cNvPr id="13" name="Oval 4"/>
          <p:cNvSpPr>
            <a:spLocks noChangeArrowheads="1"/>
          </p:cNvSpPr>
          <p:nvPr/>
        </p:nvSpPr>
        <p:spPr bwMode="auto">
          <a:xfrm>
            <a:off x="1979712" y="3310946"/>
            <a:ext cx="701253" cy="410815"/>
          </a:xfrm>
          <a:prstGeom prst="ellipse">
            <a:avLst/>
          </a:prstGeom>
          <a:noFill/>
          <a:ln w="57150" cap="flat" cmpd="sng" algn="ctr">
            <a:solidFill>
              <a:srgbClr val="FF0000"/>
            </a:solid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ysClr val="windowText" lastClr="000000"/>
              </a:solidFill>
              <a:effectLst/>
              <a:uLnTx/>
              <a:uFillTx/>
              <a:latin typeface="Century Schoolbook"/>
              <a:ea typeface="新細明體"/>
              <a:cs typeface="+mn-cs"/>
            </a:endParaRPr>
          </a:p>
        </p:txBody>
      </p:sp>
      <p:sp>
        <p:nvSpPr>
          <p:cNvPr id="14" name="Line Callout 1 9"/>
          <p:cNvSpPr>
            <a:spLocks/>
          </p:cNvSpPr>
          <p:nvPr/>
        </p:nvSpPr>
        <p:spPr bwMode="auto">
          <a:xfrm>
            <a:off x="4043082" y="3057441"/>
            <a:ext cx="4495846" cy="1357313"/>
          </a:xfrm>
          <a:prstGeom prst="borderCallout1">
            <a:avLst>
              <a:gd name="adj1" fmla="val 48230"/>
              <a:gd name="adj2" fmla="val -781"/>
              <a:gd name="adj3" fmla="val 30560"/>
              <a:gd name="adj4" fmla="val -30132"/>
            </a:avLst>
          </a:prstGeom>
          <a:gradFill rotWithShape="1">
            <a:gsLst>
              <a:gs pos="0">
                <a:srgbClr val="B32C16">
                  <a:tint val="35000"/>
                  <a:satMod val="260000"/>
                </a:srgbClr>
              </a:gs>
              <a:gs pos="30000">
                <a:srgbClr val="B32C16">
                  <a:tint val="38000"/>
                  <a:satMod val="260000"/>
                </a:srgbClr>
              </a:gs>
              <a:gs pos="75000">
                <a:srgbClr val="B32C16">
                  <a:tint val="55000"/>
                  <a:satMod val="255000"/>
                </a:srgbClr>
              </a:gs>
              <a:gs pos="100000">
                <a:srgbClr val="B32C16">
                  <a:tint val="70000"/>
                  <a:satMod val="255000"/>
                </a:srgbClr>
              </a:gs>
            </a:gsLst>
            <a:path path="circle">
              <a:fillToRect l="5000" t="100000" r="120000" b="10000"/>
            </a:path>
          </a:gradFill>
          <a:ln w="12700" cap="flat" cmpd="sng" algn="ctr">
            <a:solidFill>
              <a:srgbClr val="B32C16">
                <a:shade val="70000"/>
                <a:satMod val="150000"/>
              </a:srgbClr>
            </a:solidFill>
            <a:prstDash val="solid"/>
            <a:headEnd/>
            <a:tailEnd/>
          </a:ln>
          <a:effectLst>
            <a:outerShdw blurRad="50800" dist="25000" dir="5400000" rotWithShape="0">
              <a:srgbClr val="000000">
                <a:alpha val="4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srgbClr val="000000"/>
                </a:solidFill>
                <a:effectLst/>
                <a:uLnTx/>
                <a:uFillTx/>
                <a:latin typeface="Arial" pitchFamily="34" charset="0"/>
                <a:ea typeface="新細明體"/>
                <a:cs typeface="+mn-cs"/>
              </a:rPr>
              <a:t>This value tells HTK to change the mixture number from state 2 to state 4.  If you want to change # state, check lib/proto.</a:t>
            </a:r>
            <a:endParaRPr kumimoji="0" lang="zh-TW" altLang="en-US" sz="1800" b="0" i="0" u="none" strike="noStrike" kern="0" cap="none" spc="0" normalizeH="0" baseline="0" noProof="0" dirty="0" smtClean="0">
              <a:ln>
                <a:noFill/>
              </a:ln>
              <a:solidFill>
                <a:srgbClr val="000000"/>
              </a:solidFill>
              <a:effectLst/>
              <a:uLnTx/>
              <a:uFillTx/>
              <a:latin typeface="Arial" pitchFamily="34" charset="0"/>
              <a:ea typeface="新細明體"/>
              <a:cs typeface="+mn-cs"/>
            </a:endParaRPr>
          </a:p>
        </p:txBody>
      </p:sp>
      <p:sp>
        <p:nvSpPr>
          <p:cNvPr id="15" name="Line Callout 1 7"/>
          <p:cNvSpPr>
            <a:spLocks/>
          </p:cNvSpPr>
          <p:nvPr/>
        </p:nvSpPr>
        <p:spPr bwMode="auto">
          <a:xfrm>
            <a:off x="4433630" y="4532826"/>
            <a:ext cx="3714750" cy="857250"/>
          </a:xfrm>
          <a:prstGeom prst="borderCallout1">
            <a:avLst>
              <a:gd name="adj1" fmla="val 50505"/>
              <a:gd name="adj2" fmla="val -932"/>
              <a:gd name="adj3" fmla="val 65188"/>
              <a:gd name="adj4" fmla="val -81208"/>
            </a:avLst>
          </a:prstGeom>
          <a:gradFill rotWithShape="1">
            <a:gsLst>
              <a:gs pos="0">
                <a:srgbClr val="B32C16">
                  <a:tint val="35000"/>
                  <a:satMod val="260000"/>
                </a:srgbClr>
              </a:gs>
              <a:gs pos="30000">
                <a:srgbClr val="B32C16">
                  <a:tint val="38000"/>
                  <a:satMod val="260000"/>
                </a:srgbClr>
              </a:gs>
              <a:gs pos="75000">
                <a:srgbClr val="B32C16">
                  <a:tint val="55000"/>
                  <a:satMod val="255000"/>
                </a:srgbClr>
              </a:gs>
              <a:gs pos="100000">
                <a:srgbClr val="B32C16">
                  <a:tint val="70000"/>
                  <a:satMod val="255000"/>
                </a:srgbClr>
              </a:gs>
            </a:gsLst>
            <a:path path="circle">
              <a:fillToRect l="5000" t="100000" r="120000" b="10000"/>
            </a:path>
          </a:gradFill>
          <a:ln w="12700" cap="flat" cmpd="sng" algn="ctr">
            <a:solidFill>
              <a:srgbClr val="B32C16">
                <a:shade val="70000"/>
                <a:satMod val="150000"/>
              </a:srgbClr>
            </a:solidFill>
            <a:prstDash val="solid"/>
            <a:headEnd/>
            <a:tailEnd/>
          </a:ln>
          <a:effectLst>
            <a:outerShdw blurRad="50800" dist="25000" dir="5400000" rotWithShape="0">
              <a:srgbClr val="000000">
                <a:alpha val="40000"/>
              </a:srgb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srgbClr val="000000"/>
                </a:solidFill>
                <a:effectLst/>
                <a:uLnTx/>
                <a:uFillTx/>
                <a:latin typeface="Arial" pitchFamily="34" charset="0"/>
                <a:ea typeface="新細明體"/>
                <a:cs typeface="+mn-cs"/>
              </a:rPr>
              <a:t>You can increase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srgbClr val="000000"/>
                </a:solidFill>
                <a:effectLst/>
                <a:uLnTx/>
                <a:uFillTx/>
                <a:latin typeface="Arial" pitchFamily="34" charset="0"/>
                <a:ea typeface="新細明體"/>
                <a:cs typeface="+mn-cs"/>
              </a:rPr>
              <a:t># Gaussian mixture here.</a:t>
            </a:r>
            <a:endParaRPr kumimoji="0" lang="zh-TW" altLang="en-US" sz="1800" b="0" i="0" u="none" strike="noStrike" kern="0" cap="none" spc="0" normalizeH="0" baseline="0" noProof="0" dirty="0" smtClean="0">
              <a:ln>
                <a:noFill/>
              </a:ln>
              <a:solidFill>
                <a:srgbClr val="000000"/>
              </a:solidFill>
              <a:effectLst/>
              <a:uLnTx/>
              <a:uFillTx/>
              <a:latin typeface="Arial" pitchFamily="34" charset="0"/>
              <a:ea typeface="新細明體"/>
              <a:cs typeface="+mn-cs"/>
            </a:endParaRPr>
          </a:p>
        </p:txBody>
      </p:sp>
      <p:sp>
        <p:nvSpPr>
          <p:cNvPr id="16" name="Oval 8"/>
          <p:cNvSpPr>
            <a:spLocks noChangeArrowheads="1"/>
          </p:cNvSpPr>
          <p:nvPr/>
        </p:nvSpPr>
        <p:spPr bwMode="auto">
          <a:xfrm>
            <a:off x="971600" y="5016599"/>
            <a:ext cx="474960" cy="360040"/>
          </a:xfrm>
          <a:prstGeom prst="ellipse">
            <a:avLst/>
          </a:prstGeom>
          <a:noFill/>
          <a:ln w="57150" cap="flat" cmpd="sng" algn="ctr">
            <a:solidFill>
              <a:srgbClr val="FF0000"/>
            </a:solid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ysClr val="windowText" lastClr="000000"/>
              </a:solidFill>
              <a:effectLst/>
              <a:uLnTx/>
              <a:uFillTx/>
              <a:latin typeface="Century Schoolbook"/>
              <a:ea typeface="新細明體"/>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HERest</a:t>
            </a:r>
            <a:r>
              <a:rPr lang="en-US" altLang="zh-TW" dirty="0" smtClean="0"/>
              <a:t> - Adjust HMMs Again</a:t>
            </a:r>
            <a:endParaRPr lang="zh-TW" altLang="en-US" dirty="0"/>
          </a:p>
        </p:txBody>
      </p:sp>
      <p:graphicFrame>
        <p:nvGraphicFramePr>
          <p:cNvPr id="14338" name="Object 4"/>
          <p:cNvGraphicFramePr>
            <a:graphicFrameLocks noGrp="1" noChangeAspect="1"/>
          </p:cNvGraphicFramePr>
          <p:nvPr>
            <p:ph idx="1"/>
            <p:extLst>
              <p:ext uri="{D42A27DB-BD31-4B8C-83A1-F6EECF244321}">
                <p14:modId xmlns:p14="http://schemas.microsoft.com/office/powerpoint/2010/main" val="1142672278"/>
              </p:ext>
            </p:extLst>
          </p:nvPr>
        </p:nvGraphicFramePr>
        <p:xfrm>
          <a:off x="1477167" y="3554861"/>
          <a:ext cx="6189663" cy="2274887"/>
        </p:xfrm>
        <a:graphic>
          <a:graphicData uri="http://schemas.openxmlformats.org/presentationml/2006/ole">
            <mc:AlternateContent xmlns:mc="http://schemas.openxmlformats.org/markup-compatibility/2006">
              <mc:Choice xmlns:v="urn:schemas-microsoft-com:vml" Requires="v">
                <p:oleObj spid="_x0000_s16447" name="Visio" r:id="rId3" imgW="6190391" imgH="2274687" progId="">
                  <p:embed/>
                </p:oleObj>
              </mc:Choice>
              <mc:Fallback>
                <p:oleObj name="Visio" r:id="rId3" imgW="6190391" imgH="2274687" progId="">
                  <p:embed/>
                  <p:pic>
                    <p:nvPicPr>
                      <p:cNvPr id="0" name="Picture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167" y="3554861"/>
                        <a:ext cx="6189663" cy="227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 name="投影片編號版面配置區 3"/>
          <p:cNvSpPr>
            <a:spLocks noGrp="1"/>
          </p:cNvSpPr>
          <p:nvPr>
            <p:ph type="sldNum" sz="quarter" idx="12"/>
          </p:nvPr>
        </p:nvSpPr>
        <p:spPr/>
        <p:txBody>
          <a:bodyPr/>
          <a:lstStyle/>
          <a:p>
            <a:fld id="{6E7A6931-BED4-44D6-B779-46BE1EA8BEE2}" type="slidenum">
              <a:rPr lang="zh-TW" altLang="en-US" smtClean="0"/>
              <a:pPr/>
              <a:t>23</a:t>
            </a:fld>
            <a:endParaRPr lang="zh-TW" altLang="en-US"/>
          </a:p>
        </p:txBody>
      </p:sp>
      <p:sp>
        <p:nvSpPr>
          <p:cNvPr id="5" name="Rectangle 6"/>
          <p:cNvSpPr>
            <a:spLocks noChangeArrowheads="1"/>
          </p:cNvSpPr>
          <p:nvPr/>
        </p:nvSpPr>
        <p:spPr bwMode="auto">
          <a:xfrm>
            <a:off x="467543" y="1783208"/>
            <a:ext cx="8208912" cy="1366837"/>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r>
              <a:rPr kumimoji="0" lang="en-US" altLang="zh-TW" sz="2000">
                <a:solidFill>
                  <a:srgbClr val="000000"/>
                </a:solidFill>
                <a:latin typeface="Georgia" pitchFamily="18" charset="0"/>
              </a:rPr>
              <a:t>HERest -C </a:t>
            </a:r>
            <a:r>
              <a:rPr kumimoji="0" lang="en-US" altLang="zh-TW" sz="2000">
                <a:solidFill>
                  <a:srgbClr val="9A3D01"/>
                </a:solidFill>
                <a:latin typeface="Georgia" pitchFamily="18" charset="0"/>
              </a:rPr>
              <a:t>lib/config.cfg</a:t>
            </a:r>
            <a:r>
              <a:rPr kumimoji="0" lang="en-US" altLang="zh-TW" sz="2000">
                <a:solidFill>
                  <a:srgbClr val="000000"/>
                </a:solidFill>
                <a:latin typeface="Georgia" pitchFamily="18" charset="0"/>
              </a:rPr>
              <a:t> -S </a:t>
            </a:r>
            <a:r>
              <a:rPr kumimoji="0" lang="en-US" altLang="zh-TW" sz="2000">
                <a:solidFill>
                  <a:srgbClr val="9A3D01"/>
                </a:solidFill>
                <a:latin typeface="Georgia" pitchFamily="18" charset="0"/>
              </a:rPr>
              <a:t>scripts/training.scp</a:t>
            </a:r>
            <a:r>
              <a:rPr kumimoji="0" lang="en-US" altLang="zh-TW" sz="2000">
                <a:solidFill>
                  <a:srgbClr val="000000"/>
                </a:solidFill>
                <a:latin typeface="Georgia" pitchFamily="18" charset="0"/>
              </a:rPr>
              <a:t> </a:t>
            </a:r>
          </a:p>
          <a:p>
            <a:pPr algn="ctr"/>
            <a:r>
              <a:rPr kumimoji="0" lang="en-US" altLang="zh-TW" sz="2000">
                <a:solidFill>
                  <a:srgbClr val="000000"/>
                </a:solidFill>
                <a:latin typeface="Georgia" pitchFamily="18" charset="0"/>
              </a:rPr>
              <a:t>-I </a:t>
            </a:r>
            <a:r>
              <a:rPr kumimoji="0" lang="en-US" altLang="zh-TW" sz="2000">
                <a:solidFill>
                  <a:srgbClr val="9A3D01"/>
                </a:solidFill>
                <a:latin typeface="Georgia" pitchFamily="18" charset="0"/>
              </a:rPr>
              <a:t>labels/Clean08TR_sp.mlf</a:t>
            </a:r>
            <a:r>
              <a:rPr kumimoji="0" lang="en-US" altLang="zh-TW" sz="2000">
                <a:solidFill>
                  <a:srgbClr val="000000"/>
                </a:solidFill>
                <a:latin typeface="Georgia" pitchFamily="18" charset="0"/>
              </a:rPr>
              <a:t>  -H </a:t>
            </a:r>
            <a:r>
              <a:rPr kumimoji="0" lang="en-US" altLang="zh-TW" sz="2000">
                <a:solidFill>
                  <a:srgbClr val="9A3D01"/>
                </a:solidFill>
                <a:latin typeface="Georgia" pitchFamily="18" charset="0"/>
              </a:rPr>
              <a:t>hmm/macros</a:t>
            </a:r>
          </a:p>
          <a:p>
            <a:pPr algn="ctr"/>
            <a:r>
              <a:rPr kumimoji="0" lang="en-US" altLang="zh-TW" sz="2000">
                <a:solidFill>
                  <a:srgbClr val="000000"/>
                </a:solidFill>
                <a:latin typeface="Georgia" pitchFamily="18" charset="0"/>
              </a:rPr>
              <a:t>-H </a:t>
            </a:r>
            <a:r>
              <a:rPr kumimoji="0" lang="en-US" altLang="zh-TW" sz="2000">
                <a:solidFill>
                  <a:srgbClr val="9A3D01"/>
                </a:solidFill>
                <a:latin typeface="Georgia" pitchFamily="18" charset="0"/>
              </a:rPr>
              <a:t>hmm/models</a:t>
            </a:r>
            <a:r>
              <a:rPr kumimoji="0" lang="en-US" altLang="zh-TW" sz="2000">
                <a:solidFill>
                  <a:srgbClr val="000000"/>
                </a:solidFill>
                <a:latin typeface="Georgia" pitchFamily="18" charset="0"/>
              </a:rPr>
              <a:t> -M </a:t>
            </a:r>
            <a:r>
              <a:rPr kumimoji="0" lang="en-US" altLang="zh-TW" sz="2000">
                <a:solidFill>
                  <a:srgbClr val="9A3D01"/>
                </a:solidFill>
                <a:latin typeface="Georgia" pitchFamily="18" charset="0"/>
              </a:rPr>
              <a:t>hmm lib/models_sp.lst</a:t>
            </a:r>
            <a:endParaRPr kumimoji="0" lang="zh-TW" altLang="en-US" sz="2000">
              <a:solidFill>
                <a:srgbClr val="9A3D01"/>
              </a:solidFill>
              <a:latin typeface="Georgi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Flowchart</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24</a:t>
            </a:fld>
            <a:endParaRPr lang="zh-TW" altLang="en-US"/>
          </a:p>
        </p:txBody>
      </p:sp>
      <p:grpSp>
        <p:nvGrpSpPr>
          <p:cNvPr id="3" name="群組 5"/>
          <p:cNvGrpSpPr>
            <a:grpSpLocks/>
          </p:cNvGrpSpPr>
          <p:nvPr/>
        </p:nvGrpSpPr>
        <p:grpSpPr bwMode="auto">
          <a:xfrm>
            <a:off x="734219" y="2132856"/>
            <a:ext cx="7675562" cy="4267200"/>
            <a:chOff x="500034" y="1733568"/>
            <a:chExt cx="7675562" cy="4267200"/>
          </a:xfrm>
        </p:grpSpPr>
        <p:graphicFrame>
          <p:nvGraphicFramePr>
            <p:cNvPr id="6" name="Object 8"/>
            <p:cNvGraphicFramePr>
              <a:graphicFrameLocks noChangeAspect="1"/>
            </p:cNvGraphicFramePr>
            <p:nvPr/>
          </p:nvGraphicFramePr>
          <p:xfrm>
            <a:off x="500034" y="1733568"/>
            <a:ext cx="7675562" cy="4267200"/>
          </p:xfrm>
          <a:graphic>
            <a:graphicData uri="http://schemas.openxmlformats.org/presentationml/2006/ole">
              <mc:AlternateContent xmlns:mc="http://schemas.openxmlformats.org/markup-compatibility/2006">
                <mc:Choice xmlns:v="urn:schemas-microsoft-com:vml" Requires="v">
                  <p:oleObj spid="_x0000_s45112" name="Visio" r:id="rId3" imgW="4765532" imgH="2735495" progId="">
                    <p:embed/>
                  </p:oleObj>
                </mc:Choice>
                <mc:Fallback>
                  <p:oleObj name="Visio" r:id="rId3" imgW="4765532" imgH="2735495"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1733568"/>
                          <a:ext cx="7675562"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字方塊 3"/>
            <p:cNvSpPr txBox="1">
              <a:spLocks noChangeArrowheads="1"/>
            </p:cNvSpPr>
            <p:nvPr/>
          </p:nvSpPr>
          <p:spPr bwMode="auto">
            <a:xfrm>
              <a:off x="6286512" y="3571876"/>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x3</a:t>
              </a:r>
              <a:endParaRPr kumimoji="0" lang="zh-TW" altLang="en-US">
                <a:latin typeface="Century Schoolbook" pitchFamily="18" charset="0"/>
              </a:endParaRPr>
            </a:p>
          </p:txBody>
        </p:sp>
        <p:sp>
          <p:nvSpPr>
            <p:cNvPr id="8" name="文字方塊 4"/>
            <p:cNvSpPr txBox="1">
              <a:spLocks noChangeArrowheads="1"/>
            </p:cNvSpPr>
            <p:nvPr/>
          </p:nvSpPr>
          <p:spPr bwMode="auto">
            <a:xfrm>
              <a:off x="6320592" y="4929198"/>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x6</a:t>
              </a:r>
              <a:endParaRPr kumimoji="0" lang="zh-TW" altLang="en-US">
                <a:latin typeface="Century Schoolbook" pitchFamily="18" charset="0"/>
              </a:endParaRPr>
            </a:p>
          </p:txBody>
        </p:sp>
      </p:grpSp>
      <p:sp>
        <p:nvSpPr>
          <p:cNvPr id="9" name="弧形箭號 (下彎) 8"/>
          <p:cNvSpPr/>
          <p:nvPr/>
        </p:nvSpPr>
        <p:spPr>
          <a:xfrm flipH="1">
            <a:off x="5940152" y="3933056"/>
            <a:ext cx="1224136" cy="50405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 name="文字方塊 10"/>
          <p:cNvSpPr txBox="1"/>
          <p:nvPr/>
        </p:nvSpPr>
        <p:spPr>
          <a:xfrm>
            <a:off x="5508104" y="1412776"/>
            <a:ext cx="306439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dirty="0" smtClean="0"/>
              <a:t>Hint:</a:t>
            </a:r>
            <a:br>
              <a:rPr lang="en-US" altLang="zh-TW" dirty="0" smtClean="0"/>
            </a:br>
            <a:r>
              <a:rPr lang="en-US" altLang="zh-TW" dirty="0" smtClean="0"/>
              <a:t>Increase mixtures little by little</a:t>
            </a:r>
            <a:endParaRPr lang="zh-TW" altLang="en-US" dirty="0"/>
          </a:p>
        </p:txBody>
      </p:sp>
      <p:cxnSp>
        <p:nvCxnSpPr>
          <p:cNvPr id="13" name="直線單箭頭接點 12"/>
          <p:cNvCxnSpPr/>
          <p:nvPr/>
        </p:nvCxnSpPr>
        <p:spPr>
          <a:xfrm flipH="1">
            <a:off x="6660232" y="2132856"/>
            <a:ext cx="360040"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弧形箭號 (下彎) 13"/>
          <p:cNvSpPr/>
          <p:nvPr/>
        </p:nvSpPr>
        <p:spPr>
          <a:xfrm flipV="1">
            <a:off x="6012160" y="4869160"/>
            <a:ext cx="1224136" cy="42366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8"/>
          <p:cNvGraphicFramePr>
            <a:graphicFrameLocks noChangeAspect="1"/>
          </p:cNvGraphicFramePr>
          <p:nvPr/>
        </p:nvGraphicFramePr>
        <p:xfrm>
          <a:off x="437356" y="2169368"/>
          <a:ext cx="8269288" cy="4572000"/>
        </p:xfrm>
        <a:graphic>
          <a:graphicData uri="http://schemas.openxmlformats.org/presentationml/2006/ole">
            <mc:AlternateContent xmlns:mc="http://schemas.openxmlformats.org/markup-compatibility/2006">
              <mc:Choice xmlns:v="urn:schemas-microsoft-com:vml" Requires="v">
                <p:oleObj spid="_x0000_s17471" name="Visio" r:id="rId3" imgW="5503667" imgH="3043725" progId="">
                  <p:embed/>
                </p:oleObj>
              </mc:Choice>
              <mc:Fallback>
                <p:oleObj name="Visio" r:id="rId3" imgW="5503667" imgH="304372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56" y="2169368"/>
                        <a:ext cx="8269288"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標題 1"/>
          <p:cNvSpPr>
            <a:spLocks noGrp="1"/>
          </p:cNvSpPr>
          <p:nvPr>
            <p:ph type="title"/>
          </p:nvPr>
        </p:nvSpPr>
        <p:spPr/>
        <p:txBody>
          <a:bodyPr/>
          <a:lstStyle/>
          <a:p>
            <a:r>
              <a:rPr lang="en-US" altLang="zh-TW" dirty="0" smtClean="0"/>
              <a:t>Testing Flowchart</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25</a:t>
            </a:fld>
            <a:endParaRPr lang="zh-TW" altLang="en-US"/>
          </a:p>
        </p:txBody>
      </p:sp>
      <p:sp>
        <p:nvSpPr>
          <p:cNvPr id="6" name="矩形 5"/>
          <p:cNvSpPr/>
          <p:nvPr/>
        </p:nvSpPr>
        <p:spPr>
          <a:xfrm>
            <a:off x="3275856" y="4725144"/>
            <a:ext cx="4968552" cy="201622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HParse</a:t>
            </a:r>
            <a:r>
              <a:rPr lang="en-US" altLang="zh-TW" dirty="0" smtClean="0"/>
              <a:t> - Construct Word Net</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smtClean="0"/>
          </a:p>
          <a:p>
            <a:r>
              <a:rPr lang="en-US" altLang="zh-TW" dirty="0" smtClean="0"/>
              <a:t>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a:t>
            </a:r>
            <a:r>
              <a:rPr lang="en-US" altLang="zh-TW" sz="2400" dirty="0" err="1" smtClean="0">
                <a:solidFill>
                  <a:schemeClr val="accent4">
                    <a:lumMod val="75000"/>
                  </a:schemeClr>
                </a:solidFill>
                <a:effectLst>
                  <a:outerShdw blurRad="38100" dist="38100" dir="2700000" algn="tl">
                    <a:srgbClr val="000000">
                      <a:alpha val="43137"/>
                    </a:srgbClr>
                  </a:outerShdw>
                </a:effectLst>
                <a:latin typeface="Candara" pitchFamily="34" charset="0"/>
              </a:rPr>
              <a:t>grammar_sp</a:t>
            </a:r>
            <a:endPar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endParaRPr>
          </a:p>
          <a:p>
            <a:pPr lvl="1">
              <a:buFont typeface="Arial" pitchFamily="34" charset="0"/>
              <a:buChar char="•"/>
            </a:pPr>
            <a:r>
              <a:rPr lang="en-US" altLang="zh-TW" sz="2000" dirty="0" smtClean="0">
                <a:solidFill>
                  <a:schemeClr val="tx1"/>
                </a:solidFill>
                <a:latin typeface="Candara" pitchFamily="34" charset="0"/>
              </a:rPr>
              <a:t>regular expression</a:t>
            </a:r>
          </a:p>
          <a:p>
            <a:pPr lvl="1">
              <a:buFont typeface="Arial" pitchFamily="34" charset="0"/>
              <a:buChar char="•"/>
            </a:pPr>
            <a:r>
              <a:rPr lang="en-US" altLang="zh-TW" sz="2000" dirty="0" smtClean="0">
                <a:solidFill>
                  <a:schemeClr val="tx1"/>
                </a:solidFill>
                <a:latin typeface="Candara" pitchFamily="34" charset="0"/>
              </a:rPr>
              <a:t>easy for user to construct</a:t>
            </a:r>
          </a:p>
          <a:p>
            <a:r>
              <a:rPr lang="en-US" altLang="zh-TW" dirty="0" smtClean="0">
                <a:latin typeface="Candara" pitchFamily="34" charset="0"/>
              </a:rPr>
              <a:t>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a:t>
            </a:r>
            <a:r>
              <a:rPr lang="en-US" altLang="zh-TW" sz="2400" dirty="0" err="1" smtClean="0">
                <a:solidFill>
                  <a:schemeClr val="accent4">
                    <a:lumMod val="75000"/>
                  </a:schemeClr>
                </a:solidFill>
                <a:effectLst>
                  <a:outerShdw blurRad="38100" dist="38100" dir="2700000" algn="tl">
                    <a:srgbClr val="000000">
                      <a:alpha val="43137"/>
                    </a:srgbClr>
                  </a:outerShdw>
                </a:effectLst>
                <a:latin typeface="Candara" pitchFamily="34" charset="0"/>
              </a:rPr>
              <a:t>wdnet_sp</a:t>
            </a:r>
            <a:endPar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endParaRPr>
          </a:p>
          <a:p>
            <a:pPr lvl="1">
              <a:buFont typeface="Arial" pitchFamily="34" charset="0"/>
              <a:buChar char="•"/>
            </a:pPr>
            <a:r>
              <a:rPr lang="en-US" altLang="zh-TW" sz="2000" dirty="0" smtClean="0">
                <a:solidFill>
                  <a:schemeClr val="tx1"/>
                </a:solidFill>
                <a:latin typeface="Candara" pitchFamily="34" charset="0"/>
              </a:rPr>
              <a:t>output word net</a:t>
            </a:r>
          </a:p>
          <a:p>
            <a:pPr lvl="1">
              <a:buFont typeface="Arial" pitchFamily="34" charset="0"/>
              <a:buChar char="•"/>
            </a:pPr>
            <a:r>
              <a:rPr lang="en-US" altLang="zh-TW" sz="2000" dirty="0" smtClean="0">
                <a:solidFill>
                  <a:schemeClr val="tx1"/>
                </a:solidFill>
                <a:latin typeface="Candara" pitchFamily="34" charset="0"/>
              </a:rPr>
              <a:t>the format that HTK understand</a:t>
            </a: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26</a:t>
            </a:fld>
            <a:endParaRPr lang="zh-TW" altLang="en-US"/>
          </a:p>
        </p:txBody>
      </p:sp>
      <p:sp>
        <p:nvSpPr>
          <p:cNvPr id="5" name="Rectangle 6"/>
          <p:cNvSpPr>
            <a:spLocks noChangeArrowheads="1"/>
          </p:cNvSpPr>
          <p:nvPr/>
        </p:nvSpPr>
        <p:spPr bwMode="auto">
          <a:xfrm>
            <a:off x="435397" y="1715167"/>
            <a:ext cx="8208912" cy="792163"/>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spcBef>
                <a:spcPct val="20000"/>
              </a:spcBef>
              <a:buClr>
                <a:schemeClr val="accent2"/>
              </a:buClr>
              <a:buFont typeface="Wingdings" pitchFamily="2" charset="2"/>
              <a:buNone/>
            </a:pPr>
            <a:r>
              <a:rPr kumimoji="0" lang="en-US" altLang="zh-TW" sz="2000">
                <a:solidFill>
                  <a:srgbClr val="000000"/>
                </a:solidFill>
                <a:latin typeface="Georgia" pitchFamily="18" charset="0"/>
              </a:rPr>
              <a:t>HParse </a:t>
            </a:r>
            <a:r>
              <a:rPr kumimoji="0" lang="en-US" altLang="zh-TW" sz="2000">
                <a:solidFill>
                  <a:srgbClr val="9A3D01"/>
                </a:solidFill>
                <a:latin typeface="Georgia" pitchFamily="18" charset="0"/>
              </a:rPr>
              <a:t>lib/grammar_sp</a:t>
            </a:r>
            <a:r>
              <a:rPr kumimoji="0" lang="en-US" altLang="zh-TW" sz="2000">
                <a:solidFill>
                  <a:srgbClr val="000000"/>
                </a:solidFill>
                <a:latin typeface="Georgia" pitchFamily="18" charset="0"/>
              </a:rPr>
              <a:t> </a:t>
            </a:r>
            <a:r>
              <a:rPr kumimoji="0" lang="en-US" altLang="zh-TW" sz="2000">
                <a:solidFill>
                  <a:srgbClr val="9A3D01"/>
                </a:solidFill>
                <a:latin typeface="Georgia" pitchFamily="18" charset="0"/>
              </a:rPr>
              <a:t>lib/wdnet_sp</a:t>
            </a:r>
            <a:endParaRPr kumimoji="0" lang="zh-TW" altLang="en-US" sz="2000">
              <a:solidFill>
                <a:srgbClr val="9A3D01"/>
              </a:solidFill>
              <a:latin typeface="Georgia" pitchFamily="18" charset="0"/>
            </a:endParaRPr>
          </a:p>
        </p:txBody>
      </p:sp>
      <p:graphicFrame>
        <p:nvGraphicFramePr>
          <p:cNvPr id="18434" name="Object 4"/>
          <p:cNvGraphicFramePr>
            <a:graphicFrameLocks noChangeAspect="1"/>
          </p:cNvGraphicFramePr>
          <p:nvPr/>
        </p:nvGraphicFramePr>
        <p:xfrm>
          <a:off x="3563888" y="2856930"/>
          <a:ext cx="5151471" cy="2732310"/>
        </p:xfrm>
        <a:graphic>
          <a:graphicData uri="http://schemas.openxmlformats.org/presentationml/2006/ole">
            <mc:AlternateContent xmlns:mc="http://schemas.openxmlformats.org/markup-compatibility/2006">
              <mc:Choice xmlns:v="urn:schemas-microsoft-com:vml" Requires="v">
                <p:oleObj spid="_x0000_s18496" name="Visio" r:id="rId3" imgW="6040585" imgH="2735495" progId="">
                  <p:embed/>
                </p:oleObj>
              </mc:Choice>
              <mc:Fallback>
                <p:oleObj name="Visio" r:id="rId3" imgW="6040585" imgH="273549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2856930"/>
                        <a:ext cx="5151471" cy="2732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9732" y="66538"/>
            <a:ext cx="8079581" cy="1658198"/>
          </a:xfrm>
        </p:spPr>
        <p:txBody>
          <a:bodyPr/>
          <a:lstStyle/>
          <a:p>
            <a:r>
              <a:rPr lang="en-US" altLang="zh-TW" dirty="0" err="1" smtClean="0"/>
              <a:t>HVite</a:t>
            </a:r>
            <a:r>
              <a:rPr lang="en-US" altLang="zh-TW" dirty="0" smtClean="0"/>
              <a:t> - </a:t>
            </a:r>
            <a:r>
              <a:rPr lang="en-US" altLang="zh-TW" dirty="0" err="1" smtClean="0"/>
              <a:t>Viterbi</a:t>
            </a:r>
            <a:r>
              <a:rPr lang="en-US" altLang="zh-TW" dirty="0" smtClean="0"/>
              <a:t> Search</a:t>
            </a:r>
            <a:endParaRPr lang="zh-TW" altLang="en-US" dirty="0"/>
          </a:p>
        </p:txBody>
      </p:sp>
      <p:sp>
        <p:nvSpPr>
          <p:cNvPr id="3" name="內容版面配置區 2"/>
          <p:cNvSpPr>
            <a:spLocks noGrp="1"/>
          </p:cNvSpPr>
          <p:nvPr>
            <p:ph idx="1"/>
          </p:nvPr>
        </p:nvSpPr>
        <p:spPr>
          <a:xfrm>
            <a:off x="491222" y="2477110"/>
            <a:ext cx="8065294" cy="3766185"/>
          </a:xfrm>
        </p:spPr>
        <p:txBody>
          <a:bodyPr>
            <a:normAutofit/>
          </a:bodyPr>
          <a:lstStyle/>
          <a:p>
            <a:endParaRPr lang="en-US" altLang="zh-TW" dirty="0" smtClean="0"/>
          </a:p>
          <a:p>
            <a:r>
              <a:rPr lang="en-US" altLang="zh-TW" sz="2400" dirty="0" smtClean="0">
                <a:effectLst>
                  <a:outerShdw blurRad="38100" dist="38100" dir="2700000" algn="tl">
                    <a:srgbClr val="000000">
                      <a:alpha val="43137"/>
                    </a:srgbClr>
                  </a:outerShdw>
                </a:effectLst>
                <a:latin typeface="Candara" pitchFamily="34" charset="0"/>
              </a:rPr>
              <a:t>-w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a:t>
            </a:r>
            <a:r>
              <a:rPr lang="en-US" altLang="zh-TW" sz="2400" dirty="0" err="1" smtClean="0">
                <a:solidFill>
                  <a:schemeClr val="accent4">
                    <a:lumMod val="75000"/>
                  </a:schemeClr>
                </a:solidFill>
                <a:effectLst>
                  <a:outerShdw blurRad="38100" dist="38100" dir="2700000" algn="tl">
                    <a:srgbClr val="000000">
                      <a:alpha val="43137"/>
                    </a:srgbClr>
                  </a:outerShdw>
                </a:effectLst>
                <a:latin typeface="Candara" pitchFamily="34" charset="0"/>
              </a:rPr>
              <a:t>wdnet_sp</a:t>
            </a:r>
            <a:endPar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endParaRPr>
          </a:p>
          <a:p>
            <a:pPr lvl="1">
              <a:buFont typeface="Arial" pitchFamily="34" charset="0"/>
              <a:buChar char="•"/>
            </a:pPr>
            <a:r>
              <a:rPr lang="en-US" altLang="zh-TW" sz="2000" dirty="0" smtClean="0">
                <a:solidFill>
                  <a:schemeClr val="tx1"/>
                </a:solidFill>
                <a:latin typeface="Candara" pitchFamily="34" charset="0"/>
              </a:rPr>
              <a:t>input word net</a:t>
            </a:r>
          </a:p>
          <a:p>
            <a:r>
              <a:rPr lang="en-US" altLang="zh-TW" sz="2400" dirty="0" smtClean="0">
                <a:effectLst>
                  <a:outerShdw blurRad="38100" dist="38100" dir="2700000" algn="tl">
                    <a:srgbClr val="000000">
                      <a:alpha val="43137"/>
                    </a:srgbClr>
                  </a:outerShdw>
                </a:effectLst>
                <a:latin typeface="Candara" pitchFamily="34" charset="0"/>
              </a:rPr>
              <a:t>-</a:t>
            </a:r>
            <a:r>
              <a:rPr lang="en-US" altLang="zh-TW" sz="2400" dirty="0" err="1" smtClean="0">
                <a:effectLst>
                  <a:outerShdw blurRad="38100" dist="38100" dir="2700000" algn="tl">
                    <a:srgbClr val="000000">
                      <a:alpha val="43137"/>
                    </a:srgbClr>
                  </a:outerShdw>
                </a:effectLst>
                <a:latin typeface="Candara" pitchFamily="34" charset="0"/>
              </a:rPr>
              <a:t>i</a:t>
            </a:r>
            <a:r>
              <a:rPr lang="en-US" altLang="zh-TW" sz="2400" dirty="0" smtClean="0">
                <a:effectLst>
                  <a:outerShdw blurRad="38100" dist="38100" dir="2700000" algn="tl">
                    <a:srgbClr val="000000">
                      <a:alpha val="43137"/>
                    </a:srgbClr>
                  </a:outerShdw>
                </a:effectLst>
                <a:latin typeface="Candara" pitchFamily="34" charset="0"/>
              </a:rPr>
              <a:t>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result/result.mlf</a:t>
            </a:r>
          </a:p>
          <a:p>
            <a:pPr lvl="1">
              <a:buFont typeface="Arial" pitchFamily="34" charset="0"/>
              <a:buChar char="•"/>
            </a:pPr>
            <a:r>
              <a:rPr lang="en-US" altLang="zh-TW" sz="2000" dirty="0" smtClean="0">
                <a:solidFill>
                  <a:schemeClr val="tx1"/>
                </a:solidFill>
                <a:latin typeface="Candara" pitchFamily="34" charset="0"/>
              </a:rPr>
              <a:t>output MLF file</a:t>
            </a:r>
          </a:p>
          <a:p>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 lib/</a:t>
            </a:r>
            <a:r>
              <a:rPr lang="en-US" altLang="zh-TW" sz="2400" dirty="0" err="1" smtClean="0">
                <a:solidFill>
                  <a:schemeClr val="accent4">
                    <a:lumMod val="75000"/>
                  </a:schemeClr>
                </a:solidFill>
                <a:effectLst>
                  <a:outerShdw blurRad="38100" dist="38100" dir="2700000" algn="tl">
                    <a:srgbClr val="000000">
                      <a:alpha val="43137"/>
                    </a:srgbClr>
                  </a:outerShdw>
                </a:effectLst>
                <a:latin typeface="Candara" pitchFamily="34" charset="0"/>
              </a:rPr>
              <a:t>dict</a:t>
            </a:r>
            <a:endPar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endParaRPr>
          </a:p>
          <a:p>
            <a:pPr lvl="1">
              <a:buFont typeface="Arial" pitchFamily="34" charset="0"/>
              <a:buChar char="•"/>
            </a:pPr>
            <a:r>
              <a:rPr lang="en-US" altLang="zh-TW" sz="2000" dirty="0" smtClean="0">
                <a:solidFill>
                  <a:schemeClr val="tx1"/>
                </a:solidFill>
                <a:latin typeface="Candara" pitchFamily="34" charset="0"/>
              </a:rPr>
              <a:t>dictionary: a mapping from word to phone sequences</a:t>
            </a:r>
          </a:p>
          <a:p>
            <a:pPr lvl="2"/>
            <a:r>
              <a:rPr lang="en-US" altLang="zh-TW" sz="1800" dirty="0" smtClean="0">
                <a:latin typeface="Candara" pitchFamily="34" charset="0"/>
              </a:rPr>
              <a:t>ling -&gt; </a:t>
            </a:r>
            <a:r>
              <a:rPr lang="en-US" altLang="zh-TW" sz="1800" dirty="0" err="1" smtClean="0">
                <a:latin typeface="Candara" pitchFamily="34" charset="0"/>
              </a:rPr>
              <a:t>liN</a:t>
            </a:r>
            <a:r>
              <a:rPr lang="en-US" altLang="zh-TW" sz="1800" dirty="0" smtClean="0">
                <a:latin typeface="Candara" pitchFamily="34" charset="0"/>
              </a:rPr>
              <a:t>, </a:t>
            </a:r>
            <a:r>
              <a:rPr lang="en-US" altLang="zh-TW" sz="1800" dirty="0" err="1" smtClean="0">
                <a:latin typeface="Candara" pitchFamily="34" charset="0"/>
              </a:rPr>
              <a:t>er</a:t>
            </a:r>
            <a:r>
              <a:rPr lang="en-US" altLang="zh-TW" sz="1800" dirty="0" smtClean="0">
                <a:latin typeface="Candara" pitchFamily="34" charset="0"/>
              </a:rPr>
              <a:t> -&gt; #</a:t>
            </a:r>
            <a:r>
              <a:rPr lang="en-US" altLang="zh-TW" sz="1800" dirty="0" err="1" smtClean="0">
                <a:latin typeface="Candara" pitchFamily="34" charset="0"/>
              </a:rPr>
              <a:t>er</a:t>
            </a:r>
            <a:r>
              <a:rPr lang="en-US" altLang="zh-TW" sz="1800" dirty="0" smtClean="0">
                <a:latin typeface="Candara" pitchFamily="34" charset="0"/>
              </a:rPr>
              <a:t>, … . </a:t>
            </a:r>
            <a:r>
              <a:rPr lang="zh-TW" altLang="en-US" sz="1800" dirty="0" smtClean="0">
                <a:latin typeface="Candara" pitchFamily="34" charset="0"/>
              </a:rPr>
              <a:t>一 </a:t>
            </a:r>
            <a:r>
              <a:rPr lang="en-US" altLang="zh-TW" sz="1800" dirty="0" smtClean="0">
                <a:latin typeface="Candara" pitchFamily="34" charset="0"/>
              </a:rPr>
              <a:t>-&gt; </a:t>
            </a:r>
            <a:r>
              <a:rPr lang="en-US" altLang="zh-TW" sz="1800" dirty="0" err="1" smtClean="0">
                <a:latin typeface="Candara" pitchFamily="34" charset="0"/>
              </a:rPr>
              <a:t>sic_i</a:t>
            </a:r>
            <a:r>
              <a:rPr lang="en-US" altLang="zh-TW" sz="1800" dirty="0" smtClean="0">
                <a:latin typeface="Candara" pitchFamily="34" charset="0"/>
              </a:rPr>
              <a:t> </a:t>
            </a:r>
            <a:r>
              <a:rPr lang="en-US" altLang="zh-TW" sz="1800" dirty="0" err="1" smtClean="0">
                <a:latin typeface="Candara" pitchFamily="34" charset="0"/>
              </a:rPr>
              <a:t>i</a:t>
            </a:r>
            <a:r>
              <a:rPr lang="en-US" altLang="zh-TW" sz="1800" dirty="0" smtClean="0">
                <a:latin typeface="Candara" pitchFamily="34" charset="0"/>
              </a:rPr>
              <a:t>, </a:t>
            </a:r>
            <a:r>
              <a:rPr lang="zh-TW" altLang="en-US" sz="1800" dirty="0" smtClean="0">
                <a:latin typeface="Candara" pitchFamily="34" charset="0"/>
              </a:rPr>
              <a:t>七</a:t>
            </a:r>
            <a:r>
              <a:rPr lang="en-US" altLang="zh-TW" sz="1800" dirty="0" smtClean="0">
                <a:latin typeface="Candara" pitchFamily="34" charset="0"/>
              </a:rPr>
              <a:t>-&gt; </a:t>
            </a:r>
            <a:r>
              <a:rPr lang="en-US" altLang="zh-TW" sz="1800" dirty="0" err="1" smtClean="0">
                <a:latin typeface="Candara" pitchFamily="34" charset="0"/>
              </a:rPr>
              <a:t>chi_i</a:t>
            </a:r>
            <a:r>
              <a:rPr lang="en-US" altLang="zh-TW" sz="1800" dirty="0" smtClean="0">
                <a:latin typeface="Candara" pitchFamily="34" charset="0"/>
              </a:rPr>
              <a:t> </a:t>
            </a:r>
            <a:r>
              <a:rPr lang="en-US" altLang="zh-TW" sz="1800" dirty="0" err="1" smtClean="0">
                <a:latin typeface="Candara" pitchFamily="34" charset="0"/>
              </a:rPr>
              <a:t>i</a:t>
            </a:r>
            <a:endParaRPr lang="en-US" altLang="zh-TW" sz="1800" dirty="0" smtClean="0">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27</a:t>
            </a:fld>
            <a:endParaRPr lang="zh-TW" altLang="en-US"/>
          </a:p>
        </p:txBody>
      </p:sp>
      <p:sp>
        <p:nvSpPr>
          <p:cNvPr id="5" name="Rectangle 5"/>
          <p:cNvSpPr>
            <a:spLocks noChangeArrowheads="1"/>
          </p:cNvSpPr>
          <p:nvPr/>
        </p:nvSpPr>
        <p:spPr bwMode="auto">
          <a:xfrm>
            <a:off x="554917" y="1317747"/>
            <a:ext cx="8208912" cy="1368425"/>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spcBef>
                <a:spcPct val="20000"/>
              </a:spcBef>
              <a:buClr>
                <a:schemeClr val="accent2"/>
              </a:buClr>
            </a:pPr>
            <a:r>
              <a:rPr kumimoji="0" lang="en-US" altLang="zh-TW" dirty="0" err="1">
                <a:solidFill>
                  <a:srgbClr val="000000"/>
                </a:solidFill>
                <a:latin typeface="Georgia" pitchFamily="18" charset="0"/>
              </a:rPr>
              <a:t>HVite</a:t>
            </a:r>
            <a:r>
              <a:rPr kumimoji="0" lang="en-US" altLang="zh-TW" dirty="0">
                <a:solidFill>
                  <a:srgbClr val="000000"/>
                </a:solidFill>
                <a:latin typeface="Georgia" pitchFamily="18" charset="0"/>
              </a:rPr>
              <a:t> -H </a:t>
            </a:r>
            <a:r>
              <a:rPr kumimoji="0" lang="en-US" altLang="zh-TW" dirty="0">
                <a:solidFill>
                  <a:srgbClr val="9A3D01"/>
                </a:solidFill>
                <a:latin typeface="Georgia" pitchFamily="18" charset="0"/>
              </a:rPr>
              <a:t>hmm/macros</a:t>
            </a:r>
            <a:r>
              <a:rPr kumimoji="0" lang="en-US" altLang="zh-TW" dirty="0">
                <a:solidFill>
                  <a:srgbClr val="000000"/>
                </a:solidFill>
                <a:latin typeface="Georgia" pitchFamily="18" charset="0"/>
              </a:rPr>
              <a:t> -H </a:t>
            </a:r>
            <a:r>
              <a:rPr kumimoji="0" lang="en-US" altLang="zh-TW" dirty="0">
                <a:solidFill>
                  <a:srgbClr val="9A3D01"/>
                </a:solidFill>
                <a:latin typeface="Georgia" pitchFamily="18" charset="0"/>
              </a:rPr>
              <a:t>hmm/models</a:t>
            </a:r>
            <a:r>
              <a:rPr kumimoji="0" lang="en-US" altLang="zh-TW" dirty="0">
                <a:solidFill>
                  <a:srgbClr val="000000"/>
                </a:solidFill>
                <a:latin typeface="Georgia" pitchFamily="18" charset="0"/>
              </a:rPr>
              <a:t> -S </a:t>
            </a:r>
            <a:r>
              <a:rPr kumimoji="0" lang="en-US" altLang="zh-TW" dirty="0">
                <a:solidFill>
                  <a:srgbClr val="9A3D01"/>
                </a:solidFill>
                <a:latin typeface="Georgia" pitchFamily="18" charset="0"/>
              </a:rPr>
              <a:t>scripts/testing.scp</a:t>
            </a:r>
            <a:r>
              <a:rPr kumimoji="0" lang="en-US" altLang="zh-TW" dirty="0">
                <a:solidFill>
                  <a:srgbClr val="000000"/>
                </a:solidFill>
                <a:latin typeface="Georgia" pitchFamily="18" charset="0"/>
              </a:rPr>
              <a:t> </a:t>
            </a:r>
          </a:p>
          <a:p>
            <a:pPr algn="ctr">
              <a:spcBef>
                <a:spcPct val="20000"/>
              </a:spcBef>
              <a:buClr>
                <a:schemeClr val="accent2"/>
              </a:buClr>
            </a:pPr>
            <a:r>
              <a:rPr kumimoji="0" lang="en-US" altLang="zh-TW" dirty="0">
                <a:solidFill>
                  <a:srgbClr val="000000"/>
                </a:solidFill>
                <a:latin typeface="Georgia" pitchFamily="18" charset="0"/>
              </a:rPr>
              <a:t>-C </a:t>
            </a:r>
            <a:r>
              <a:rPr kumimoji="0" lang="en-US" altLang="zh-TW" dirty="0">
                <a:solidFill>
                  <a:srgbClr val="9A3D01"/>
                </a:solidFill>
                <a:latin typeface="Georgia" pitchFamily="18" charset="0"/>
              </a:rPr>
              <a:t>lib/config.cfg</a:t>
            </a:r>
            <a:r>
              <a:rPr kumimoji="0" lang="en-US" altLang="zh-TW" dirty="0">
                <a:solidFill>
                  <a:srgbClr val="000000"/>
                </a:solidFill>
                <a:latin typeface="Georgia" pitchFamily="18" charset="0"/>
              </a:rPr>
              <a:t> -w </a:t>
            </a:r>
            <a:r>
              <a:rPr kumimoji="0" lang="en-US" altLang="zh-TW" dirty="0">
                <a:solidFill>
                  <a:srgbClr val="9A3D01"/>
                </a:solidFill>
                <a:latin typeface="Georgia" pitchFamily="18" charset="0"/>
              </a:rPr>
              <a:t>lib/</a:t>
            </a:r>
            <a:r>
              <a:rPr kumimoji="0" lang="en-US" altLang="zh-TW" dirty="0" err="1">
                <a:solidFill>
                  <a:srgbClr val="9A3D01"/>
                </a:solidFill>
                <a:latin typeface="Georgia" pitchFamily="18" charset="0"/>
              </a:rPr>
              <a:t>wdnet_sp</a:t>
            </a:r>
            <a:r>
              <a:rPr kumimoji="0" lang="en-US" altLang="zh-TW" dirty="0">
                <a:solidFill>
                  <a:srgbClr val="000000"/>
                </a:solidFill>
                <a:latin typeface="Georgia" pitchFamily="18" charset="0"/>
              </a:rPr>
              <a:t> -l '*' -</a:t>
            </a:r>
            <a:r>
              <a:rPr kumimoji="0" lang="en-US" altLang="zh-TW" dirty="0" err="1">
                <a:solidFill>
                  <a:srgbClr val="000000"/>
                </a:solidFill>
                <a:latin typeface="Georgia" pitchFamily="18" charset="0"/>
              </a:rPr>
              <a:t>i</a:t>
            </a:r>
            <a:r>
              <a:rPr kumimoji="0" lang="en-US" altLang="zh-TW" dirty="0">
                <a:solidFill>
                  <a:srgbClr val="000000"/>
                </a:solidFill>
                <a:latin typeface="Georgia" pitchFamily="18" charset="0"/>
              </a:rPr>
              <a:t> </a:t>
            </a:r>
            <a:r>
              <a:rPr kumimoji="0" lang="en-US" altLang="zh-TW" dirty="0">
                <a:solidFill>
                  <a:srgbClr val="9A3D01"/>
                </a:solidFill>
                <a:latin typeface="Georgia" pitchFamily="18" charset="0"/>
              </a:rPr>
              <a:t>result/result.mlf</a:t>
            </a:r>
            <a:r>
              <a:rPr kumimoji="0" lang="en-US" altLang="zh-TW" dirty="0">
                <a:solidFill>
                  <a:srgbClr val="000000"/>
                </a:solidFill>
                <a:latin typeface="Georgia" pitchFamily="18" charset="0"/>
              </a:rPr>
              <a:t> </a:t>
            </a:r>
          </a:p>
          <a:p>
            <a:pPr algn="ctr">
              <a:spcBef>
                <a:spcPct val="20000"/>
              </a:spcBef>
              <a:buClr>
                <a:schemeClr val="accent2"/>
              </a:buClr>
            </a:pPr>
            <a:r>
              <a:rPr kumimoji="0" lang="en-US" altLang="zh-TW" dirty="0">
                <a:solidFill>
                  <a:srgbClr val="000000"/>
                </a:solidFill>
                <a:latin typeface="Georgia" pitchFamily="18" charset="0"/>
              </a:rPr>
              <a:t>-p </a:t>
            </a:r>
            <a:r>
              <a:rPr kumimoji="0" lang="en-US" altLang="zh-TW" dirty="0">
                <a:solidFill>
                  <a:srgbClr val="9A3D01"/>
                </a:solidFill>
                <a:latin typeface="Georgia" pitchFamily="18" charset="0"/>
              </a:rPr>
              <a:t>0.0</a:t>
            </a:r>
            <a:r>
              <a:rPr kumimoji="0" lang="en-US" altLang="zh-TW" dirty="0">
                <a:solidFill>
                  <a:srgbClr val="000000"/>
                </a:solidFill>
                <a:latin typeface="Georgia" pitchFamily="18" charset="0"/>
              </a:rPr>
              <a:t> -s </a:t>
            </a:r>
            <a:r>
              <a:rPr kumimoji="0" lang="en-US" altLang="zh-TW" dirty="0">
                <a:solidFill>
                  <a:srgbClr val="9A3D01"/>
                </a:solidFill>
                <a:latin typeface="Georgia" pitchFamily="18" charset="0"/>
              </a:rPr>
              <a:t>0.0</a:t>
            </a:r>
            <a:r>
              <a:rPr kumimoji="0" lang="en-US" altLang="zh-TW" dirty="0">
                <a:solidFill>
                  <a:srgbClr val="000000"/>
                </a:solidFill>
                <a:latin typeface="Georgia" pitchFamily="18" charset="0"/>
              </a:rPr>
              <a:t> </a:t>
            </a:r>
            <a:r>
              <a:rPr kumimoji="0" lang="en-US" altLang="zh-TW" dirty="0">
                <a:solidFill>
                  <a:srgbClr val="9A3D01"/>
                </a:solidFill>
                <a:latin typeface="Georgia" pitchFamily="18" charset="0"/>
              </a:rPr>
              <a:t>lib/</a:t>
            </a:r>
            <a:r>
              <a:rPr kumimoji="0" lang="en-US" altLang="zh-TW" dirty="0" err="1">
                <a:solidFill>
                  <a:srgbClr val="9A3D01"/>
                </a:solidFill>
                <a:latin typeface="Georgia" pitchFamily="18" charset="0"/>
              </a:rPr>
              <a:t>dict</a:t>
            </a:r>
            <a:r>
              <a:rPr kumimoji="0" lang="en-US" altLang="zh-TW" dirty="0">
                <a:solidFill>
                  <a:srgbClr val="000000"/>
                </a:solidFill>
                <a:latin typeface="Georgia" pitchFamily="18" charset="0"/>
              </a:rPr>
              <a:t> </a:t>
            </a:r>
            <a:r>
              <a:rPr kumimoji="0" lang="en-US" altLang="zh-TW" dirty="0">
                <a:solidFill>
                  <a:srgbClr val="9A3D01"/>
                </a:solidFill>
                <a:latin typeface="Georgia" pitchFamily="18" charset="0"/>
              </a:rPr>
              <a:t>lib/models_sp.lst</a:t>
            </a:r>
            <a:endParaRPr kumimoji="0" lang="zh-TW" altLang="en-US" dirty="0">
              <a:solidFill>
                <a:srgbClr val="9A3D01"/>
              </a:solidFill>
              <a:latin typeface="Georgia" pitchFamily="18" charset="0"/>
            </a:endParaRPr>
          </a:p>
        </p:txBody>
      </p:sp>
      <p:pic>
        <p:nvPicPr>
          <p:cNvPr id="6" name="圖片 5"/>
          <p:cNvPicPr>
            <a:picLocks noChangeAspect="1"/>
          </p:cNvPicPr>
          <p:nvPr/>
        </p:nvPicPr>
        <p:blipFill rotWithShape="1">
          <a:blip r:embed="rId2"/>
          <a:srcRect b="13761"/>
          <a:stretch/>
        </p:blipFill>
        <p:spPr>
          <a:xfrm>
            <a:off x="369094" y="6291100"/>
            <a:ext cx="8580558" cy="354057"/>
          </a:xfrm>
          <a:prstGeom prst="rect">
            <a:avLst/>
          </a:prstGeom>
        </p:spPr>
      </p:pic>
      <p:sp>
        <p:nvSpPr>
          <p:cNvPr id="7" name="文字方塊 6"/>
          <p:cNvSpPr txBox="1"/>
          <p:nvPr/>
        </p:nvSpPr>
        <p:spPr>
          <a:xfrm>
            <a:off x="491222" y="5934916"/>
            <a:ext cx="3361818" cy="369332"/>
          </a:xfrm>
          <a:prstGeom prst="rect">
            <a:avLst/>
          </a:prstGeom>
          <a:noFill/>
        </p:spPr>
        <p:txBody>
          <a:bodyPr wrap="none" rtlCol="0">
            <a:spAutoFit/>
          </a:bodyPr>
          <a:lstStyle/>
          <a:p>
            <a:r>
              <a:rPr lang="en-US" altLang="zh-TW" b="1" dirty="0" smtClean="0">
                <a:solidFill>
                  <a:srgbClr val="FF0000"/>
                </a:solidFill>
                <a:latin typeface="Candara" panose="020E0502030303020204" pitchFamily="34" charset="0"/>
              </a:rPr>
              <a:t>Don’t worry about the warning !</a:t>
            </a:r>
            <a:endParaRPr lang="zh-TW" altLang="en-US" b="1" dirty="0">
              <a:solidFill>
                <a:srgbClr val="FF0000"/>
              </a:solidFill>
              <a:latin typeface="Candara" panose="020E0502030303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2919" y="499533"/>
            <a:ext cx="8242834" cy="1658198"/>
          </a:xfrm>
        </p:spPr>
        <p:txBody>
          <a:bodyPr>
            <a:normAutofit/>
          </a:bodyPr>
          <a:lstStyle/>
          <a:p>
            <a:r>
              <a:rPr lang="en-US" altLang="zh-TW" dirty="0" err="1" smtClean="0"/>
              <a:t>HResults</a:t>
            </a:r>
            <a:r>
              <a:rPr lang="en-US" altLang="zh-TW" dirty="0" smtClean="0"/>
              <a:t> - Compared With Answer</a:t>
            </a:r>
            <a:endParaRPr lang="zh-TW" altLang="en-US" dirty="0"/>
          </a:p>
        </p:txBody>
      </p:sp>
      <p:sp>
        <p:nvSpPr>
          <p:cNvPr id="3" name="內容版面配置區 2"/>
          <p:cNvSpPr>
            <a:spLocks noGrp="1"/>
          </p:cNvSpPr>
          <p:nvPr>
            <p:ph idx="1"/>
          </p:nvPr>
        </p:nvSpPr>
        <p:spPr>
          <a:xfrm>
            <a:off x="507206" y="2492896"/>
            <a:ext cx="8065294" cy="3266682"/>
          </a:xfrm>
        </p:spPr>
        <p:txBody>
          <a:bodyPr/>
          <a:lstStyle/>
          <a:p>
            <a:endParaRPr lang="en-US" altLang="zh-TW" dirty="0" smtClean="0"/>
          </a:p>
          <a:p>
            <a:endParaRPr lang="en-US" altLang="zh-TW" dirty="0" smtClean="0"/>
          </a:p>
          <a:p>
            <a:r>
              <a:rPr lang="en-US" altLang="zh-TW" sz="2400" dirty="0" smtClean="0">
                <a:effectLst>
                  <a:outerShdw blurRad="38100" dist="38100" dir="2700000" algn="tl">
                    <a:srgbClr val="000000">
                      <a:alpha val="43137"/>
                    </a:srgbClr>
                  </a:outerShdw>
                </a:effectLst>
                <a:latin typeface="Candara" pitchFamily="34" charset="0"/>
              </a:rPr>
              <a:t>Longest Common Subsequence (LCS)</a:t>
            </a: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28</a:t>
            </a:fld>
            <a:endParaRPr lang="zh-TW" altLang="en-US"/>
          </a:p>
        </p:txBody>
      </p:sp>
      <p:sp>
        <p:nvSpPr>
          <p:cNvPr id="5" name="Rectangle 6"/>
          <p:cNvSpPr>
            <a:spLocks noChangeArrowheads="1"/>
          </p:cNvSpPr>
          <p:nvPr/>
        </p:nvSpPr>
        <p:spPr bwMode="auto">
          <a:xfrm>
            <a:off x="467544" y="2060848"/>
            <a:ext cx="8208912" cy="1008062"/>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fontAlgn="auto">
              <a:spcBef>
                <a:spcPct val="20000"/>
              </a:spcBef>
              <a:spcAft>
                <a:spcPts val="0"/>
              </a:spcAft>
              <a:buClr>
                <a:schemeClr val="accent2"/>
              </a:buClr>
              <a:buFont typeface="Wingdings" pitchFamily="2" charset="2"/>
              <a:buNone/>
              <a:defRPr/>
            </a:pPr>
            <a:r>
              <a:rPr kumimoji="0" lang="de-DE" altLang="zh-TW" sz="2000" dirty="0">
                <a:latin typeface="Georgia" pitchFamily="18" charset="0"/>
              </a:rPr>
              <a:t>HResults -e </a:t>
            </a:r>
            <a:r>
              <a:rPr kumimoji="0" lang="de-DE" altLang="zh-TW" sz="2000" dirty="0">
                <a:solidFill>
                  <a:schemeClr val="tx1"/>
                </a:solidFill>
                <a:latin typeface="Georgia" pitchFamily="18" charset="0"/>
              </a:rPr>
              <a:t>"???" sil -e "???" sp </a:t>
            </a:r>
          </a:p>
          <a:p>
            <a:pPr algn="ctr" fontAlgn="auto">
              <a:spcBef>
                <a:spcPct val="20000"/>
              </a:spcBef>
              <a:spcAft>
                <a:spcPts val="0"/>
              </a:spcAft>
              <a:buClr>
                <a:schemeClr val="accent2"/>
              </a:buClr>
              <a:buFont typeface="Wingdings" pitchFamily="2" charset="2"/>
              <a:buNone/>
              <a:defRPr/>
            </a:pPr>
            <a:r>
              <a:rPr kumimoji="0" lang="de-DE" altLang="zh-TW" sz="2000" dirty="0">
                <a:latin typeface="Georgia" pitchFamily="18" charset="0"/>
              </a:rPr>
              <a:t>-I </a:t>
            </a:r>
            <a:r>
              <a:rPr lang="de-DE" altLang="zh-TW" sz="2000" dirty="0">
                <a:solidFill>
                  <a:srgbClr val="9A3D01"/>
                </a:solidFill>
                <a:latin typeface="Georgia" pitchFamily="18" charset="0"/>
              </a:rPr>
              <a:t>labels/answer.mlf lib/models_sp.lst result/result.mlf</a:t>
            </a:r>
          </a:p>
        </p:txBody>
      </p:sp>
      <p:sp>
        <p:nvSpPr>
          <p:cNvPr id="7" name="Text Box 4"/>
          <p:cNvSpPr txBox="1">
            <a:spLocks noChangeArrowheads="1"/>
          </p:cNvSpPr>
          <p:nvPr/>
        </p:nvSpPr>
        <p:spPr bwMode="auto">
          <a:xfrm>
            <a:off x="395536" y="3887517"/>
            <a:ext cx="8568952" cy="2308324"/>
          </a:xfrm>
          <a:prstGeom prst="rect">
            <a:avLst/>
          </a:prstGeom>
          <a:noFill/>
          <a:ln w="9525">
            <a:noFill/>
            <a:miter lim="800000"/>
            <a:headEnd/>
            <a:tailEnd/>
          </a:ln>
        </p:spPr>
        <p:txBody>
          <a:bodyPr wrap="square">
            <a:spAutoFit/>
          </a:bodyPr>
          <a:lstStyle/>
          <a:p>
            <a:r>
              <a:rPr lang="en-US" altLang="zh-TW" dirty="0"/>
              <a:t>====================== HTK Results Analysis =======================</a:t>
            </a:r>
          </a:p>
          <a:p>
            <a:r>
              <a:rPr lang="en-US" altLang="zh-TW" dirty="0"/>
              <a:t>  Date: Wed Apr 17 00:26:54 2013</a:t>
            </a:r>
          </a:p>
          <a:p>
            <a:r>
              <a:rPr lang="en-US" altLang="zh-TW" dirty="0"/>
              <a:t>  Ref : labels/</a:t>
            </a:r>
            <a:r>
              <a:rPr lang="en-US" altLang="zh-TW" dirty="0" err="1"/>
              <a:t>answer.mlf</a:t>
            </a:r>
            <a:endParaRPr lang="en-US" altLang="zh-TW" dirty="0"/>
          </a:p>
          <a:p>
            <a:r>
              <a:rPr lang="en-US" altLang="zh-TW" dirty="0"/>
              <a:t>  Rec : result/</a:t>
            </a:r>
            <a:r>
              <a:rPr lang="en-US" altLang="zh-TW" dirty="0" err="1"/>
              <a:t>result.mlf</a:t>
            </a:r>
            <a:endParaRPr lang="en-US" altLang="zh-TW" dirty="0"/>
          </a:p>
          <a:p>
            <a:r>
              <a:rPr lang="en-US" altLang="zh-TW" dirty="0"/>
              <a:t>------------------------ Overall Results --------------------------</a:t>
            </a:r>
          </a:p>
          <a:p>
            <a:r>
              <a:rPr lang="en-US" altLang="zh-TW" dirty="0"/>
              <a:t>SENT: %Correct=38.54 [H=185, S=295, N=480]</a:t>
            </a:r>
          </a:p>
          <a:p>
            <a:r>
              <a:rPr lang="en-US" altLang="zh-TW" dirty="0"/>
              <a:t>WORD: %</a:t>
            </a:r>
            <a:r>
              <a:rPr lang="en-US" altLang="zh-TW" dirty="0" err="1"/>
              <a:t>Corr</a:t>
            </a:r>
            <a:r>
              <a:rPr lang="en-US" altLang="zh-TW" dirty="0"/>
              <a:t>=96.61, </a:t>
            </a:r>
            <a:r>
              <a:rPr lang="en-US" altLang="zh-TW" dirty="0" err="1"/>
              <a:t>Acc</a:t>
            </a:r>
            <a:r>
              <a:rPr lang="en-US" altLang="zh-TW" dirty="0"/>
              <a:t>=74.34 [H=1679, D=13, S=46, I=387, N=1738]</a:t>
            </a:r>
          </a:p>
          <a:p>
            <a:r>
              <a:rPr lang="en-US" altLang="zh-TW" dirty="0" smtClean="0"/>
              <a:t>==============================================================</a:t>
            </a:r>
            <a:endParaRPr lang="en-US" altLang="zh-TW" dirty="0"/>
          </a:p>
        </p:txBody>
      </p:sp>
      <p:sp>
        <p:nvSpPr>
          <p:cNvPr id="8" name="Oval 8"/>
          <p:cNvSpPr>
            <a:spLocks noChangeArrowheads="1"/>
          </p:cNvSpPr>
          <p:nvPr/>
        </p:nvSpPr>
        <p:spPr bwMode="auto">
          <a:xfrm>
            <a:off x="2339752" y="5520809"/>
            <a:ext cx="1296144" cy="432048"/>
          </a:xfrm>
          <a:prstGeom prst="ellipse">
            <a:avLst/>
          </a:prstGeom>
          <a:noFill/>
          <a:ln w="57150" cap="flat" cmpd="sng" algn="ctr">
            <a:solidFill>
              <a:srgbClr val="FF0000"/>
            </a:solid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ysClr val="windowText" lastClr="000000"/>
              </a:solidFill>
              <a:effectLst/>
              <a:uLnTx/>
              <a:uFillTx/>
              <a:latin typeface="Century Schoolbook"/>
              <a:ea typeface="新細明體"/>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Part 1 (40%) – Run Baseline</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400" dirty="0" smtClean="0">
                <a:effectLst>
                  <a:outerShdw blurRad="38100" dist="38100" dir="2700000" algn="tl">
                    <a:srgbClr val="000000">
                      <a:alpha val="43137"/>
                    </a:srgbClr>
                  </a:outerShdw>
                </a:effectLst>
                <a:latin typeface="Candara" pitchFamily="34" charset="0"/>
              </a:rPr>
              <a:t>Download HTK tools and homework package</a:t>
            </a:r>
          </a:p>
          <a:p>
            <a:r>
              <a:rPr lang="en-US" altLang="zh-TW" sz="2400" dirty="0" smtClean="0">
                <a:effectLst>
                  <a:outerShdw blurRad="38100" dist="38100" dir="2700000" algn="tl">
                    <a:srgbClr val="000000">
                      <a:alpha val="43137"/>
                    </a:srgbClr>
                  </a:outerShdw>
                </a:effectLst>
                <a:latin typeface="Candara" pitchFamily="34" charset="0"/>
              </a:rPr>
              <a:t>Set PATH for HTK tools</a:t>
            </a:r>
          </a:p>
          <a:p>
            <a:pPr lvl="1">
              <a:buFont typeface="Arial" pitchFamily="34" charset="0"/>
              <a:buChar char="•"/>
            </a:pPr>
            <a:r>
              <a:rPr lang="en-US" altLang="zh-TW" sz="2000" dirty="0" smtClean="0">
                <a:solidFill>
                  <a:schemeClr val="tx1"/>
                </a:solidFill>
                <a:latin typeface="Candara" pitchFamily="34" charset="0"/>
              </a:rPr>
              <a:t>set_htk_path.sh</a:t>
            </a:r>
          </a:p>
          <a:p>
            <a:r>
              <a:rPr lang="en-US" altLang="zh-TW" sz="2400" dirty="0" smtClean="0">
                <a:effectLst>
                  <a:outerShdw blurRad="38100" dist="38100" dir="2700000" algn="tl">
                    <a:srgbClr val="000000">
                      <a:alpha val="43137"/>
                    </a:srgbClr>
                  </a:outerShdw>
                </a:effectLst>
                <a:latin typeface="Candara" pitchFamily="34" charset="0"/>
              </a:rPr>
              <a:t>Execute (bash shell script)</a:t>
            </a:r>
          </a:p>
          <a:p>
            <a:pPr lvl="1">
              <a:buFont typeface="Arial" pitchFamily="34" charset="0"/>
              <a:buChar char="•"/>
            </a:pPr>
            <a:r>
              <a:rPr lang="en-US" altLang="zh-TW" sz="2000" dirty="0" smtClean="0">
                <a:solidFill>
                  <a:schemeClr val="tx1"/>
                </a:solidFill>
                <a:latin typeface="Candara" pitchFamily="34" charset="0"/>
              </a:rPr>
              <a:t>(00_clean_all.sh)</a:t>
            </a:r>
          </a:p>
          <a:p>
            <a:pPr lvl="1">
              <a:buFont typeface="Arial" pitchFamily="34" charset="0"/>
              <a:buChar char="•"/>
            </a:pPr>
            <a:r>
              <a:rPr lang="en-US" altLang="zh-TW" sz="2000" dirty="0" smtClean="0">
                <a:solidFill>
                  <a:schemeClr val="tx1"/>
                </a:solidFill>
                <a:latin typeface="Candara" pitchFamily="34" charset="0"/>
              </a:rPr>
              <a:t>01_run_HCopy.sh</a:t>
            </a:r>
          </a:p>
          <a:p>
            <a:pPr lvl="1">
              <a:buFont typeface="Arial" pitchFamily="34" charset="0"/>
              <a:buChar char="•"/>
            </a:pPr>
            <a:r>
              <a:rPr lang="en-US" altLang="zh-TW" sz="2000" dirty="0" smtClean="0">
                <a:solidFill>
                  <a:schemeClr val="tx1"/>
                </a:solidFill>
                <a:latin typeface="Candara" pitchFamily="34" charset="0"/>
              </a:rPr>
              <a:t>02_run_HCompV.sh</a:t>
            </a:r>
          </a:p>
          <a:p>
            <a:pPr lvl="1">
              <a:buFont typeface="Arial" pitchFamily="34" charset="0"/>
              <a:buChar char="•"/>
            </a:pPr>
            <a:r>
              <a:rPr lang="en-US" altLang="zh-TW" sz="2000" dirty="0" smtClean="0">
                <a:solidFill>
                  <a:srgbClr val="FF0000"/>
                </a:solidFill>
                <a:latin typeface="Candara" pitchFamily="34" charset="0"/>
              </a:rPr>
              <a:t>03_training.sh</a:t>
            </a:r>
          </a:p>
          <a:p>
            <a:pPr lvl="1">
              <a:buFont typeface="Arial" pitchFamily="34" charset="0"/>
              <a:buChar char="•"/>
            </a:pPr>
            <a:r>
              <a:rPr lang="en-US" altLang="zh-TW" sz="2000" dirty="0" smtClean="0">
                <a:solidFill>
                  <a:schemeClr val="tx1"/>
                </a:solidFill>
                <a:latin typeface="Candara" pitchFamily="34" charset="0"/>
              </a:rPr>
              <a:t>04_testing.sh</a:t>
            </a:r>
          </a:p>
          <a:p>
            <a:r>
              <a:rPr lang="en-US" altLang="zh-TW" sz="2400" dirty="0" smtClean="0">
                <a:effectLst>
                  <a:outerShdw blurRad="38100" dist="38100" dir="2700000" algn="tl">
                    <a:srgbClr val="000000">
                      <a:alpha val="43137"/>
                    </a:srgbClr>
                  </a:outerShdw>
                </a:effectLst>
                <a:latin typeface="Candara" pitchFamily="34" charset="0"/>
              </a:rPr>
              <a:t>You can find accuracy in “result/accuracy”</a:t>
            </a:r>
          </a:p>
          <a:p>
            <a:pPr lvl="1">
              <a:buFont typeface="Arial" pitchFamily="34" charset="0"/>
              <a:buChar char="•"/>
            </a:pPr>
            <a:r>
              <a:rPr lang="en-US" altLang="zh-TW" sz="2000" dirty="0" smtClean="0">
                <a:solidFill>
                  <a:schemeClr val="tx1"/>
                </a:solidFill>
                <a:latin typeface="Candara" pitchFamily="34" charset="0"/>
              </a:rPr>
              <a:t>the baseline accuracy is 74.34%</a:t>
            </a:r>
            <a:endParaRPr lang="zh-TW" altLang="en-US" sz="2000" dirty="0" smtClean="0">
              <a:solidFill>
                <a:schemeClr val="tx1"/>
              </a:solidFill>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29</a:t>
            </a:fld>
            <a:endParaRPr lang="zh-TW"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7" name="Object 131"/>
          <p:cNvGraphicFramePr>
            <a:graphicFrameLocks noChangeAspect="1"/>
          </p:cNvGraphicFramePr>
          <p:nvPr/>
        </p:nvGraphicFramePr>
        <p:xfrm>
          <a:off x="546894" y="2060848"/>
          <a:ext cx="8050212" cy="3571875"/>
        </p:xfrm>
        <a:graphic>
          <a:graphicData uri="http://schemas.openxmlformats.org/presentationml/2006/ole">
            <mc:AlternateContent xmlns:mc="http://schemas.openxmlformats.org/markup-compatibility/2006">
              <mc:Choice xmlns:v="urn:schemas-microsoft-com:vml" Requires="v">
                <p:oleObj spid="_x0000_s1087" name="Visio" r:id="rId3" imgW="5452596" imgH="2418732" progId="">
                  <p:embed/>
                </p:oleObj>
              </mc:Choice>
              <mc:Fallback>
                <p:oleObj name="Visio" r:id="rId3" imgW="5452596" imgH="2418732"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894" y="2060848"/>
                        <a:ext cx="8050212" cy="357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標題 1"/>
          <p:cNvSpPr>
            <a:spLocks noGrp="1"/>
          </p:cNvSpPr>
          <p:nvPr>
            <p:ph type="title"/>
          </p:nvPr>
        </p:nvSpPr>
        <p:spPr/>
        <p:txBody>
          <a:bodyPr>
            <a:normAutofit/>
          </a:bodyPr>
          <a:lstStyle/>
          <a:p>
            <a:r>
              <a:rPr lang="en-US" altLang="zh-TW" dirty="0" smtClean="0"/>
              <a:t>Flowchart</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3</a:t>
            </a:fld>
            <a:endParaRPr lang="zh-TW"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Useful tips</a:t>
            </a:r>
          </a:p>
        </p:txBody>
      </p:sp>
      <p:sp>
        <p:nvSpPr>
          <p:cNvPr id="3" name="內容版面配置區 2"/>
          <p:cNvSpPr>
            <a:spLocks noGrp="1"/>
          </p:cNvSpPr>
          <p:nvPr>
            <p:ph idx="1"/>
          </p:nvPr>
        </p:nvSpPr>
        <p:spPr/>
        <p:txBody>
          <a:bodyPr>
            <a:normAutofit/>
          </a:bodyPr>
          <a:lstStyle/>
          <a:p>
            <a:r>
              <a:rPr lang="en-US" altLang="zh-TW" sz="2400" dirty="0" smtClean="0">
                <a:effectLst>
                  <a:outerShdw blurRad="38100" dist="38100" dir="2700000" algn="tl">
                    <a:srgbClr val="000000">
                      <a:alpha val="43137"/>
                    </a:srgbClr>
                  </a:outerShdw>
                </a:effectLst>
                <a:latin typeface="Candara" pitchFamily="34" charset="0"/>
              </a:rPr>
              <a:t>To unzip files</a:t>
            </a:r>
          </a:p>
          <a:p>
            <a:pPr lvl="1">
              <a:buFont typeface="Arial" pitchFamily="34" charset="0"/>
              <a:buChar char="•"/>
            </a:pPr>
            <a:r>
              <a:rPr lang="en-US" altLang="zh-TW" sz="2000" dirty="0" smtClean="0">
                <a:solidFill>
                  <a:schemeClr val="tx1"/>
                </a:solidFill>
                <a:latin typeface="Candara" pitchFamily="34" charset="0"/>
              </a:rPr>
              <a:t>unzip XXXX.zip</a:t>
            </a:r>
          </a:p>
          <a:p>
            <a:pPr lvl="1">
              <a:buFont typeface="Arial" pitchFamily="34" charset="0"/>
              <a:buChar char="•"/>
            </a:pPr>
            <a:r>
              <a:rPr lang="en-US" altLang="zh-TW" sz="2000" dirty="0" smtClean="0">
                <a:solidFill>
                  <a:schemeClr val="tx1"/>
                </a:solidFill>
                <a:latin typeface="Candara" pitchFamily="34" charset="0"/>
              </a:rPr>
              <a:t>tar </a:t>
            </a:r>
            <a:r>
              <a:rPr lang="en-US" altLang="zh-TW" sz="2000" dirty="0">
                <a:solidFill>
                  <a:schemeClr val="tx1"/>
                </a:solidFill>
                <a:latin typeface="Candara" pitchFamily="34" charset="0"/>
              </a:rPr>
              <a:t>-</a:t>
            </a:r>
            <a:r>
              <a:rPr lang="en-US" altLang="zh-TW" sz="2000" dirty="0" err="1">
                <a:solidFill>
                  <a:schemeClr val="tx1"/>
                </a:solidFill>
                <a:latin typeface="Candara" pitchFamily="34" charset="0"/>
              </a:rPr>
              <a:t>zxvf</a:t>
            </a:r>
            <a:r>
              <a:rPr lang="en-US" altLang="zh-TW" sz="2000" dirty="0">
                <a:solidFill>
                  <a:schemeClr val="tx1"/>
                </a:solidFill>
                <a:latin typeface="Candara" pitchFamily="34" charset="0"/>
              </a:rPr>
              <a:t> </a:t>
            </a:r>
            <a:r>
              <a:rPr lang="en-US" altLang="zh-TW" sz="2000" dirty="0" err="1" smtClean="0">
                <a:solidFill>
                  <a:schemeClr val="tx1"/>
                </a:solidFill>
                <a:latin typeface="Candara" pitchFamily="34" charset="0"/>
              </a:rPr>
              <a:t>XXXX.tar.gz</a:t>
            </a:r>
            <a:endParaRPr lang="en-US" altLang="zh-TW" sz="2000" dirty="0" smtClean="0">
              <a:solidFill>
                <a:schemeClr val="tx1"/>
              </a:solidFill>
              <a:latin typeface="Candara" pitchFamily="34" charset="0"/>
            </a:endParaRPr>
          </a:p>
          <a:p>
            <a:r>
              <a:rPr lang="en-US" altLang="zh-TW" sz="2400" dirty="0" smtClean="0">
                <a:effectLst>
                  <a:outerShdw blurRad="38100" dist="38100" dir="2700000" algn="tl">
                    <a:srgbClr val="000000">
                      <a:alpha val="43137"/>
                    </a:srgbClr>
                  </a:outerShdw>
                </a:effectLst>
                <a:latin typeface="Candara" pitchFamily="34" charset="0"/>
              </a:rPr>
              <a:t>To set path in “set_htk_path.sh”</a:t>
            </a:r>
          </a:p>
          <a:p>
            <a:pPr lvl="1">
              <a:buFont typeface="Arial" pitchFamily="34" charset="0"/>
              <a:buChar char="•"/>
            </a:pPr>
            <a:r>
              <a:rPr lang="en-US" altLang="zh-TW" sz="2000" dirty="0" smtClean="0">
                <a:solidFill>
                  <a:schemeClr val="tx1"/>
                </a:solidFill>
                <a:latin typeface="Candara" pitchFamily="34" charset="0"/>
              </a:rPr>
              <a:t>PATH</a:t>
            </a:r>
            <a:r>
              <a:rPr lang="en-US" altLang="zh-TW" sz="2000" dirty="0">
                <a:solidFill>
                  <a:schemeClr val="tx1"/>
                </a:solidFill>
                <a:latin typeface="Candara" pitchFamily="34" charset="0"/>
              </a:rPr>
              <a:t>=$PATH</a:t>
            </a:r>
            <a:r>
              <a:rPr lang="en-US" altLang="zh-TW" sz="2000" dirty="0" smtClean="0">
                <a:solidFill>
                  <a:schemeClr val="tx1"/>
                </a:solidFill>
                <a:latin typeface="Candara" pitchFamily="34" charset="0"/>
              </a:rPr>
              <a:t>:“~/XXXX/XXXX”</a:t>
            </a:r>
          </a:p>
          <a:p>
            <a:r>
              <a:rPr lang="en-US" altLang="zh-TW" sz="2400" dirty="0" smtClean="0">
                <a:effectLst>
                  <a:outerShdw blurRad="38100" dist="38100" dir="2700000" algn="tl">
                    <a:srgbClr val="000000">
                      <a:alpha val="43137"/>
                    </a:srgbClr>
                  </a:outerShdw>
                </a:effectLst>
                <a:latin typeface="Candara" pitchFamily="34" charset="0"/>
              </a:rPr>
              <a:t>In case shell script is not permitted to run…</a:t>
            </a:r>
            <a:endParaRPr lang="en-US" altLang="zh-TW" sz="2400" dirty="0">
              <a:effectLst>
                <a:outerShdw blurRad="38100" dist="38100" dir="2700000" algn="tl">
                  <a:srgbClr val="000000">
                    <a:alpha val="43137"/>
                  </a:srgbClr>
                </a:outerShdw>
              </a:effectLst>
              <a:latin typeface="Candara" pitchFamily="34" charset="0"/>
            </a:endParaRPr>
          </a:p>
          <a:p>
            <a:pPr lvl="1">
              <a:buFont typeface="Arial" pitchFamily="34" charset="0"/>
              <a:buChar char="•"/>
            </a:pPr>
            <a:r>
              <a:rPr lang="en-US" altLang="zh-TW" sz="2000" dirty="0" err="1" smtClean="0">
                <a:solidFill>
                  <a:schemeClr val="tx1"/>
                </a:solidFill>
                <a:latin typeface="Candara" pitchFamily="34" charset="0"/>
              </a:rPr>
              <a:t>chmod</a:t>
            </a:r>
            <a:r>
              <a:rPr lang="en-US" altLang="zh-TW" sz="2000" dirty="0" smtClean="0">
                <a:solidFill>
                  <a:schemeClr val="tx1"/>
                </a:solidFill>
                <a:latin typeface="Candara" pitchFamily="34" charset="0"/>
              </a:rPr>
              <a:t> 744 XXXX.sh</a:t>
            </a:r>
            <a:endParaRPr lang="zh-TW" altLang="en-US" sz="2000" dirty="0">
              <a:solidFill>
                <a:schemeClr val="tx1"/>
              </a:solidFill>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30</a:t>
            </a:fld>
            <a:endParaRPr lang="zh-TW"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Part 2 (40%) – </a:t>
            </a:r>
            <a:r>
              <a:rPr lang="en-US" altLang="zh-TW" dirty="0" smtClean="0"/>
              <a:t/>
            </a:r>
            <a:br>
              <a:rPr lang="en-US" altLang="zh-TW" dirty="0" smtClean="0"/>
            </a:br>
            <a:r>
              <a:rPr lang="en-US" altLang="zh-TW" dirty="0" smtClean="0"/>
              <a:t>Improve Recognition Accuracy</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effectLst>
                  <a:outerShdw blurRad="38100" dist="38100" dir="2700000" algn="tl">
                    <a:srgbClr val="000000">
                      <a:alpha val="43137"/>
                    </a:srgbClr>
                  </a:outerShdw>
                </a:effectLst>
                <a:latin typeface="Candara" pitchFamily="34" charset="0"/>
              </a:rPr>
              <a:t>Acc &gt; 95% for full credit ; 90~95% for partial credit</a:t>
            </a:r>
            <a:endParaRPr lang="zh-TW" altLang="en-US" sz="2400" dirty="0">
              <a:effectLst>
                <a:outerShdw blurRad="38100" dist="38100" dir="2700000" algn="tl">
                  <a:srgbClr val="000000">
                    <a:alpha val="43137"/>
                  </a:srgbClr>
                </a:outerShdw>
              </a:effectLst>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31</a:t>
            </a:fld>
            <a:endParaRPr lang="zh-TW" altLang="en-US"/>
          </a:p>
        </p:txBody>
      </p:sp>
      <p:grpSp>
        <p:nvGrpSpPr>
          <p:cNvPr id="5" name="群組 5"/>
          <p:cNvGrpSpPr>
            <a:grpSpLocks/>
          </p:cNvGrpSpPr>
          <p:nvPr/>
        </p:nvGrpSpPr>
        <p:grpSpPr bwMode="auto">
          <a:xfrm>
            <a:off x="1187624" y="2780928"/>
            <a:ext cx="7006133" cy="3619128"/>
            <a:chOff x="500034" y="1733568"/>
            <a:chExt cx="7675562" cy="4267200"/>
          </a:xfrm>
        </p:grpSpPr>
        <p:graphicFrame>
          <p:nvGraphicFramePr>
            <p:cNvPr id="6" name="Object 8"/>
            <p:cNvGraphicFramePr>
              <a:graphicFrameLocks noChangeAspect="1"/>
            </p:cNvGraphicFramePr>
            <p:nvPr/>
          </p:nvGraphicFramePr>
          <p:xfrm>
            <a:off x="500034" y="1733568"/>
            <a:ext cx="7675562" cy="4267200"/>
          </p:xfrm>
          <a:graphic>
            <a:graphicData uri="http://schemas.openxmlformats.org/presentationml/2006/ole">
              <mc:AlternateContent xmlns:mc="http://schemas.openxmlformats.org/markup-compatibility/2006">
                <mc:Choice xmlns:v="urn:schemas-microsoft-com:vml" Requires="v">
                  <p:oleObj spid="_x0000_s19519" name="Visio" r:id="rId3" imgW="4765532" imgH="2735495" progId="">
                    <p:embed/>
                  </p:oleObj>
                </mc:Choice>
                <mc:Fallback>
                  <p:oleObj name="Visio" r:id="rId3" imgW="4765532" imgH="273549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1733568"/>
                          <a:ext cx="7675562"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字方塊 3"/>
            <p:cNvSpPr txBox="1">
              <a:spLocks noChangeArrowheads="1"/>
            </p:cNvSpPr>
            <p:nvPr/>
          </p:nvSpPr>
          <p:spPr bwMode="auto">
            <a:xfrm>
              <a:off x="6286512" y="3571876"/>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x3</a:t>
              </a:r>
              <a:endParaRPr kumimoji="0" lang="zh-TW" altLang="en-US">
                <a:latin typeface="Century Schoolbook" pitchFamily="18" charset="0"/>
              </a:endParaRPr>
            </a:p>
          </p:txBody>
        </p:sp>
        <p:sp>
          <p:nvSpPr>
            <p:cNvPr id="8" name="文字方塊 4"/>
            <p:cNvSpPr txBox="1">
              <a:spLocks noChangeArrowheads="1"/>
            </p:cNvSpPr>
            <p:nvPr/>
          </p:nvSpPr>
          <p:spPr bwMode="auto">
            <a:xfrm>
              <a:off x="6320592" y="4929198"/>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x6</a:t>
              </a:r>
              <a:endParaRPr kumimoji="0" lang="zh-TW" altLang="en-US">
                <a:latin typeface="Century Schoolbook" pitchFamily="18" charset="0"/>
              </a:endParaRPr>
            </a:p>
          </p:txBody>
        </p:sp>
      </p:grpSp>
      <p:sp>
        <p:nvSpPr>
          <p:cNvPr id="17" name="文字方塊 16"/>
          <p:cNvSpPr txBox="1"/>
          <p:nvPr/>
        </p:nvSpPr>
        <p:spPr>
          <a:xfrm>
            <a:off x="827584" y="4509120"/>
            <a:ext cx="2071702" cy="646331"/>
          </a:xfrm>
          <a:prstGeom prst="rect">
            <a:avLst/>
          </a:prstGeom>
          <a:gradFill rotWithShape="1">
            <a:gsLst>
              <a:gs pos="0">
                <a:srgbClr val="B32C16">
                  <a:tint val="35000"/>
                  <a:satMod val="260000"/>
                </a:srgbClr>
              </a:gs>
              <a:gs pos="30000">
                <a:srgbClr val="B32C16">
                  <a:tint val="38000"/>
                  <a:satMod val="260000"/>
                </a:srgbClr>
              </a:gs>
              <a:gs pos="75000">
                <a:srgbClr val="B32C16">
                  <a:tint val="55000"/>
                  <a:satMod val="255000"/>
                </a:srgbClr>
              </a:gs>
              <a:gs pos="100000">
                <a:srgbClr val="B32C16">
                  <a:tint val="70000"/>
                  <a:satMod val="255000"/>
                </a:srgbClr>
              </a:gs>
            </a:gsLst>
            <a:path path="circle">
              <a:fillToRect l="5000" t="100000" r="120000" b="10000"/>
            </a:path>
          </a:gradFill>
          <a:ln w="12700" cap="flat" cmpd="sng" algn="ctr">
            <a:solidFill>
              <a:srgbClr val="B32C16">
                <a:shade val="70000"/>
                <a:satMod val="150000"/>
              </a:srgbClr>
            </a:solidFill>
            <a:prstDash val="solid"/>
          </a:ln>
          <a:effectLst>
            <a:outerShdw blurRad="50800" dist="25000" dir="5400000" rotWithShape="0">
              <a:srgbClr val="000000">
                <a:alpha val="40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srgbClr val="000000"/>
                </a:solidFill>
                <a:effectLst/>
                <a:uLnTx/>
                <a:uFillTx/>
                <a:latin typeface="Century Schoolbook"/>
                <a:ea typeface="新細明體"/>
                <a:cs typeface="+mn-cs"/>
              </a:rPr>
              <a:t>Increase number of states</a:t>
            </a:r>
            <a:endParaRPr kumimoji="0" lang="zh-TW" altLang="en-US" sz="1800" b="0" i="0" u="none" strike="noStrike" kern="0" cap="none" spc="0" normalizeH="0" baseline="0" noProof="0" dirty="0" smtClean="0">
              <a:ln>
                <a:noFill/>
              </a:ln>
              <a:solidFill>
                <a:srgbClr val="000000"/>
              </a:solidFill>
              <a:effectLst/>
              <a:uLnTx/>
              <a:uFillTx/>
              <a:latin typeface="Century Schoolbook"/>
              <a:ea typeface="新細明體"/>
              <a:cs typeface="+mn-cs"/>
            </a:endParaRPr>
          </a:p>
        </p:txBody>
      </p:sp>
      <p:sp>
        <p:nvSpPr>
          <p:cNvPr id="18" name="文字方塊 17"/>
          <p:cNvSpPr txBox="1"/>
          <p:nvPr/>
        </p:nvSpPr>
        <p:spPr>
          <a:xfrm>
            <a:off x="2411760" y="5877272"/>
            <a:ext cx="2286016" cy="646331"/>
          </a:xfrm>
          <a:prstGeom prst="rect">
            <a:avLst/>
          </a:prstGeom>
          <a:gradFill rotWithShape="1">
            <a:gsLst>
              <a:gs pos="0">
                <a:srgbClr val="B32C16">
                  <a:tint val="35000"/>
                  <a:satMod val="260000"/>
                </a:srgbClr>
              </a:gs>
              <a:gs pos="30000">
                <a:srgbClr val="B32C16">
                  <a:tint val="38000"/>
                  <a:satMod val="260000"/>
                </a:srgbClr>
              </a:gs>
              <a:gs pos="75000">
                <a:srgbClr val="B32C16">
                  <a:tint val="55000"/>
                  <a:satMod val="255000"/>
                </a:srgbClr>
              </a:gs>
              <a:gs pos="100000">
                <a:srgbClr val="B32C16">
                  <a:tint val="70000"/>
                  <a:satMod val="255000"/>
                </a:srgbClr>
              </a:gs>
            </a:gsLst>
            <a:path path="circle">
              <a:fillToRect l="5000" t="100000" r="120000" b="10000"/>
            </a:path>
          </a:gradFill>
          <a:ln w="12700" cap="flat" cmpd="sng" algn="ctr">
            <a:solidFill>
              <a:srgbClr val="B32C16">
                <a:shade val="70000"/>
                <a:satMod val="150000"/>
              </a:srgbClr>
            </a:solidFill>
            <a:prstDash val="solid"/>
          </a:ln>
          <a:effectLst>
            <a:outerShdw blurRad="50800" dist="25000" dir="5400000" rotWithShape="0">
              <a:srgbClr val="000000">
                <a:alpha val="40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srgbClr val="000000"/>
                </a:solidFill>
                <a:effectLst/>
                <a:uLnTx/>
                <a:uFillTx/>
                <a:latin typeface="Century Schoolbook"/>
                <a:ea typeface="新細明體"/>
                <a:cs typeface="+mn-cs"/>
              </a:rPr>
              <a:t>Modify the original script!</a:t>
            </a:r>
            <a:endParaRPr kumimoji="0" lang="zh-TW" altLang="en-US" sz="1800" b="0" i="0" u="none" strike="noStrike" kern="0" cap="none" spc="0" normalizeH="0" baseline="0" noProof="0" dirty="0" smtClean="0">
              <a:ln>
                <a:noFill/>
              </a:ln>
              <a:solidFill>
                <a:srgbClr val="000000"/>
              </a:solidFill>
              <a:effectLst/>
              <a:uLnTx/>
              <a:uFillTx/>
              <a:latin typeface="Century Schoolbook"/>
              <a:ea typeface="新細明體"/>
              <a:cs typeface="+mn-cs"/>
            </a:endParaRPr>
          </a:p>
        </p:txBody>
      </p:sp>
      <p:cxnSp>
        <p:nvCxnSpPr>
          <p:cNvPr id="19" name="直線單箭頭接點 18"/>
          <p:cNvCxnSpPr/>
          <p:nvPr/>
        </p:nvCxnSpPr>
        <p:spPr>
          <a:xfrm rot="5400000" flipH="1" flipV="1">
            <a:off x="1684048" y="4330525"/>
            <a:ext cx="358775" cy="1587"/>
          </a:xfrm>
          <a:prstGeom prst="straightConnector1">
            <a:avLst/>
          </a:prstGeom>
          <a:noFill/>
          <a:ln w="38100" cap="flat" cmpd="sng" algn="ctr">
            <a:solidFill>
              <a:srgbClr val="B32C16">
                <a:lumMod val="60000"/>
                <a:lumOff val="40000"/>
              </a:srgbClr>
            </a:solidFill>
            <a:prstDash val="solid"/>
            <a:tailEnd type="triangle" w="lg" len="lg"/>
          </a:ln>
          <a:effectLst/>
        </p:spPr>
      </p:cxnSp>
      <p:sp>
        <p:nvSpPr>
          <p:cNvPr id="20" name="矩形 19"/>
          <p:cNvSpPr/>
          <p:nvPr/>
        </p:nvSpPr>
        <p:spPr>
          <a:xfrm>
            <a:off x="4788024" y="3140968"/>
            <a:ext cx="3456384" cy="3281561"/>
          </a:xfrm>
          <a:prstGeom prst="rect">
            <a:avLst/>
          </a:prstGeom>
          <a:noFill/>
          <a:ln w="38100" cap="flat" cmpd="sng" algn="ctr">
            <a:solidFill>
              <a:srgbClr val="B32C16">
                <a:lumMod val="60000"/>
                <a:lumOff val="4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Century Schoolbook"/>
              <a:ea typeface="新細明體"/>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Attention(1)</a:t>
            </a:r>
            <a:endParaRPr lang="zh-TW" altLang="en-US" dirty="0"/>
          </a:p>
        </p:txBody>
      </p:sp>
      <p:sp>
        <p:nvSpPr>
          <p:cNvPr id="3" name="內容版面配置區 2"/>
          <p:cNvSpPr>
            <a:spLocks noGrp="1"/>
          </p:cNvSpPr>
          <p:nvPr>
            <p:ph idx="1"/>
          </p:nvPr>
        </p:nvSpPr>
        <p:spPr/>
        <p:txBody>
          <a:bodyPr/>
          <a:lstStyle/>
          <a:p>
            <a:pPr lvl="0">
              <a:lnSpc>
                <a:spcPct val="100000"/>
              </a:lnSpc>
              <a:buSzPct val="50000"/>
              <a:buFont typeface="Wingdings" panose="05000000000000000000" pitchFamily="2" charset="2"/>
              <a:buChar char="l"/>
            </a:pP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entury Schoolbook"/>
                <a:ea typeface="新細明體"/>
              </a:rPr>
              <a:t> </a:t>
            </a: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Executing </a:t>
            </a:r>
            <a:r>
              <a:rPr lang="en-US" altLang="zh-TW" kern="0" dirty="0">
                <a:solidFill>
                  <a:srgbClr val="FF0000"/>
                </a:solidFill>
                <a:effectLst>
                  <a:outerShdw blurRad="38100" dist="38100" dir="2700000" algn="tl">
                    <a:srgbClr val="000000">
                      <a:alpha val="43137"/>
                    </a:srgbClr>
                  </a:outerShdw>
                </a:effectLst>
                <a:latin typeface="Candara" panose="020E0502030303020204" pitchFamily="34" charset="0"/>
                <a:ea typeface="Arial Unicode MS" panose="020B0604020202020204" pitchFamily="34" charset="-120"/>
                <a:cs typeface="Arial Unicode MS" panose="020B0604020202020204" pitchFamily="34" charset="-120"/>
              </a:rPr>
              <a:t>03_training.sh</a:t>
            </a:r>
            <a:r>
              <a:rPr lang="en-US" altLang="zh-TW" kern="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 twice </a:t>
            </a:r>
            <a:r>
              <a:rPr lang="en-US" altLang="zh-TW" b="1" kern="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is different from </a:t>
            </a:r>
            <a:r>
              <a:rPr lang="en-US" altLang="zh-TW" kern="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doubling the number of training iterations.  To increase the number of training </a:t>
            </a: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iterations, </a:t>
            </a:r>
            <a:r>
              <a:rPr lang="en-US" altLang="zh-TW" kern="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please modify the script, rather than run it many times</a:t>
            </a: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a:t>
            </a:r>
          </a:p>
          <a:p>
            <a:pPr lvl="0">
              <a:lnSpc>
                <a:spcPct val="100000"/>
              </a:lnSpc>
              <a:buSzPct val="50000"/>
              <a:buFont typeface="Wingdings" panose="05000000000000000000" pitchFamily="2" charset="2"/>
              <a:buChar char="l"/>
            </a:pPr>
            <a:r>
              <a:rPr lang="en-US" altLang="zh-TW" kern="0" dirty="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 </a:t>
            </a: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 If you executed </a:t>
            </a:r>
            <a:r>
              <a:rPr lang="en-US" altLang="zh-TW" kern="0" dirty="0">
                <a:solidFill>
                  <a:srgbClr val="FF0000"/>
                </a:solidFill>
                <a:effectLst>
                  <a:outerShdw blurRad="38100" dist="38100" dir="2700000" algn="tl">
                    <a:srgbClr val="000000">
                      <a:alpha val="43137"/>
                    </a:srgbClr>
                  </a:outerShdw>
                </a:effectLst>
                <a:latin typeface="Candara" panose="020E0502030303020204" pitchFamily="34" charset="0"/>
                <a:ea typeface="Arial Unicode MS" panose="020B0604020202020204" pitchFamily="34" charset="-120"/>
                <a:cs typeface="Arial Unicode MS" panose="020B0604020202020204" pitchFamily="34" charset="-120"/>
              </a:rPr>
              <a:t>03_training.sh</a:t>
            </a: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 more than once, you will get some penalty. </a:t>
            </a:r>
            <a:endParaRPr lang="en-US" altLang="zh-TW" kern="0" dirty="0">
              <a:solidFill>
                <a:srgbClr val="000000"/>
              </a:solidFill>
              <a:latin typeface="Candara" panose="020E0502030303020204" pitchFamily="34" charset="0"/>
              <a:ea typeface="新細明體"/>
            </a:endParaRPr>
          </a:p>
          <a:p>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32</a:t>
            </a:fld>
            <a:endParaRPr lang="zh-TW" altLang="en-US"/>
          </a:p>
        </p:txBody>
      </p:sp>
      <p:pic>
        <p:nvPicPr>
          <p:cNvPr id="5" name="圖片 4"/>
          <p:cNvPicPr>
            <a:picLocks noChangeAspect="1"/>
          </p:cNvPicPr>
          <p:nvPr/>
        </p:nvPicPr>
        <p:blipFill>
          <a:blip r:embed="rId2"/>
          <a:stretch>
            <a:fillRect/>
          </a:stretch>
        </p:blipFill>
        <p:spPr>
          <a:xfrm>
            <a:off x="2158826" y="4440035"/>
            <a:ext cx="4762053" cy="2088232"/>
          </a:xfrm>
          <a:prstGeom prst="rect">
            <a:avLst/>
          </a:prstGeom>
        </p:spPr>
      </p:pic>
      <p:sp>
        <p:nvSpPr>
          <p:cNvPr id="6" name="Oval 8"/>
          <p:cNvSpPr>
            <a:spLocks noChangeArrowheads="1"/>
          </p:cNvSpPr>
          <p:nvPr/>
        </p:nvSpPr>
        <p:spPr bwMode="auto">
          <a:xfrm>
            <a:off x="2158826" y="4941168"/>
            <a:ext cx="1656184" cy="432048"/>
          </a:xfrm>
          <a:prstGeom prst="ellipse">
            <a:avLst/>
          </a:prstGeom>
          <a:noFill/>
          <a:ln w="57150" cap="flat" cmpd="sng" algn="ctr">
            <a:solidFill>
              <a:srgbClr val="FF0000"/>
            </a:solidFill>
            <a:prstDash val="solid"/>
            <a:headEnd/>
            <a:tailEn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dirty="0">
              <a:ln>
                <a:noFill/>
              </a:ln>
              <a:solidFill>
                <a:sysClr val="windowText" lastClr="000000"/>
              </a:solidFill>
              <a:effectLst/>
              <a:uLnTx/>
              <a:uFillTx/>
              <a:latin typeface="Century Schoolbook"/>
              <a:ea typeface="新細明體"/>
              <a:cs typeface="+mn-cs"/>
            </a:endParaRPr>
          </a:p>
        </p:txBody>
      </p:sp>
    </p:spTree>
    <p:extLst>
      <p:ext uri="{BB962C8B-B14F-4D97-AF65-F5344CB8AC3E}">
        <p14:creationId xmlns:p14="http://schemas.microsoft.com/office/powerpoint/2010/main" val="305891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Attention(2)</a:t>
            </a:r>
            <a:endParaRPr lang="zh-TW" altLang="en-US" dirty="0"/>
          </a:p>
        </p:txBody>
      </p:sp>
      <p:sp>
        <p:nvSpPr>
          <p:cNvPr id="3" name="內容版面配置區 2"/>
          <p:cNvSpPr>
            <a:spLocks noGrp="1"/>
          </p:cNvSpPr>
          <p:nvPr>
            <p:ph idx="1"/>
          </p:nvPr>
        </p:nvSpPr>
        <p:spPr>
          <a:xfrm>
            <a:off x="507206" y="1993393"/>
            <a:ext cx="5846021" cy="4459943"/>
          </a:xfrm>
        </p:spPr>
        <p:txBody>
          <a:bodyPr/>
          <a:lstStyle/>
          <a:p>
            <a:pPr lvl="0">
              <a:lnSpc>
                <a:spcPct val="100000"/>
              </a:lnSpc>
              <a:buSzPct val="50000"/>
              <a:buFont typeface="Wingdings" panose="05000000000000000000" pitchFamily="2" charset="2"/>
              <a:buChar char="l"/>
            </a:pP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  Every time you modified </a:t>
            </a:r>
            <a:r>
              <a:rPr lang="en-US" altLang="zh-TW" b="1"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any parameter or file</a:t>
            </a: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 you should run </a:t>
            </a:r>
            <a:r>
              <a:rPr lang="en-US" altLang="zh-TW" dirty="0" smtClean="0">
                <a:solidFill>
                  <a:srgbClr val="FF0000"/>
                </a:solidFill>
                <a:effectLst>
                  <a:outerShdw blurRad="38100" dist="38100" dir="2700000" algn="tl">
                    <a:srgbClr val="000000">
                      <a:alpha val="43137"/>
                    </a:srgbClr>
                  </a:outerShdw>
                </a:effectLst>
                <a:latin typeface="Candara" pitchFamily="34" charset="0"/>
              </a:rPr>
              <a:t>00_clean_all.sh</a:t>
            </a:r>
            <a:r>
              <a:rPr lang="en-US" altLang="zh-TW" dirty="0" smtClean="0">
                <a:solidFill>
                  <a:schemeClr val="tx1">
                    <a:lumMod val="75000"/>
                    <a:lumOff val="25000"/>
                  </a:schemeClr>
                </a:solidFill>
                <a:effectLst>
                  <a:outerShdw blurRad="38100" dist="38100" dir="2700000" algn="tl">
                    <a:srgbClr val="000000">
                      <a:alpha val="43137"/>
                    </a:srgbClr>
                  </a:outerShdw>
                </a:effectLst>
                <a:latin typeface="Candara" pitchFamily="34" charset="0"/>
              </a:rPr>
              <a:t> to</a:t>
            </a: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 remove all the files that were produced before, and restart all the procedures. If not, the new settings will be performed on the previous files, and hence you will be not able to analyze the new results.</a:t>
            </a:r>
          </a:p>
          <a:p>
            <a:pPr marL="0" lvl="0" indent="0">
              <a:lnSpc>
                <a:spcPct val="100000"/>
              </a:lnSpc>
              <a:buSzPct val="50000"/>
              <a:buNone/>
            </a:pPr>
            <a:r>
              <a:rPr lang="en-US" altLang="zh-TW" kern="0" dirty="0" smtClean="0">
                <a:solidFill>
                  <a:schemeClr val="tx1">
                    <a:lumMod val="75000"/>
                    <a:lumOff val="25000"/>
                  </a:schemeClr>
                </a:solidFill>
                <a:effectLst>
                  <a:outerShdw blurRad="38100" dist="38100" dir="2700000" algn="tl">
                    <a:srgbClr val="000000">
                      <a:alpha val="43137"/>
                    </a:srgbClr>
                  </a:outerShdw>
                </a:effectLst>
                <a:latin typeface="Candara" panose="020E0502030303020204" pitchFamily="34" charset="0"/>
                <a:ea typeface="新細明體"/>
              </a:rPr>
              <a:t>(Of course, you should record your current results before starting the next experiment.)</a:t>
            </a: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33</a:t>
            </a:fld>
            <a:endParaRPr lang="zh-TW" altLang="en-US"/>
          </a:p>
        </p:txBody>
      </p:sp>
      <p:pic>
        <p:nvPicPr>
          <p:cNvPr id="5" name="圖片 4"/>
          <p:cNvPicPr>
            <a:picLocks noChangeAspect="1"/>
          </p:cNvPicPr>
          <p:nvPr/>
        </p:nvPicPr>
        <p:blipFill>
          <a:blip r:embed="rId2"/>
          <a:stretch>
            <a:fillRect/>
          </a:stretch>
        </p:blipFill>
        <p:spPr>
          <a:xfrm>
            <a:off x="6626866" y="1700808"/>
            <a:ext cx="2133600" cy="4229100"/>
          </a:xfrm>
          <a:prstGeom prst="rect">
            <a:avLst/>
          </a:prstGeom>
        </p:spPr>
      </p:pic>
    </p:spTree>
    <p:extLst>
      <p:ext uri="{BB962C8B-B14F-4D97-AF65-F5344CB8AC3E}">
        <p14:creationId xmlns:p14="http://schemas.microsoft.com/office/powerpoint/2010/main" val="2524187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Part 3 (20%)</a:t>
            </a:r>
            <a:endParaRPr lang="zh-TW" altLang="en-US" dirty="0"/>
          </a:p>
        </p:txBody>
      </p:sp>
      <p:sp>
        <p:nvSpPr>
          <p:cNvPr id="3" name="內容版面配置區 2"/>
          <p:cNvSpPr>
            <a:spLocks noGrp="1"/>
          </p:cNvSpPr>
          <p:nvPr>
            <p:ph idx="1"/>
          </p:nvPr>
        </p:nvSpPr>
        <p:spPr/>
        <p:txBody>
          <a:bodyPr/>
          <a:lstStyle/>
          <a:p>
            <a:r>
              <a:rPr lang="en-US" altLang="zh-TW" sz="2400" dirty="0" smtClean="0">
                <a:effectLst>
                  <a:outerShdw blurRad="38100" dist="38100" dir="2700000" algn="tl">
                    <a:srgbClr val="000000">
                      <a:alpha val="43137"/>
                    </a:srgbClr>
                  </a:outerShdw>
                </a:effectLst>
                <a:latin typeface="Candara" pitchFamily="34" charset="0"/>
              </a:rPr>
              <a:t>Write a report describing your training process and accuracy.</a:t>
            </a:r>
          </a:p>
          <a:p>
            <a:pPr lvl="1">
              <a:buFont typeface="Arial" pitchFamily="34" charset="0"/>
              <a:buChar char="•"/>
            </a:pPr>
            <a:r>
              <a:rPr lang="en-US" altLang="zh-TW" sz="2000" dirty="0" smtClean="0">
                <a:solidFill>
                  <a:schemeClr val="tx1"/>
                </a:solidFill>
                <a:latin typeface="Candara" pitchFamily="34" charset="0"/>
              </a:rPr>
              <a:t>Number of states, Gaussian mixtures, iterations, …</a:t>
            </a:r>
          </a:p>
          <a:p>
            <a:pPr lvl="1">
              <a:buFont typeface="Arial" pitchFamily="34" charset="0"/>
              <a:buChar char="•"/>
            </a:pPr>
            <a:r>
              <a:rPr lang="en-US" altLang="zh-TW" sz="2000" dirty="0" smtClean="0">
                <a:solidFill>
                  <a:schemeClr val="tx1"/>
                </a:solidFill>
                <a:latin typeface="Candara" pitchFamily="34" charset="0"/>
              </a:rPr>
              <a:t>How some changes effect the performance</a:t>
            </a:r>
          </a:p>
          <a:p>
            <a:pPr lvl="1">
              <a:buFont typeface="Arial" pitchFamily="34" charset="0"/>
              <a:buChar char="•"/>
            </a:pPr>
            <a:r>
              <a:rPr lang="en-US" altLang="zh-TW" sz="2000" dirty="0" smtClean="0">
                <a:solidFill>
                  <a:schemeClr val="tx1"/>
                </a:solidFill>
                <a:latin typeface="Candara" pitchFamily="34" charset="0"/>
              </a:rPr>
              <a:t>Other interesting discoveries</a:t>
            </a:r>
          </a:p>
          <a:p>
            <a:endParaRPr lang="en-US" altLang="zh-TW" dirty="0" smtClean="0">
              <a:latin typeface="Candara" pitchFamily="34" charset="0"/>
            </a:endParaRPr>
          </a:p>
          <a:p>
            <a:r>
              <a:rPr lang="en-US" altLang="zh-TW" sz="2400" dirty="0" smtClean="0">
                <a:effectLst>
                  <a:outerShdw blurRad="38100" dist="38100" dir="2700000" algn="tl">
                    <a:srgbClr val="000000">
                      <a:alpha val="43137"/>
                    </a:srgbClr>
                  </a:outerShdw>
                </a:effectLst>
                <a:latin typeface="Candara" pitchFamily="34" charset="0"/>
              </a:rPr>
              <a:t>Well-written report may get +10% bonus.</a:t>
            </a:r>
            <a:endParaRPr lang="zh-TW" altLang="en-US" sz="2400" dirty="0">
              <a:effectLst>
                <a:outerShdw blurRad="38100" dist="38100" dir="2700000" algn="tl">
                  <a:srgbClr val="000000">
                    <a:alpha val="43137"/>
                  </a:srgbClr>
                </a:outerShdw>
              </a:effectLst>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34</a:t>
            </a:fld>
            <a:endParaRPr lang="zh-TW"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92919" y="115879"/>
            <a:ext cx="8079581" cy="1658198"/>
          </a:xfrm>
        </p:spPr>
        <p:txBody>
          <a:bodyPr/>
          <a:lstStyle/>
          <a:p>
            <a:r>
              <a:rPr lang="en-US" altLang="zh-TW" dirty="0" smtClean="0"/>
              <a:t>Submission Requirements</a:t>
            </a:r>
            <a:endParaRPr lang="zh-TW" altLang="en-US" dirty="0"/>
          </a:p>
        </p:txBody>
      </p:sp>
      <p:sp>
        <p:nvSpPr>
          <p:cNvPr id="3" name="內容版面配置區 2"/>
          <p:cNvSpPr>
            <a:spLocks noGrp="1"/>
          </p:cNvSpPr>
          <p:nvPr>
            <p:ph idx="1"/>
          </p:nvPr>
        </p:nvSpPr>
        <p:spPr>
          <a:xfrm>
            <a:off x="492919" y="1774077"/>
            <a:ext cx="8065294" cy="4823275"/>
          </a:xfrm>
        </p:spPr>
        <p:txBody>
          <a:bodyPr>
            <a:normAutofit fontScale="92500" lnSpcReduction="10000"/>
          </a:bodyPr>
          <a:lstStyle/>
          <a:p>
            <a:r>
              <a:rPr lang="en-US" altLang="zh-TW" sz="2400" dirty="0" smtClean="0">
                <a:effectLst>
                  <a:outerShdw blurRad="38100" dist="38100" dir="2700000" algn="tl">
                    <a:srgbClr val="000000">
                      <a:alpha val="43137"/>
                    </a:srgbClr>
                  </a:outerShdw>
                </a:effectLst>
                <a:latin typeface="Candara" pitchFamily="34" charset="0"/>
              </a:rPr>
              <a:t>4 shell scripts</a:t>
            </a:r>
          </a:p>
          <a:p>
            <a:pPr lvl="1">
              <a:buFont typeface="Arial" pitchFamily="34" charset="0"/>
              <a:buChar char="•"/>
            </a:pPr>
            <a:r>
              <a:rPr lang="en-US" altLang="zh-TW" sz="2000" dirty="0" smtClean="0">
                <a:solidFill>
                  <a:schemeClr val="tx1"/>
                </a:solidFill>
                <a:latin typeface="Candara" pitchFamily="34" charset="0"/>
              </a:rPr>
              <a:t>your modified 01~04_XXXX.sh</a:t>
            </a:r>
          </a:p>
          <a:p>
            <a:r>
              <a:rPr lang="en-US" altLang="zh-TW" sz="2400" dirty="0" smtClean="0">
                <a:effectLst>
                  <a:outerShdw blurRad="38100" dist="38100" dir="2700000" algn="tl">
                    <a:srgbClr val="000000">
                      <a:alpha val="43137"/>
                    </a:srgbClr>
                  </a:outerShdw>
                </a:effectLst>
                <a:latin typeface="Candara" pitchFamily="34" charset="0"/>
              </a:rPr>
              <a:t>1 accuracy file</a:t>
            </a:r>
          </a:p>
          <a:p>
            <a:pPr lvl="1">
              <a:buFont typeface="Arial" pitchFamily="34" charset="0"/>
              <a:buChar char="•"/>
            </a:pPr>
            <a:r>
              <a:rPr lang="en-US" altLang="zh-TW" sz="2000" dirty="0" smtClean="0">
                <a:solidFill>
                  <a:schemeClr val="tx1"/>
                </a:solidFill>
                <a:latin typeface="Candara" pitchFamily="34" charset="0"/>
              </a:rPr>
              <a:t>with only your best accuracy (The baseline result is not needed.)</a:t>
            </a:r>
          </a:p>
          <a:p>
            <a:r>
              <a:rPr lang="en-US" altLang="zh-TW" dirty="0" smtClean="0">
                <a:effectLst>
                  <a:outerShdw blurRad="38100" dist="38100" dir="2700000" algn="tl">
                    <a:srgbClr val="000000">
                      <a:alpha val="43137"/>
                    </a:srgbClr>
                  </a:outerShdw>
                </a:effectLst>
                <a:latin typeface="Candara" pitchFamily="34" charset="0"/>
              </a:rPr>
              <a:t>proto</a:t>
            </a:r>
            <a:endParaRPr lang="en-US" altLang="zh-TW" dirty="0">
              <a:effectLst>
                <a:outerShdw blurRad="38100" dist="38100" dir="2700000" algn="tl">
                  <a:srgbClr val="000000">
                    <a:alpha val="43137"/>
                  </a:srgbClr>
                </a:outerShdw>
              </a:effectLst>
              <a:latin typeface="Candara" pitchFamily="34" charset="0"/>
            </a:endParaRPr>
          </a:p>
          <a:p>
            <a:pPr lvl="1">
              <a:buFont typeface="Arial" pitchFamily="34" charset="0"/>
              <a:buChar char="•"/>
            </a:pPr>
            <a:r>
              <a:rPr lang="en-US" altLang="zh-TW" sz="2000" dirty="0" smtClean="0">
                <a:solidFill>
                  <a:schemeClr val="tx1"/>
                </a:solidFill>
                <a:latin typeface="Candara" pitchFamily="34" charset="0"/>
              </a:rPr>
              <a:t>your modified hmm prototype</a:t>
            </a:r>
          </a:p>
          <a:p>
            <a:r>
              <a:rPr lang="en-US" altLang="zh-TW" dirty="0" smtClean="0">
                <a:effectLst>
                  <a:outerShdw blurRad="38100" dist="38100" dir="2700000" algn="tl">
                    <a:srgbClr val="000000">
                      <a:alpha val="43137"/>
                    </a:srgbClr>
                  </a:outerShdw>
                </a:effectLst>
                <a:latin typeface="Candara" pitchFamily="34" charset="0"/>
              </a:rPr>
              <a:t>mix2_10.hed</a:t>
            </a:r>
            <a:endParaRPr lang="en-US" altLang="zh-TW" dirty="0">
              <a:effectLst>
                <a:outerShdw blurRad="38100" dist="38100" dir="2700000" algn="tl">
                  <a:srgbClr val="000000">
                    <a:alpha val="43137"/>
                  </a:srgbClr>
                </a:outerShdw>
              </a:effectLst>
              <a:latin typeface="Candara" pitchFamily="34" charset="0"/>
            </a:endParaRPr>
          </a:p>
          <a:p>
            <a:pPr lvl="1">
              <a:buFont typeface="Arial" pitchFamily="34" charset="0"/>
              <a:buChar char="•"/>
            </a:pPr>
            <a:r>
              <a:rPr lang="en-US" altLang="zh-TW" sz="2000" dirty="0">
                <a:solidFill>
                  <a:schemeClr val="tx1"/>
                </a:solidFill>
                <a:latin typeface="Candara" pitchFamily="34" charset="0"/>
              </a:rPr>
              <a:t>your modified </a:t>
            </a:r>
            <a:r>
              <a:rPr lang="en-US" altLang="zh-TW" sz="2000" dirty="0" smtClean="0">
                <a:solidFill>
                  <a:schemeClr val="tx1"/>
                </a:solidFill>
                <a:latin typeface="Candara" pitchFamily="34" charset="0"/>
              </a:rPr>
              <a:t>file which specifies the number of GMMs of each state </a:t>
            </a:r>
            <a:endParaRPr lang="en-US" altLang="zh-TW" sz="2000" dirty="0">
              <a:solidFill>
                <a:schemeClr val="tx1"/>
              </a:solidFill>
              <a:latin typeface="Candara" pitchFamily="34" charset="0"/>
            </a:endParaRPr>
          </a:p>
          <a:p>
            <a:r>
              <a:rPr lang="en-US" altLang="zh-TW" sz="2400" dirty="0" smtClean="0">
                <a:effectLst>
                  <a:outerShdw blurRad="38100" dist="38100" dir="2700000" algn="tl">
                    <a:srgbClr val="000000">
                      <a:alpha val="43137"/>
                    </a:srgbClr>
                  </a:outerShdw>
                </a:effectLst>
                <a:latin typeface="Candara" pitchFamily="34" charset="0"/>
              </a:rPr>
              <a:t>1 report (in PDF format)</a:t>
            </a:r>
          </a:p>
          <a:p>
            <a:pPr lvl="1">
              <a:buFont typeface="Arial" pitchFamily="34" charset="0"/>
              <a:buChar char="•"/>
            </a:pPr>
            <a:r>
              <a:rPr lang="en-US" altLang="zh-TW" sz="2000" dirty="0" smtClean="0">
                <a:solidFill>
                  <a:schemeClr val="tx1"/>
                </a:solidFill>
                <a:latin typeface="Candara" pitchFamily="34" charset="0"/>
              </a:rPr>
              <a:t>the filename should be hw2-1_bXXXXXXXX.pdf (your student ID)</a:t>
            </a:r>
          </a:p>
          <a:p>
            <a:r>
              <a:rPr lang="en-US" altLang="zh-TW" dirty="0">
                <a:effectLst>
                  <a:outerShdw blurRad="38100" dist="38100" dir="2700000" algn="tl">
                    <a:srgbClr val="000000">
                      <a:alpha val="43137"/>
                    </a:srgbClr>
                  </a:outerShdw>
                </a:effectLst>
                <a:latin typeface="Candara" pitchFamily="34" charset="0"/>
              </a:rPr>
              <a:t>Put </a:t>
            </a:r>
            <a:r>
              <a:rPr lang="en-US" altLang="zh-TW" dirty="0" smtClean="0">
                <a:effectLst>
                  <a:outerShdw blurRad="38100" dist="38100" dir="2700000" algn="tl">
                    <a:srgbClr val="000000">
                      <a:alpha val="43137"/>
                    </a:srgbClr>
                  </a:outerShdw>
                </a:effectLst>
                <a:latin typeface="Candara" pitchFamily="34" charset="0"/>
              </a:rPr>
              <a:t>above 8 </a:t>
            </a:r>
            <a:r>
              <a:rPr lang="en-US" altLang="zh-TW" dirty="0">
                <a:effectLst>
                  <a:outerShdw blurRad="38100" dist="38100" dir="2700000" algn="tl">
                    <a:srgbClr val="000000">
                      <a:alpha val="43137"/>
                    </a:srgbClr>
                  </a:outerShdw>
                </a:effectLst>
                <a:latin typeface="Candara" pitchFamily="34" charset="0"/>
              </a:rPr>
              <a:t>files in a folder (named after your student ID), </a:t>
            </a:r>
            <a:r>
              <a:rPr lang="en-US" altLang="zh-TW" dirty="0" smtClean="0">
                <a:effectLst>
                  <a:outerShdw blurRad="38100" dist="38100" dir="2700000" algn="tl">
                    <a:srgbClr val="000000">
                      <a:alpha val="43137"/>
                    </a:srgbClr>
                  </a:outerShdw>
                </a:effectLst>
                <a:latin typeface="Candara" pitchFamily="34" charset="0"/>
              </a:rPr>
              <a:t>and compress</a:t>
            </a:r>
            <a:r>
              <a:rPr lang="en-US" altLang="zh-TW" sz="2400" dirty="0" smtClean="0">
                <a:effectLst>
                  <a:outerShdw blurRad="38100" dist="38100" dir="2700000" algn="tl">
                    <a:srgbClr val="000000">
                      <a:alpha val="43137"/>
                    </a:srgbClr>
                  </a:outerShdw>
                </a:effectLst>
                <a:latin typeface="Candara" pitchFamily="34" charset="0"/>
              </a:rPr>
              <a:t> into 1 zip file and upload it to </a:t>
            </a:r>
            <a:r>
              <a:rPr lang="en-US" altLang="zh-TW" sz="2400" dirty="0" err="1" smtClean="0">
                <a:effectLst>
                  <a:outerShdw blurRad="38100" dist="38100" dir="2700000" algn="tl">
                    <a:srgbClr val="000000">
                      <a:alpha val="43137"/>
                    </a:srgbClr>
                  </a:outerShdw>
                </a:effectLst>
                <a:latin typeface="Candara" pitchFamily="34" charset="0"/>
              </a:rPr>
              <a:t>Ceiba</a:t>
            </a:r>
            <a:r>
              <a:rPr lang="en-US" altLang="zh-TW" sz="2400" dirty="0" smtClean="0">
                <a:effectLst>
                  <a:outerShdw blurRad="38100" dist="38100" dir="2700000" algn="tl">
                    <a:srgbClr val="000000">
                      <a:alpha val="43137"/>
                    </a:srgbClr>
                  </a:outerShdw>
                </a:effectLst>
                <a:latin typeface="Candara" pitchFamily="34" charset="0"/>
              </a:rPr>
              <a:t>.</a:t>
            </a:r>
          </a:p>
          <a:p>
            <a:pPr lvl="1">
              <a:buFont typeface="Arial" pitchFamily="34" charset="0"/>
              <a:buChar char="•"/>
            </a:pPr>
            <a:r>
              <a:rPr lang="en-US" altLang="zh-TW" sz="2000" dirty="0" smtClean="0">
                <a:solidFill>
                  <a:schemeClr val="tx1"/>
                </a:solidFill>
                <a:latin typeface="Candara" pitchFamily="34" charset="0"/>
              </a:rPr>
              <a:t>10% of the final score will be taken off for each day of late submission</a:t>
            </a:r>
            <a:endParaRPr lang="zh-TW" altLang="en-US" sz="2000" dirty="0" smtClean="0">
              <a:solidFill>
                <a:schemeClr val="tx1"/>
              </a:solidFill>
              <a:latin typeface="Candara" pitchFamily="34" charset="0"/>
            </a:endParaRP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35</a:t>
            </a:fld>
            <a:endParaRPr lang="zh-TW"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If you have any problem…</a:t>
            </a:r>
            <a:endParaRPr lang="zh-TW" altLang="en-US" dirty="0"/>
          </a:p>
        </p:txBody>
      </p:sp>
      <p:sp>
        <p:nvSpPr>
          <p:cNvPr id="3" name="內容版面配置區 2"/>
          <p:cNvSpPr>
            <a:spLocks noGrp="1"/>
          </p:cNvSpPr>
          <p:nvPr>
            <p:ph idx="1"/>
          </p:nvPr>
        </p:nvSpPr>
        <p:spPr/>
        <p:txBody>
          <a:bodyPr>
            <a:normAutofit/>
          </a:bodyPr>
          <a:lstStyle/>
          <a:p>
            <a:pPr>
              <a:buFont typeface="Arial" panose="020B0604020202020204" pitchFamily="34" charset="0"/>
              <a:buChar char="•"/>
            </a:pPr>
            <a:r>
              <a:rPr lang="en-US" altLang="zh-TW" dirty="0" smtClean="0">
                <a:latin typeface="Candara" pitchFamily="34" charset="0"/>
              </a:rPr>
              <a:t>Check for hints in the shell scripts.</a:t>
            </a:r>
          </a:p>
          <a:p>
            <a:pPr>
              <a:buFont typeface="Arial" panose="020B0604020202020204" pitchFamily="34" charset="0"/>
              <a:buChar char="•"/>
            </a:pPr>
            <a:r>
              <a:rPr lang="en-US" altLang="zh-TW" dirty="0" smtClean="0">
                <a:latin typeface="Candara" pitchFamily="34" charset="0"/>
              </a:rPr>
              <a:t>Check the HTK book.</a:t>
            </a:r>
          </a:p>
          <a:p>
            <a:pPr>
              <a:buFont typeface="Arial" panose="020B0604020202020204" pitchFamily="34" charset="0"/>
              <a:buChar char="•"/>
            </a:pPr>
            <a:r>
              <a:rPr lang="en-US" altLang="zh-TW" dirty="0" smtClean="0">
                <a:latin typeface="Candara" pitchFamily="34" charset="0"/>
              </a:rPr>
              <a:t>Ask friends who are familiar with Linux commands or Cygwin.</a:t>
            </a:r>
          </a:p>
          <a:p>
            <a:pPr marL="0" lvl="1" indent="0">
              <a:buNone/>
            </a:pPr>
            <a:r>
              <a:rPr lang="en-US" altLang="zh-TW" dirty="0" smtClean="0">
                <a:solidFill>
                  <a:schemeClr val="tx1"/>
                </a:solidFill>
                <a:latin typeface="Candara" pitchFamily="34" charset="0"/>
              </a:rPr>
              <a:t>	This should solve all your technical problems.</a:t>
            </a:r>
          </a:p>
          <a:p>
            <a:pPr>
              <a:buFont typeface="Arial" panose="020B0604020202020204" pitchFamily="34" charset="0"/>
              <a:buChar char="•"/>
            </a:pPr>
            <a:r>
              <a:rPr lang="en-US" altLang="zh-TW" dirty="0" smtClean="0">
                <a:latin typeface="Candara" pitchFamily="34" charset="0"/>
              </a:rPr>
              <a:t>Contact the TA by email.</a:t>
            </a:r>
            <a:endParaRPr lang="en-US" altLang="zh-TW" dirty="0">
              <a:latin typeface="Candara" pitchFamily="34" charset="0"/>
            </a:endParaRPr>
          </a:p>
          <a:p>
            <a:pPr marL="0" indent="0">
              <a:buNone/>
            </a:pPr>
            <a:r>
              <a:rPr lang="en-US" altLang="zh-TW" dirty="0" smtClean="0">
                <a:latin typeface="Candara" pitchFamily="34" charset="0"/>
              </a:rPr>
              <a:t>	</a:t>
            </a:r>
            <a:r>
              <a:rPr lang="zh-TW" altLang="en-US" dirty="0" smtClean="0">
                <a:latin typeface="Candara" pitchFamily="34" charset="0"/>
              </a:rPr>
              <a:t>張瀞婷 </a:t>
            </a:r>
            <a:r>
              <a:rPr lang="en-US" altLang="zh-TW" dirty="0" smtClean="0">
                <a:latin typeface="Candara" pitchFamily="34" charset="0"/>
              </a:rPr>
              <a:t>b01901135@ntu.edu.tw</a:t>
            </a: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36</a:t>
            </a:fld>
            <a:endParaRPr lang="zh-TW"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8"/>
          <p:cNvGraphicFramePr>
            <a:graphicFrameLocks noChangeAspect="1"/>
          </p:cNvGraphicFramePr>
          <p:nvPr/>
        </p:nvGraphicFramePr>
        <p:xfrm>
          <a:off x="437356" y="2169368"/>
          <a:ext cx="8269288" cy="4572000"/>
        </p:xfrm>
        <a:graphic>
          <a:graphicData uri="http://schemas.openxmlformats.org/presentationml/2006/ole">
            <mc:AlternateContent xmlns:mc="http://schemas.openxmlformats.org/markup-compatibility/2006">
              <mc:Choice xmlns:v="urn:schemas-microsoft-com:vml" Requires="v">
                <p:oleObj spid="_x0000_s2111" name="Visio" r:id="rId3" imgW="5503667" imgH="3043725" progId="">
                  <p:embed/>
                </p:oleObj>
              </mc:Choice>
              <mc:Fallback>
                <p:oleObj name="Visio" r:id="rId3" imgW="5503667" imgH="304372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56" y="2169368"/>
                        <a:ext cx="8269288"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標題 1"/>
          <p:cNvSpPr>
            <a:spLocks noGrp="1"/>
          </p:cNvSpPr>
          <p:nvPr>
            <p:ph type="title"/>
          </p:nvPr>
        </p:nvSpPr>
        <p:spPr/>
        <p:txBody>
          <a:bodyPr/>
          <a:lstStyle/>
          <a:p>
            <a:r>
              <a:rPr lang="en-US" altLang="zh-TW" dirty="0" smtClean="0"/>
              <a:t>Thanks to HTK!</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4</a:t>
            </a:fld>
            <a:endParaRPr lang="zh-TW"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8"/>
          <p:cNvGraphicFramePr>
            <a:graphicFrameLocks noChangeAspect="1"/>
          </p:cNvGraphicFramePr>
          <p:nvPr/>
        </p:nvGraphicFramePr>
        <p:xfrm>
          <a:off x="437356" y="2169368"/>
          <a:ext cx="8269288" cy="4572000"/>
        </p:xfrm>
        <a:graphic>
          <a:graphicData uri="http://schemas.openxmlformats.org/presentationml/2006/ole">
            <mc:AlternateContent xmlns:mc="http://schemas.openxmlformats.org/markup-compatibility/2006">
              <mc:Choice xmlns:v="urn:schemas-microsoft-com:vml" Requires="v">
                <p:oleObj spid="_x0000_s3134" name="Visio" r:id="rId3" imgW="5503667" imgH="3043725" progId="">
                  <p:embed/>
                </p:oleObj>
              </mc:Choice>
              <mc:Fallback>
                <p:oleObj name="Visio" r:id="rId3" imgW="5503667" imgH="304372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356" y="2169368"/>
                        <a:ext cx="8269288"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標題 1"/>
          <p:cNvSpPr>
            <a:spLocks noGrp="1"/>
          </p:cNvSpPr>
          <p:nvPr>
            <p:ph type="title"/>
          </p:nvPr>
        </p:nvSpPr>
        <p:spPr/>
        <p:txBody>
          <a:bodyPr>
            <a:normAutofit/>
          </a:bodyPr>
          <a:lstStyle/>
          <a:p>
            <a:r>
              <a:rPr lang="en-US" altLang="zh-TW" dirty="0" smtClean="0"/>
              <a:t>Feature Extraction</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5</a:t>
            </a:fld>
            <a:endParaRPr lang="zh-TW" altLang="en-US"/>
          </a:p>
        </p:txBody>
      </p:sp>
      <p:sp>
        <p:nvSpPr>
          <p:cNvPr id="6" name="矩形 5"/>
          <p:cNvSpPr/>
          <p:nvPr/>
        </p:nvSpPr>
        <p:spPr>
          <a:xfrm>
            <a:off x="395536" y="2633489"/>
            <a:ext cx="2857500" cy="30718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Feature Extraction - </a:t>
            </a:r>
            <a:r>
              <a:rPr lang="en-US" altLang="zh-TW" dirty="0" err="1" smtClean="0"/>
              <a:t>HCopy</a:t>
            </a:r>
            <a:endParaRPr lang="zh-TW" altLang="en-US" dirty="0"/>
          </a:p>
        </p:txBody>
      </p:sp>
      <p:sp>
        <p:nvSpPr>
          <p:cNvPr id="3" name="內容版面配置區 2"/>
          <p:cNvSpPr>
            <a:spLocks noGrp="1"/>
          </p:cNvSpPr>
          <p:nvPr>
            <p:ph idx="1"/>
          </p:nvPr>
        </p:nvSpPr>
        <p:spPr>
          <a:xfrm>
            <a:off x="467544" y="2564904"/>
            <a:ext cx="8229600" cy="3456384"/>
          </a:xfrm>
        </p:spPr>
        <p:txBody>
          <a:bodyPr>
            <a:normAutofit/>
          </a:bodyPr>
          <a:lstStyle/>
          <a:p>
            <a:r>
              <a:rPr lang="en-US" altLang="zh-TW" sz="2400" dirty="0" smtClean="0">
                <a:effectLst>
                  <a:outerShdw blurRad="38100" dist="38100" dir="2700000" algn="tl">
                    <a:srgbClr val="000000">
                      <a:alpha val="43137"/>
                    </a:srgbClr>
                  </a:outerShdw>
                </a:effectLst>
                <a:latin typeface="Candara" pitchFamily="34" charset="0"/>
              </a:rPr>
              <a:t>Convert wave to 39 dimension MFCC</a:t>
            </a:r>
          </a:p>
          <a:p>
            <a:r>
              <a:rPr lang="en-US" altLang="zh-TW" sz="2400" dirty="0" smtClean="0">
                <a:effectLst>
                  <a:outerShdw blurRad="38100" dist="38100" dir="2700000" algn="tl">
                    <a:srgbClr val="000000">
                      <a:alpha val="43137"/>
                    </a:srgbClr>
                  </a:outerShdw>
                </a:effectLst>
              </a:rPr>
              <a:t>-</a:t>
            </a:r>
            <a:r>
              <a:rPr lang="en-US" altLang="zh-TW" sz="2400" dirty="0" smtClean="0">
                <a:effectLst>
                  <a:outerShdw blurRad="38100" dist="38100" dir="2700000" algn="tl">
                    <a:srgbClr val="000000">
                      <a:alpha val="43137"/>
                    </a:srgbClr>
                  </a:outerShdw>
                </a:effectLst>
                <a:latin typeface="Candara" pitchFamily="34" charset="0"/>
              </a:rPr>
              <a:t>C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lib/hcopy.cfg</a:t>
            </a:r>
            <a:r>
              <a:rPr lang="en-US" altLang="zh-TW" sz="2400" dirty="0" smtClean="0">
                <a:effectLst>
                  <a:outerShdw blurRad="38100" dist="38100" dir="2700000" algn="tl">
                    <a:srgbClr val="000000">
                      <a:alpha val="43137"/>
                    </a:srgbClr>
                  </a:outerShdw>
                </a:effectLst>
                <a:latin typeface="Candara" pitchFamily="34" charset="0"/>
              </a:rPr>
              <a:t> </a:t>
            </a:r>
          </a:p>
          <a:p>
            <a:pPr lvl="1">
              <a:buSzPct val="100000"/>
              <a:buFont typeface="Arial" pitchFamily="34" charset="0"/>
              <a:buChar char="•"/>
            </a:pPr>
            <a:r>
              <a:rPr lang="en-US" altLang="zh-TW" sz="2000" dirty="0" smtClean="0">
                <a:solidFill>
                  <a:schemeClr val="tx1"/>
                </a:solidFill>
                <a:latin typeface="Candara" pitchFamily="34" charset="0"/>
              </a:rPr>
              <a:t>input and output format</a:t>
            </a:r>
          </a:p>
          <a:p>
            <a:pPr lvl="2">
              <a:buSzPct val="100000"/>
              <a:buFont typeface="Arial" pitchFamily="34" charset="0"/>
              <a:buChar char="•"/>
            </a:pPr>
            <a:endParaRPr lang="en-US" altLang="zh-TW" sz="2000" dirty="0" smtClean="0">
              <a:solidFill>
                <a:schemeClr val="tx1"/>
              </a:solidFill>
              <a:latin typeface="Candara" pitchFamily="34" charset="0"/>
            </a:endParaRPr>
          </a:p>
          <a:p>
            <a:pPr lvl="1">
              <a:buSzPct val="100000"/>
              <a:buFont typeface="Arial" pitchFamily="34" charset="0"/>
              <a:buChar char="•"/>
            </a:pPr>
            <a:r>
              <a:rPr lang="en-US" altLang="zh-TW" sz="2000" dirty="0" smtClean="0">
                <a:solidFill>
                  <a:schemeClr val="tx1"/>
                </a:solidFill>
                <a:latin typeface="Candara" pitchFamily="34" charset="0"/>
              </a:rPr>
              <a:t>parameters of feature extraction</a:t>
            </a:r>
          </a:p>
          <a:p>
            <a:pPr lvl="1">
              <a:buSzPct val="100000"/>
              <a:buFont typeface="Arial" pitchFamily="34" charset="0"/>
              <a:buChar char="•"/>
            </a:pPr>
            <a:r>
              <a:rPr lang="en-US" altLang="zh-TW" sz="2000" dirty="0" smtClean="0">
                <a:solidFill>
                  <a:schemeClr val="tx1"/>
                </a:solidFill>
                <a:latin typeface="Candara" pitchFamily="34" charset="0"/>
              </a:rPr>
              <a:t>Chapter 7 - Speech Signals and Front-end Processing</a:t>
            </a:r>
          </a:p>
          <a:p>
            <a:r>
              <a:rPr lang="en-US" altLang="zh-TW" sz="2400" dirty="0" smtClean="0">
                <a:latin typeface="Candara" pitchFamily="34" charset="0"/>
              </a:rPr>
              <a:t>-</a:t>
            </a:r>
            <a:r>
              <a:rPr lang="en-US" altLang="zh-TW" sz="2400" dirty="0" smtClean="0">
                <a:effectLst>
                  <a:outerShdw blurRad="38100" dist="38100" dir="2700000" algn="tl">
                    <a:srgbClr val="000000">
                      <a:alpha val="43137"/>
                    </a:srgbClr>
                  </a:outerShdw>
                </a:effectLst>
                <a:latin typeface="Candara" pitchFamily="34" charset="0"/>
              </a:rPr>
              <a:t>S </a:t>
            </a:r>
            <a:r>
              <a:rPr lang="en-US" altLang="zh-TW" sz="2400" dirty="0" smtClean="0">
                <a:solidFill>
                  <a:schemeClr val="accent4">
                    <a:lumMod val="75000"/>
                  </a:schemeClr>
                </a:solidFill>
                <a:effectLst>
                  <a:outerShdw blurRad="38100" dist="38100" dir="2700000" algn="tl">
                    <a:srgbClr val="000000">
                      <a:alpha val="43137"/>
                    </a:srgbClr>
                  </a:outerShdw>
                </a:effectLst>
                <a:latin typeface="Candara" pitchFamily="34" charset="0"/>
              </a:rPr>
              <a:t>scripts/training_hcopy.scp</a:t>
            </a:r>
          </a:p>
          <a:p>
            <a:pPr lvl="1">
              <a:buSzPct val="100000"/>
              <a:buFont typeface="Arial" pitchFamily="34" charset="0"/>
              <a:buChar char="•"/>
            </a:pPr>
            <a:r>
              <a:rPr lang="en-US" altLang="zh-TW" sz="2000" dirty="0" smtClean="0">
                <a:solidFill>
                  <a:schemeClr val="tx1"/>
                </a:solidFill>
                <a:latin typeface="Candara" pitchFamily="34" charset="0"/>
              </a:rPr>
              <a:t>a mapping from Input file name to output file name</a:t>
            </a:r>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6</a:t>
            </a:fld>
            <a:endParaRPr lang="zh-TW" altLang="en-US"/>
          </a:p>
        </p:txBody>
      </p:sp>
      <p:sp>
        <p:nvSpPr>
          <p:cNvPr id="5" name="Rectangle 10"/>
          <p:cNvSpPr>
            <a:spLocks noChangeArrowheads="1"/>
          </p:cNvSpPr>
          <p:nvPr/>
        </p:nvSpPr>
        <p:spPr bwMode="auto">
          <a:xfrm>
            <a:off x="539552" y="2060848"/>
            <a:ext cx="8176393" cy="432048"/>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wrap="none" anchor="ctr"/>
          <a:lstStyle/>
          <a:p>
            <a:pPr algn="ctr">
              <a:lnSpc>
                <a:spcPct val="80000"/>
              </a:lnSpc>
              <a:spcBef>
                <a:spcPct val="20000"/>
              </a:spcBef>
              <a:buClr>
                <a:schemeClr val="accent2"/>
              </a:buClr>
              <a:buFont typeface="Wingdings" pitchFamily="2" charset="2"/>
              <a:buNone/>
            </a:pPr>
            <a:r>
              <a:rPr kumimoji="0" lang="en-US" altLang="zh-TW" sz="2000" dirty="0" err="1">
                <a:solidFill>
                  <a:schemeClr val="tx1"/>
                </a:solidFill>
                <a:latin typeface="Georgia" pitchFamily="18" charset="0"/>
              </a:rPr>
              <a:t>HCopy</a:t>
            </a:r>
            <a:r>
              <a:rPr kumimoji="0" lang="en-US" altLang="zh-TW" sz="2000" dirty="0">
                <a:solidFill>
                  <a:schemeClr val="tx1"/>
                </a:solidFill>
                <a:latin typeface="Georgia" pitchFamily="18" charset="0"/>
              </a:rPr>
              <a:t> -C </a:t>
            </a:r>
            <a:r>
              <a:rPr kumimoji="0" lang="en-US" altLang="zh-TW" sz="2000" dirty="0">
                <a:solidFill>
                  <a:srgbClr val="9A3D01"/>
                </a:solidFill>
                <a:latin typeface="Georgia" pitchFamily="18" charset="0"/>
              </a:rPr>
              <a:t>lib/hcopy.cfg</a:t>
            </a:r>
            <a:r>
              <a:rPr kumimoji="0" lang="en-US" altLang="zh-TW" sz="2000" dirty="0">
                <a:solidFill>
                  <a:schemeClr val="tx1"/>
                </a:solidFill>
                <a:latin typeface="Georgia" pitchFamily="18" charset="0"/>
              </a:rPr>
              <a:t> -S </a:t>
            </a:r>
            <a:r>
              <a:rPr kumimoji="0" lang="en-US" altLang="zh-TW" sz="2000" dirty="0" smtClean="0">
                <a:solidFill>
                  <a:srgbClr val="9A3D01"/>
                </a:solidFill>
                <a:latin typeface="Georgia" pitchFamily="18" charset="0"/>
              </a:rPr>
              <a:t>scripts/training_hcopy.scp</a:t>
            </a:r>
            <a:endParaRPr kumimoji="0" lang="zh-TW" altLang="en-US" sz="2000" dirty="0">
              <a:solidFill>
                <a:srgbClr val="9A3D01"/>
              </a:solidFill>
              <a:latin typeface="Georgia" pitchFamily="18" charset="0"/>
            </a:endParaRPr>
          </a:p>
        </p:txBody>
      </p:sp>
      <p:sp>
        <p:nvSpPr>
          <p:cNvPr id="9" name="Rectangle 5"/>
          <p:cNvSpPr>
            <a:spLocks noChangeArrowheads="1"/>
          </p:cNvSpPr>
          <p:nvPr/>
        </p:nvSpPr>
        <p:spPr bwMode="auto">
          <a:xfrm>
            <a:off x="1356050" y="5667592"/>
            <a:ext cx="2446337" cy="865188"/>
          </a:xfrm>
          <a:prstGeom prst="rect">
            <a:avLst/>
          </a:prstGeom>
          <a:gradFill rotWithShape="1">
            <a:gsLst>
              <a:gs pos="0">
                <a:srgbClr val="B32C16">
                  <a:tint val="35000"/>
                  <a:satMod val="260000"/>
                </a:srgbClr>
              </a:gs>
              <a:gs pos="30000">
                <a:srgbClr val="B32C16">
                  <a:tint val="38000"/>
                  <a:satMod val="260000"/>
                </a:srgbClr>
              </a:gs>
              <a:gs pos="75000">
                <a:srgbClr val="B32C16">
                  <a:tint val="55000"/>
                  <a:satMod val="255000"/>
                </a:srgbClr>
              </a:gs>
              <a:gs pos="100000">
                <a:srgbClr val="B32C16">
                  <a:tint val="70000"/>
                  <a:satMod val="255000"/>
                </a:srgbClr>
              </a:gs>
            </a:gsLst>
            <a:path path="circle">
              <a:fillToRect l="5000" t="100000" r="120000" b="10000"/>
            </a:path>
          </a:gradFill>
          <a:ln w="12700" cap="flat" cmpd="sng" algn="ctr">
            <a:solidFill>
              <a:srgbClr val="B32C16">
                <a:shade val="70000"/>
                <a:satMod val="150000"/>
              </a:srgbClr>
            </a:solidFill>
            <a:prstDash val="solid"/>
            <a:headEnd/>
            <a:tailEnd/>
          </a:ln>
          <a:effectLst>
            <a:outerShdw blurRad="50800" dist="25000" dir="5400000" rotWithShape="0">
              <a:srgbClr val="000000">
                <a:alpha val="4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smtClean="0">
                <a:ln>
                  <a:noFill/>
                </a:ln>
                <a:solidFill>
                  <a:sysClr val="windowText" lastClr="000000"/>
                </a:solidFill>
                <a:effectLst/>
                <a:uLnTx/>
                <a:uFillTx/>
                <a:latin typeface="Century Schoolbook"/>
                <a:ea typeface="新細明體"/>
                <a:cs typeface="+mn-cs"/>
              </a:rPr>
              <a:t>speechdata/training/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smtClean="0">
                <a:ln>
                  <a:noFill/>
                </a:ln>
                <a:solidFill>
                  <a:sysClr val="windowText" lastClr="000000"/>
                </a:solidFill>
                <a:effectLst/>
                <a:uLnTx/>
                <a:uFillTx/>
                <a:latin typeface="Century Schoolbook"/>
                <a:ea typeface="新細明體"/>
                <a:cs typeface="+mn-cs"/>
              </a:rPr>
              <a:t>N110022.wav</a:t>
            </a:r>
            <a:endParaRPr kumimoji="0" lang="zh-TW" altLang="en-US" sz="1800" b="0" i="0" u="none" strike="noStrike" kern="0" cap="none" spc="0" normalizeH="0" baseline="0" noProof="0" smtClean="0">
              <a:ln>
                <a:noFill/>
              </a:ln>
              <a:solidFill>
                <a:sysClr val="windowText" lastClr="000000"/>
              </a:solidFill>
              <a:effectLst/>
              <a:uLnTx/>
              <a:uFillTx/>
              <a:latin typeface="Century Schoolbook"/>
              <a:ea typeface="新細明體"/>
              <a:cs typeface="+mn-cs"/>
            </a:endParaRPr>
          </a:p>
        </p:txBody>
      </p:sp>
      <p:sp>
        <p:nvSpPr>
          <p:cNvPr id="10" name="Rectangle 8"/>
          <p:cNvSpPr>
            <a:spLocks noChangeArrowheads="1"/>
          </p:cNvSpPr>
          <p:nvPr/>
        </p:nvSpPr>
        <p:spPr bwMode="auto">
          <a:xfrm>
            <a:off x="5364088" y="5661248"/>
            <a:ext cx="2159000" cy="863600"/>
          </a:xfrm>
          <a:prstGeom prst="rect">
            <a:avLst/>
          </a:prstGeom>
          <a:gradFill rotWithShape="1">
            <a:gsLst>
              <a:gs pos="0">
                <a:srgbClr val="B32C16">
                  <a:tint val="35000"/>
                  <a:satMod val="260000"/>
                </a:srgbClr>
              </a:gs>
              <a:gs pos="30000">
                <a:srgbClr val="B32C16">
                  <a:tint val="38000"/>
                  <a:satMod val="260000"/>
                </a:srgbClr>
              </a:gs>
              <a:gs pos="75000">
                <a:srgbClr val="B32C16">
                  <a:tint val="55000"/>
                  <a:satMod val="255000"/>
                </a:srgbClr>
              </a:gs>
              <a:gs pos="100000">
                <a:srgbClr val="B32C16">
                  <a:tint val="70000"/>
                  <a:satMod val="255000"/>
                </a:srgbClr>
              </a:gs>
            </a:gsLst>
            <a:path path="circle">
              <a:fillToRect l="5000" t="100000" r="120000" b="10000"/>
            </a:path>
          </a:gradFill>
          <a:ln w="12700" cap="flat" cmpd="sng" algn="ctr">
            <a:solidFill>
              <a:srgbClr val="B32C16">
                <a:shade val="70000"/>
                <a:satMod val="150000"/>
              </a:srgbClr>
            </a:solidFill>
            <a:prstDash val="solid"/>
            <a:headEnd/>
            <a:tailEnd/>
          </a:ln>
          <a:effectLst>
            <a:outerShdw blurRad="50800" dist="25000" dir="5400000" rotWithShape="0">
              <a:srgbClr val="000000">
                <a:alpha val="40000"/>
              </a:srgbClr>
            </a:outerShdw>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ysClr val="windowText" lastClr="000000"/>
                </a:solidFill>
                <a:effectLst/>
                <a:uLnTx/>
                <a:uFillTx/>
                <a:latin typeface="Century Schoolbook"/>
                <a:ea typeface="新細明體"/>
                <a:cs typeface="+mn-cs"/>
              </a:rPr>
              <a:t>MFCC/training/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a:ln>
                  <a:noFill/>
                </a:ln>
                <a:solidFill>
                  <a:sysClr val="windowText" lastClr="000000"/>
                </a:solidFill>
                <a:effectLst/>
                <a:uLnTx/>
                <a:uFillTx/>
                <a:latin typeface="Century Schoolbook"/>
                <a:ea typeface="新細明體"/>
                <a:cs typeface="+mn-cs"/>
              </a:rPr>
              <a:t>N110022.mfc</a:t>
            </a:r>
          </a:p>
        </p:txBody>
      </p:sp>
      <p:sp>
        <p:nvSpPr>
          <p:cNvPr id="11" name="向右箭號 10"/>
          <p:cNvSpPr/>
          <p:nvPr/>
        </p:nvSpPr>
        <p:spPr>
          <a:xfrm>
            <a:off x="4177854" y="5953333"/>
            <a:ext cx="785812" cy="214313"/>
          </a:xfrm>
          <a:prstGeom prst="rightArrow">
            <a:avLst/>
          </a:prstGeom>
          <a:solidFill>
            <a:srgbClr val="FE8637"/>
          </a:solidFill>
          <a:ln w="25400" cap="flat" cmpd="sng" algn="ctr">
            <a:solidFill>
              <a:srgbClr val="FE8637">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1800" b="0" i="0" u="none" strike="noStrike" kern="0" cap="none" spc="0" normalizeH="0" baseline="0" noProof="0">
              <a:ln>
                <a:noFill/>
              </a:ln>
              <a:solidFill>
                <a:sysClr val="window" lastClr="FFFFFF"/>
              </a:solidFill>
              <a:effectLst/>
              <a:uLnTx/>
              <a:uFillTx/>
              <a:latin typeface="Century Schoolbook"/>
              <a:ea typeface="新細明體"/>
              <a:cs typeface="+mn-cs"/>
            </a:endParaRPr>
          </a:p>
        </p:txBody>
      </p:sp>
      <p:sp>
        <p:nvSpPr>
          <p:cNvPr id="12" name="文字方塊 11"/>
          <p:cNvSpPr txBox="1"/>
          <p:nvPr/>
        </p:nvSpPr>
        <p:spPr>
          <a:xfrm>
            <a:off x="2627784" y="3693740"/>
            <a:ext cx="3538148" cy="400110"/>
          </a:xfrm>
          <a:prstGeom prst="rect">
            <a:avLst/>
          </a:prstGeom>
          <a:noFill/>
        </p:spPr>
        <p:txBody>
          <a:bodyPr wrap="none" rtlCol="0">
            <a:spAutoFit/>
          </a:bodyPr>
          <a:lstStyle/>
          <a:p>
            <a:r>
              <a:rPr lang="en-US" altLang="zh-TW" sz="2000" dirty="0" smtClean="0">
                <a:solidFill>
                  <a:schemeClr val="accent1">
                    <a:lumMod val="75000"/>
                  </a:schemeClr>
                </a:solidFill>
              </a:rPr>
              <a:t>e.g. wav -&gt; MFCC_Z_E_D_A</a:t>
            </a:r>
            <a:endParaRPr lang="zh-TW" altLang="en-US" sz="20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8"/>
          <p:cNvGraphicFramePr>
            <a:graphicFrameLocks noChangeAspect="1"/>
          </p:cNvGraphicFramePr>
          <p:nvPr/>
        </p:nvGraphicFramePr>
        <p:xfrm>
          <a:off x="436563" y="2170113"/>
          <a:ext cx="8270875" cy="4572000"/>
        </p:xfrm>
        <a:graphic>
          <a:graphicData uri="http://schemas.openxmlformats.org/presentationml/2006/ole">
            <mc:AlternateContent xmlns:mc="http://schemas.openxmlformats.org/markup-compatibility/2006">
              <mc:Choice xmlns:v="urn:schemas-microsoft-com:vml" Requires="v">
                <p:oleObj spid="_x0000_s4158" name="Visio" r:id="rId3" imgW="5503667" imgH="3043725" progId="">
                  <p:embed/>
                </p:oleObj>
              </mc:Choice>
              <mc:Fallback>
                <p:oleObj name="Visio" r:id="rId3" imgW="5503667" imgH="304372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63" y="2170113"/>
                        <a:ext cx="8270875"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標題 1"/>
          <p:cNvSpPr>
            <a:spLocks noGrp="1"/>
          </p:cNvSpPr>
          <p:nvPr>
            <p:ph type="title"/>
          </p:nvPr>
        </p:nvSpPr>
        <p:spPr/>
        <p:txBody>
          <a:bodyPr/>
          <a:lstStyle/>
          <a:p>
            <a:r>
              <a:rPr lang="en-US" altLang="zh-TW" dirty="0" smtClean="0"/>
              <a:t>Training Flowchart</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7</a:t>
            </a:fld>
            <a:endParaRPr lang="zh-TW" altLang="en-US"/>
          </a:p>
        </p:txBody>
      </p:sp>
      <p:sp>
        <p:nvSpPr>
          <p:cNvPr id="5" name="矩形 4"/>
          <p:cNvSpPr/>
          <p:nvPr/>
        </p:nvSpPr>
        <p:spPr>
          <a:xfrm>
            <a:off x="3248347" y="2153394"/>
            <a:ext cx="5572125" cy="2571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Flowchart</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8</a:t>
            </a:fld>
            <a:endParaRPr lang="zh-TW" altLang="en-US"/>
          </a:p>
        </p:txBody>
      </p:sp>
      <p:grpSp>
        <p:nvGrpSpPr>
          <p:cNvPr id="5" name="群組 5"/>
          <p:cNvGrpSpPr>
            <a:grpSpLocks/>
          </p:cNvGrpSpPr>
          <p:nvPr/>
        </p:nvGrpSpPr>
        <p:grpSpPr bwMode="auto">
          <a:xfrm>
            <a:off x="734219" y="2132856"/>
            <a:ext cx="7675562" cy="4267200"/>
            <a:chOff x="500034" y="1733568"/>
            <a:chExt cx="7675562" cy="4267200"/>
          </a:xfrm>
        </p:grpSpPr>
        <p:graphicFrame>
          <p:nvGraphicFramePr>
            <p:cNvPr id="6" name="Object 8"/>
            <p:cNvGraphicFramePr>
              <a:graphicFrameLocks noChangeAspect="1"/>
            </p:cNvGraphicFramePr>
            <p:nvPr/>
          </p:nvGraphicFramePr>
          <p:xfrm>
            <a:off x="500034" y="1733568"/>
            <a:ext cx="7675562" cy="4267200"/>
          </p:xfrm>
          <a:graphic>
            <a:graphicData uri="http://schemas.openxmlformats.org/presentationml/2006/ole">
              <mc:AlternateContent xmlns:mc="http://schemas.openxmlformats.org/markup-compatibility/2006">
                <mc:Choice xmlns:v="urn:schemas-microsoft-com:vml" Requires="v">
                  <p:oleObj spid="_x0000_s5182" name="Visio" r:id="rId3" imgW="4765532" imgH="2735495" progId="">
                    <p:embed/>
                  </p:oleObj>
                </mc:Choice>
                <mc:Fallback>
                  <p:oleObj name="Visio" r:id="rId3" imgW="4765532" imgH="273549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1733568"/>
                          <a:ext cx="7675562"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字方塊 3"/>
            <p:cNvSpPr txBox="1">
              <a:spLocks noChangeArrowheads="1"/>
            </p:cNvSpPr>
            <p:nvPr/>
          </p:nvSpPr>
          <p:spPr bwMode="auto">
            <a:xfrm>
              <a:off x="6286512" y="3571876"/>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x3</a:t>
              </a:r>
              <a:endParaRPr kumimoji="0" lang="zh-TW" altLang="en-US">
                <a:latin typeface="Century Schoolbook" pitchFamily="18" charset="0"/>
              </a:endParaRPr>
            </a:p>
          </p:txBody>
        </p:sp>
        <p:sp>
          <p:nvSpPr>
            <p:cNvPr id="8" name="文字方塊 4"/>
            <p:cNvSpPr txBox="1">
              <a:spLocks noChangeArrowheads="1"/>
            </p:cNvSpPr>
            <p:nvPr/>
          </p:nvSpPr>
          <p:spPr bwMode="auto">
            <a:xfrm>
              <a:off x="6320592" y="4929198"/>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x6</a:t>
              </a:r>
              <a:endParaRPr kumimoji="0" lang="zh-TW" altLang="en-US">
                <a:latin typeface="Century Schoolbook" pitchFamily="18"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Training Flowchart</a:t>
            </a:r>
            <a:endParaRPr lang="zh-TW" altLang="en-US" dirty="0"/>
          </a:p>
        </p:txBody>
      </p:sp>
      <p:sp>
        <p:nvSpPr>
          <p:cNvPr id="4" name="投影片編號版面配置區 3"/>
          <p:cNvSpPr>
            <a:spLocks noGrp="1"/>
          </p:cNvSpPr>
          <p:nvPr>
            <p:ph type="sldNum" sz="quarter" idx="12"/>
          </p:nvPr>
        </p:nvSpPr>
        <p:spPr/>
        <p:txBody>
          <a:bodyPr/>
          <a:lstStyle/>
          <a:p>
            <a:fld id="{6E7A6931-BED4-44D6-B779-46BE1EA8BEE2}" type="slidenum">
              <a:rPr lang="zh-TW" altLang="en-US" smtClean="0"/>
              <a:pPr/>
              <a:t>9</a:t>
            </a:fld>
            <a:endParaRPr lang="zh-TW" altLang="en-US"/>
          </a:p>
        </p:txBody>
      </p:sp>
      <p:grpSp>
        <p:nvGrpSpPr>
          <p:cNvPr id="5" name="群組 5"/>
          <p:cNvGrpSpPr>
            <a:grpSpLocks/>
          </p:cNvGrpSpPr>
          <p:nvPr/>
        </p:nvGrpSpPr>
        <p:grpSpPr bwMode="auto">
          <a:xfrm>
            <a:off x="734219" y="2132856"/>
            <a:ext cx="7675562" cy="4267200"/>
            <a:chOff x="500034" y="1733568"/>
            <a:chExt cx="7675562" cy="4267200"/>
          </a:xfrm>
        </p:grpSpPr>
        <p:graphicFrame>
          <p:nvGraphicFramePr>
            <p:cNvPr id="6" name="Object 8"/>
            <p:cNvGraphicFramePr>
              <a:graphicFrameLocks noChangeAspect="1"/>
            </p:cNvGraphicFramePr>
            <p:nvPr/>
          </p:nvGraphicFramePr>
          <p:xfrm>
            <a:off x="500034" y="1733568"/>
            <a:ext cx="7675562" cy="4267200"/>
          </p:xfrm>
          <a:graphic>
            <a:graphicData uri="http://schemas.openxmlformats.org/presentationml/2006/ole">
              <mc:AlternateContent xmlns:mc="http://schemas.openxmlformats.org/markup-compatibility/2006">
                <mc:Choice xmlns:v="urn:schemas-microsoft-com:vml" Requires="v">
                  <p:oleObj spid="_x0000_s6206" name="Visio" r:id="rId3" imgW="4765532" imgH="2735495" progId="">
                    <p:embed/>
                  </p:oleObj>
                </mc:Choice>
                <mc:Fallback>
                  <p:oleObj name="Visio" r:id="rId3" imgW="4765532" imgH="2735495"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34" y="1733568"/>
                          <a:ext cx="7675562"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字方塊 3"/>
            <p:cNvSpPr txBox="1">
              <a:spLocks noChangeArrowheads="1"/>
            </p:cNvSpPr>
            <p:nvPr/>
          </p:nvSpPr>
          <p:spPr bwMode="auto">
            <a:xfrm>
              <a:off x="6286512" y="3571876"/>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x3</a:t>
              </a:r>
              <a:endParaRPr kumimoji="0" lang="zh-TW" altLang="en-US">
                <a:latin typeface="Century Schoolbook" pitchFamily="18" charset="0"/>
              </a:endParaRPr>
            </a:p>
          </p:txBody>
        </p:sp>
        <p:sp>
          <p:nvSpPr>
            <p:cNvPr id="8" name="文字方塊 4"/>
            <p:cNvSpPr txBox="1">
              <a:spLocks noChangeArrowheads="1"/>
            </p:cNvSpPr>
            <p:nvPr/>
          </p:nvSpPr>
          <p:spPr bwMode="auto">
            <a:xfrm>
              <a:off x="6320592" y="4929198"/>
              <a:ext cx="251672" cy="276999"/>
            </a:xfrm>
            <a:prstGeom prst="rect">
              <a:avLst/>
            </a:prstGeom>
            <a:noFill/>
            <a:ln w="9525">
              <a:noFill/>
              <a:miter lim="800000"/>
              <a:headEnd/>
              <a:tailEnd/>
            </a:ln>
          </p:spPr>
          <p:txBody>
            <a:bodyPr wrap="none" lIns="0" tIns="0" rIns="0" bIns="0">
              <a:spAutoFit/>
            </a:bodyPr>
            <a:lstStyle/>
            <a:p>
              <a:r>
                <a:rPr kumimoji="0" lang="en-US" altLang="zh-TW">
                  <a:latin typeface="Century Schoolbook" pitchFamily="18" charset="0"/>
                </a:rPr>
                <a:t>x6</a:t>
              </a:r>
              <a:endParaRPr kumimoji="0" lang="zh-TW" altLang="en-US">
                <a:latin typeface="Century Schoolbook" pitchFamily="18" charset="0"/>
              </a:endParaRPr>
            </a:p>
          </p:txBody>
        </p:sp>
      </p:grpSp>
      <p:sp>
        <p:nvSpPr>
          <p:cNvPr id="9" name="矩形 8"/>
          <p:cNvSpPr/>
          <p:nvPr/>
        </p:nvSpPr>
        <p:spPr>
          <a:xfrm>
            <a:off x="640085" y="2852936"/>
            <a:ext cx="3571875" cy="1143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都會">
  <a:themeElements>
    <a:clrScheme name="都會">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都會">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會">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5182</TotalTime>
  <Words>1416</Words>
  <Application>Microsoft Office PowerPoint</Application>
  <PresentationFormat>如螢幕大小 (4:3)</PresentationFormat>
  <Paragraphs>287</Paragraphs>
  <Slides>36</Slides>
  <Notes>0</Notes>
  <HiddenSlides>0</HiddenSlides>
  <MMClips>0</MMClips>
  <ScaleCrop>false</ScaleCrop>
  <HeadingPairs>
    <vt:vector size="8" baseType="variant">
      <vt:variant>
        <vt:lpstr>使用字型</vt:lpstr>
      </vt:variant>
      <vt:variant>
        <vt:i4>10</vt:i4>
      </vt:variant>
      <vt:variant>
        <vt:lpstr>佈景主題</vt:lpstr>
      </vt:variant>
      <vt:variant>
        <vt:i4>1</vt:i4>
      </vt:variant>
      <vt:variant>
        <vt:lpstr>內嵌 OLE 伺服程式</vt:lpstr>
      </vt:variant>
      <vt:variant>
        <vt:i4>1</vt:i4>
      </vt:variant>
      <vt:variant>
        <vt:lpstr>投影片標題</vt:lpstr>
      </vt:variant>
      <vt:variant>
        <vt:i4>36</vt:i4>
      </vt:variant>
    </vt:vector>
  </HeadingPairs>
  <TitlesOfParts>
    <vt:vector size="48" baseType="lpstr">
      <vt:lpstr>Arial Unicode MS</vt:lpstr>
      <vt:lpstr>華康行書體</vt:lpstr>
      <vt:lpstr>新細明體</vt:lpstr>
      <vt:lpstr>Arial</vt:lpstr>
      <vt:lpstr>Calibri</vt:lpstr>
      <vt:lpstr>Calibri Light</vt:lpstr>
      <vt:lpstr>Candara</vt:lpstr>
      <vt:lpstr>Century Schoolbook</vt:lpstr>
      <vt:lpstr>Georgia</vt:lpstr>
      <vt:lpstr>Wingdings</vt:lpstr>
      <vt:lpstr>都會</vt:lpstr>
      <vt:lpstr>Visio</vt:lpstr>
      <vt:lpstr>數位語音處理概論 HW#2-1  HMM Training and Testing</vt:lpstr>
      <vt:lpstr>Digit Recognizer</vt:lpstr>
      <vt:lpstr>Flowchart</vt:lpstr>
      <vt:lpstr>Thanks to HTK!</vt:lpstr>
      <vt:lpstr>Feature Extraction</vt:lpstr>
      <vt:lpstr>Feature Extraction - HCopy</vt:lpstr>
      <vt:lpstr>Training Flowchart</vt:lpstr>
      <vt:lpstr>Training Flowchart</vt:lpstr>
      <vt:lpstr>Training Flowchart</vt:lpstr>
      <vt:lpstr>HCompV - Initialize</vt:lpstr>
      <vt:lpstr>HCompV - Initialize</vt:lpstr>
      <vt:lpstr>Initial MMF Prototype</vt:lpstr>
      <vt:lpstr>Initial HMM</vt:lpstr>
      <vt:lpstr>Training Flowchart</vt:lpstr>
      <vt:lpstr>HERest - Adjust HMMs</vt:lpstr>
      <vt:lpstr>HERest - Adjust HMMs</vt:lpstr>
      <vt:lpstr>Add SP Model</vt:lpstr>
      <vt:lpstr>HHEd - Modify HMMs</vt:lpstr>
      <vt:lpstr>Training Flowchart</vt:lpstr>
      <vt:lpstr>HERest - Adjust HMMs Again</vt:lpstr>
      <vt:lpstr>HHEd –  Increase Number of Mixtures</vt:lpstr>
      <vt:lpstr>Modification of Models</vt:lpstr>
      <vt:lpstr>HERest - Adjust HMMs Again</vt:lpstr>
      <vt:lpstr>Training Flowchart</vt:lpstr>
      <vt:lpstr>Testing Flowchart</vt:lpstr>
      <vt:lpstr>HParse - Construct Word Net</vt:lpstr>
      <vt:lpstr>HVite - Viterbi Search</vt:lpstr>
      <vt:lpstr>HResults - Compared With Answer</vt:lpstr>
      <vt:lpstr>Part 1 (40%) – Run Baseline</vt:lpstr>
      <vt:lpstr>Useful tips</vt:lpstr>
      <vt:lpstr>Part 2 (40%) –  Improve Recognition Accuracy</vt:lpstr>
      <vt:lpstr>Attention(1)</vt:lpstr>
      <vt:lpstr>Attention(2)</vt:lpstr>
      <vt:lpstr>Part 3 (20%)</vt:lpstr>
      <vt:lpstr>Submission Requirements</vt:lpstr>
      <vt:lpstr>If you have any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dc:creator>Windows User</dc:creator>
  <cp:lastModifiedBy>Chih-Wei Wu</cp:lastModifiedBy>
  <cp:revision>211</cp:revision>
  <dcterms:created xsi:type="dcterms:W3CDTF">2012-10-13T08:39:03Z</dcterms:created>
  <dcterms:modified xsi:type="dcterms:W3CDTF">2016-10-26T01:35:18Z</dcterms:modified>
</cp:coreProperties>
</file>