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33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7" r:id="rId18"/>
    <p:sldId id="273" r:id="rId19"/>
    <p:sldId id="274" r:id="rId20"/>
    <p:sldId id="275" r:id="rId21"/>
    <p:sldId id="276" r:id="rId22"/>
    <p:sldId id="277" r:id="rId23"/>
    <p:sldId id="279" r:id="rId24"/>
    <p:sldId id="285" r:id="rId25"/>
    <p:sldId id="280" r:id="rId26"/>
    <p:sldId id="281" r:id="rId27"/>
    <p:sldId id="286" r:id="rId28"/>
    <p:sldId id="288" r:id="rId29"/>
    <p:sldId id="283" r:id="rId30"/>
    <p:sldId id="284" r:id="rId31"/>
    <p:sldId id="278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1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4349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37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15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482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53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80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49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08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6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129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8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214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20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811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99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140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881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127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7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66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3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80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3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42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6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3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852909B-09F8-4BD5-AF55-A665955BBD60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647357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07388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519802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820157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38790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TW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33353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TW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898692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82FE-38CB-4EF0-933A-9DB1E0083DE7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407134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D7EC-FC7F-48C5-AE2E-706146BC4953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897941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B6A65E-2E7B-45D1-A4B9-0680C068B11A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881817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96E-8D7E-422E-A2A8-D28C1B4E7B8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259484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3118-2D63-46DE-A5FD-62B7769B1823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732946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95C9-E353-4D5F-9DEE-820E2A1F9C49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516933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670-3E6A-43D3-8215-C1C48E0C9650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571696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4154-F461-49B9-A649-5772D9210BB9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040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1323-B5E5-4968-904B-943CFA4A926F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0745213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2EE3-1862-478D-ABFA-CE4447D28533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001925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5E9B1F-4A78-4DE2-B1E7-52FA32BE5580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7737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03942039@ntu.edu.t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B0YSC-id6-H7felzZYekshsstAkhCBM7JijgiA18Qg/edit?usp=sharing" TargetMode="External"/><Relationship Id="rId4" Type="http://schemas.openxmlformats.org/officeDocument/2006/relationships/hyperlink" Target="mailto:r03942039@ntu.edu.tw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peech.sri.com/projects/sril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Digital Speech Processing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Homework 3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Nov. 16 </a:t>
            </a:r>
            <a:r>
              <a:rPr lang="en"/>
              <a:t>201</a:t>
            </a:r>
            <a:r>
              <a:rPr lang="en-US"/>
              <a:t>6</a:t>
            </a:r>
            <a:endParaRPr lang="en"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r0</a:t>
            </a:r>
            <a:r>
              <a:rPr lang="en-US" u="sng">
                <a:solidFill>
                  <a:schemeClr val="hlink"/>
                </a:solidFill>
                <a:hlinkClick r:id="rId3"/>
              </a:rPr>
              <a:t>4922167</a:t>
            </a:r>
            <a:r>
              <a:rPr lang="en" u="sng">
                <a:solidFill>
                  <a:schemeClr val="hlink"/>
                </a:solidFill>
                <a:hlinkClick r:id="rId3"/>
              </a:rPr>
              <a:t>@ntu.edu.tw</a:t>
            </a:r>
            <a:r>
              <a:rPr lang="en"/>
              <a:t> </a:t>
            </a:r>
            <a:r>
              <a:rPr lang="zh-TW" altLang="en-US" i="0">
                <a:latin typeface="Ubuntu"/>
                <a:ea typeface="Ubuntu"/>
                <a:cs typeface="Ubuntu"/>
                <a:sym typeface="Ubuntu"/>
              </a:rPr>
              <a:t>王育軒</a:t>
            </a:r>
            <a:endParaRPr lang="en" i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SRILM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You are </a:t>
            </a:r>
            <a:r>
              <a:rPr lang="en" b="1">
                <a:solidFill>
                  <a:srgbClr val="FF0000"/>
                </a:solidFill>
              </a:rPr>
              <a:t>strongly recommended </a:t>
            </a:r>
            <a:r>
              <a:rPr lang="en" b="1"/>
              <a:t>to read FAQ on the course website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Possibly useful codes in SRILM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b="1"/>
              <a:t>$SRIPATH/misc/src/File.cc (.h)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b="1"/>
              <a:t>$SRIPATH/lm/src/Vocab.cc (.h)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b="1"/>
              <a:t>$SRIPATH/lm/src/ngram.cc (.h)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b="1"/>
              <a:t>$SRIPATH/lm/src/testError.cc (.h)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SRILM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Big5 Chinese Character separator written in perl: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2400"/>
              <a:t>perl separator_big5.pl corpus.txt &gt; </a:t>
            </a:r>
            <a:r>
              <a:rPr lang="en" sz="2400" b="1">
                <a:solidFill>
                  <a:srgbClr val="FF0000"/>
                </a:solidFill>
              </a:rPr>
              <a:t>corpus_seg.txt</a:t>
            </a:r>
            <a:endParaRPr lang="en-US" sz="2400" b="1">
              <a:solidFill>
                <a:srgbClr val="FF0000"/>
              </a:solidFill>
            </a:endParaRP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US" sz="2400"/>
              <a:t>Why we need to separate it?  (Use char or word?)</a:t>
            </a:r>
            <a:endParaRPr lang="en" sz="24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5" y="3140200"/>
            <a:ext cx="49434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150" y="4167600"/>
            <a:ext cx="75819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 rot="5400000">
            <a:off x="5372799" y="3354674"/>
            <a:ext cx="725099" cy="550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SRILM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./ngram-count –text </a:t>
            </a:r>
            <a:r>
              <a:rPr lang="en" sz="2200" b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corpus_seg.txt</a:t>
            </a:r>
            <a:r>
              <a:rPr lang="en" sz="2200">
                <a:latin typeface="Ubuntu"/>
                <a:ea typeface="Ubuntu"/>
                <a:cs typeface="Ubuntu"/>
                <a:sym typeface="Ubuntu"/>
              </a:rPr>
              <a:t> –write </a:t>
            </a:r>
            <a:r>
              <a:rPr lang="en" sz="2200" b="1">
                <a:solidFill>
                  <a:srgbClr val="4A86E8"/>
                </a:solidFill>
                <a:latin typeface="Ubuntu"/>
                <a:ea typeface="Ubuntu"/>
                <a:cs typeface="Ubuntu"/>
                <a:sym typeface="Ubuntu"/>
              </a:rPr>
              <a:t>lm.cnt</a:t>
            </a:r>
            <a:r>
              <a:rPr lang="en" sz="2200">
                <a:latin typeface="Ubuntu"/>
                <a:ea typeface="Ubuntu"/>
                <a:cs typeface="Ubuntu"/>
                <a:sym typeface="Ubuntu"/>
              </a:rPr>
              <a:t> –order 2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  <a:buFont typeface="Ubuntu"/>
              <a:buChar char="○"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-text: input text filename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  <a:buFont typeface="Ubuntu"/>
              <a:buChar char="○"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-write: output count filename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  <a:buFont typeface="Ubuntu"/>
              <a:buChar char="○"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-order: order of ngram language model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./ngram-count –read </a:t>
            </a:r>
            <a:r>
              <a:rPr lang="en" sz="2200" b="1">
                <a:solidFill>
                  <a:srgbClr val="4A86E8"/>
                </a:solidFill>
                <a:latin typeface="Ubuntu"/>
                <a:ea typeface="Ubuntu"/>
                <a:cs typeface="Ubuntu"/>
                <a:sym typeface="Ubuntu"/>
              </a:rPr>
              <a:t>lm.cnt</a:t>
            </a:r>
            <a:r>
              <a:rPr lang="en" sz="2200" b="1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200">
                <a:latin typeface="Ubuntu"/>
                <a:ea typeface="Ubuntu"/>
                <a:cs typeface="Ubuntu"/>
                <a:sym typeface="Ubuntu"/>
              </a:rPr>
              <a:t>–lm </a:t>
            </a:r>
            <a:r>
              <a:rPr lang="en" sz="2200" b="1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bigram.lm</a:t>
            </a:r>
            <a:r>
              <a:rPr lang="en" sz="2200">
                <a:latin typeface="Ubuntu"/>
                <a:ea typeface="Ubuntu"/>
                <a:cs typeface="Ubuntu"/>
                <a:sym typeface="Ubuntu"/>
              </a:rPr>
              <a:t> –unk –order 2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  <a:buFont typeface="Ubuntu"/>
              <a:buChar char="○"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-read: input count filename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  <a:buFont typeface="Ubuntu"/>
              <a:buChar char="○"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-lm: output language model name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  <a:buFont typeface="Ubuntu"/>
              <a:buChar char="○"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-unk: view OOV as &lt;unk&gt;. Without this, all the OOV will be removed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Example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92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corpus_seg.txt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在 國 民 黨 失 去 政 權 後 第 一 次 參 加 元 旦 總 統 府 升 旗 典 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有 立 委 感 慨 國 民 黨 不 團 結 才 會 失 去 政 權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有 立 委 則 猛 批 總 統 陳 水 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人 人 均 顯 得 百 感 交 集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0" y="3752850"/>
            <a:ext cx="2300288" cy="260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4A86E8"/>
                </a:solidFill>
              </a:rPr>
              <a:t>lm.cnt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夏      11210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俸      267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鴣      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衹     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微      11421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檎      27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......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sp>
        <p:nvSpPr>
          <p:cNvPr id="144" name="Shape 144"/>
          <p:cNvSpPr txBox="1">
            <a:spLocks noGrp="1"/>
          </p:cNvSpPr>
          <p:nvPr>
            <p:ph type="body" idx="4294967295"/>
          </p:nvPr>
        </p:nvSpPr>
        <p:spPr>
          <a:xfrm>
            <a:off x="4110038" y="2687638"/>
            <a:ext cx="5033962" cy="36718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6AA84F"/>
                </a:solidFill>
              </a:rPr>
              <a:t>bigram.lm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\data\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ngram 1=6868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ngram 2=1696830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b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\1-grams: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-1.178429       &lt;/s&gt;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-99     &lt;s&gt;     -2.738217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-1.993207       一      -1.614897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-4.651746       乙      -1.370091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......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sp>
        <p:nvSpPr>
          <p:cNvPr id="145" name="Shape 145"/>
          <p:cNvSpPr/>
          <p:nvPr/>
        </p:nvSpPr>
        <p:spPr>
          <a:xfrm>
            <a:off x="803750" y="3485800"/>
            <a:ext cx="235799" cy="428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253975" y="4866125"/>
            <a:ext cx="1074600" cy="3230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507325" y="5276700"/>
            <a:ext cx="14484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(log probability)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351100" y="5652300"/>
            <a:ext cx="15249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(backoff weight)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SRILM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.</a:t>
            </a:r>
            <a:r>
              <a:rPr lang="en" sz="2200"/>
              <a:t>/disambig –text $file –map $map –lm $LM –order $order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-text:  input filename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-lm: input language model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-map: a mapping from (注音/國字) to (國字)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b="1"/>
              <a:t>You should generate this mapping </a:t>
            </a:r>
            <a:r>
              <a:rPr lang="en" b="1" u="sng"/>
              <a:t>by yourself</a:t>
            </a:r>
            <a:r>
              <a:rPr lang="en" b="1"/>
              <a:t> from the given Big5-ZhuYin.map.</a:t>
            </a:r>
            <a:endParaRPr lang="en-US" b="1"/>
          </a:p>
          <a:p>
            <a:pPr marL="914400" lvl="1" indent="-228600">
              <a:buFont typeface="Arial"/>
              <a:buChar char="○"/>
            </a:pPr>
            <a:r>
              <a:rPr lang="en" altLang="zh-TW" b="1">
                <a:solidFill>
                  <a:srgbClr val="FF0000"/>
                </a:solidFill>
              </a:rPr>
              <a:t>DO NOT COPY-PASTE TO RUN THIS LINE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endParaRPr lang="en" b="1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Big5-ZhuYin -&gt; ZhuYin-Big5</a:t>
            </a:r>
            <a:endParaRPr lang="en" b="1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5120075"/>
            <a:ext cx="8229600" cy="12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>
                <a:solidFill>
                  <a:srgbClr val="FF0000"/>
                </a:solidFill>
              </a:rPr>
              <a:t>Be aware of polyphones(破音字)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/>
              <a:t>There </a:t>
            </a:r>
            <a:r>
              <a:rPr lang="en-US" sz="1800" b="1"/>
              <a:t>could </a:t>
            </a:r>
            <a:r>
              <a:rPr lang="en" sz="1800" b="1"/>
              <a:t>be arbitrary spaces between all characters.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/>
              <a:t>Key - value pairs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/>
              <a:t>Can be random permutation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00" y="1866900"/>
            <a:ext cx="21526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550" y="1894287"/>
            <a:ext cx="38481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2725725" y="3083925"/>
            <a:ext cx="1371599" cy="585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Step by Step</a:t>
            </a:r>
            <a:endParaRPr lang="en" b="1"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Segment corpus and all test data into characters</a:t>
            </a:r>
          </a:p>
          <a:p>
            <a:pPr marL="914400" lvl="1" indent="-342900" rtl="0">
              <a:spcBef>
                <a:spcPts val="0"/>
              </a:spcBef>
              <a:buClr>
                <a:srgbClr val="6AA84F"/>
              </a:buClr>
              <a:buSzPct val="100000"/>
              <a:buFont typeface="Ubuntu"/>
              <a:buChar char="○"/>
            </a:pPr>
            <a:r>
              <a:rPr lang="en" sz="1800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./separator_big5.pl corpus.txt corpus_seg.txt</a:t>
            </a:r>
          </a:p>
          <a:p>
            <a:pPr marL="914400" lvl="1" indent="-342900" rtl="0">
              <a:spcBef>
                <a:spcPts val="0"/>
              </a:spcBef>
              <a:buClr>
                <a:srgbClr val="6AA84F"/>
              </a:buClr>
              <a:buSzPct val="100000"/>
              <a:buFont typeface="Ubuntu"/>
              <a:buChar char="○"/>
            </a:pPr>
            <a:r>
              <a:rPr lang="en" sz="1800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./separator_big5.pl &lt;testdata/xx.txt&gt; &lt;testdata/xx.txt&gt;</a:t>
            </a:r>
            <a:endParaRPr lang="en-US" sz="1800">
              <a:solidFill>
                <a:srgbClr val="6AA84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42900" rtl="0">
              <a:spcBef>
                <a:spcPts val="0"/>
              </a:spcBef>
              <a:buClr>
                <a:srgbClr val="6AA84F"/>
              </a:buClr>
              <a:buSzPct val="100000"/>
              <a:buFont typeface="Ubuntu"/>
              <a:buChar char="○"/>
            </a:pPr>
            <a:r>
              <a:rPr lang="en-US" sz="18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You should rename the segmented testdata as testdata/1.txt, testdata/2.txt</a:t>
            </a:r>
            <a:r>
              <a:rPr lang="mr-IN" sz="18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…</a:t>
            </a:r>
            <a:r>
              <a:rPr lang="en-US" sz="18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 and use them in the following task</a:t>
            </a:r>
            <a:endParaRPr lang="en" sz="1800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Train character-based bigram LM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Get counts:</a:t>
            </a:r>
          </a:p>
          <a:p>
            <a:pPr marL="914400" lvl="1" indent="-342900" rtl="0">
              <a:spcBef>
                <a:spcPts val="0"/>
              </a:spcBef>
              <a:buClr>
                <a:srgbClr val="6AA84F"/>
              </a:buClr>
              <a:buSzPct val="100000"/>
              <a:buFont typeface="Ubuntu"/>
              <a:buChar char="○"/>
            </a:pPr>
            <a:r>
              <a:rPr lang="en" sz="1800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./ngram-count –text corpus_seg.txt –write lm.cnt –order 2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Compute probability:</a:t>
            </a:r>
          </a:p>
          <a:p>
            <a:pPr marL="914400" lvl="1" indent="-342900" rtl="0">
              <a:spcBef>
                <a:spcPts val="0"/>
              </a:spcBef>
              <a:buClr>
                <a:srgbClr val="6AA84F"/>
              </a:buClr>
              <a:buSzPct val="100000"/>
              <a:buFont typeface="Ubuntu"/>
              <a:buChar char="○"/>
            </a:pPr>
            <a:r>
              <a:rPr lang="en" sz="1800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./ngram-count –read lm.cnt –lm bigram.lm –unk –order 2</a:t>
            </a:r>
          </a:p>
          <a:p>
            <a:pPr marL="457200" indent="-342900">
              <a:buSzPct val="100000"/>
              <a:buFont typeface="Ubuntu"/>
              <a:buChar char="●"/>
            </a:pP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Generate </a:t>
            </a:r>
            <a:r>
              <a:rPr lang="en" altLang="zh-TW" sz="1800" b="1">
                <a:latin typeface="Ubuntu"/>
                <a:ea typeface="Ubuntu"/>
                <a:cs typeface="Ubuntu"/>
                <a:sym typeface="Ubuntu"/>
              </a:rPr>
              <a:t>ZhuYin</a:t>
            </a:r>
            <a:r>
              <a:rPr lang="en-US" altLang="zh-TW" sz="1800" b="1">
                <a:latin typeface="Ubuntu"/>
                <a:ea typeface="Ubuntu"/>
                <a:cs typeface="Ubuntu"/>
                <a:sym typeface="Ubuntu"/>
              </a:rPr>
              <a:t>-Big5</a:t>
            </a:r>
            <a:r>
              <a:rPr lang="en" altLang="zh-TW" sz="1800" b="1"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map from Big5-ZhuYin.map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See FAQ 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/>
              <a:t>SRILM disambig</a:t>
            </a:r>
            <a:endParaRPr kumimoji="1" lang="zh-TW" alt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>
              <a:buSzPct val="100000"/>
              <a:buFont typeface="Ubuntu"/>
              <a:buChar char="●"/>
            </a:pPr>
            <a:r>
              <a:rPr lang="en" altLang="zh-TW" sz="1800" b="1">
                <a:latin typeface="Ubuntu"/>
                <a:ea typeface="Ubuntu"/>
                <a:cs typeface="Ubuntu"/>
                <a:sym typeface="Ubuntu"/>
              </a:rPr>
              <a:t>Using disambig to decode testdata/xx.txt</a:t>
            </a:r>
          </a:p>
          <a:p>
            <a:pPr marL="914400" lvl="1" indent="-342900">
              <a:buClr>
                <a:srgbClr val="6AA84F"/>
              </a:buClr>
              <a:buSzPct val="100000"/>
              <a:buFont typeface="Ubuntu"/>
              <a:buChar char="○"/>
            </a:pPr>
            <a:r>
              <a:rPr lang="en" altLang="zh-TW" sz="1800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./disambig –text $file –map $map –lm $LM –order $order &gt; $output</a:t>
            </a:r>
          </a:p>
          <a:p>
            <a:pPr lvl="0">
              <a:buClr>
                <a:schemeClr val="dk1"/>
              </a:buClr>
              <a:buSzPct val="61111"/>
              <a:buNone/>
            </a:pPr>
            <a:endParaRPr lang="en" altLang="zh-TW" sz="1800"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7901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My Disambig</a:t>
            </a:r>
            <a:endParaRPr lang="en" b="1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Implement your version of disambig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Use dynamic programming(Viterbi)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The vertical axes are candidate characters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400" y="3070325"/>
            <a:ext cx="4953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Tips</a:t>
            </a:r>
            <a:endParaRPr lang="en" b="1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C++</a:t>
            </a:r>
            <a:r>
              <a:rPr lang="en-US" sz="2400" b="1">
                <a:latin typeface="Ubuntu"/>
                <a:ea typeface="Ubuntu"/>
                <a:cs typeface="Ubuntu"/>
                <a:sym typeface="Ubuntu"/>
              </a:rPr>
              <a:t> is </a:t>
            </a:r>
            <a:r>
              <a:rPr lang="en-US" sz="2400" b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strongly</a:t>
            </a:r>
            <a:r>
              <a:rPr lang="en-US" sz="2400" b="1">
                <a:latin typeface="Ubuntu"/>
                <a:ea typeface="Ubuntu"/>
                <a:cs typeface="Ubuntu"/>
                <a:sym typeface="Ubuntu"/>
              </a:rPr>
              <a:t> recommended</a:t>
            </a:r>
            <a:endParaRPr lang="en" sz="2400" b="1">
              <a:latin typeface="Ubuntu"/>
              <a:ea typeface="Ubuntu"/>
              <a:cs typeface="Ubuntu"/>
              <a:sym typeface="Ubuntu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Speed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SRILM compatibility and utility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Ubuntu"/>
              <a:buChar char="○"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Y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ou must provide </a:t>
            </a:r>
            <a:r>
              <a:rPr lang="en" b="1">
                <a:latin typeface="Ubuntu"/>
                <a:ea typeface="Ubuntu"/>
                <a:cs typeface="Ubuntu"/>
                <a:sym typeface="Ubuntu"/>
              </a:rPr>
              <a:t>Makefile</a:t>
            </a:r>
            <a:r>
              <a:rPr lang="en-US" b="1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>
                <a:latin typeface="Ubuntu"/>
                <a:ea typeface="Ubuntu"/>
                <a:cs typeface="Ubuntu"/>
                <a:sym typeface="Ubuntu"/>
              </a:rPr>
              <a:t>for execution</a:t>
            </a:r>
          </a:p>
          <a:p>
            <a:pPr marL="114300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 (See. Evaluation Procedure for details)</a:t>
            </a:r>
            <a:endParaRPr lang="en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Dual OS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 or </a:t>
            </a: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VirtualBox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 with </a:t>
            </a: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Ubuntu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strongly</a:t>
            </a:r>
            <a:r>
              <a:rPr lang="en-US" sz="2400" b="1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recommended</a:t>
            </a:r>
            <a:endParaRPr lang="en" sz="24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400" b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Your output format should be consistent with SRILM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&lt;s&gt; 這 是 一 個 範 例 格 式 &lt;/s&gt;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There are an &lt;s&gt; at the beginning of a sentence, a &lt;/s&gt; at the end, and whitespaces in between all characters.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400" b="1"/>
              <a:t>To complete the homework, you need to</a:t>
            </a:r>
            <a:r>
              <a:rPr lang="is-IS" sz="3400" b="1"/>
              <a:t>…</a:t>
            </a:r>
            <a:endParaRPr lang="en" sz="3400" b="1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Build a character-based language model with toolkit </a:t>
            </a:r>
            <a:r>
              <a:rPr lang="en" b="1" u="sng">
                <a:solidFill>
                  <a:srgbClr val="FF0000"/>
                </a:solidFill>
              </a:rPr>
              <a:t>SRILM</a:t>
            </a:r>
            <a:r>
              <a:rPr lang="en" b="1"/>
              <a:t>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Decode the ZhuYin-mixed sequence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How to deal with </a:t>
            </a:r>
            <a:r>
              <a:rPr lang="en-US" b="1"/>
              <a:t>Chinese char</a:t>
            </a:r>
            <a:r>
              <a:rPr lang="en" b="1"/>
              <a:t>?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/>
              <a:t>Chinese character: You should use </a:t>
            </a:r>
            <a:r>
              <a:rPr lang="en-US" b="1"/>
              <a:t>Big5</a:t>
            </a:r>
            <a:r>
              <a:rPr lang="en-US"/>
              <a:t> encoding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All testing files are encoded in </a:t>
            </a:r>
            <a:r>
              <a:rPr lang="en" b="1"/>
              <a:t>Big5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A Chinese character in Big5 is always 2 bytes, namely, </a:t>
            </a:r>
            <a:r>
              <a:rPr lang="en" b="1">
                <a:solidFill>
                  <a:srgbClr val="FF0000"/>
                </a:solidFill>
              </a:rPr>
              <a:t>char[2]</a:t>
            </a:r>
            <a:r>
              <a:rPr lang="en"/>
              <a:t> in C++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Submission</a:t>
            </a:r>
            <a:r>
              <a:rPr lang="en-US" b="1"/>
              <a:t> Example: </a:t>
            </a:r>
            <a:br>
              <a:rPr lang="en-US" b="1"/>
            </a:br>
            <a:r>
              <a:rPr lang="en-US" b="1"/>
              <a:t>student ID: r04922167</a:t>
            </a:r>
            <a:endParaRPr lang="en" b="1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5912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b="1"/>
              <a:t>dsp_hw3_r04922167.zip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When unzipped, your uploaded file should contain </a:t>
            </a:r>
            <a:r>
              <a:rPr lang="en" u="sng"/>
              <a:t>a directory as following: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US"/>
              <a:t>dsp_</a:t>
            </a:r>
            <a:r>
              <a:rPr lang="en"/>
              <a:t>hw</a:t>
            </a:r>
            <a:r>
              <a:rPr lang="en-US"/>
              <a:t>3</a:t>
            </a:r>
            <a:r>
              <a:rPr lang="en"/>
              <a:t>_r0</a:t>
            </a:r>
            <a:r>
              <a:rPr lang="en-US"/>
              <a:t>4</a:t>
            </a:r>
            <a:r>
              <a:rPr lang="en"/>
              <a:t>9</a:t>
            </a:r>
            <a:r>
              <a:rPr lang="en-US"/>
              <a:t>2</a:t>
            </a:r>
            <a:r>
              <a:rPr lang="en"/>
              <a:t>2</a:t>
            </a:r>
            <a:r>
              <a:rPr lang="en-US"/>
              <a:t>167</a:t>
            </a:r>
            <a:r>
              <a:rPr lang="en"/>
              <a:t>/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result1/1.txt~10.txt (generated from SRILM disambig with your LM by yourself)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your codes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Makefile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-US"/>
              <a:t>r</a:t>
            </a:r>
            <a:r>
              <a:rPr lang="en"/>
              <a:t>eport.pdf</a:t>
            </a:r>
            <a:endParaRPr lang="en-US"/>
          </a:p>
          <a:p>
            <a:pPr marL="457200" indent="-228600">
              <a:buFont typeface="Arial"/>
              <a:buChar char="■"/>
            </a:pPr>
            <a:r>
              <a:rPr lang="en-US">
                <a:solidFill>
                  <a:srgbClr val="FF0000"/>
                </a:solidFill>
              </a:rPr>
              <a:t>Don’t</a:t>
            </a:r>
            <a:r>
              <a:rPr lang="en-US"/>
              <a:t> hw3_R04922167, HW3_r04922167,  hw3_r04922167/Result1, </a:t>
            </a:r>
            <a:r>
              <a:rPr lang="en-US" altLang="zh-TW"/>
              <a:t>hw3_r04922167/best_result1, hw3_r04922167/result1/segmented_1.txt</a:t>
            </a:r>
            <a:r>
              <a:rPr lang="mr-IN" altLang="zh-TW"/>
              <a:t>…</a:t>
            </a:r>
            <a:r>
              <a:rPr lang="en-US" altLang="zh-TW"/>
              <a:t> </a:t>
            </a:r>
            <a:r>
              <a:rPr lang="en-US"/>
              <a:t> 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Submission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/>
              <a:t>Your</a:t>
            </a:r>
            <a:r>
              <a:rPr lang="en" b="1"/>
              <a:t> </a:t>
            </a:r>
            <a:r>
              <a:rPr lang="en"/>
              <a:t>report should include: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Your environment (CSIE workstation, Cygwin, …)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How to “compile” your program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How to “execute” your program </a:t>
            </a:r>
            <a:endParaRPr lang="en-US"/>
          </a:p>
          <a:p>
            <a:pPr marL="1371600" lvl="2" indent="-228600">
              <a:lnSpc>
                <a:spcPct val="115000"/>
              </a:lnSpc>
              <a:buChar char="○"/>
            </a:pPr>
            <a:r>
              <a:rPr lang="en-US"/>
              <a:t>Not familiar with makefile is fine, tell me how to execute your program</a:t>
            </a:r>
          </a:p>
          <a:p>
            <a:pPr marL="1371600" lvl="2" indent="-228600">
              <a:lnSpc>
                <a:spcPct val="115000"/>
              </a:lnSpc>
              <a:buChar char="○"/>
            </a:pPr>
            <a:r>
              <a:rPr lang="en-US" b="1">
                <a:solidFill>
                  <a:srgbClr val="FF0000"/>
                </a:solidFill>
              </a:rPr>
              <a:t>However, you should also strictly follow the spec </a:t>
            </a:r>
            <a:r>
              <a:rPr lang="en-US"/>
              <a:t>(regulations about filenames, input files and output files)</a:t>
            </a:r>
            <a:endParaRPr lang="en"/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ex: ./program –a xxx –b yyy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What you have done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 b="1">
                <a:solidFill>
                  <a:srgbClr val="FF0000"/>
                </a:solidFill>
              </a:rPr>
              <a:t>NO</a:t>
            </a:r>
            <a:r>
              <a:rPr lang="en"/>
              <a:t> more than two A4 pages.</a:t>
            </a:r>
          </a:p>
          <a:p>
            <a:pPr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Grading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SzPct val="100000"/>
              <a:buFont typeface="Arial"/>
              <a:buChar char="●"/>
            </a:pPr>
            <a:r>
              <a:rPr lang="en" altLang="zh-TW"/>
              <a:t>(10%) </a:t>
            </a:r>
            <a:r>
              <a:rPr lang="en" altLang="zh-TW">
                <a:solidFill>
                  <a:schemeClr val="accent1">
                    <a:lumMod val="50000"/>
                  </a:schemeClr>
                </a:solidFill>
              </a:rPr>
              <a:t>Your code can be successfully compiled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(1</a:t>
            </a:r>
            <a:r>
              <a:rPr lang="en-US"/>
              <a:t>0</a:t>
            </a:r>
            <a:r>
              <a:rPr lang="en" sz="2400"/>
              <a:t>%) Correctly generate ZhuYin-Big5.map 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(30%) Correctly use SRILM disambig to decode ZhuYin-mixed sequence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(10</a:t>
            </a:r>
            <a:r>
              <a:rPr lang="en" sz="2200"/>
              <a:t>%) </a:t>
            </a:r>
            <a:r>
              <a:rPr lang="en-US" sz="2300">
                <a:solidFill>
                  <a:schemeClr val="accent1">
                    <a:lumMod val="50000"/>
                  </a:schemeClr>
                </a:solidFill>
              </a:rPr>
              <a:t>mydisambig</a:t>
            </a:r>
            <a:r>
              <a:rPr lang="en" sz="2300">
                <a:solidFill>
                  <a:schemeClr val="accent1">
                    <a:lumMod val="50000"/>
                  </a:schemeClr>
                </a:solidFill>
              </a:rPr>
              <a:t> program can run with no errors and crashes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(2</a:t>
            </a:r>
            <a:r>
              <a:rPr lang="en-US" sz="2400"/>
              <a:t>5</a:t>
            </a:r>
            <a:r>
              <a:rPr lang="en" sz="2400"/>
              <a:t>%) Your results decoded by your own program are the same as expected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(</a:t>
            </a:r>
            <a:r>
              <a:rPr lang="en-US"/>
              <a:t>10</a:t>
            </a:r>
            <a:r>
              <a:rPr lang="en" sz="2400"/>
              <a:t>%) Your report contains </a:t>
            </a:r>
            <a:r>
              <a:rPr lang="en-US" sz="2400"/>
              <a:t>required </a:t>
            </a:r>
            <a:r>
              <a:rPr lang="en" sz="2400"/>
              <a:t>information</a:t>
            </a:r>
            <a:endParaRPr lang="en-US" sz="240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/>
              <a:t>(5%) You strictly follow format regulation</a:t>
            </a: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b="1"/>
              <a:t>(10% bonus!)</a:t>
            </a:r>
            <a:r>
              <a:rPr lang="en" sz="2400"/>
              <a:t> Your program can support trigram language models </a:t>
            </a:r>
            <a:r>
              <a:rPr lang="en" sz="2400" b="1"/>
              <a:t>with speed pruning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/>
              <a:t>If there are errors during TA’s testing</a:t>
            </a:r>
            <a:endParaRPr kumimoji="1" lang="zh-TW" alt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/>
              <a:t>Like compilation error, crash</a:t>
            </a:r>
            <a:r>
              <a:rPr kumimoji="1" lang="is-IS" altLang="zh-TW"/>
              <a:t>…</a:t>
            </a:r>
          </a:p>
          <a:p>
            <a:pPr lvl="1"/>
            <a:r>
              <a:rPr kumimoji="1" lang="is-IS" altLang="zh-TW"/>
              <a:t>TA will ask you to demo your program </a:t>
            </a:r>
            <a:r>
              <a:rPr kumimoji="1" lang="is-IS" altLang="zh-TW" b="1"/>
              <a:t>only</a:t>
            </a:r>
            <a:r>
              <a:rPr kumimoji="1" lang="is-IS" altLang="zh-TW"/>
              <a:t> with  the files you uploaded.</a:t>
            </a:r>
          </a:p>
          <a:p>
            <a:pPr lvl="1"/>
            <a:r>
              <a:rPr kumimoji="1" lang="is-IS" altLang="zh-TW"/>
              <a:t>If you can prove that you followed the runles correctly, you will get your credits.</a:t>
            </a:r>
          </a:p>
        </p:txBody>
      </p:sp>
    </p:spTree>
    <p:extLst>
      <p:ext uri="{BB962C8B-B14F-4D97-AF65-F5344CB8AC3E}">
        <p14:creationId xmlns:p14="http://schemas.microsoft.com/office/powerpoint/2010/main" val="17371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Evaluation </a:t>
            </a:r>
            <a:r>
              <a:rPr lang="en" b="1"/>
              <a:t>Procedure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b="1">
                <a:solidFill>
                  <a:srgbClr val="000000"/>
                </a:solidFill>
              </a:rPr>
              <a:t>There are some files provided by TA</a:t>
            </a:r>
            <a:r>
              <a:rPr lang="en" sz="2400" b="1">
                <a:solidFill>
                  <a:srgbClr val="FF0000"/>
                </a:solidFill>
              </a:rPr>
              <a:t> but you shouldn’t upload them</a:t>
            </a:r>
            <a:endParaRPr lang="en-US" sz="2400" b="1">
              <a:solidFill>
                <a:srgbClr val="FF0000"/>
              </a:solidFill>
            </a:endParaRPr>
          </a:p>
          <a:p>
            <a:pPr marL="914400" lvl="1" indent="-381000">
              <a:buSzPct val="100000"/>
              <a:buFont typeface="Arial"/>
              <a:buChar char="●"/>
            </a:pPr>
            <a:r>
              <a:rPr lang="en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Big5-ZhuYin.map</a:t>
            </a:r>
            <a:r>
              <a:rPr lang="en-US" altLang="zh-TW" sz="180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bigram.lm</a:t>
            </a:r>
            <a:r>
              <a:rPr lang="is-I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381000">
              <a:buSzPct val="100000"/>
              <a:buChar char="●"/>
            </a:pPr>
            <a:r>
              <a:rPr lang="en-US" b="1">
                <a:solidFill>
                  <a:srgbClr val="FF0000"/>
                </a:solidFill>
              </a:rPr>
              <a:t>Strictly follow regulations about format</a:t>
            </a:r>
          </a:p>
          <a:p>
            <a:pPr marL="914400" lvl="1" indent="-381000">
              <a:buSzPct val="100000"/>
              <a:buChar char="●"/>
            </a:pPr>
            <a:r>
              <a:rPr lang="en-US" sz="2400">
                <a:solidFill>
                  <a:srgbClr val="000000"/>
                </a:solidFill>
              </a:rPr>
              <a:t>However, </a:t>
            </a:r>
            <a:r>
              <a:rPr lang="en-US" sz="2400">
                <a:solidFill>
                  <a:srgbClr val="000000"/>
                </a:solidFill>
              </a:rPr>
              <a:t>you</a:t>
            </a:r>
            <a:r>
              <a:rPr lang="en" sz="2400">
                <a:solidFill>
                  <a:srgbClr val="000000"/>
                </a:solidFill>
              </a:rPr>
              <a:t> can utilize the files in makefile</a:t>
            </a:r>
            <a:endParaRPr lang="en-US" sz="2400">
              <a:solidFill>
                <a:srgbClr val="000000"/>
              </a:solidFill>
            </a:endParaRPr>
          </a:p>
          <a:p>
            <a:pPr marL="457200" indent="-381000">
              <a:buSzPct val="100000"/>
              <a:buChar char="●"/>
            </a:pPr>
            <a:r>
              <a:rPr lang="en-US" sz="2800" b="1">
                <a:solidFill>
                  <a:srgbClr val="000000"/>
                </a:solidFill>
              </a:rPr>
              <a:t>test_env shows locations of files during evaluation</a:t>
            </a:r>
          </a:p>
          <a:p>
            <a:pPr marL="457200" indent="-381000">
              <a:buSzPct val="100000"/>
              <a:buFont typeface="Arial"/>
              <a:buChar char="●"/>
            </a:pPr>
            <a:r>
              <a:rPr lang="en-US" altLang="zh-TW" sz="2800" b="1">
                <a:solidFill>
                  <a:srgbClr val="4A86E8"/>
                </a:solidFill>
              </a:rPr>
              <a:t>In the following slides, this color specify makefile commands of evaluation scripts</a:t>
            </a:r>
            <a:endParaRPr lang="en" sz="2800" b="1">
              <a:solidFill>
                <a:srgbClr val="4A86E8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Evaluation </a:t>
            </a:r>
            <a:r>
              <a:rPr lang="en" b="1"/>
              <a:t>Procedure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Initialization</a:t>
            </a:r>
          </a:p>
          <a:p>
            <a:pPr marL="914400" lvl="1" indent="-381000">
              <a:buSzPct val="100000"/>
              <a:buChar char="●"/>
            </a:pPr>
            <a:r>
              <a:rPr lang="en-US" sz="1800" b="1">
                <a:solidFill>
                  <a:srgbClr val="4A86E8"/>
                </a:solidFill>
              </a:rPr>
              <a:t>make clean</a:t>
            </a:r>
          </a:p>
          <a:p>
            <a:pPr marL="914400" lvl="1" indent="-381000">
              <a:buSzPct val="100000"/>
              <a:buChar char="●"/>
            </a:pPr>
            <a:r>
              <a:rPr lang="en-US"/>
              <a:t>copy ta’s bigram.lm, Big5-ZhuYin.map, testdata to your directory</a:t>
            </a:r>
          </a:p>
          <a:p>
            <a:pPr marL="457200" lvl="0" indent="-381000">
              <a:buSzPct val="100000"/>
              <a:buChar char="●"/>
            </a:pPr>
            <a:r>
              <a:rPr lang="en" altLang="zh-TW"/>
              <a:t>(10%) Your code can be successfully compiled. </a:t>
            </a:r>
          </a:p>
          <a:p>
            <a:pPr marL="914400" lvl="1" indent="-342900">
              <a:buClr>
                <a:srgbClr val="4A86E8"/>
              </a:buClr>
              <a:buSzPct val="100000"/>
              <a:buChar char="○"/>
            </a:pPr>
            <a:r>
              <a:rPr lang="en" altLang="zh-TW" sz="1400" b="1">
                <a:solidFill>
                  <a:srgbClr val="4A86E8"/>
                </a:solidFill>
              </a:rPr>
              <a:t>make MACHINE_TYPE=i686-m64</a:t>
            </a:r>
            <a:r>
              <a:rPr lang="en-US" altLang="zh-TW" sz="1400" b="1">
                <a:solidFill>
                  <a:srgbClr val="4A86E8"/>
                </a:solidFill>
              </a:rPr>
              <a:t>  </a:t>
            </a:r>
            <a:r>
              <a:rPr lang="en" altLang="zh-TW" sz="1400" b="1">
                <a:solidFill>
                  <a:srgbClr val="4A86E8"/>
                </a:solidFill>
              </a:rPr>
              <a:t>SRIPATH=/home/</a:t>
            </a:r>
            <a:r>
              <a:rPr lang="en-US" altLang="zh-TW" sz="1400" b="1">
                <a:solidFill>
                  <a:srgbClr val="4A86E8"/>
                </a:solidFill>
              </a:rPr>
              <a:t>ta</a:t>
            </a:r>
            <a:r>
              <a:rPr lang="en" altLang="zh-TW" sz="1400" b="1">
                <a:solidFill>
                  <a:srgbClr val="4A86E8"/>
                </a:solidFill>
              </a:rPr>
              <a:t>/srilm-1.5.10 all</a:t>
            </a:r>
          </a:p>
          <a:p>
            <a:pPr marL="914400" lvl="1" indent="-342900">
              <a:buSzPct val="100000"/>
              <a:buChar char="○"/>
            </a:pPr>
            <a:r>
              <a:rPr lang="en-US" altLang="zh-TW" sz="1800"/>
              <a:t>i686-m64 is TA’s platform</a:t>
            </a:r>
          </a:p>
          <a:p>
            <a:pPr marL="914400" lvl="1" indent="-342900">
              <a:buSzPct val="100000"/>
              <a:buChar char="○"/>
            </a:pPr>
            <a:r>
              <a:rPr lang="en" altLang="zh-TW" sz="1800"/>
              <a:t>Your code should be </a:t>
            </a:r>
            <a:r>
              <a:rPr lang="en" altLang="zh-TW" sz="1800" b="1"/>
              <a:t>machine-independent(system(“pause”) is invalid in my system)</a:t>
            </a:r>
            <a:r>
              <a:rPr lang="en" altLang="zh-TW" sz="1800"/>
              <a:t> and the user can easily specify the platform and SRILM path</a:t>
            </a:r>
            <a:endParaRPr lang="en-US" altLang="zh-TW" sz="180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(10%) Correctly generate ZhuYin-Big5.map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 b="1">
                <a:solidFill>
                  <a:srgbClr val="4A86E8"/>
                </a:solidFill>
              </a:rPr>
              <a:t>make map</a:t>
            </a:r>
            <a:r>
              <a:rPr lang="en" sz="1800"/>
              <a:t> (it should generate hw3_r0</a:t>
            </a:r>
            <a:r>
              <a:rPr lang="en-US" sz="1800"/>
              <a:t>4922167</a:t>
            </a:r>
            <a:r>
              <a:rPr lang="en" sz="1800"/>
              <a:t>/ZhuYin-Big5.map)</a:t>
            </a:r>
            <a:endParaRPr lang="en-US" sz="1800"/>
          </a:p>
          <a:p>
            <a:pPr marL="914400" lvl="1" indent="-342900">
              <a:buSzPct val="100000"/>
              <a:buFont typeface="Arial"/>
              <a:buChar char="○"/>
            </a:pPr>
            <a:r>
              <a:rPr lang="en" altLang="zh-TW" sz="1800"/>
              <a:t>check if </a:t>
            </a:r>
            <a:r>
              <a:rPr lang="en" altLang="zh-TW" sz="1800" b="1"/>
              <a:t>hw3_r0</a:t>
            </a:r>
            <a:r>
              <a:rPr lang="en-US" altLang="zh-TW" sz="1800" b="1"/>
              <a:t>4922167</a:t>
            </a:r>
            <a:r>
              <a:rPr lang="en" altLang="zh-TW" sz="1800" b="1"/>
              <a:t>/ZhuYin-Big5.map</a:t>
            </a:r>
            <a:r>
              <a:rPr lang="en" altLang="zh-TW" sz="1800"/>
              <a:t> is correct</a:t>
            </a:r>
            <a:endParaRPr lang="en" sz="18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(You have to write your own makefile to achieve it. Generation must be based on </a:t>
            </a:r>
            <a:r>
              <a:rPr lang="en" sz="1800" b="1"/>
              <a:t>hw3_r0</a:t>
            </a:r>
            <a:r>
              <a:rPr lang="en-US" sz="1800" b="1"/>
              <a:t>4922167</a:t>
            </a:r>
            <a:r>
              <a:rPr lang="en" sz="1800" b="1"/>
              <a:t>/Big5-ZhuYin.map</a:t>
            </a:r>
            <a:r>
              <a:rPr lang="en" sz="1800"/>
              <a:t>)</a:t>
            </a:r>
            <a:endParaRPr lang="en-US" sz="1800"/>
          </a:p>
          <a:p>
            <a:pPr marL="914400" lvl="1" indent="-342900">
              <a:buSzPct val="100000"/>
              <a:buChar char="○"/>
            </a:pPr>
            <a:r>
              <a:rPr lang="en-US" sz="1800"/>
              <a:t>(Your output in this step should be </a:t>
            </a:r>
            <a:r>
              <a:rPr lang="en" altLang="zh-TW" sz="1800" b="1"/>
              <a:t>hw3_r0</a:t>
            </a:r>
            <a:r>
              <a:rPr lang="en-US" altLang="zh-TW" sz="1800" b="1"/>
              <a:t>4922167</a:t>
            </a:r>
            <a:r>
              <a:rPr lang="en" altLang="zh-TW" sz="1800" b="1"/>
              <a:t>/ZhuYin-Big5.map</a:t>
            </a:r>
            <a:r>
              <a:rPr lang="en" altLang="zh-TW" sz="1800"/>
              <a:t> </a:t>
            </a:r>
            <a:r>
              <a:rPr lang="en-US" altLang="zh-TW" sz="1800"/>
              <a:t>)</a:t>
            </a:r>
            <a:endParaRPr lang="en" sz="18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(</a:t>
            </a:r>
            <a:r>
              <a:rPr lang="en" sz="1800"/>
              <a:t>python/perl/</a:t>
            </a:r>
            <a:r>
              <a:rPr lang="en-US" sz="1800"/>
              <a:t>C</a:t>
            </a:r>
            <a:r>
              <a:rPr lang="en" sz="1800"/>
              <a:t>/</a:t>
            </a:r>
            <a:r>
              <a:rPr lang="en-US" sz="1800"/>
              <a:t>C++</a:t>
            </a:r>
            <a:r>
              <a:rPr lang="en" sz="1800"/>
              <a:t>/</a:t>
            </a:r>
            <a:r>
              <a:rPr lang="en-US" sz="1800"/>
              <a:t>MATLAB</a:t>
            </a:r>
            <a:r>
              <a:rPr lang="en" sz="1800"/>
              <a:t>/bash/awk permitted</a:t>
            </a:r>
            <a:r>
              <a:rPr lang="en-US" sz="1800"/>
              <a:t>)</a:t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Evaluation </a:t>
            </a:r>
            <a:r>
              <a:rPr lang="en" altLang="zh-TW" b="1"/>
              <a:t>Procedure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>
              <a:buSzPct val="75000"/>
              <a:buChar char="●"/>
            </a:pPr>
            <a:r>
              <a:rPr lang="en" altLang="zh-TW"/>
              <a:t>(30%) Correctly use SRILM disambig to decode ZhuYin-mixed sequence</a:t>
            </a:r>
          </a:p>
          <a:p>
            <a:pPr marL="914400" lvl="1" indent="-342900">
              <a:buSzPct val="100000"/>
              <a:buChar char="○"/>
            </a:pPr>
            <a:r>
              <a:rPr lang="en-US" altLang="zh-TW"/>
              <a:t>C</a:t>
            </a:r>
            <a:r>
              <a:rPr lang="en" altLang="zh-TW"/>
              <a:t>heck if result1/1.txt~10.txt is the same as expected</a:t>
            </a:r>
          </a:p>
          <a:p>
            <a:pPr marL="457200" indent="-228600">
              <a:buChar char="○"/>
            </a:pPr>
            <a:r>
              <a:rPr lang="en" altLang="zh-TW"/>
              <a:t>(10%) </a:t>
            </a:r>
            <a:r>
              <a:rPr lang="en-US" altLang="zh-TW" sz="2300"/>
              <a:t>mydisambig </a:t>
            </a:r>
            <a:r>
              <a:rPr lang="en" altLang="zh-TW" sz="2300"/>
              <a:t>program can run with no errors and crashes</a:t>
            </a:r>
          </a:p>
          <a:p>
            <a:pPr marL="914400" lvl="1" indent="-228600">
              <a:buClr>
                <a:srgbClr val="4A86E8"/>
              </a:buClr>
              <a:buChar char="○"/>
            </a:pPr>
            <a:r>
              <a:rPr lang="en-US" altLang="zh-TW" sz="1400" b="1">
                <a:solidFill>
                  <a:srgbClr val="4A86E8"/>
                </a:solidFill>
              </a:rPr>
              <a:t>make MACHINE_TYPE=i686-m64 SRIPATH=/home/ta/srilm-1.5.10 LM=bigram.lm run;</a:t>
            </a:r>
          </a:p>
          <a:p>
            <a:pPr marL="914400" lvl="1" indent="-228600">
              <a:buClr>
                <a:srgbClr val="4A86E8"/>
              </a:buClr>
              <a:buChar char="○"/>
            </a:pPr>
            <a:r>
              <a:rPr lang="en" altLang="zh-TW">
                <a:solidFill>
                  <a:srgbClr val="000000"/>
                </a:solidFill>
              </a:rPr>
              <a:t>(it should run based on </a:t>
            </a:r>
            <a:r>
              <a:rPr lang="en" altLang="zh-TW" b="1">
                <a:solidFill>
                  <a:srgbClr val="000000"/>
                </a:solidFill>
              </a:rPr>
              <a:t>bigram.lm</a:t>
            </a:r>
            <a:r>
              <a:rPr lang="en" altLang="zh-TW">
                <a:solidFill>
                  <a:srgbClr val="000000"/>
                </a:solidFill>
              </a:rPr>
              <a:t> and generate result2/1.txt~10.txt)</a:t>
            </a:r>
          </a:p>
          <a:p>
            <a:pPr marL="457200" lvl="0" indent="-381000">
              <a:buSzPct val="100000"/>
              <a:buChar char="●"/>
            </a:pPr>
            <a:r>
              <a:rPr lang="en" altLang="zh-TW"/>
              <a:t>(2</a:t>
            </a:r>
            <a:r>
              <a:rPr lang="en-US" altLang="zh-TW"/>
              <a:t>5</a:t>
            </a:r>
            <a:r>
              <a:rPr lang="en" altLang="zh-TW"/>
              <a:t>%) Your results decoded by your own program are the same as expected</a:t>
            </a:r>
          </a:p>
          <a:p>
            <a:pPr marL="914400" lvl="1" indent="-381000">
              <a:buSzPct val="100000"/>
              <a:buChar char="○"/>
            </a:pPr>
            <a:r>
              <a:rPr lang="en" altLang="zh-TW"/>
              <a:t>check result2/1.txt~10.txt</a:t>
            </a:r>
            <a:endParaRPr lang="en-US" altLang="zh-TW"/>
          </a:p>
          <a:p>
            <a:pPr marL="914400" lvl="1" indent="-381000">
              <a:buSzPct val="100000"/>
              <a:buChar char="○"/>
            </a:pPr>
            <a:r>
              <a:rPr lang="en-US" altLang="zh-TW" b="1"/>
              <a:t>TA’s testdata will be segmented testdata, not the given raw testdata</a:t>
            </a:r>
          </a:p>
        </p:txBody>
      </p:sp>
    </p:spTree>
    <p:extLst>
      <p:ext uri="{BB962C8B-B14F-4D97-AF65-F5344CB8AC3E}">
        <p14:creationId xmlns:p14="http://schemas.microsoft.com/office/powerpoint/2010/main" val="8881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/>
              <a:t>Late Penalty</a:t>
            </a:r>
            <a:endParaRPr kumimoji="1" lang="zh-TW" alt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/>
              <a:t>10% each 24 hours, according to the announced deadline instead of the deadline on Ceiba</a:t>
            </a:r>
          </a:p>
          <a:p>
            <a:r>
              <a:rPr kumimoji="1" lang="en-US" altLang="zh-TW"/>
              <a:t>100 -&gt; 90 -&gt; 80, not 100 -&gt; 90 -&gt; 81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31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Notes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-US" b="1">
                <a:solidFill>
                  <a:srgbClr val="FF0000"/>
                </a:solidFill>
              </a:rPr>
              <a:t>Follow the spec!!!!</a:t>
            </a:r>
            <a:endParaRPr lang="en" b="1">
              <a:solidFill>
                <a:srgbClr val="FF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-US" b="1">
                <a:solidFill>
                  <a:srgbClr val="FF0000"/>
                </a:solidFill>
              </a:rPr>
              <a:t>All of y</a:t>
            </a:r>
            <a:r>
              <a:rPr lang="en" b="1">
                <a:solidFill>
                  <a:srgbClr val="FF0000"/>
                </a:solidFill>
              </a:rPr>
              <a:t>our program should finish the tasks assigned below 10 minutes</a:t>
            </a:r>
          </a:p>
          <a:p>
            <a:pPr marL="457200" lvl="0" indent="-22860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" b="1">
                <a:solidFill>
                  <a:srgbClr val="FF0000"/>
                </a:solidFill>
              </a:rPr>
              <a:t>Totally checking the correctness with good documents is YOUR JOB</a:t>
            </a:r>
            <a:endParaRPr lang="en-US" b="1">
              <a:solidFill>
                <a:srgbClr val="FF0000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-US" b="1">
                <a:solidFill>
                  <a:srgbClr val="FF0000"/>
                </a:solidFill>
              </a:rPr>
              <a:t>Only the latest files you uploaded to ceiba will be evaluate (All of your previous uploaded version will be ignored)</a:t>
            </a:r>
            <a:endParaRPr lang="e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Outline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Introduction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SRILM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b="1"/>
              <a:t>Step by Step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b="1"/>
              <a:t>Submission and Grading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Makefile example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12" y="1231850"/>
            <a:ext cx="6568575" cy="53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Reminder</a:t>
            </a:r>
            <a:r>
              <a:rPr lang="en-US" b="1"/>
              <a:t>s and Suggestions</a:t>
            </a:r>
            <a:endParaRPr lang="en" b="1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32142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Read the spec carefully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Finish the first part (SRILM disambig) as early as possible</a:t>
            </a:r>
          </a:p>
          <a:p>
            <a:pPr marL="914400" lvl="1" indent="-228600">
              <a:buChar char="●"/>
            </a:pPr>
            <a:r>
              <a:rPr lang="en-US"/>
              <a:t>If everything goes well, you should finish the first part in an hour</a:t>
            </a:r>
          </a:p>
          <a:p>
            <a:pPr marL="914400" lvl="1" indent="-228600">
              <a:buChar char="●"/>
            </a:pPr>
            <a:r>
              <a:rPr lang="en-US"/>
              <a:t>Fix the issue of dependencies early</a:t>
            </a:r>
          </a:p>
          <a:p>
            <a:pPr marL="914400" lvl="1" indent="-228600">
              <a:buChar char="●"/>
            </a:pPr>
            <a:r>
              <a:rPr lang="en-US"/>
              <a:t>Big5 encoding issue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Be sure that you prepare the correct Makefile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US"/>
              <a:t>Evaluation </a:t>
            </a:r>
            <a:r>
              <a:rPr lang="en"/>
              <a:t>procedure is in part automatically done by scripts. You can see the details in the </a:t>
            </a:r>
            <a:r>
              <a:rPr lang="en-US"/>
              <a:t>previous </a:t>
            </a:r>
            <a:r>
              <a:rPr lang="en"/>
              <a:t>slides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See the </a:t>
            </a:r>
            <a:r>
              <a:rPr lang="en" b="1"/>
              <a:t>FAQ</a:t>
            </a:r>
            <a:r>
              <a:rPr lang="en"/>
              <a:t> in the website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Contact TA if needed</a:t>
            </a:r>
            <a:endParaRPr lang="en-US"/>
          </a:p>
          <a:p>
            <a:pPr marL="914400" lvl="1" indent="-228600">
              <a:buChar char="○"/>
            </a:pPr>
            <a:r>
              <a:rPr lang="en-US" altLang="zh-TW" b="1">
                <a:solidFill>
                  <a:srgbClr val="FF0000"/>
                </a:solidFill>
              </a:rPr>
              <a:t>Check </a:t>
            </a:r>
            <a:r>
              <a:rPr lang="en-US" altLang="zh-TW" b="1">
                <a:solidFill>
                  <a:srgbClr val="FF0000"/>
                </a:solidFill>
                <a:hlinkClick r:id="rId3"/>
              </a:rPr>
              <a:t>email-FAQ</a:t>
            </a:r>
            <a:r>
              <a:rPr lang="en-US" altLang="zh-TW" b="1">
                <a:solidFill>
                  <a:srgbClr val="FF0000"/>
                </a:solidFill>
              </a:rPr>
              <a:t>!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r0</a:t>
            </a:r>
            <a:r>
              <a:rPr lang="en-US" u="sng">
                <a:solidFill>
                  <a:schemeClr val="hlink"/>
                </a:solidFill>
                <a:hlinkClick r:id="rId4"/>
              </a:rPr>
              <a:t>4922167</a:t>
            </a:r>
            <a:r>
              <a:rPr lang="en" u="sng">
                <a:solidFill>
                  <a:schemeClr val="hlink"/>
                </a:solidFill>
                <a:hlinkClick r:id="rId4"/>
              </a:rPr>
              <a:t>@ntu.edu.tw</a:t>
            </a:r>
            <a:r>
              <a:rPr lang="en"/>
              <a:t> </a:t>
            </a:r>
            <a:r>
              <a:rPr lang="zh-TW" altLang="en-US"/>
              <a:t>王育軒</a:t>
            </a:r>
            <a:endParaRPr lang="en-US" altLang="zh-TW"/>
          </a:p>
          <a:p>
            <a:pPr marL="914400" lvl="1" indent="-228600">
              <a:buChar char="○"/>
            </a:pPr>
            <a:r>
              <a:rPr lang="en-US" altLang="zh-TW"/>
              <a:t>TA </a:t>
            </a:r>
            <a:r>
              <a:rPr lang="en-US" altLang="zh-TW" b="1"/>
              <a:t>will not </a:t>
            </a:r>
            <a:r>
              <a:rPr lang="en-US" altLang="zh-TW"/>
              <a:t>help you debug your program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Introduction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37750" y="1764700"/>
            <a:ext cx="7932600" cy="148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讓 他 十分 ㄏ怕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只 ㄒ望 ㄗ己 明ㄋ 度 別 再 這ㄇ ㄎ命 了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演ㄧ ㄩ樂 產ㄧ ㄐ入 積ㄐ ㄓ型 提ㄕ 競爭ㄌ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54200" y="4747625"/>
            <a:ext cx="7932600" cy="148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讓 他 十分 害怕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只 希望 自己 明年 度 別 再 這麼 苦命 了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演藝 娛樂 產業 加入 積極 轉型 提升 競爭ㄌ</a:t>
            </a:r>
          </a:p>
        </p:txBody>
      </p:sp>
      <p:sp>
        <p:nvSpPr>
          <p:cNvPr id="65" name="Shape 65"/>
          <p:cNvSpPr/>
          <p:nvPr/>
        </p:nvSpPr>
        <p:spPr>
          <a:xfrm>
            <a:off x="1362875" y="3363475"/>
            <a:ext cx="480599" cy="12773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991900" y="3660500"/>
            <a:ext cx="5032199" cy="58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HW3：注音文修正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Introduction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Imperfect acoustic models with phoneme loss.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b="1"/>
              <a:t>The finals of some characters are lost.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50" y="3786725"/>
            <a:ext cx="36385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75" y="3786725"/>
            <a:ext cx="36385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Introduction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Proposed methods: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b="1"/>
              <a:t>Reconstruct the sentence by </a:t>
            </a:r>
            <a:r>
              <a:rPr lang="en" b="1">
                <a:solidFill>
                  <a:srgbClr val="6AA84F"/>
                </a:solidFill>
              </a:rPr>
              <a:t>language model</a:t>
            </a:r>
            <a:r>
              <a:rPr lang="en" b="1"/>
              <a:t>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For example, let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Z = 演ㄧ ㄩ樂 產ㄧ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25" y="3236350"/>
            <a:ext cx="482917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403100" y="3774075"/>
            <a:ext cx="3031499" cy="3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P(Z) is independent of W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446775" y="4310900"/>
            <a:ext cx="3651900" cy="3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W=w</a:t>
            </a:r>
            <a:r>
              <a:rPr lang="en" baseline="-25000"/>
              <a:t>1</a:t>
            </a:r>
            <a:r>
              <a:rPr lang="en"/>
              <a:t>w</a:t>
            </a:r>
            <a:r>
              <a:rPr lang="en" baseline="-25000"/>
              <a:t>2</a:t>
            </a:r>
            <a:r>
              <a:rPr lang="en"/>
              <a:t>w</a:t>
            </a:r>
            <a:r>
              <a:rPr lang="en" baseline="-25000"/>
              <a:t>3</a:t>
            </a:r>
            <a:r>
              <a:rPr lang="en"/>
              <a:t>w</a:t>
            </a:r>
            <a:r>
              <a:rPr lang="en" baseline="-25000"/>
              <a:t>4</a:t>
            </a:r>
            <a:r>
              <a:rPr lang="en"/>
              <a:t>...w</a:t>
            </a:r>
            <a:r>
              <a:rPr lang="en" baseline="-25000"/>
              <a:t>n</a:t>
            </a:r>
            <a:r>
              <a:rPr lang="en"/>
              <a:t> , Z=z</a:t>
            </a:r>
            <a:r>
              <a:rPr lang="en" baseline="-25000"/>
              <a:t>1</a:t>
            </a:r>
            <a:r>
              <a:rPr lang="en"/>
              <a:t>z</a:t>
            </a:r>
            <a:r>
              <a:rPr lang="en" baseline="-25000"/>
              <a:t>2</a:t>
            </a:r>
            <a:r>
              <a:rPr lang="en"/>
              <a:t>z</a:t>
            </a:r>
            <a:r>
              <a:rPr lang="en" baseline="-25000"/>
              <a:t>3</a:t>
            </a:r>
            <a:r>
              <a:rPr lang="en"/>
              <a:t>z</a:t>
            </a:r>
            <a:r>
              <a:rPr lang="en" baseline="-25000"/>
              <a:t>4</a:t>
            </a:r>
            <a:r>
              <a:rPr lang="en"/>
              <a:t>...z</a:t>
            </a:r>
            <a:r>
              <a:rPr lang="en" baseline="-25000"/>
              <a:t>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756975" y="5778550"/>
            <a:ext cx="3031499" cy="3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rgbClr val="FF0000"/>
                </a:solidFill>
              </a:rPr>
              <a:t>Bigram language model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Example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100" y="1866150"/>
            <a:ext cx="5936800" cy="44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SRILM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 u="sng"/>
              <a:t>SRI</a:t>
            </a:r>
            <a:r>
              <a:rPr lang="en" b="1"/>
              <a:t> </a:t>
            </a:r>
            <a:r>
              <a:rPr lang="en" b="1" u="sng"/>
              <a:t>L</a:t>
            </a:r>
            <a:r>
              <a:rPr lang="en" b="1"/>
              <a:t>anguage </a:t>
            </a:r>
            <a:r>
              <a:rPr lang="en" b="1" u="sng"/>
              <a:t>M</a:t>
            </a:r>
            <a:r>
              <a:rPr lang="en" b="1"/>
              <a:t>odel toolkit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http://www.speech.sri.com/projects/srilm/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A toolkit for building and applying various statistical language models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Useful C++ classes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Using/</a:t>
            </a:r>
            <a:r>
              <a:rPr lang="en-US" b="1"/>
              <a:t>R</a:t>
            </a:r>
            <a:r>
              <a:rPr lang="en" b="1"/>
              <a:t>eproducing some of SRILM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SRILM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-US" b="1"/>
              <a:t>B</a:t>
            </a:r>
            <a:r>
              <a:rPr lang="en" b="1">
                <a:solidFill>
                  <a:schemeClr val="tx1"/>
                </a:solidFill>
              </a:rPr>
              <a:t>uild it from source code</a:t>
            </a:r>
            <a:r>
              <a:rPr lang="en-US" b="1">
                <a:solidFill>
                  <a:schemeClr val="tx1"/>
                </a:solidFill>
              </a:rPr>
              <a:t> (Provided on course website )</a:t>
            </a:r>
          </a:p>
          <a:p>
            <a:pPr marL="914400" lvl="1" indent="-228600">
              <a:lnSpc>
                <a:spcPct val="115000"/>
              </a:lnSpc>
              <a:buChar char="○"/>
            </a:pPr>
            <a:r>
              <a:rPr lang="en-US" altLang="zh-TW" b="1"/>
              <a:t>Allows you to use SRILM library</a:t>
            </a:r>
            <a:endParaRPr lang="en" altLang="zh-TW" b="1"/>
          </a:p>
          <a:p>
            <a:pPr marL="457200" lvl="0" indent="-228600">
              <a:lnSpc>
                <a:spcPct val="115000"/>
              </a:lnSpc>
              <a:buChar char="●"/>
            </a:pPr>
            <a:r>
              <a:rPr lang="en-US" altLang="zh-TW" b="1"/>
              <a:t>Or d</a:t>
            </a:r>
            <a:r>
              <a:rPr lang="en" altLang="zh-TW" b="1"/>
              <a:t>ownload the executable from the course website</a:t>
            </a:r>
            <a:r>
              <a:rPr lang="en-US" altLang="zh-TW" b="1"/>
              <a:t> to finish the first part of HW3</a:t>
            </a:r>
            <a:endParaRPr lang="en" altLang="zh-TW" b="1"/>
          </a:p>
          <a:p>
            <a:pPr marL="914400" lvl="1" indent="-228600">
              <a:lnSpc>
                <a:spcPct val="115000"/>
              </a:lnSpc>
              <a:buChar char="○"/>
            </a:pPr>
            <a:r>
              <a:rPr lang="en" altLang="zh-TW" b="1"/>
              <a:t>Different platform:</a:t>
            </a:r>
          </a:p>
          <a:p>
            <a:pPr marL="1371600" lvl="2" indent="-228600">
              <a:lnSpc>
                <a:spcPct val="115000"/>
              </a:lnSpc>
              <a:buChar char="■"/>
            </a:pPr>
            <a:r>
              <a:rPr lang="en" altLang="zh-TW" b="1"/>
              <a:t>i686 for 32-bit GNU/Linux</a:t>
            </a:r>
          </a:p>
          <a:p>
            <a:pPr marL="1371600" lvl="2" indent="-228600">
              <a:lnSpc>
                <a:spcPct val="115000"/>
              </a:lnSpc>
              <a:buChar char="■"/>
            </a:pPr>
            <a:r>
              <a:rPr lang="en" altLang="zh-TW" b="1"/>
              <a:t>i686-m64 for 64-bit GNU/Linux (CSIE workstation)</a:t>
            </a:r>
          </a:p>
          <a:p>
            <a:pPr marL="1371600" lvl="2" indent="-228600">
              <a:lnSpc>
                <a:spcPct val="115000"/>
              </a:lnSpc>
              <a:buChar char="■"/>
            </a:pPr>
            <a:r>
              <a:rPr lang="en" altLang="zh-TW" b="1"/>
              <a:t>Cygwin for 32-bit Windows with cygwin environment</a:t>
            </a: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1783</TotalTime>
  <Words>1548</Words>
  <Application>Microsoft Macintosh PowerPoint</Application>
  <PresentationFormat>On-screen Show (4:3)</PresentationFormat>
  <Paragraphs>225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Corbel</vt:lpstr>
      <vt:lpstr>Georgia</vt:lpstr>
      <vt:lpstr>Mangal</vt:lpstr>
      <vt:lpstr>Ubuntu</vt:lpstr>
      <vt:lpstr>新細明體</vt:lpstr>
      <vt:lpstr>Arial</vt:lpstr>
      <vt:lpstr>Parallax</vt:lpstr>
      <vt:lpstr>Digital Speech Processing Homework 3</vt:lpstr>
      <vt:lpstr>To complete the homework, you need to…</vt:lpstr>
      <vt:lpstr>Outline</vt:lpstr>
      <vt:lpstr>Introduction</vt:lpstr>
      <vt:lpstr>Introduction</vt:lpstr>
      <vt:lpstr>Introduction</vt:lpstr>
      <vt:lpstr>Example</vt:lpstr>
      <vt:lpstr>SRILM</vt:lpstr>
      <vt:lpstr>SRILM</vt:lpstr>
      <vt:lpstr>SRILM</vt:lpstr>
      <vt:lpstr>SRILM</vt:lpstr>
      <vt:lpstr>SRILM</vt:lpstr>
      <vt:lpstr>Example</vt:lpstr>
      <vt:lpstr>SRILM</vt:lpstr>
      <vt:lpstr>Big5-ZhuYin -&gt; ZhuYin-Big5</vt:lpstr>
      <vt:lpstr>Step by Step</vt:lpstr>
      <vt:lpstr>SRILM disambig</vt:lpstr>
      <vt:lpstr>My Disambig</vt:lpstr>
      <vt:lpstr>Tips</vt:lpstr>
      <vt:lpstr>How to deal with Chinese char?</vt:lpstr>
      <vt:lpstr>Submission Example:  student ID: r04922167</vt:lpstr>
      <vt:lpstr>Submission</vt:lpstr>
      <vt:lpstr>Grading</vt:lpstr>
      <vt:lpstr>If there are errors during TA’s testing</vt:lpstr>
      <vt:lpstr>Evaluation Procedure</vt:lpstr>
      <vt:lpstr>Evaluation Procedure</vt:lpstr>
      <vt:lpstr>Evaluation Procedure</vt:lpstr>
      <vt:lpstr>Late Penalty</vt:lpstr>
      <vt:lpstr>Notes</vt:lpstr>
      <vt:lpstr>Makefile example</vt:lpstr>
      <vt:lpstr>Reminders and Suggestions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Speech Processing Homework 3</dc:title>
  <cp:lastModifiedBy>Shawn Wang</cp:lastModifiedBy>
  <cp:revision>164</cp:revision>
  <dcterms:modified xsi:type="dcterms:W3CDTF">2016-11-16T02:17:05Z</dcterms:modified>
</cp:coreProperties>
</file>