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4"/>
  </p:notesMasterIdLst>
  <p:sldIdLst>
    <p:sldId id="256" r:id="rId2"/>
    <p:sldId id="257" r:id="rId3"/>
    <p:sldId id="277" r:id="rId4"/>
    <p:sldId id="283" r:id="rId5"/>
    <p:sldId id="285" r:id="rId6"/>
    <p:sldId id="284" r:id="rId7"/>
    <p:sldId id="286" r:id="rId8"/>
    <p:sldId id="270" r:id="rId9"/>
    <p:sldId id="296" r:id="rId10"/>
    <p:sldId id="271" r:id="rId11"/>
    <p:sldId id="288" r:id="rId12"/>
    <p:sldId id="287" r:id="rId13"/>
    <p:sldId id="273" r:id="rId14"/>
    <p:sldId id="289" r:id="rId15"/>
    <p:sldId id="290" r:id="rId16"/>
    <p:sldId id="291" r:id="rId17"/>
    <p:sldId id="292" r:id="rId18"/>
    <p:sldId id="281" r:id="rId19"/>
    <p:sldId id="293" r:id="rId20"/>
    <p:sldId id="294" r:id="rId21"/>
    <p:sldId id="295" r:id="rId22"/>
    <p:sldId id="265" r:id="rId23"/>
    <p:sldId id="267" r:id="rId24"/>
    <p:sldId id="268" r:id="rId25"/>
    <p:sldId id="300" r:id="rId26"/>
    <p:sldId id="301" r:id="rId27"/>
    <p:sldId id="302" r:id="rId28"/>
    <p:sldId id="303" r:id="rId29"/>
    <p:sldId id="304" r:id="rId30"/>
    <p:sldId id="305" r:id="rId31"/>
    <p:sldId id="298" r:id="rId32"/>
    <p:sldId id="29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70" autoAdjust="0"/>
  </p:normalViewPr>
  <p:slideViewPr>
    <p:cSldViewPr>
      <p:cViewPr varScale="1">
        <p:scale>
          <a:sx n="106" d="100"/>
          <a:sy n="106" d="100"/>
        </p:scale>
        <p:origin x="660" y="108"/>
      </p:cViewPr>
      <p:guideLst>
        <p:guide orient="horz" pos="2160"/>
        <p:guide pos="2880"/>
      </p:guideLst>
    </p:cSldViewPr>
  </p:slideViewPr>
  <p:outlineViewPr>
    <p:cViewPr>
      <p:scale>
        <a:sx n="33" d="100"/>
        <a:sy n="33" d="100"/>
      </p:scale>
      <p:origin x="84" y="175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9158D-1E92-4AE6-91CF-8DC94836DEBC}" type="datetimeFigureOut">
              <a:rPr lang="zh-TW" altLang="en-US" smtClean="0"/>
              <a:t>2015/10/17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63811-1C56-43A9-B60C-F4F0C4C38487}" type="slidenum">
              <a:rPr lang="zh-TW" altLang="en-US" smtClean="0"/>
              <a:t>‹#›</a:t>
            </a:fld>
            <a:endParaRPr lang="zh-TW" altLang="en-US"/>
          </a:p>
        </p:txBody>
      </p:sp>
    </p:spTree>
    <p:extLst>
      <p:ext uri="{BB962C8B-B14F-4D97-AF65-F5344CB8AC3E}">
        <p14:creationId xmlns:p14="http://schemas.microsoft.com/office/powerpoint/2010/main" val="225192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7BF5143-1718-49AB-A424-6CDB722BC168}" type="datetimeFigureOut">
              <a:rPr lang="zh-TW" altLang="en-US" smtClean="0"/>
              <a:t>2015/10/17</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9D6B197E-A009-44B1-9CA6-38880D7D20A7}"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6B197E-A009-44B1-9CA6-38880D7D20A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9D6B197E-A009-44B1-9CA6-38880D7D20A7}"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E7BF5143-1718-49AB-A424-6CDB722BC168}" type="datetimeFigureOut">
              <a:rPr lang="zh-TW" altLang="en-US" smtClean="0"/>
              <a:t>2015/10/17</a:t>
            </a:fld>
            <a:endParaRPr lang="zh-TW" altLang="en-US"/>
          </a:p>
        </p:txBody>
      </p:sp>
      <p:sp>
        <p:nvSpPr>
          <p:cNvPr id="10" name="投影片編號版面配置區 9"/>
          <p:cNvSpPr>
            <a:spLocks noGrp="1"/>
          </p:cNvSpPr>
          <p:nvPr>
            <p:ph type="sldNum" sz="quarter" idx="16"/>
          </p:nvPr>
        </p:nvSpPr>
        <p:spPr/>
        <p:txBody>
          <a:bodyPr rtlCol="0"/>
          <a:lstStyle/>
          <a:p>
            <a:fld id="{9D6B197E-A009-44B1-9CA6-38880D7D20A7}"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E7BF5143-1718-49AB-A424-6CDB722BC168}" type="datetimeFigureOut">
              <a:rPr lang="zh-TW" altLang="en-US" smtClean="0"/>
              <a:t>2015/10/17</a:t>
            </a:fld>
            <a:endParaRPr lang="zh-TW" altLang="en-US"/>
          </a:p>
        </p:txBody>
      </p:sp>
      <p:sp>
        <p:nvSpPr>
          <p:cNvPr id="12" name="投影片編號版面配置區 11"/>
          <p:cNvSpPr>
            <a:spLocks noGrp="1"/>
          </p:cNvSpPr>
          <p:nvPr>
            <p:ph type="sldNum" sz="quarter" idx="16"/>
          </p:nvPr>
        </p:nvSpPr>
        <p:spPr/>
        <p:txBody>
          <a:bodyPr rtlCol="0"/>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9D6B197E-A009-44B1-9CA6-38880D7D20A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E7BF5143-1718-49AB-A424-6CDB722BC168}" type="datetimeFigureOut">
              <a:rPr lang="zh-TW" altLang="en-US" smtClean="0"/>
              <a:t>2015/10/17</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7BF5143-1718-49AB-A424-6CDB722BC168}" type="datetimeFigureOut">
              <a:rPr lang="zh-TW" altLang="en-US" smtClean="0"/>
              <a:t>2015/10/17</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D6B197E-A009-44B1-9CA6-38880D7D20A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System programing</a:t>
            </a:r>
            <a:br>
              <a:rPr lang="en-US" altLang="zh-TW" dirty="0" smtClean="0"/>
            </a:br>
            <a:r>
              <a:rPr lang="en-US" altLang="zh-TW" dirty="0" smtClean="0"/>
              <a:t>HW2</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55884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csiebox_protocol_header</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1637488"/>
              </p:ext>
            </p:extLst>
          </p:nvPr>
        </p:nvGraphicFramePr>
        <p:xfrm>
          <a:off x="3491880" y="2924944"/>
          <a:ext cx="1031776" cy="1854200"/>
        </p:xfrm>
        <a:graphic>
          <a:graphicData uri="http://schemas.openxmlformats.org/drawingml/2006/table">
            <a:tbl>
              <a:tblPr firstRow="1" bandRow="1">
                <a:tableStyleId>{69CF1AB2-1976-4502-BF36-3FF5EA218861}</a:tableStyleId>
              </a:tblPr>
              <a:tblGrid>
                <a:gridCol w="1031776"/>
              </a:tblGrid>
              <a:tr h="370840">
                <a:tc>
                  <a:txBody>
                    <a:bodyPr/>
                    <a:lstStyle/>
                    <a:p>
                      <a:r>
                        <a:rPr lang="en-US" altLang="zh-TW" b="0" dirty="0" smtClean="0"/>
                        <a:t>magic</a:t>
                      </a:r>
                      <a:endParaRPr lang="zh-TW" altLang="en-US" b="0" dirty="0"/>
                    </a:p>
                  </a:txBody>
                  <a:tcPr/>
                </a:tc>
              </a:tr>
              <a:tr h="370840">
                <a:tc>
                  <a:txBody>
                    <a:bodyPr/>
                    <a:lstStyle/>
                    <a:p>
                      <a:r>
                        <a:rPr lang="en-US" altLang="zh-TW" dirty="0" smtClean="0"/>
                        <a:t>op</a:t>
                      </a:r>
                      <a:endParaRPr lang="zh-TW" altLang="en-US" dirty="0"/>
                    </a:p>
                  </a:txBody>
                  <a:tcPr/>
                </a:tc>
              </a:tr>
              <a:tr h="370840">
                <a:tc>
                  <a:txBody>
                    <a:bodyPr/>
                    <a:lstStyle/>
                    <a:p>
                      <a:r>
                        <a:rPr lang="en-US" altLang="zh-TW" dirty="0" smtClean="0"/>
                        <a:t>status</a:t>
                      </a:r>
                      <a:endParaRPr lang="zh-TW" altLang="en-US" dirty="0"/>
                    </a:p>
                  </a:txBody>
                  <a:tcPr/>
                </a:tc>
              </a:tr>
              <a:tr h="370840">
                <a:tc>
                  <a:txBody>
                    <a:bodyPr/>
                    <a:lstStyle/>
                    <a:p>
                      <a:r>
                        <a:rPr lang="en-US" altLang="zh-TW" dirty="0" err="1" smtClean="0"/>
                        <a:t>client_id</a:t>
                      </a:r>
                      <a:endParaRPr lang="zh-TW" altLang="en-US" dirty="0"/>
                    </a:p>
                  </a:txBody>
                  <a:tcPr/>
                </a:tc>
              </a:tr>
              <a:tr h="370840">
                <a:tc>
                  <a:txBody>
                    <a:bodyPr/>
                    <a:lstStyle/>
                    <a:p>
                      <a:r>
                        <a:rPr lang="en-US" altLang="zh-TW" dirty="0" err="1" smtClean="0"/>
                        <a:t>datalen</a:t>
                      </a:r>
                      <a:endParaRPr lang="zh-TW" altLang="en-US" dirty="0"/>
                    </a:p>
                  </a:txBody>
                  <a:tcPr/>
                </a:tc>
              </a:tr>
            </a:tbl>
          </a:graphicData>
        </a:graphic>
      </p:graphicFrame>
      <p:cxnSp>
        <p:nvCxnSpPr>
          <p:cNvPr id="15" name="肘形接點 14"/>
          <p:cNvCxnSpPr/>
          <p:nvPr/>
        </p:nvCxnSpPr>
        <p:spPr>
          <a:xfrm flipV="1">
            <a:off x="4499992" y="2780928"/>
            <a:ext cx="576064" cy="36004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單箭頭接點 21"/>
          <p:cNvCxnSpPr/>
          <p:nvPr/>
        </p:nvCxnSpPr>
        <p:spPr>
          <a:xfrm>
            <a:off x="4499992" y="342900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單箭頭接點 29"/>
          <p:cNvCxnSpPr/>
          <p:nvPr/>
        </p:nvCxnSpPr>
        <p:spPr>
          <a:xfrm>
            <a:off x="4499992" y="3861048"/>
            <a:ext cx="576064"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 name="內容版面配置區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6002" y="2021240"/>
            <a:ext cx="2657846" cy="4010585"/>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698" y="1916832"/>
            <a:ext cx="3972479" cy="4601217"/>
          </a:xfrm>
          <a:prstGeom prst="rect">
            <a:avLst/>
          </a:prstGeom>
        </p:spPr>
      </p:pic>
    </p:spTree>
    <p:extLst>
      <p:ext uri="{BB962C8B-B14F-4D97-AF65-F5344CB8AC3E}">
        <p14:creationId xmlns:p14="http://schemas.microsoft.com/office/powerpoint/2010/main" val="3170261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csiebox_protocol_header</a:t>
            </a:r>
            <a:endParaRPr lang="zh-TW" altLang="en-US" dirty="0"/>
          </a:p>
        </p:txBody>
      </p:sp>
      <p:sp>
        <p:nvSpPr>
          <p:cNvPr id="3" name="內容版面配置區 2"/>
          <p:cNvSpPr>
            <a:spLocks noGrp="1"/>
          </p:cNvSpPr>
          <p:nvPr>
            <p:ph sz="quarter" idx="1"/>
          </p:nvPr>
        </p:nvSpPr>
        <p:spPr/>
        <p:txBody>
          <a:bodyPr/>
          <a:lstStyle/>
          <a:p>
            <a:r>
              <a:rPr lang="en-US" altLang="zh-TW" dirty="0"/>
              <a:t>Attribute </a:t>
            </a:r>
            <a:r>
              <a:rPr lang="en-US" altLang="zh-TW" dirty="0">
                <a:solidFill>
                  <a:srgbClr val="0070C0"/>
                </a:solidFill>
              </a:rPr>
              <a:t>Magic</a:t>
            </a:r>
            <a:r>
              <a:rPr lang="en-US" altLang="zh-TW" dirty="0"/>
              <a:t>, defined for security purpose.</a:t>
            </a:r>
          </a:p>
          <a:p>
            <a:r>
              <a:rPr lang="en-US" altLang="zh-TW" dirty="0"/>
              <a:t>Attribute </a:t>
            </a:r>
            <a:r>
              <a:rPr lang="en-US" altLang="zh-TW" dirty="0">
                <a:solidFill>
                  <a:srgbClr val="0070C0"/>
                </a:solidFill>
              </a:rPr>
              <a:t>Op</a:t>
            </a:r>
            <a:r>
              <a:rPr lang="en-US" altLang="zh-TW" dirty="0"/>
              <a:t> defines operation code.</a:t>
            </a:r>
          </a:p>
          <a:p>
            <a:r>
              <a:rPr lang="en-US" altLang="zh-TW" dirty="0"/>
              <a:t>Attribute </a:t>
            </a:r>
            <a:r>
              <a:rPr lang="en-US" altLang="zh-TW" dirty="0">
                <a:solidFill>
                  <a:srgbClr val="0070C0"/>
                </a:solidFill>
              </a:rPr>
              <a:t>Status</a:t>
            </a:r>
            <a:r>
              <a:rPr lang="en-US" altLang="zh-TW" dirty="0"/>
              <a:t> defines return status.</a:t>
            </a:r>
          </a:p>
          <a:p>
            <a:r>
              <a:rPr lang="en-US" altLang="zh-TW" dirty="0"/>
              <a:t>Attribute </a:t>
            </a:r>
            <a:r>
              <a:rPr lang="en-US" altLang="zh-TW" dirty="0" err="1">
                <a:solidFill>
                  <a:srgbClr val="0070C0"/>
                </a:solidFill>
              </a:rPr>
              <a:t>Client_id</a:t>
            </a:r>
            <a:r>
              <a:rPr lang="en-US" altLang="zh-TW" dirty="0"/>
              <a:t> defines the identification of client processes, which will be used in multiple clients scenario.</a:t>
            </a:r>
          </a:p>
          <a:p>
            <a:r>
              <a:rPr lang="en-US" altLang="zh-TW" dirty="0"/>
              <a:t>Attribute </a:t>
            </a:r>
            <a:r>
              <a:rPr lang="en-US" altLang="zh-TW" dirty="0" err="1">
                <a:solidFill>
                  <a:srgbClr val="0070C0"/>
                </a:solidFill>
              </a:rPr>
              <a:t>Datalen</a:t>
            </a:r>
            <a:r>
              <a:rPr lang="en-US" altLang="zh-TW" dirty="0"/>
              <a:t> defines the length of optional attributes and will be used to identify the types of optional attributes.</a:t>
            </a:r>
            <a:endParaRPr lang="zh-TW" altLang="en-US" dirty="0"/>
          </a:p>
        </p:txBody>
      </p:sp>
    </p:spTree>
    <p:extLst>
      <p:ext uri="{BB962C8B-B14F-4D97-AF65-F5344CB8AC3E}">
        <p14:creationId xmlns:p14="http://schemas.microsoft.com/office/powerpoint/2010/main" val="387341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csiebox_protocol_login</a:t>
            </a:r>
            <a:endParaRPr lang="zh-TW" altLang="en-US" dirty="0"/>
          </a:p>
        </p:txBody>
      </p:sp>
      <p:sp>
        <p:nvSpPr>
          <p:cNvPr id="3" name="內容版面配置區 2"/>
          <p:cNvSpPr>
            <a:spLocks noGrp="1"/>
          </p:cNvSpPr>
          <p:nvPr>
            <p:ph sz="quarter" idx="1"/>
          </p:nvPr>
        </p:nvSpPr>
        <p:spPr>
          <a:xfrm>
            <a:off x="612648" y="1600200"/>
            <a:ext cx="8153400" cy="4709120"/>
          </a:xfrm>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pPr marL="0" indent="0">
              <a:buNone/>
            </a:pPr>
            <a:endParaRPr lang="en-US" altLang="zh-TW" sz="2000" dirty="0" smtClean="0"/>
          </a:p>
          <a:p>
            <a:r>
              <a:rPr lang="en-US" altLang="zh-TW" sz="2000" dirty="0" smtClean="0"/>
              <a:t>Client </a:t>
            </a:r>
            <a:r>
              <a:rPr lang="en-US" altLang="zh-TW" sz="2000" dirty="0"/>
              <a:t>sends </a:t>
            </a:r>
            <a:r>
              <a:rPr lang="en-US" altLang="zh-TW" sz="2000" dirty="0">
                <a:solidFill>
                  <a:srgbClr val="0070C0"/>
                </a:solidFill>
              </a:rPr>
              <a:t>user name </a:t>
            </a:r>
            <a:r>
              <a:rPr lang="en-US" altLang="zh-TW" sz="2000" dirty="0"/>
              <a:t>and </a:t>
            </a:r>
            <a:r>
              <a:rPr lang="en-US" altLang="zh-TW" sz="2000" dirty="0" err="1">
                <a:solidFill>
                  <a:srgbClr val="0070C0"/>
                </a:solidFill>
              </a:rPr>
              <a:t>passwd_hash</a:t>
            </a:r>
            <a:r>
              <a:rPr lang="en-US" altLang="zh-TW" sz="2000" dirty="0"/>
              <a:t> to server. If the user name and password matches, server returns OK in status field and </a:t>
            </a:r>
            <a:r>
              <a:rPr lang="en-US" altLang="zh-TW" sz="2000" dirty="0" err="1"/>
              <a:t>client_id</a:t>
            </a:r>
            <a:r>
              <a:rPr lang="en-US" altLang="zh-TW" sz="2000" dirty="0"/>
              <a:t>. Otherwise, FAIL is returned in status field.</a:t>
            </a:r>
            <a:endParaRPr lang="zh-TW" altLang="en-US" sz="2000" dirty="0"/>
          </a:p>
        </p:txBody>
      </p:sp>
      <p:pic>
        <p:nvPicPr>
          <p:cNvPr id="4" name="內容版面配置區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773220" cy="2486372"/>
          </a:xfrm>
          <a:prstGeom prst="rect">
            <a:avLst/>
          </a:prstGeom>
        </p:spPr>
      </p:pic>
    </p:spTree>
    <p:extLst>
      <p:ext uri="{BB962C8B-B14F-4D97-AF65-F5344CB8AC3E}">
        <p14:creationId xmlns:p14="http://schemas.microsoft.com/office/powerpoint/2010/main" val="92544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csiebox_protocol_meta</a:t>
            </a:r>
            <a:endParaRPr lang="zh-TW" altLang="en-US" dirty="0"/>
          </a:p>
        </p:txBody>
      </p:sp>
      <p:sp>
        <p:nvSpPr>
          <p:cNvPr id="3" name="內容版面配置區 2"/>
          <p:cNvSpPr>
            <a:spLocks noGrp="1"/>
          </p:cNvSpPr>
          <p:nvPr>
            <p:ph sz="quarter" idx="1"/>
          </p:nvPr>
        </p:nvSpPr>
        <p:spPr/>
        <p:txBody>
          <a:bodyPr>
            <a:noAutofit/>
          </a:bodyPr>
          <a:lstStyle/>
          <a:p>
            <a:pPr marL="0" indent="0">
              <a:buNone/>
            </a:pPr>
            <a:endParaRPr lang="en-US" altLang="zh-TW" sz="2000" dirty="0"/>
          </a:p>
          <a:p>
            <a:pPr marL="0" indent="0">
              <a:buNone/>
            </a:pPr>
            <a:endParaRPr lang="en-US" altLang="zh-TW" sz="2000" dirty="0" smtClean="0"/>
          </a:p>
          <a:p>
            <a:pPr marL="0" indent="0">
              <a:buNone/>
            </a:pPr>
            <a:endParaRPr lang="en-US" altLang="zh-TW" sz="2000" dirty="0"/>
          </a:p>
          <a:p>
            <a:pPr marL="0" indent="0">
              <a:buNone/>
            </a:pPr>
            <a:endParaRPr lang="en-US" altLang="zh-TW" sz="2000" dirty="0" smtClean="0"/>
          </a:p>
          <a:p>
            <a:pPr marL="0" indent="0">
              <a:buNone/>
            </a:pPr>
            <a:endParaRPr lang="en-US" altLang="zh-TW" sz="2000" dirty="0"/>
          </a:p>
          <a:p>
            <a:endParaRPr lang="en-US" altLang="zh-TW" sz="2000" dirty="0" smtClean="0"/>
          </a:p>
          <a:p>
            <a:pPr marL="0" indent="0">
              <a:buNone/>
            </a:pPr>
            <a:endParaRPr lang="en-US" altLang="zh-TW" sz="2000" dirty="0" smtClean="0"/>
          </a:p>
          <a:p>
            <a:endParaRPr lang="en-US" altLang="zh-TW" sz="2000" dirty="0" smtClean="0"/>
          </a:p>
          <a:p>
            <a:r>
              <a:rPr lang="en-US" altLang="zh-TW" sz="2000" dirty="0" smtClean="0"/>
              <a:t>When </a:t>
            </a:r>
            <a:r>
              <a:rPr lang="en-US" altLang="zh-TW" sz="2000" dirty="0"/>
              <a:t>file/</a:t>
            </a:r>
            <a:r>
              <a:rPr lang="en-US" altLang="zh-TW" sz="2000" dirty="0" err="1"/>
              <a:t>dir's</a:t>
            </a:r>
            <a:r>
              <a:rPr lang="en-US" altLang="zh-TW" sz="2000" dirty="0"/>
              <a:t> permission or group have been changed, client will send </a:t>
            </a:r>
            <a:r>
              <a:rPr lang="en-US" altLang="zh-TW" sz="2000" dirty="0" err="1"/>
              <a:t>sync_meta</a:t>
            </a:r>
            <a:r>
              <a:rPr lang="en-US" altLang="zh-TW" sz="2000" dirty="0"/>
              <a:t> request include file </a:t>
            </a:r>
            <a:r>
              <a:rPr lang="en-US" altLang="zh-TW" sz="2000" dirty="0" err="1"/>
              <a:t>pathlen</a:t>
            </a:r>
            <a:r>
              <a:rPr lang="en-US" altLang="zh-TW" sz="2000" dirty="0"/>
              <a:t> and </a:t>
            </a:r>
            <a:r>
              <a:rPr lang="en-US" altLang="zh-TW" sz="2000" dirty="0" smtClean="0"/>
              <a:t>meta </a:t>
            </a:r>
            <a:r>
              <a:rPr lang="en-US" altLang="zh-TW" sz="2000" dirty="0"/>
              <a:t>stat to server followed by </a:t>
            </a:r>
            <a:r>
              <a:rPr lang="en-US" altLang="zh-TW" sz="2000" dirty="0" smtClean="0"/>
              <a:t>file/</a:t>
            </a:r>
            <a:r>
              <a:rPr lang="en-US" altLang="zh-TW" sz="2000" dirty="0" err="1" smtClean="0"/>
              <a:t>dir</a:t>
            </a:r>
            <a:r>
              <a:rPr lang="en-US" altLang="zh-TW" sz="2000" dirty="0" smtClean="0"/>
              <a:t> </a:t>
            </a:r>
            <a:r>
              <a:rPr lang="en-US" altLang="zh-TW" sz="2000" dirty="0"/>
              <a:t>path. </a:t>
            </a:r>
            <a:endParaRPr lang="en-US" altLang="zh-TW" sz="2000" dirty="0" smtClean="0"/>
          </a:p>
          <a:p>
            <a:r>
              <a:rPr lang="en-US" altLang="zh-TW" sz="2000" dirty="0" smtClean="0"/>
              <a:t>Client send </a:t>
            </a:r>
            <a:r>
              <a:rPr lang="en-US" altLang="zh-TW" sz="2000" dirty="0"/>
              <a:t>this header include file </a:t>
            </a:r>
            <a:r>
              <a:rPr lang="en-US" altLang="zh-TW" sz="2000" dirty="0" err="1"/>
              <a:t>pathlen</a:t>
            </a:r>
            <a:r>
              <a:rPr lang="en-US" altLang="zh-TW" sz="2000" dirty="0"/>
              <a:t> and meta stat to server, and followed by file path. </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700808"/>
            <a:ext cx="4220448" cy="2944897"/>
          </a:xfrm>
          <a:prstGeom prst="rect">
            <a:avLst/>
          </a:prstGeom>
        </p:spPr>
      </p:pic>
    </p:spTree>
    <p:extLst>
      <p:ext uri="{BB962C8B-B14F-4D97-AF65-F5344CB8AC3E}">
        <p14:creationId xmlns:p14="http://schemas.microsoft.com/office/powerpoint/2010/main" val="1834438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csiebox_protocol_file</a:t>
            </a:r>
            <a:endParaRPr lang="zh-TW" altLang="en-US" dirty="0"/>
          </a:p>
        </p:txBody>
      </p:sp>
      <p:sp>
        <p:nvSpPr>
          <p:cNvPr id="3" name="內容版面配置區 2"/>
          <p:cNvSpPr>
            <a:spLocks noGrp="1"/>
          </p:cNvSpPr>
          <p:nvPr>
            <p:ph sz="quarter" idx="1"/>
          </p:nvPr>
        </p:nvSpPr>
        <p:spPr>
          <a:xfrm>
            <a:off x="612648" y="1600200"/>
            <a:ext cx="8153400" cy="4853136"/>
          </a:xfrm>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Sync </a:t>
            </a:r>
            <a:r>
              <a:rPr lang="en-US" altLang="zh-TW" sz="2000" dirty="0"/>
              <a:t>file session consists of </a:t>
            </a:r>
            <a:r>
              <a:rPr lang="en-US" altLang="zh-TW" sz="2000" dirty="0" smtClean="0"/>
              <a:t>2 </a:t>
            </a:r>
            <a:r>
              <a:rPr lang="en-US" altLang="zh-TW" sz="2000" dirty="0"/>
              <a:t>steps in this operation. </a:t>
            </a:r>
            <a:endParaRPr lang="en-US" altLang="zh-TW" sz="2000" dirty="0" smtClean="0"/>
          </a:p>
          <a:p>
            <a:r>
              <a:rPr lang="en-US" altLang="zh-TW" sz="2000" dirty="0" smtClean="0"/>
              <a:t>First, </a:t>
            </a:r>
            <a:r>
              <a:rPr lang="en-US" altLang="zh-TW" sz="2000" dirty="0"/>
              <a:t>the client sends a </a:t>
            </a:r>
            <a:r>
              <a:rPr lang="en-US" altLang="zh-TW" sz="2000" dirty="0" err="1"/>
              <a:t>sync_meta</a:t>
            </a:r>
            <a:r>
              <a:rPr lang="en-US" altLang="zh-TW" sz="2000" dirty="0"/>
              <a:t> </a:t>
            </a:r>
            <a:r>
              <a:rPr lang="en-US" altLang="zh-TW" sz="2000" dirty="0" smtClean="0"/>
              <a:t>header which </a:t>
            </a:r>
            <a:r>
              <a:rPr lang="en-US" altLang="zh-TW" sz="2000" dirty="0"/>
              <a:t>provides </a:t>
            </a:r>
            <a:r>
              <a:rPr lang="en-US" altLang="zh-TW" sz="2000" dirty="0" err="1"/>
              <a:t>struct</a:t>
            </a:r>
            <a:r>
              <a:rPr lang="en-US" altLang="zh-TW" sz="2000" dirty="0"/>
              <a:t> stat, file path length and file </a:t>
            </a:r>
            <a:r>
              <a:rPr lang="en-US" altLang="zh-TW" sz="2000" dirty="0" smtClean="0"/>
              <a:t>hash, and client </a:t>
            </a:r>
            <a:r>
              <a:rPr lang="en-US" altLang="zh-TW" sz="2000" dirty="0"/>
              <a:t>sends file path to server </a:t>
            </a:r>
            <a:r>
              <a:rPr lang="en-US" altLang="zh-TW" sz="2000" dirty="0" smtClean="0"/>
              <a:t>followed. </a:t>
            </a:r>
          </a:p>
          <a:p>
            <a:r>
              <a:rPr lang="en-US" altLang="zh-TW" sz="2000" dirty="0" smtClean="0"/>
              <a:t>Second, Server </a:t>
            </a:r>
            <a:r>
              <a:rPr lang="en-US" altLang="zh-TW" sz="2000" dirty="0"/>
              <a:t>has to sync meta, and it checks the file hash, if file hash on client is different from that on server, the server returns </a:t>
            </a:r>
            <a:r>
              <a:rPr lang="en-US" altLang="zh-TW" sz="2000" dirty="0">
                <a:solidFill>
                  <a:srgbClr val="0070C0"/>
                </a:solidFill>
              </a:rPr>
              <a:t>MORE</a:t>
            </a:r>
            <a:r>
              <a:rPr lang="en-US" altLang="zh-TW" sz="2000" dirty="0"/>
              <a:t> and the client will send file data to server. Otherwise, the server returns OK and terminates the session.</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607" y="1700808"/>
            <a:ext cx="4877481" cy="2191056"/>
          </a:xfrm>
          <a:prstGeom prst="rect">
            <a:avLst/>
          </a:prstGeom>
        </p:spPr>
      </p:pic>
    </p:spTree>
    <p:extLst>
      <p:ext uri="{BB962C8B-B14F-4D97-AF65-F5344CB8AC3E}">
        <p14:creationId xmlns:p14="http://schemas.microsoft.com/office/powerpoint/2010/main" val="152905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csiebox_protocol_hardlink</a:t>
            </a:r>
            <a:endParaRPr lang="zh-TW" altLang="en-US" dirty="0"/>
          </a:p>
        </p:txBody>
      </p:sp>
      <p:sp>
        <p:nvSpPr>
          <p:cNvPr id="3" name="內容版面配置區 2"/>
          <p:cNvSpPr>
            <a:spLocks noGrp="1"/>
          </p:cNvSpPr>
          <p:nvPr>
            <p:ph sz="quarter"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pPr marL="0" indent="0">
              <a:buNone/>
            </a:pPr>
            <a:endParaRPr lang="en-US" altLang="zh-TW" sz="2000" dirty="0" smtClean="0"/>
          </a:p>
          <a:p>
            <a:r>
              <a:rPr lang="en-US" altLang="zh-TW" sz="2000" dirty="0" smtClean="0"/>
              <a:t>Client </a:t>
            </a:r>
            <a:r>
              <a:rPr lang="en-US" altLang="zh-TW" sz="2000" dirty="0"/>
              <a:t>send this header include source path length and target path length to server, and followed by source and target path. </a:t>
            </a:r>
            <a:endParaRPr lang="en-US" altLang="zh-TW" sz="2000" dirty="0" smtClean="0"/>
          </a:p>
          <a:p>
            <a:r>
              <a:rPr lang="en-US" altLang="zh-TW" sz="2000" dirty="0" smtClean="0"/>
              <a:t>If a hard link is successfully created, server returns OK in status field. Otherwise, it returns FAIL in status field</a:t>
            </a:r>
            <a:r>
              <a:rPr lang="en-US" altLang="zh-TW" sz="2000" dirty="0"/>
              <a:t>. </a:t>
            </a:r>
            <a:endParaRPr lang="en-US" altLang="zh-TW" sz="2000" dirty="0" smtClean="0"/>
          </a:p>
          <a:p>
            <a:r>
              <a:rPr lang="en-US" altLang="zh-TW" sz="2000" dirty="0" smtClean="0"/>
              <a:t>Hint</a:t>
            </a:r>
            <a:r>
              <a:rPr lang="en-US" altLang="zh-TW" sz="2000" dirty="0"/>
              <a:t>: you can use </a:t>
            </a:r>
            <a:r>
              <a:rPr lang="en-US" altLang="zh-TW" sz="2000" dirty="0" err="1"/>
              <a:t>lstat</a:t>
            </a:r>
            <a:r>
              <a:rPr lang="en-US" altLang="zh-TW" sz="2000" dirty="0"/>
              <a:t>() to check </a:t>
            </a:r>
            <a:r>
              <a:rPr lang="en-US" altLang="zh-TW" sz="2000" dirty="0" err="1"/>
              <a:t>Inode</a:t>
            </a:r>
            <a:r>
              <a:rPr lang="en-US" altLang="zh-TW" sz="2000" dirty="0"/>
              <a:t> to determine either it is hard link or not.</a:t>
            </a:r>
            <a:endParaRPr lang="en-US" altLang="zh-TW" sz="2000" dirty="0" smtClean="0"/>
          </a:p>
          <a:p>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600200"/>
            <a:ext cx="4972744" cy="2400635"/>
          </a:xfrm>
          <a:prstGeom prst="rect">
            <a:avLst/>
          </a:prstGeom>
        </p:spPr>
      </p:pic>
    </p:spTree>
    <p:extLst>
      <p:ext uri="{BB962C8B-B14F-4D97-AF65-F5344CB8AC3E}">
        <p14:creationId xmlns:p14="http://schemas.microsoft.com/office/powerpoint/2010/main" val="307218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csiebox_protocol_rm</a:t>
            </a:r>
            <a:endParaRPr lang="zh-TW" altLang="en-US" dirty="0"/>
          </a:p>
        </p:txBody>
      </p:sp>
      <p:sp>
        <p:nvSpPr>
          <p:cNvPr id="3" name="內容版面配置區 2"/>
          <p:cNvSpPr>
            <a:spLocks noGrp="1"/>
          </p:cNvSpPr>
          <p:nvPr>
            <p:ph sz="quarter"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Client </a:t>
            </a:r>
            <a:r>
              <a:rPr lang="en-US" altLang="zh-TW" sz="2000" dirty="0"/>
              <a:t>send this header include </a:t>
            </a:r>
            <a:r>
              <a:rPr lang="en-US" altLang="zh-TW" sz="2000" dirty="0" smtClean="0"/>
              <a:t>path </a:t>
            </a:r>
            <a:r>
              <a:rPr lang="en-US" altLang="zh-TW" sz="2000" dirty="0"/>
              <a:t>length </a:t>
            </a:r>
            <a:r>
              <a:rPr lang="en-US" altLang="zh-TW" sz="2000" dirty="0" smtClean="0"/>
              <a:t>to </a:t>
            </a:r>
            <a:r>
              <a:rPr lang="en-US" altLang="zh-TW" sz="2000" dirty="0"/>
              <a:t>server, and followed by </a:t>
            </a:r>
            <a:r>
              <a:rPr lang="en-US" altLang="zh-TW" sz="2000" dirty="0" smtClean="0"/>
              <a:t>file/</a:t>
            </a:r>
            <a:r>
              <a:rPr lang="en-US" altLang="zh-TW" sz="2000" dirty="0" err="1" smtClean="0"/>
              <a:t>dir</a:t>
            </a:r>
            <a:r>
              <a:rPr lang="en-US" altLang="zh-TW" sz="2000" dirty="0" smtClean="0"/>
              <a:t> path. </a:t>
            </a:r>
            <a:endParaRPr lang="en-US" altLang="zh-TW" sz="2000" dirty="0"/>
          </a:p>
          <a:p>
            <a:r>
              <a:rPr lang="en-US" altLang="zh-TW" sz="2000" dirty="0" smtClean="0"/>
              <a:t>If </a:t>
            </a:r>
            <a:r>
              <a:rPr lang="en-US" altLang="zh-TW" sz="2000" dirty="0"/>
              <a:t>the file/directory is successfully removed on the server, the server returns OK in status field. Otherwise, it returns FAIL in status field.</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685623"/>
            <a:ext cx="4877481" cy="2162477"/>
          </a:xfrm>
          <a:prstGeom prst="rect">
            <a:avLst/>
          </a:prstGeom>
        </p:spPr>
      </p:pic>
    </p:spTree>
    <p:extLst>
      <p:ext uri="{BB962C8B-B14F-4D97-AF65-F5344CB8AC3E}">
        <p14:creationId xmlns:p14="http://schemas.microsoft.com/office/powerpoint/2010/main" val="24590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en-US" altLang="zh-TW" dirty="0"/>
              <a:t>Scan the </a:t>
            </a:r>
            <a:r>
              <a:rPr lang="en-US" altLang="zh-TW" dirty="0" smtClean="0"/>
              <a:t>directory</a:t>
            </a:r>
          </a:p>
          <a:p>
            <a:pPr lvl="1"/>
            <a:r>
              <a:rPr lang="en-US" altLang="zh-TW" dirty="0" smtClean="0"/>
              <a:t>The </a:t>
            </a:r>
            <a:r>
              <a:rPr lang="en-US" altLang="zh-TW" dirty="0"/>
              <a:t>process traverses/scans the local repository directory to find out the existed files and directories, and do the synchronization</a:t>
            </a:r>
            <a:r>
              <a:rPr lang="en-US" altLang="zh-TW" dirty="0" smtClean="0"/>
              <a:t>.</a:t>
            </a:r>
          </a:p>
          <a:p>
            <a:r>
              <a:rPr lang="en-US" altLang="zh-TW" dirty="0" smtClean="0"/>
              <a:t>In </a:t>
            </a:r>
            <a:r>
              <a:rPr lang="en-US" altLang="zh-TW" dirty="0"/>
              <a:t>this step, </a:t>
            </a:r>
            <a:r>
              <a:rPr lang="en-US" altLang="zh-TW" dirty="0">
                <a:solidFill>
                  <a:srgbClr val="0070C0"/>
                </a:solidFill>
              </a:rPr>
              <a:t>the process starts from the top of local repository and transmits all the files and directories to the server side. </a:t>
            </a:r>
            <a:r>
              <a:rPr lang="en-US" altLang="zh-TW" dirty="0"/>
              <a:t>You will use the provided socket communication template to transmit the files</a:t>
            </a:r>
            <a:r>
              <a:rPr lang="en-US" altLang="zh-TW" dirty="0" smtClean="0"/>
              <a:t>.</a:t>
            </a:r>
          </a:p>
          <a:p>
            <a:pPr lvl="1"/>
            <a:r>
              <a:rPr lang="en-US" altLang="zh-TW" dirty="0" smtClean="0"/>
              <a:t>However</a:t>
            </a:r>
            <a:r>
              <a:rPr lang="en-US" altLang="zh-TW" dirty="0"/>
              <a:t>, you have to handle the operations for maintaining directories including creating directories, reconstructing soft/hard link on the server sides, etc</a:t>
            </a:r>
            <a:r>
              <a:rPr lang="en-US" altLang="zh-TW" dirty="0" smtClean="0"/>
              <a:t>.</a:t>
            </a:r>
            <a:endParaRPr lang="en-US" altLang="zh-TW" dirty="0"/>
          </a:p>
        </p:txBody>
      </p:sp>
    </p:spTree>
    <p:extLst>
      <p:ext uri="{BB962C8B-B14F-4D97-AF65-F5344CB8AC3E}">
        <p14:creationId xmlns:p14="http://schemas.microsoft.com/office/powerpoint/2010/main" val="55304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Part1: Scan the local directory and sync(upload) to server</a:t>
            </a:r>
            <a:endParaRPr lang="en-US" altLang="zh-TW"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3284984"/>
            <a:ext cx="3133725" cy="3400425"/>
          </a:xfrm>
          <a:prstGeom prst="rect">
            <a:avLst/>
          </a:prstGeom>
        </p:spPr>
      </p:pic>
      <p:sp>
        <p:nvSpPr>
          <p:cNvPr id="7" name="圓角矩形 6"/>
          <p:cNvSpPr/>
          <p:nvPr/>
        </p:nvSpPr>
        <p:spPr>
          <a:xfrm>
            <a:off x="1763688" y="2564904"/>
            <a:ext cx="1051370" cy="48484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dirty="0" err="1" smtClean="0">
                <a:solidFill>
                  <a:schemeClr val="tx1"/>
                </a:solidFill>
              </a:rPr>
              <a:t>cdir</a:t>
            </a:r>
            <a:endParaRPr lang="en-US" altLang="zh-TW" sz="2400" dirty="0" smtClean="0">
              <a:solidFill>
                <a:schemeClr val="tx1"/>
              </a:solidFill>
            </a:endParaRPr>
          </a:p>
        </p:txBody>
      </p:sp>
      <p:sp>
        <p:nvSpPr>
          <p:cNvPr id="8" name="圓角矩形 7"/>
          <p:cNvSpPr/>
          <p:nvPr/>
        </p:nvSpPr>
        <p:spPr>
          <a:xfrm>
            <a:off x="6516216" y="2564904"/>
            <a:ext cx="1051370" cy="48484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dirty="0" err="1" smtClean="0">
                <a:solidFill>
                  <a:schemeClr val="tx1"/>
                </a:solidFill>
              </a:rPr>
              <a:t>sdir</a:t>
            </a:r>
            <a:endParaRPr lang="en-US" altLang="zh-TW" sz="2400" dirty="0" smtClean="0">
              <a:solidFill>
                <a:schemeClr val="tx1"/>
              </a:solidFill>
            </a:endParaRPr>
          </a:p>
        </p:txBody>
      </p:sp>
      <p:sp>
        <p:nvSpPr>
          <p:cNvPr id="9" name="向右箭號 8"/>
          <p:cNvSpPr/>
          <p:nvPr/>
        </p:nvSpPr>
        <p:spPr>
          <a:xfrm>
            <a:off x="4146037" y="4221088"/>
            <a:ext cx="1406782" cy="76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71" y="3284983"/>
            <a:ext cx="3133725" cy="3400425"/>
          </a:xfrm>
          <a:prstGeom prst="rect">
            <a:avLst/>
          </a:prstGeom>
        </p:spPr>
      </p:pic>
    </p:spTree>
    <p:extLst>
      <p:ext uri="{BB962C8B-B14F-4D97-AF65-F5344CB8AC3E}">
        <p14:creationId xmlns:p14="http://schemas.microsoft.com/office/powerpoint/2010/main" val="4133277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lnSpcReduction="10000"/>
          </a:bodyPr>
          <a:lstStyle/>
          <a:p>
            <a:r>
              <a:rPr lang="en-US" altLang="zh-TW" dirty="0" smtClean="0"/>
              <a:t>Part2: Monitor </a:t>
            </a:r>
            <a:r>
              <a:rPr lang="en-US" altLang="zh-TW" dirty="0"/>
              <a:t>the changes on files, directories, hard link, and soft link on local </a:t>
            </a:r>
            <a:r>
              <a:rPr lang="en-US" altLang="zh-TW" dirty="0" smtClean="0"/>
              <a:t>repository</a:t>
            </a:r>
          </a:p>
          <a:p>
            <a:pPr lvl="1"/>
            <a:r>
              <a:rPr lang="en-US" altLang="zh-TW" dirty="0" smtClean="0"/>
              <a:t>To </a:t>
            </a:r>
            <a:r>
              <a:rPr lang="en-US" altLang="zh-TW" dirty="0"/>
              <a:t>keep the file/directories to be up-to-date with the local repository, the process has to monitor if there is any change on </a:t>
            </a:r>
            <a:r>
              <a:rPr lang="en-US" altLang="zh-TW" dirty="0" smtClean="0"/>
              <a:t>files/directories.</a:t>
            </a:r>
          </a:p>
          <a:p>
            <a:r>
              <a:rPr lang="en-US" altLang="zh-TW" dirty="0" smtClean="0"/>
              <a:t>You </a:t>
            </a:r>
            <a:r>
              <a:rPr lang="en-US" altLang="zh-TW" dirty="0"/>
              <a:t>can use </a:t>
            </a:r>
            <a:r>
              <a:rPr lang="en-US" altLang="zh-TW" dirty="0" err="1">
                <a:solidFill>
                  <a:srgbClr val="0070C0"/>
                </a:solidFill>
              </a:rPr>
              <a:t>inotify</a:t>
            </a:r>
            <a:r>
              <a:rPr lang="en-US" altLang="zh-TW" dirty="0">
                <a:solidFill>
                  <a:srgbClr val="0070C0"/>
                </a:solidFill>
              </a:rPr>
              <a:t> API</a:t>
            </a:r>
            <a:r>
              <a:rPr lang="en-US" altLang="zh-TW" dirty="0"/>
              <a:t>, which can monitor file system events, to learn the update and conduct corresponding operations. </a:t>
            </a:r>
            <a:endParaRPr lang="en-US" altLang="zh-TW" dirty="0" smtClean="0"/>
          </a:p>
          <a:p>
            <a:pPr lvl="1"/>
            <a:r>
              <a:rPr lang="en-US" altLang="zh-TW" dirty="0" smtClean="0"/>
              <a:t>Example </a:t>
            </a:r>
            <a:r>
              <a:rPr lang="en-US" altLang="zh-TW" dirty="0"/>
              <a:t>program of using </a:t>
            </a:r>
            <a:r>
              <a:rPr lang="en-US" altLang="zh-TW" dirty="0" err="1"/>
              <a:t>inotify</a:t>
            </a:r>
            <a:r>
              <a:rPr lang="en-US" altLang="zh-TW" dirty="0"/>
              <a:t> API is available in the provided package, which is </a:t>
            </a:r>
            <a:r>
              <a:rPr lang="en-US" altLang="zh-TW" dirty="0" err="1"/>
              <a:t>inotify_test.c</a:t>
            </a:r>
            <a:r>
              <a:rPr lang="en-US" altLang="zh-TW" dirty="0"/>
              <a:t>.</a:t>
            </a:r>
            <a:endParaRPr lang="zh-TW" altLang="en-US" dirty="0"/>
          </a:p>
          <a:p>
            <a:endParaRPr lang="zh-TW" altLang="en-US" dirty="0"/>
          </a:p>
        </p:txBody>
      </p:sp>
    </p:spTree>
    <p:extLst>
      <p:ext uri="{BB962C8B-B14F-4D97-AF65-F5344CB8AC3E}">
        <p14:creationId xmlns:p14="http://schemas.microsoft.com/office/powerpoint/2010/main" val="348132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Goal</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You will build an Dropbox-like system called </a:t>
            </a:r>
            <a:r>
              <a:rPr lang="en-US" altLang="zh-TW" dirty="0" err="1" smtClean="0"/>
              <a:t>CSIEBox</a:t>
            </a:r>
            <a:r>
              <a:rPr lang="en-US" altLang="zh-TW" dirty="0" smtClean="0"/>
              <a:t> in the following assignment, and now you will start </a:t>
            </a:r>
            <a:r>
              <a:rPr lang="en-US" altLang="zh-TW" dirty="0"/>
              <a:t>with a fundamental functionality of </a:t>
            </a:r>
            <a:r>
              <a:rPr lang="en-US" altLang="zh-TW" dirty="0" err="1" smtClean="0"/>
              <a:t>CSIEBox</a:t>
            </a:r>
            <a:r>
              <a:rPr lang="en-US" altLang="zh-TW" dirty="0" smtClean="0"/>
              <a:t> in this homework.</a:t>
            </a:r>
          </a:p>
          <a:p>
            <a:r>
              <a:rPr lang="en-US" altLang="zh-TW" dirty="0" smtClean="0"/>
              <a:t>We are going to synchronize the files and directories under local repository to server side.</a:t>
            </a:r>
          </a:p>
          <a:p>
            <a:r>
              <a:rPr lang="en-US" altLang="zh-TW" dirty="0" smtClean="0"/>
              <a:t>You will need to run </a:t>
            </a:r>
            <a:r>
              <a:rPr lang="en-US" altLang="zh-TW" dirty="0"/>
              <a:t>up </a:t>
            </a:r>
            <a:r>
              <a:rPr lang="en-US" altLang="zh-TW" dirty="0" err="1" smtClean="0">
                <a:solidFill>
                  <a:srgbClr val="0070C0"/>
                </a:solidFill>
              </a:rPr>
              <a:t>multiprocess</a:t>
            </a:r>
            <a:r>
              <a:rPr lang="en-US" altLang="zh-TW" dirty="0" smtClean="0"/>
              <a:t> in this homework.</a:t>
            </a:r>
          </a:p>
        </p:txBody>
      </p:sp>
    </p:spTree>
    <p:extLst>
      <p:ext uri="{BB962C8B-B14F-4D97-AF65-F5344CB8AC3E}">
        <p14:creationId xmlns:p14="http://schemas.microsoft.com/office/powerpoint/2010/main" val="89852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a:bodyPr>
          <a:lstStyle/>
          <a:p>
            <a:r>
              <a:rPr lang="en-US" altLang="zh-TW" dirty="0"/>
              <a:t>Note that you have to pay special attention on handling the changes on </a:t>
            </a:r>
            <a:r>
              <a:rPr lang="en-US" altLang="zh-TW" b="1" dirty="0"/>
              <a:t>links</a:t>
            </a:r>
            <a:r>
              <a:rPr lang="en-US" altLang="zh-TW" dirty="0" smtClean="0"/>
              <a:t>.</a:t>
            </a:r>
          </a:p>
          <a:p>
            <a:r>
              <a:rPr lang="en-US" altLang="zh-TW" dirty="0" smtClean="0"/>
              <a:t>In </a:t>
            </a:r>
            <a:r>
              <a:rPr lang="en-US" altLang="zh-TW" dirty="0"/>
              <a:t>the case of </a:t>
            </a:r>
            <a:r>
              <a:rPr lang="en-US" altLang="zh-TW" dirty="0">
                <a:solidFill>
                  <a:srgbClr val="0070C0"/>
                </a:solidFill>
              </a:rPr>
              <a:t>symbolic link</a:t>
            </a:r>
            <a:r>
              <a:rPr lang="en-US" altLang="zh-TW" dirty="0"/>
              <a:t>, you need to update the value of link instead of updating the content it points to. Even if the file which the symbolic link points to is out of the local repository, or it is a bad link, or there is a loop in the symbolic links, we should do the synchronization anyway. </a:t>
            </a:r>
            <a:endParaRPr lang="zh-TW" altLang="en-US" dirty="0"/>
          </a:p>
        </p:txBody>
      </p:sp>
    </p:spTree>
    <p:extLst>
      <p:ext uri="{BB962C8B-B14F-4D97-AF65-F5344CB8AC3E}">
        <p14:creationId xmlns:p14="http://schemas.microsoft.com/office/powerpoint/2010/main" val="206451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lstStyle/>
          <a:p>
            <a:r>
              <a:rPr lang="en-US" altLang="zh-TW" dirty="0"/>
              <a:t>A </a:t>
            </a:r>
            <a:r>
              <a:rPr lang="en-US" altLang="zh-TW" dirty="0">
                <a:solidFill>
                  <a:srgbClr val="0070C0"/>
                </a:solidFill>
              </a:rPr>
              <a:t>hard link </a:t>
            </a:r>
            <a:r>
              <a:rPr lang="en-US" altLang="zh-TW" dirty="0"/>
              <a:t>should be processed in </a:t>
            </a:r>
            <a:r>
              <a:rPr lang="en-US" altLang="zh-TW" dirty="0" smtClean="0"/>
              <a:t>2 cases</a:t>
            </a:r>
            <a:r>
              <a:rPr lang="en-US" altLang="zh-TW" dirty="0"/>
              <a:t>. </a:t>
            </a:r>
            <a:endParaRPr lang="en-US" altLang="zh-TW" dirty="0" smtClean="0"/>
          </a:p>
          <a:p>
            <a:pPr lvl="1"/>
            <a:r>
              <a:rPr lang="en-US" altLang="zh-TW" dirty="0" smtClean="0"/>
              <a:t>If </a:t>
            </a:r>
            <a:r>
              <a:rPr lang="en-US" altLang="zh-TW" dirty="0"/>
              <a:t>it links to a file within the directory tree of local repository, it should remain to be a hard link on server side. </a:t>
            </a:r>
            <a:endParaRPr lang="en-US" altLang="zh-TW" dirty="0" smtClean="0"/>
          </a:p>
          <a:p>
            <a:pPr lvl="1"/>
            <a:r>
              <a:rPr lang="en-US" altLang="zh-TW" dirty="0" smtClean="0"/>
              <a:t>Otherwise</a:t>
            </a:r>
            <a:r>
              <a:rPr lang="en-US" altLang="zh-TW" dirty="0"/>
              <a:t>, it should be treated as a regular file, rather than a hard link.</a:t>
            </a:r>
            <a:endParaRPr lang="zh-TW" altLang="en-US" dirty="0"/>
          </a:p>
          <a:p>
            <a:endParaRPr lang="zh-TW" altLang="en-US" dirty="0"/>
          </a:p>
        </p:txBody>
      </p:sp>
    </p:spTree>
    <p:extLst>
      <p:ext uri="{BB962C8B-B14F-4D97-AF65-F5344CB8AC3E}">
        <p14:creationId xmlns:p14="http://schemas.microsoft.com/office/powerpoint/2010/main" val="216859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endParaRPr lang="zh-TW" altLang="en-US" dirty="0"/>
          </a:p>
        </p:txBody>
      </p:sp>
      <p:sp>
        <p:nvSpPr>
          <p:cNvPr id="3" name="內容版面配置區 2"/>
          <p:cNvSpPr>
            <a:spLocks noGrp="1"/>
          </p:cNvSpPr>
          <p:nvPr>
            <p:ph sz="quarter" idx="1"/>
          </p:nvPr>
        </p:nvSpPr>
        <p:spPr/>
        <p:txBody>
          <a:bodyPr>
            <a:normAutofit lnSpcReduction="10000"/>
          </a:bodyPr>
          <a:lstStyle/>
          <a:p>
            <a:r>
              <a:rPr lang="en-US" altLang="zh-TW" dirty="0" smtClean="0"/>
              <a:t>Total 10 points.</a:t>
            </a:r>
          </a:p>
          <a:p>
            <a:r>
              <a:rPr lang="en-US" altLang="zh-TW" dirty="0" smtClean="0"/>
              <a:t>5 points for synchronizing existed files and directories between client and server.</a:t>
            </a:r>
          </a:p>
          <a:p>
            <a:pPr lvl="1"/>
            <a:r>
              <a:rPr lang="en-US" altLang="zh-TW" dirty="0" smtClean="0"/>
              <a:t>(1 point) traverse directory tree: output the longest path on local repository to file </a:t>
            </a:r>
            <a:r>
              <a:rPr lang="en-US" altLang="zh-TW" b="1" i="1" dirty="0" smtClean="0"/>
              <a:t>longestPath.txt</a:t>
            </a:r>
            <a:r>
              <a:rPr lang="en-US" altLang="zh-TW" dirty="0" smtClean="0"/>
              <a:t> in service root directory.</a:t>
            </a:r>
          </a:p>
          <a:p>
            <a:pPr lvl="1"/>
            <a:r>
              <a:rPr lang="en-US" altLang="zh-TW" dirty="0" smtClean="0"/>
              <a:t>(1 point) sync regular file </a:t>
            </a:r>
          </a:p>
          <a:p>
            <a:pPr lvl="1"/>
            <a:r>
              <a:rPr lang="en-US" altLang="zh-TW" dirty="0" smtClean="0"/>
              <a:t>(1 point) sync directory</a:t>
            </a:r>
          </a:p>
          <a:p>
            <a:pPr lvl="1"/>
            <a:r>
              <a:rPr lang="en-US" altLang="zh-TW" dirty="0" smtClean="0"/>
              <a:t>(1 point) sync symbolic link</a:t>
            </a:r>
          </a:p>
          <a:p>
            <a:pPr lvl="1"/>
            <a:r>
              <a:rPr lang="en-US" altLang="zh-TW" dirty="0" smtClean="0"/>
              <a:t>(1 point) sync hard link</a:t>
            </a:r>
          </a:p>
          <a:p>
            <a:endParaRPr lang="en-US" altLang="zh-TW" dirty="0" smtClean="0"/>
          </a:p>
          <a:p>
            <a:endParaRPr lang="en-US" altLang="zh-TW" dirty="0" smtClean="0"/>
          </a:p>
        </p:txBody>
      </p:sp>
    </p:spTree>
    <p:extLst>
      <p:ext uri="{BB962C8B-B14F-4D97-AF65-F5344CB8AC3E}">
        <p14:creationId xmlns:p14="http://schemas.microsoft.com/office/powerpoint/2010/main" val="1146006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endParaRPr lang="zh-TW" altLang="en-US" dirty="0"/>
          </a:p>
        </p:txBody>
      </p:sp>
      <p:sp>
        <p:nvSpPr>
          <p:cNvPr id="3" name="內容版面配置區 2"/>
          <p:cNvSpPr>
            <a:spLocks noGrp="1"/>
          </p:cNvSpPr>
          <p:nvPr>
            <p:ph sz="quarter" idx="1"/>
          </p:nvPr>
        </p:nvSpPr>
        <p:spPr/>
        <p:txBody>
          <a:bodyPr>
            <a:normAutofit/>
          </a:bodyPr>
          <a:lstStyle/>
          <a:p>
            <a:r>
              <a:rPr lang="en-US" altLang="zh-TW" dirty="0"/>
              <a:t>5 points for </a:t>
            </a:r>
            <a:r>
              <a:rPr lang="en-US" altLang="zh-TW" dirty="0" smtClean="0"/>
              <a:t>using </a:t>
            </a:r>
            <a:r>
              <a:rPr lang="en-US" altLang="zh-TW" dirty="0" err="1"/>
              <a:t>inotify</a:t>
            </a:r>
            <a:r>
              <a:rPr lang="en-US" altLang="zh-TW" dirty="0"/>
              <a:t> API, which can monitor file system update events and notify the process</a:t>
            </a:r>
            <a:r>
              <a:rPr lang="en-US" altLang="zh-TW" dirty="0" smtClean="0"/>
              <a:t>.</a:t>
            </a:r>
            <a:endParaRPr lang="en-US" altLang="zh-TW" dirty="0"/>
          </a:p>
          <a:p>
            <a:pPr lvl="1"/>
            <a:r>
              <a:rPr lang="en-US" altLang="zh-TW" dirty="0"/>
              <a:t>(1 point) handling Sync meta session</a:t>
            </a:r>
          </a:p>
          <a:p>
            <a:pPr lvl="1"/>
            <a:r>
              <a:rPr lang="en-US" altLang="zh-TW" dirty="0"/>
              <a:t>(1 point) handling Sync file session</a:t>
            </a:r>
          </a:p>
          <a:p>
            <a:pPr lvl="1"/>
            <a:r>
              <a:rPr lang="en-US" altLang="zh-TW" dirty="0"/>
              <a:t>(1 point) handling Rm session</a:t>
            </a:r>
          </a:p>
          <a:p>
            <a:pPr lvl="1"/>
            <a:r>
              <a:rPr lang="en-US" altLang="zh-TW" dirty="0"/>
              <a:t>(1 point) handling Hard link session</a:t>
            </a:r>
          </a:p>
          <a:p>
            <a:pPr lvl="1"/>
            <a:r>
              <a:rPr lang="en-US" altLang="zh-TW" dirty="0"/>
              <a:t>(1 point) handling mixed case, you will get point with the completely sync.</a:t>
            </a:r>
            <a:endParaRPr lang="zh-TW" altLang="en-US" b="1" i="1" dirty="0"/>
          </a:p>
        </p:txBody>
      </p:sp>
    </p:spTree>
    <p:extLst>
      <p:ext uri="{BB962C8B-B14F-4D97-AF65-F5344CB8AC3E}">
        <p14:creationId xmlns:p14="http://schemas.microsoft.com/office/powerpoint/2010/main" val="28739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Due date</a:t>
            </a:r>
            <a:endParaRPr lang="zh-TW" altLang="en-US" dirty="0"/>
          </a:p>
        </p:txBody>
      </p:sp>
      <p:sp>
        <p:nvSpPr>
          <p:cNvPr id="3" name="內容版面配置區 2"/>
          <p:cNvSpPr>
            <a:spLocks noGrp="1"/>
          </p:cNvSpPr>
          <p:nvPr>
            <p:ph sz="quarter" idx="1"/>
          </p:nvPr>
        </p:nvSpPr>
        <p:spPr/>
        <p:txBody>
          <a:bodyPr/>
          <a:lstStyle/>
          <a:p>
            <a:r>
              <a:rPr lang="en-US" altLang="zh-TW" dirty="0"/>
              <a:t>11:59PM, </a:t>
            </a:r>
            <a:r>
              <a:rPr lang="en-US" altLang="zh-TW" b="1" dirty="0"/>
              <a:t>October 27, 2015</a:t>
            </a:r>
            <a:r>
              <a:rPr lang="en-US" altLang="zh-TW" dirty="0" smtClean="0"/>
              <a:t>.</a:t>
            </a:r>
          </a:p>
          <a:p>
            <a:r>
              <a:rPr lang="en-US" altLang="zh-TW" dirty="0" smtClean="0"/>
              <a:t>5</a:t>
            </a:r>
            <a:r>
              <a:rPr lang="en-US" altLang="zh-TW" dirty="0"/>
              <a:t>% of your credits will be deducted for every single day delay</a:t>
            </a:r>
            <a:r>
              <a:rPr lang="en-US" altLang="zh-TW" dirty="0" smtClean="0"/>
              <a:t>.</a:t>
            </a:r>
          </a:p>
          <a:p>
            <a:r>
              <a:rPr lang="en-US" altLang="zh-TW" dirty="0"/>
              <a:t>There is absolutely </a:t>
            </a:r>
            <a:r>
              <a:rPr lang="en-US" altLang="zh-TW" b="1" dirty="0"/>
              <a:t>NO</a:t>
            </a:r>
            <a:r>
              <a:rPr lang="en-US" altLang="zh-TW" dirty="0"/>
              <a:t> tolerance for plagiarism</a:t>
            </a:r>
            <a:r>
              <a:rPr lang="en-US" altLang="zh-TW" dirty="0" smtClean="0"/>
              <a:t>.  Zero points for plagiarism.</a:t>
            </a:r>
          </a:p>
        </p:txBody>
      </p:sp>
    </p:spTree>
    <p:extLst>
      <p:ext uri="{BB962C8B-B14F-4D97-AF65-F5344CB8AC3E}">
        <p14:creationId xmlns:p14="http://schemas.microsoft.com/office/powerpoint/2010/main" val="737721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Meaning of files</a:t>
            </a:r>
            <a:endParaRPr lang="zh-TW" altLang="en-US" dirty="0"/>
          </a:p>
        </p:txBody>
      </p:sp>
      <p:sp>
        <p:nvSpPr>
          <p:cNvPr id="3" name="內容版面配置區 2"/>
          <p:cNvSpPr>
            <a:spLocks noGrp="1"/>
          </p:cNvSpPr>
          <p:nvPr>
            <p:ph sz="quarter" idx="1"/>
          </p:nvPr>
        </p:nvSpPr>
        <p:spPr/>
        <p:txBody>
          <a:bodyPr/>
          <a:lstStyle/>
          <a:p>
            <a:r>
              <a:rPr lang="en-US" altLang="zh-TW" b="1" dirty="0" err="1"/>
              <a:t>csiebox_client.c</a:t>
            </a:r>
            <a:r>
              <a:rPr lang="en-US" altLang="zh-TW" b="1" dirty="0"/>
              <a:t>: </a:t>
            </a:r>
            <a:r>
              <a:rPr lang="en-US" altLang="zh-TW" dirty="0"/>
              <a:t>this's the process to simulate client, you need to implement your code about client action in this file.</a:t>
            </a:r>
          </a:p>
          <a:p>
            <a:r>
              <a:rPr lang="en-US" altLang="zh-TW" b="1" dirty="0" err="1"/>
              <a:t>csiebox_server.c</a:t>
            </a:r>
            <a:r>
              <a:rPr lang="en-US" altLang="zh-TW" b="1" dirty="0"/>
              <a:t>: </a:t>
            </a:r>
            <a:r>
              <a:rPr lang="en-US" altLang="zh-TW" dirty="0"/>
              <a:t>this's the process to simulate server, you need to implement your code about server action in this file.</a:t>
            </a:r>
            <a:endParaRPr lang="zh-TW" altLang="en-US" dirty="0"/>
          </a:p>
        </p:txBody>
      </p:sp>
    </p:spTree>
    <p:extLst>
      <p:ext uri="{BB962C8B-B14F-4D97-AF65-F5344CB8AC3E}">
        <p14:creationId xmlns:p14="http://schemas.microsoft.com/office/powerpoint/2010/main" val="4038679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Meaning of files</a:t>
            </a:r>
            <a:endParaRPr lang="zh-TW" altLang="en-US" dirty="0"/>
          </a:p>
        </p:txBody>
      </p:sp>
      <p:sp>
        <p:nvSpPr>
          <p:cNvPr id="3" name="內容版面配置區 2"/>
          <p:cNvSpPr>
            <a:spLocks noGrp="1"/>
          </p:cNvSpPr>
          <p:nvPr>
            <p:ph sz="quarter" idx="1"/>
          </p:nvPr>
        </p:nvSpPr>
        <p:spPr/>
        <p:txBody>
          <a:bodyPr>
            <a:normAutofit/>
          </a:bodyPr>
          <a:lstStyle/>
          <a:p>
            <a:r>
              <a:rPr lang="en-US" altLang="zh-TW" b="1" dirty="0" err="1" smtClean="0"/>
              <a:t>hash.c</a:t>
            </a:r>
            <a:r>
              <a:rPr lang="en-US" altLang="zh-TW" b="1" dirty="0" smtClean="0"/>
              <a:t>: </a:t>
            </a:r>
            <a:r>
              <a:rPr lang="en-US" altLang="zh-TW" dirty="0" smtClean="0"/>
              <a:t>provide </a:t>
            </a:r>
            <a:r>
              <a:rPr lang="en-US" altLang="zh-TW" dirty="0"/>
              <a:t>a build data structure, which can help you to manage the relation of </a:t>
            </a:r>
            <a:r>
              <a:rPr lang="en-US" altLang="zh-TW" dirty="0" err="1"/>
              <a:t>inotify</a:t>
            </a:r>
            <a:r>
              <a:rPr lang="en-US" altLang="zh-TW" dirty="0"/>
              <a:t> id and monitored </a:t>
            </a:r>
            <a:r>
              <a:rPr lang="en-US" altLang="zh-TW" dirty="0" err="1"/>
              <a:t>dir</a:t>
            </a:r>
            <a:r>
              <a:rPr lang="en-US" altLang="zh-TW" dirty="0"/>
              <a:t> path. </a:t>
            </a:r>
            <a:endParaRPr lang="en-US" altLang="zh-TW" dirty="0" smtClean="0"/>
          </a:p>
          <a:p>
            <a:pPr lvl="1"/>
            <a:r>
              <a:rPr lang="en-US" altLang="zh-TW" dirty="0" smtClean="0"/>
              <a:t>By </a:t>
            </a:r>
            <a:r>
              <a:rPr lang="en-US" altLang="zh-TW" dirty="0" err="1"/>
              <a:t>inotify</a:t>
            </a:r>
            <a:r>
              <a:rPr lang="en-US" altLang="zh-TW" dirty="0"/>
              <a:t> API, you can </a:t>
            </a:r>
            <a:r>
              <a:rPr lang="en-US" altLang="zh-TW" dirty="0" smtClean="0"/>
              <a:t>use                                          </a:t>
            </a:r>
            <a:r>
              <a:rPr lang="en-US" altLang="zh-TW" dirty="0" err="1" smtClean="0">
                <a:solidFill>
                  <a:srgbClr val="0070C0"/>
                </a:solidFill>
              </a:rPr>
              <a:t>wd</a:t>
            </a:r>
            <a:r>
              <a:rPr lang="en-US" altLang="zh-TW" dirty="0" smtClean="0">
                <a:solidFill>
                  <a:srgbClr val="0070C0"/>
                </a:solidFill>
              </a:rPr>
              <a:t> = </a:t>
            </a:r>
            <a:r>
              <a:rPr lang="en-US" altLang="zh-TW" dirty="0" err="1" smtClean="0">
                <a:solidFill>
                  <a:srgbClr val="0070C0"/>
                </a:solidFill>
              </a:rPr>
              <a:t>inotify_add_watch</a:t>
            </a:r>
            <a:r>
              <a:rPr lang="en-US" altLang="zh-TW" dirty="0" smtClean="0">
                <a:solidFill>
                  <a:srgbClr val="0070C0"/>
                </a:solidFill>
              </a:rPr>
              <a:t>(</a:t>
            </a:r>
            <a:r>
              <a:rPr lang="en-US" altLang="zh-TW" dirty="0" err="1" smtClean="0">
                <a:solidFill>
                  <a:srgbClr val="0070C0"/>
                </a:solidFill>
              </a:rPr>
              <a:t>inotify_fd</a:t>
            </a:r>
            <a:r>
              <a:rPr lang="en-US" altLang="zh-TW" dirty="0">
                <a:solidFill>
                  <a:srgbClr val="0070C0"/>
                </a:solidFill>
              </a:rPr>
              <a:t>, "/</a:t>
            </a:r>
            <a:r>
              <a:rPr lang="en-US" altLang="zh-TW" dirty="0" err="1">
                <a:solidFill>
                  <a:srgbClr val="0070C0"/>
                </a:solidFill>
              </a:rPr>
              <a:t>PathOfDir_YouWantToMonitor</a:t>
            </a:r>
            <a:r>
              <a:rPr lang="en-US" altLang="zh-TW" dirty="0">
                <a:solidFill>
                  <a:srgbClr val="0070C0"/>
                </a:solidFill>
              </a:rPr>
              <a:t>", IN_CREATE | IN_DELETE | IN_ATTRIB | IN_MODIFY)</a:t>
            </a:r>
            <a:r>
              <a:rPr lang="en-US" altLang="zh-TW" dirty="0"/>
              <a:t> to add a monitor on a </a:t>
            </a:r>
            <a:r>
              <a:rPr lang="en-US" altLang="zh-TW" dirty="0" smtClean="0"/>
              <a:t>directory.</a:t>
            </a:r>
          </a:p>
          <a:p>
            <a:pPr lvl="1"/>
            <a:r>
              <a:rPr lang="en-US" altLang="zh-TW" dirty="0" err="1" smtClean="0"/>
              <a:t>wd</a:t>
            </a:r>
            <a:r>
              <a:rPr lang="en-US" altLang="zh-TW" dirty="0" smtClean="0"/>
              <a:t> </a:t>
            </a:r>
            <a:r>
              <a:rPr lang="en-US" altLang="zh-TW" dirty="0"/>
              <a:t>is the </a:t>
            </a:r>
            <a:r>
              <a:rPr lang="en-US" altLang="zh-TW" dirty="0" err="1"/>
              <a:t>inotify</a:t>
            </a:r>
            <a:r>
              <a:rPr lang="en-US" altLang="zh-TW" dirty="0"/>
              <a:t> id and /</a:t>
            </a:r>
            <a:r>
              <a:rPr lang="en-US" altLang="zh-TW" dirty="0" err="1"/>
              <a:t>PathOfDir_YouWantToMonitor</a:t>
            </a:r>
            <a:r>
              <a:rPr lang="en-US" altLang="zh-TW" dirty="0"/>
              <a:t> is the directory path. </a:t>
            </a:r>
            <a:endParaRPr lang="en-US" altLang="zh-TW" dirty="0" smtClean="0"/>
          </a:p>
        </p:txBody>
      </p:sp>
    </p:spTree>
    <p:extLst>
      <p:ext uri="{BB962C8B-B14F-4D97-AF65-F5344CB8AC3E}">
        <p14:creationId xmlns:p14="http://schemas.microsoft.com/office/powerpoint/2010/main" val="3634058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Meaning of files</a:t>
            </a:r>
            <a:endParaRPr lang="zh-TW" altLang="en-US" dirty="0"/>
          </a:p>
        </p:txBody>
      </p:sp>
      <p:sp>
        <p:nvSpPr>
          <p:cNvPr id="3" name="內容版面配置區 2"/>
          <p:cNvSpPr>
            <a:spLocks noGrp="1"/>
          </p:cNvSpPr>
          <p:nvPr>
            <p:ph sz="quarter" idx="1"/>
          </p:nvPr>
        </p:nvSpPr>
        <p:spPr/>
        <p:txBody>
          <a:bodyPr/>
          <a:lstStyle/>
          <a:p>
            <a:r>
              <a:rPr lang="en-US" altLang="zh-TW" dirty="0"/>
              <a:t>You can use </a:t>
            </a:r>
            <a:r>
              <a:rPr lang="en-US" altLang="zh-TW" dirty="0" err="1">
                <a:solidFill>
                  <a:srgbClr val="0070C0"/>
                </a:solidFill>
              </a:rPr>
              <a:t>put_into_hash</a:t>
            </a:r>
            <a:r>
              <a:rPr lang="en-US" altLang="zh-TW" dirty="0">
                <a:solidFill>
                  <a:srgbClr val="0070C0"/>
                </a:solidFill>
              </a:rPr>
              <a:t>(&amp;(client-&gt;</a:t>
            </a:r>
            <a:r>
              <a:rPr lang="en-US" altLang="zh-TW" dirty="0" err="1">
                <a:solidFill>
                  <a:srgbClr val="0070C0"/>
                </a:solidFill>
              </a:rPr>
              <a:t>inotify_hash</a:t>
            </a:r>
            <a:r>
              <a:rPr lang="en-US" altLang="zh-TW" dirty="0">
                <a:solidFill>
                  <a:srgbClr val="0070C0"/>
                </a:solidFill>
              </a:rPr>
              <a:t>), (void*)</a:t>
            </a:r>
            <a:r>
              <a:rPr lang="en-US" altLang="zh-TW" dirty="0" err="1">
                <a:solidFill>
                  <a:srgbClr val="0070C0"/>
                </a:solidFill>
              </a:rPr>
              <a:t>inotify_path</a:t>
            </a:r>
            <a:r>
              <a:rPr lang="en-US" altLang="zh-TW" dirty="0">
                <a:solidFill>
                  <a:srgbClr val="0070C0"/>
                </a:solidFill>
              </a:rPr>
              <a:t>, </a:t>
            </a:r>
            <a:r>
              <a:rPr lang="en-US" altLang="zh-TW" dirty="0" err="1">
                <a:solidFill>
                  <a:srgbClr val="0070C0"/>
                </a:solidFill>
              </a:rPr>
              <a:t>wd</a:t>
            </a:r>
            <a:r>
              <a:rPr lang="en-US" altLang="zh-TW" dirty="0">
                <a:solidFill>
                  <a:srgbClr val="0070C0"/>
                </a:solidFill>
              </a:rPr>
              <a:t>)</a:t>
            </a:r>
            <a:r>
              <a:rPr lang="en-US" altLang="zh-TW" dirty="0"/>
              <a:t> to store this </a:t>
            </a:r>
            <a:r>
              <a:rPr lang="en-US" altLang="zh-TW" dirty="0" smtClean="0"/>
              <a:t>relation.</a:t>
            </a:r>
          </a:p>
          <a:p>
            <a:r>
              <a:rPr lang="en-US" altLang="zh-TW" dirty="0" smtClean="0"/>
              <a:t>Use </a:t>
            </a:r>
            <a:r>
              <a:rPr lang="en-US" altLang="zh-TW" dirty="0" err="1">
                <a:solidFill>
                  <a:srgbClr val="0070C0"/>
                </a:solidFill>
              </a:rPr>
              <a:t>get_from_hash</a:t>
            </a:r>
            <a:r>
              <a:rPr lang="en-US" altLang="zh-TW" dirty="0">
                <a:solidFill>
                  <a:srgbClr val="0070C0"/>
                </a:solidFill>
              </a:rPr>
              <a:t>(&amp;(client-&gt;</a:t>
            </a:r>
            <a:r>
              <a:rPr lang="en-US" altLang="zh-TW" dirty="0" err="1">
                <a:solidFill>
                  <a:srgbClr val="0070C0"/>
                </a:solidFill>
              </a:rPr>
              <a:t>inotify_hash</a:t>
            </a:r>
            <a:r>
              <a:rPr lang="en-US" altLang="zh-TW" dirty="0">
                <a:solidFill>
                  <a:srgbClr val="0070C0"/>
                </a:solidFill>
              </a:rPr>
              <a:t>), (void**)&amp;</a:t>
            </a:r>
            <a:r>
              <a:rPr lang="en-US" altLang="zh-TW" dirty="0" err="1">
                <a:solidFill>
                  <a:srgbClr val="0070C0"/>
                </a:solidFill>
              </a:rPr>
              <a:t>wd_path</a:t>
            </a:r>
            <a:r>
              <a:rPr lang="en-US" altLang="zh-TW" dirty="0">
                <a:solidFill>
                  <a:srgbClr val="0070C0"/>
                </a:solidFill>
              </a:rPr>
              <a:t>, event-&gt;</a:t>
            </a:r>
            <a:r>
              <a:rPr lang="en-US" altLang="zh-TW" dirty="0" err="1">
                <a:solidFill>
                  <a:srgbClr val="0070C0"/>
                </a:solidFill>
              </a:rPr>
              <a:t>wd</a:t>
            </a:r>
            <a:r>
              <a:rPr lang="en-US" altLang="zh-TW" dirty="0">
                <a:solidFill>
                  <a:srgbClr val="0070C0"/>
                </a:solidFill>
              </a:rPr>
              <a:t>)</a:t>
            </a:r>
            <a:r>
              <a:rPr lang="en-US" altLang="zh-TW" dirty="0"/>
              <a:t> to </a:t>
            </a:r>
            <a:r>
              <a:rPr lang="en-US" altLang="zh-TW" dirty="0" err="1"/>
              <a:t>retrive</a:t>
            </a:r>
            <a:r>
              <a:rPr lang="en-US" altLang="zh-TW" dirty="0"/>
              <a:t> the monitored directory path by event-&gt;wd.</a:t>
            </a:r>
            <a:endParaRPr lang="zh-TW" altLang="en-US" dirty="0"/>
          </a:p>
          <a:p>
            <a:endParaRPr lang="zh-TW" altLang="en-US" dirty="0"/>
          </a:p>
        </p:txBody>
      </p:sp>
    </p:spTree>
    <p:extLst>
      <p:ext uri="{BB962C8B-B14F-4D97-AF65-F5344CB8AC3E}">
        <p14:creationId xmlns:p14="http://schemas.microsoft.com/office/powerpoint/2010/main" val="160001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Meaning of files</a:t>
            </a:r>
            <a:endParaRPr lang="zh-TW" altLang="en-US" dirty="0"/>
          </a:p>
        </p:txBody>
      </p:sp>
      <p:sp>
        <p:nvSpPr>
          <p:cNvPr id="3" name="內容版面配置區 2"/>
          <p:cNvSpPr>
            <a:spLocks noGrp="1"/>
          </p:cNvSpPr>
          <p:nvPr>
            <p:ph sz="quarter" idx="1"/>
          </p:nvPr>
        </p:nvSpPr>
        <p:spPr/>
        <p:txBody>
          <a:bodyPr/>
          <a:lstStyle/>
          <a:p>
            <a:r>
              <a:rPr lang="en-US" altLang="zh-TW" b="1" dirty="0" err="1"/>
              <a:t>connect.c</a:t>
            </a:r>
            <a:r>
              <a:rPr lang="en-US" altLang="zh-TW" b="1" dirty="0"/>
              <a:t>, </a:t>
            </a:r>
            <a:r>
              <a:rPr lang="en-US" altLang="zh-TW" b="1" dirty="0" err="1"/>
              <a:t>port_register.c</a:t>
            </a:r>
            <a:r>
              <a:rPr lang="en-US" altLang="zh-TW" b="1" dirty="0"/>
              <a:t>, </a:t>
            </a:r>
            <a:r>
              <a:rPr lang="en-US" altLang="zh-TW" b="1" dirty="0" err="1" smtClean="0"/>
              <a:t>csiebox_common.c</a:t>
            </a:r>
            <a:r>
              <a:rPr lang="en-US" altLang="zh-TW" b="1" dirty="0" smtClean="0"/>
              <a:t>:</a:t>
            </a:r>
            <a:r>
              <a:rPr lang="en-US" altLang="zh-TW" dirty="0"/>
              <a:t> connect between client process and server process.</a:t>
            </a:r>
          </a:p>
          <a:p>
            <a:r>
              <a:rPr lang="en-US" altLang="zh-TW" b="1" dirty="0" err="1"/>
              <a:t>inotify_test.c</a:t>
            </a:r>
            <a:r>
              <a:rPr lang="en-US" altLang="zh-TW" b="1" dirty="0"/>
              <a:t>:</a:t>
            </a:r>
            <a:r>
              <a:rPr lang="en-US" altLang="zh-TW" dirty="0"/>
              <a:t> a test program about </a:t>
            </a:r>
            <a:r>
              <a:rPr lang="en-US" altLang="zh-TW" dirty="0" err="1"/>
              <a:t>inotify</a:t>
            </a:r>
            <a:r>
              <a:rPr lang="en-US" altLang="zh-TW" dirty="0"/>
              <a:t>, you need to learn how to use it, and write an </a:t>
            </a:r>
            <a:r>
              <a:rPr lang="en-US" altLang="zh-TW" dirty="0" err="1"/>
              <a:t>inotify</a:t>
            </a:r>
            <a:r>
              <a:rPr lang="en-US" altLang="zh-TW" dirty="0"/>
              <a:t> system in </a:t>
            </a:r>
            <a:r>
              <a:rPr lang="en-US" altLang="zh-TW" dirty="0" err="1"/>
              <a:t>csiebox_client.c</a:t>
            </a:r>
            <a:r>
              <a:rPr lang="en-US" altLang="zh-TW" dirty="0"/>
              <a:t>.</a:t>
            </a:r>
          </a:p>
          <a:p>
            <a:endParaRPr lang="zh-TW" altLang="en-US" dirty="0"/>
          </a:p>
        </p:txBody>
      </p:sp>
    </p:spTree>
    <p:extLst>
      <p:ext uri="{BB962C8B-B14F-4D97-AF65-F5344CB8AC3E}">
        <p14:creationId xmlns:p14="http://schemas.microsoft.com/office/powerpoint/2010/main" val="221282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command in </a:t>
            </a:r>
            <a:r>
              <a:rPr lang="en-US" altLang="zh-TW" dirty="0" smtClean="0"/>
              <a:t>C language</a:t>
            </a:r>
            <a:endParaRPr lang="zh-TW" altLang="en-US" dirty="0"/>
          </a:p>
        </p:txBody>
      </p:sp>
      <p:sp>
        <p:nvSpPr>
          <p:cNvPr id="3" name="內容版面配置區 2"/>
          <p:cNvSpPr>
            <a:spLocks noGrp="1"/>
          </p:cNvSpPr>
          <p:nvPr>
            <p:ph sz="quarter" idx="1"/>
          </p:nvPr>
        </p:nvSpPr>
        <p:spPr/>
        <p:txBody>
          <a:bodyPr/>
          <a:lstStyle/>
          <a:p>
            <a:r>
              <a:rPr lang="en-US" altLang="zh-TW" dirty="0" err="1">
                <a:solidFill>
                  <a:srgbClr val="0070C0"/>
                </a:solidFill>
              </a:rPr>
              <a:t>getcwd</a:t>
            </a:r>
            <a:r>
              <a:rPr lang="en-US" altLang="zh-TW" dirty="0">
                <a:solidFill>
                  <a:srgbClr val="0070C0"/>
                </a:solidFill>
              </a:rPr>
              <a:t>: </a:t>
            </a:r>
            <a:r>
              <a:rPr lang="en-US" altLang="zh-TW" dirty="0"/>
              <a:t>get current </a:t>
            </a:r>
            <a:r>
              <a:rPr lang="en-US" altLang="zh-TW" dirty="0" err="1"/>
              <a:t>dir</a:t>
            </a:r>
            <a:r>
              <a:rPr lang="en-US" altLang="zh-TW" dirty="0"/>
              <a:t> name.</a:t>
            </a:r>
          </a:p>
          <a:p>
            <a:r>
              <a:rPr lang="en-US" altLang="zh-TW" dirty="0" err="1">
                <a:solidFill>
                  <a:srgbClr val="0070C0"/>
                </a:solidFill>
              </a:rPr>
              <a:t>opendir</a:t>
            </a:r>
            <a:r>
              <a:rPr lang="en-US" altLang="zh-TW" dirty="0">
                <a:solidFill>
                  <a:srgbClr val="0070C0"/>
                </a:solidFill>
              </a:rPr>
              <a:t>, </a:t>
            </a:r>
            <a:r>
              <a:rPr lang="en-US" altLang="zh-TW" dirty="0" err="1">
                <a:solidFill>
                  <a:srgbClr val="0070C0"/>
                </a:solidFill>
              </a:rPr>
              <a:t>readdir</a:t>
            </a:r>
            <a:r>
              <a:rPr lang="en-US" altLang="zh-TW" dirty="0">
                <a:solidFill>
                  <a:srgbClr val="0070C0"/>
                </a:solidFill>
              </a:rPr>
              <a:t>: </a:t>
            </a:r>
            <a:r>
              <a:rPr lang="en-US" altLang="zh-TW" dirty="0" err="1"/>
              <a:t>opendir</a:t>
            </a:r>
            <a:r>
              <a:rPr lang="en-US" altLang="zh-TW" dirty="0"/>
              <a:t> can open a directory, and </a:t>
            </a:r>
            <a:r>
              <a:rPr lang="en-US" altLang="zh-TW" dirty="0" err="1"/>
              <a:t>readdir</a:t>
            </a:r>
            <a:r>
              <a:rPr lang="en-US" altLang="zh-TW" dirty="0"/>
              <a:t> can read a </a:t>
            </a:r>
            <a:r>
              <a:rPr lang="en-US" altLang="zh-TW" dirty="0" err="1"/>
              <a:t>dirertory</a:t>
            </a:r>
            <a:r>
              <a:rPr lang="en-US" altLang="zh-TW" dirty="0"/>
              <a:t>. These functions can help you to traverse directory tree.</a:t>
            </a:r>
          </a:p>
          <a:p>
            <a:r>
              <a:rPr lang="en-US" altLang="zh-TW" dirty="0" err="1">
                <a:solidFill>
                  <a:srgbClr val="0070C0"/>
                </a:solidFill>
              </a:rPr>
              <a:t>chdir</a:t>
            </a:r>
            <a:r>
              <a:rPr lang="en-US" altLang="zh-TW" dirty="0">
                <a:solidFill>
                  <a:srgbClr val="0070C0"/>
                </a:solidFill>
              </a:rPr>
              <a:t>: </a:t>
            </a:r>
            <a:r>
              <a:rPr lang="en-US" altLang="zh-TW" dirty="0"/>
              <a:t>change working directory.</a:t>
            </a:r>
          </a:p>
          <a:p>
            <a:r>
              <a:rPr lang="en-US" altLang="zh-TW" dirty="0" err="1">
                <a:solidFill>
                  <a:srgbClr val="0070C0"/>
                </a:solidFill>
              </a:rPr>
              <a:t>closedir</a:t>
            </a:r>
            <a:r>
              <a:rPr lang="en-US" altLang="zh-TW" dirty="0">
                <a:solidFill>
                  <a:srgbClr val="0070C0"/>
                </a:solidFill>
              </a:rPr>
              <a:t>:</a:t>
            </a:r>
            <a:r>
              <a:rPr lang="en-US" altLang="zh-TW" dirty="0"/>
              <a:t> close a directory.</a:t>
            </a:r>
          </a:p>
          <a:p>
            <a:r>
              <a:rPr lang="en-US" altLang="zh-TW" dirty="0" err="1">
                <a:solidFill>
                  <a:srgbClr val="0070C0"/>
                </a:solidFill>
              </a:rPr>
              <a:t>mkdir</a:t>
            </a:r>
            <a:r>
              <a:rPr lang="en-US" altLang="zh-TW" dirty="0">
                <a:solidFill>
                  <a:srgbClr val="0070C0"/>
                </a:solidFill>
              </a:rPr>
              <a:t>: </a:t>
            </a:r>
            <a:r>
              <a:rPr lang="en-US" altLang="zh-TW" dirty="0"/>
              <a:t>make directories.</a:t>
            </a:r>
            <a:endParaRPr lang="zh-TW" altLang="en-US" dirty="0"/>
          </a:p>
        </p:txBody>
      </p:sp>
    </p:spTree>
    <p:extLst>
      <p:ext uri="{BB962C8B-B14F-4D97-AF65-F5344CB8AC3E}">
        <p14:creationId xmlns:p14="http://schemas.microsoft.com/office/powerpoint/2010/main" val="1400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Socket</a:t>
            </a:r>
            <a:endParaRPr lang="zh-TW" altLang="en-US" dirty="0"/>
          </a:p>
        </p:txBody>
      </p:sp>
      <p:sp>
        <p:nvSpPr>
          <p:cNvPr id="3" name="內容版面配置區 2"/>
          <p:cNvSpPr>
            <a:spLocks noGrp="1"/>
          </p:cNvSpPr>
          <p:nvPr>
            <p:ph sz="quarter" idx="1"/>
          </p:nvPr>
        </p:nvSpPr>
        <p:spPr/>
        <p:txBody>
          <a:bodyPr/>
          <a:lstStyle/>
          <a:p>
            <a:pPr lvl="0"/>
            <a:r>
              <a:rPr lang="en" altLang="zh-TW" dirty="0"/>
              <a:t>UNIX Network Communicate </a:t>
            </a:r>
            <a:r>
              <a:rPr lang="en" altLang="zh-TW" dirty="0" smtClean="0"/>
              <a:t>API</a:t>
            </a:r>
          </a:p>
          <a:p>
            <a:pPr lvl="0"/>
            <a:r>
              <a:rPr lang="en" altLang="zh-TW" dirty="0" smtClean="0"/>
              <a:t>It's </a:t>
            </a:r>
            <a:r>
              <a:rPr lang="en" altLang="zh-TW" dirty="0"/>
              <a:t>accessed as file descriptor, so you can communicate using read/write, or using socket's own recv/send API</a:t>
            </a:r>
            <a:r>
              <a:rPr lang="en" altLang="zh-TW" dirty="0" smtClean="0"/>
              <a:t>.</a:t>
            </a:r>
            <a:endParaRPr lang="en" altLang="zh-TW" dirty="0"/>
          </a:p>
          <a:p>
            <a:pPr lvl="0"/>
            <a:r>
              <a:rPr lang="en-US" altLang="zh-TW" dirty="0"/>
              <a:t>r</a:t>
            </a:r>
            <a:r>
              <a:rPr lang="en" altLang="zh-TW" dirty="0" smtClean="0"/>
              <a:t>ecv_message(), send_message() in hw2</a:t>
            </a:r>
          </a:p>
          <a:p>
            <a:pPr lvl="0"/>
            <a:endParaRPr lang="en" altLang="zh-TW" dirty="0"/>
          </a:p>
          <a:p>
            <a:pPr lvl="0"/>
            <a:endParaRPr lang="en" altLang="zh-TW" dirty="0"/>
          </a:p>
          <a:p>
            <a:endParaRPr lang="zh-TW" altLang="en-US" dirty="0"/>
          </a:p>
        </p:txBody>
      </p:sp>
    </p:spTree>
    <p:extLst>
      <p:ext uri="{BB962C8B-B14F-4D97-AF65-F5344CB8AC3E}">
        <p14:creationId xmlns:p14="http://schemas.microsoft.com/office/powerpoint/2010/main" val="2547455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Linux command in C language</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en-US" altLang="zh-TW" dirty="0" err="1">
                <a:solidFill>
                  <a:srgbClr val="0070C0"/>
                </a:solidFill>
              </a:rPr>
              <a:t>lstat</a:t>
            </a:r>
            <a:r>
              <a:rPr lang="en-US" altLang="zh-TW" dirty="0">
                <a:solidFill>
                  <a:srgbClr val="0070C0"/>
                </a:solidFill>
              </a:rPr>
              <a:t>: </a:t>
            </a:r>
            <a:r>
              <a:rPr lang="en-US" altLang="zh-TW" dirty="0"/>
              <a:t>get file status. This help you to get metadata/</a:t>
            </a:r>
            <a:r>
              <a:rPr lang="en-US" altLang="zh-TW" dirty="0" err="1"/>
              <a:t>inode</a:t>
            </a:r>
            <a:r>
              <a:rPr lang="en-US" altLang="zh-TW" dirty="0"/>
              <a:t> information.</a:t>
            </a:r>
          </a:p>
          <a:p>
            <a:r>
              <a:rPr lang="en-US" altLang="zh-TW" dirty="0" err="1">
                <a:solidFill>
                  <a:srgbClr val="0070C0"/>
                </a:solidFill>
              </a:rPr>
              <a:t>readlink</a:t>
            </a:r>
            <a:r>
              <a:rPr lang="en-US" altLang="zh-TW" dirty="0">
                <a:solidFill>
                  <a:srgbClr val="0070C0"/>
                </a:solidFill>
              </a:rPr>
              <a:t>:</a:t>
            </a:r>
            <a:r>
              <a:rPr lang="en-US" altLang="zh-TW" dirty="0"/>
              <a:t> print resolved symbolic links or canonical file names.</a:t>
            </a:r>
          </a:p>
          <a:p>
            <a:r>
              <a:rPr lang="en-US" altLang="zh-TW" dirty="0" err="1">
                <a:solidFill>
                  <a:srgbClr val="0070C0"/>
                </a:solidFill>
              </a:rPr>
              <a:t>symlink</a:t>
            </a:r>
            <a:r>
              <a:rPr lang="en-US" altLang="zh-TW" dirty="0">
                <a:solidFill>
                  <a:srgbClr val="0070C0"/>
                </a:solidFill>
              </a:rPr>
              <a:t>: </a:t>
            </a:r>
            <a:r>
              <a:rPr lang="en-US" altLang="zh-TW" dirty="0"/>
              <a:t>symbolic link handling. (create </a:t>
            </a:r>
            <a:r>
              <a:rPr lang="en-US" altLang="zh-TW" dirty="0" err="1"/>
              <a:t>sofylink</a:t>
            </a:r>
            <a:r>
              <a:rPr lang="en-US" altLang="zh-TW" dirty="0"/>
              <a:t>)</a:t>
            </a:r>
          </a:p>
          <a:p>
            <a:r>
              <a:rPr lang="en-US" altLang="zh-TW" dirty="0"/>
              <a:t>link: call the link function to create a link to a file. (create </a:t>
            </a:r>
            <a:r>
              <a:rPr lang="en-US" altLang="zh-TW" dirty="0" err="1"/>
              <a:t>hardlink</a:t>
            </a:r>
            <a:r>
              <a:rPr lang="en-US" altLang="zh-TW" dirty="0"/>
              <a:t>)</a:t>
            </a:r>
          </a:p>
          <a:p>
            <a:r>
              <a:rPr lang="en-US" altLang="zh-TW" dirty="0" err="1">
                <a:solidFill>
                  <a:srgbClr val="0070C0"/>
                </a:solidFill>
              </a:rPr>
              <a:t>rmdir</a:t>
            </a:r>
            <a:r>
              <a:rPr lang="en-US" altLang="zh-TW" dirty="0">
                <a:solidFill>
                  <a:srgbClr val="0070C0"/>
                </a:solidFill>
              </a:rPr>
              <a:t>:</a:t>
            </a:r>
            <a:r>
              <a:rPr lang="en-US" altLang="zh-TW" dirty="0"/>
              <a:t> delete a directory.</a:t>
            </a:r>
          </a:p>
          <a:p>
            <a:r>
              <a:rPr lang="en-US" altLang="zh-TW" dirty="0">
                <a:solidFill>
                  <a:srgbClr val="0070C0"/>
                </a:solidFill>
              </a:rPr>
              <a:t>unlink: </a:t>
            </a:r>
            <a:r>
              <a:rPr lang="en-US" altLang="zh-TW" dirty="0"/>
              <a:t>call the unlink function to remove the specified file.</a:t>
            </a:r>
            <a:endParaRPr lang="zh-TW" altLang="en-US" dirty="0"/>
          </a:p>
        </p:txBody>
      </p:sp>
    </p:spTree>
    <p:extLst>
      <p:ext uri="{BB962C8B-B14F-4D97-AF65-F5344CB8AC3E}">
        <p14:creationId xmlns:p14="http://schemas.microsoft.com/office/powerpoint/2010/main" val="307641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run server and client?</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smtClean="0"/>
              <a:t>Modify server </a:t>
            </a:r>
            <a:r>
              <a:rPr lang="en-US" altLang="zh-TW" dirty="0" err="1" smtClean="0"/>
              <a:t>config</a:t>
            </a:r>
            <a:r>
              <a:rPr lang="en-US" altLang="zh-TW" dirty="0" smtClean="0"/>
              <a:t> file named </a:t>
            </a:r>
            <a:r>
              <a:rPr lang="en-US" altLang="zh-TW" dirty="0" err="1" smtClean="0"/>
              <a:t>server.cfg</a:t>
            </a:r>
            <a:endParaRPr lang="en-US" altLang="zh-TW" dirty="0"/>
          </a:p>
          <a:p>
            <a:pPr marL="914400" lvl="1" indent="-514350"/>
            <a:r>
              <a:rPr lang="en-US" altLang="zh-TW" dirty="0" smtClean="0"/>
              <a:t>Path: the path of server directory, named “</a:t>
            </a:r>
            <a:r>
              <a:rPr lang="en-US" altLang="zh-TW" dirty="0" err="1" smtClean="0"/>
              <a:t>sdir</a:t>
            </a:r>
            <a:r>
              <a:rPr lang="en-US" altLang="zh-TW" dirty="0" smtClean="0"/>
              <a:t>” in example</a:t>
            </a:r>
          </a:p>
          <a:p>
            <a:pPr marL="914400" lvl="1" indent="-514350"/>
            <a:r>
              <a:rPr lang="en-US" altLang="zh-TW" dirty="0" err="1" smtClean="0"/>
              <a:t>Account_path</a:t>
            </a:r>
            <a:r>
              <a:rPr lang="en-US" altLang="zh-TW" dirty="0" smtClean="0"/>
              <a:t>: the path of account file, which has account info </a:t>
            </a:r>
          </a:p>
          <a:p>
            <a:pPr marL="400050" lvl="1" indent="0">
              <a:buNone/>
            </a:pPr>
            <a:endParaRPr lang="en-US" altLang="zh-TW" dirty="0" smtClean="0"/>
          </a:p>
          <a:p>
            <a:pPr marL="400050" lvl="1" indent="0">
              <a:buNone/>
            </a:pPr>
            <a:endParaRPr lang="en-US" altLang="zh-TW" dirty="0"/>
          </a:p>
          <a:p>
            <a:pPr marL="400050" lvl="1" indent="0">
              <a:buNone/>
            </a:pPr>
            <a:endParaRPr lang="en-US" altLang="zh-TW" dirty="0"/>
          </a:p>
        </p:txBody>
      </p:sp>
      <p:sp>
        <p:nvSpPr>
          <p:cNvPr id="6" name="文字方塊 5"/>
          <p:cNvSpPr txBox="1"/>
          <p:nvPr/>
        </p:nvSpPr>
        <p:spPr>
          <a:xfrm>
            <a:off x="3320534" y="4937299"/>
            <a:ext cx="1591782" cy="523220"/>
          </a:xfrm>
          <a:prstGeom prst="rect">
            <a:avLst/>
          </a:prstGeom>
          <a:noFill/>
        </p:spPr>
        <p:txBody>
          <a:bodyPr wrap="none" rtlCol="0">
            <a:spAutoFit/>
          </a:bodyPr>
          <a:lstStyle/>
          <a:p>
            <a:r>
              <a:rPr lang="en-US" altLang="zh-TW" sz="2800" dirty="0" err="1" smtClean="0"/>
              <a:t>Server.cfg</a:t>
            </a:r>
            <a:endParaRPr lang="zh-TW" altLang="en-US" sz="2800" dirty="0"/>
          </a:p>
        </p:txBody>
      </p:sp>
      <p:sp>
        <p:nvSpPr>
          <p:cNvPr id="7" name="文字方塊 6"/>
          <p:cNvSpPr txBox="1"/>
          <p:nvPr/>
        </p:nvSpPr>
        <p:spPr>
          <a:xfrm>
            <a:off x="3433441" y="6080044"/>
            <a:ext cx="1342162" cy="523220"/>
          </a:xfrm>
          <a:prstGeom prst="rect">
            <a:avLst/>
          </a:prstGeom>
          <a:noFill/>
        </p:spPr>
        <p:txBody>
          <a:bodyPr wrap="none" rtlCol="0">
            <a:spAutoFit/>
          </a:bodyPr>
          <a:lstStyle/>
          <a:p>
            <a:r>
              <a:rPr lang="en-US" altLang="zh-TW" sz="2800" dirty="0" smtClean="0"/>
              <a:t>account</a:t>
            </a:r>
            <a:endParaRPr lang="zh-TW" altLang="en-US" sz="2800"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905" y="4044053"/>
            <a:ext cx="6592220" cy="752580"/>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484" y="5575778"/>
            <a:ext cx="6563641" cy="514422"/>
          </a:xfrm>
          <a:prstGeom prst="rect">
            <a:avLst/>
          </a:prstGeom>
        </p:spPr>
      </p:pic>
    </p:spTree>
    <p:extLst>
      <p:ext uri="{BB962C8B-B14F-4D97-AF65-F5344CB8AC3E}">
        <p14:creationId xmlns:p14="http://schemas.microsoft.com/office/powerpoint/2010/main" val="373375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run server and client?</a:t>
            </a:r>
            <a:endParaRPr lang="zh-TW" altLang="en-US" dirty="0"/>
          </a:p>
        </p:txBody>
      </p:sp>
      <p:sp>
        <p:nvSpPr>
          <p:cNvPr id="3" name="內容版面配置區 2"/>
          <p:cNvSpPr>
            <a:spLocks noGrp="1"/>
          </p:cNvSpPr>
          <p:nvPr>
            <p:ph sz="quarter" idx="1"/>
          </p:nvPr>
        </p:nvSpPr>
        <p:spPr/>
        <p:txBody>
          <a:bodyPr/>
          <a:lstStyle/>
          <a:p>
            <a:pPr marL="514350" indent="-514350">
              <a:buFont typeface="Arial" panose="020B0604020202020204" pitchFamily="34" charset="0"/>
              <a:buAutoNum type="arabicPeriod" startAt="2"/>
            </a:pPr>
            <a:r>
              <a:rPr lang="en-US" altLang="zh-TW" dirty="0" smtClean="0"/>
              <a:t>Modify client </a:t>
            </a:r>
            <a:r>
              <a:rPr lang="en-US" altLang="zh-TW" dirty="0" err="1" smtClean="0"/>
              <a:t>config</a:t>
            </a:r>
            <a:r>
              <a:rPr lang="en-US" altLang="zh-TW" dirty="0" smtClean="0"/>
              <a:t> file named </a:t>
            </a:r>
            <a:r>
              <a:rPr lang="en-US" altLang="zh-TW" dirty="0" err="1" smtClean="0"/>
              <a:t>client.cfg</a:t>
            </a:r>
            <a:endParaRPr lang="en-US" altLang="zh-TW" dirty="0" smtClean="0"/>
          </a:p>
          <a:p>
            <a:pPr marL="914400" lvl="1" indent="-514350"/>
            <a:r>
              <a:rPr lang="en-US" altLang="zh-TW" sz="2000" dirty="0" smtClean="0"/>
              <a:t>Name: your account name, student ID in work station</a:t>
            </a:r>
          </a:p>
          <a:p>
            <a:pPr marL="914400" lvl="1" indent="-514350"/>
            <a:r>
              <a:rPr lang="en-US" altLang="zh-TW" sz="2000" dirty="0" smtClean="0"/>
              <a:t>Server: </a:t>
            </a:r>
            <a:r>
              <a:rPr lang="en-US" altLang="zh-TW" sz="2000" dirty="0" err="1" smtClean="0"/>
              <a:t>localhost</a:t>
            </a:r>
            <a:endParaRPr lang="en-US" altLang="zh-TW" sz="2000" dirty="0" smtClean="0"/>
          </a:p>
          <a:p>
            <a:pPr marL="914400" lvl="1" indent="-514350"/>
            <a:r>
              <a:rPr lang="en-US" altLang="zh-TW" sz="2000" dirty="0" smtClean="0"/>
              <a:t>User</a:t>
            </a:r>
          </a:p>
          <a:p>
            <a:pPr marL="914400" lvl="1" indent="-514350"/>
            <a:r>
              <a:rPr lang="en-US" altLang="zh-TW" sz="2000" dirty="0" err="1" smtClean="0"/>
              <a:t>Passwd</a:t>
            </a:r>
            <a:endParaRPr lang="en-US" altLang="zh-TW" sz="2000" dirty="0" smtClean="0"/>
          </a:p>
          <a:p>
            <a:pPr marL="914400" lvl="1" indent="-514350"/>
            <a:r>
              <a:rPr lang="en-US" altLang="zh-TW" sz="2000" dirty="0" smtClean="0"/>
              <a:t>Path: the path of client local repository, named “</a:t>
            </a:r>
            <a:r>
              <a:rPr lang="en-US" altLang="zh-TW" sz="2000" dirty="0" err="1"/>
              <a:t>c</a:t>
            </a:r>
            <a:r>
              <a:rPr lang="en-US" altLang="zh-TW" sz="2000" dirty="0" err="1" smtClean="0"/>
              <a:t>dir</a:t>
            </a:r>
            <a:r>
              <a:rPr lang="en-US" altLang="zh-TW" sz="2000" dirty="0" smtClean="0"/>
              <a:t>” in example</a:t>
            </a:r>
          </a:p>
          <a:p>
            <a:pPr marL="400050" lvl="1" indent="0">
              <a:buNone/>
            </a:pPr>
            <a:endParaRPr lang="en-US" altLang="zh-TW" sz="2000" dirty="0" smtClean="0"/>
          </a:p>
          <a:p>
            <a:pPr marL="914400" lvl="1" indent="-514350"/>
            <a:endParaRPr lang="en-US" altLang="zh-TW" dirty="0" smtClean="0"/>
          </a:p>
          <a:p>
            <a:pPr marL="514350" indent="-514350">
              <a:buAutoNum type="arabicPeriod" startAt="2"/>
            </a:pPr>
            <a:endParaRPr lang="en-US" altLang="zh-TW" dirty="0" smtClean="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527" y="4293096"/>
            <a:ext cx="6563641" cy="1400370"/>
          </a:xfrm>
          <a:prstGeom prst="rect">
            <a:avLst/>
          </a:prstGeom>
        </p:spPr>
      </p:pic>
    </p:spTree>
    <p:extLst>
      <p:ext uri="{BB962C8B-B14F-4D97-AF65-F5344CB8AC3E}">
        <p14:creationId xmlns:p14="http://schemas.microsoft.com/office/powerpoint/2010/main" val="274852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sz="quarter" idx="1"/>
          </p:nvPr>
        </p:nvSpPr>
        <p:spPr/>
        <p:txBody>
          <a:bodyPr/>
          <a:lstStyle/>
          <a:p>
            <a:r>
              <a:rPr lang="en-US" altLang="zh-TW" dirty="0" smtClean="0"/>
              <a:t>You will run up 2 process, </a:t>
            </a:r>
            <a:r>
              <a:rPr lang="en-US" altLang="zh-TW" dirty="0" err="1" smtClean="0">
                <a:solidFill>
                  <a:srgbClr val="0070C0"/>
                </a:solidFill>
              </a:rPr>
              <a:t>csiebox_server</a:t>
            </a:r>
            <a:r>
              <a:rPr lang="en-US" altLang="zh-TW" dirty="0" smtClean="0"/>
              <a:t> and </a:t>
            </a:r>
            <a:r>
              <a:rPr lang="en-US" altLang="zh-TW" dirty="0" err="1" smtClean="0">
                <a:solidFill>
                  <a:srgbClr val="0070C0"/>
                </a:solidFill>
              </a:rPr>
              <a:t>csiebox_client</a:t>
            </a:r>
            <a:r>
              <a:rPr lang="en-US" altLang="zh-TW" dirty="0" smtClean="0"/>
              <a:t>, and you need to use </a:t>
            </a:r>
            <a:r>
              <a:rPr lang="en-US" altLang="zh-TW" i="1" u="sng" dirty="0" smtClean="0"/>
              <a:t>socket</a:t>
            </a:r>
            <a:r>
              <a:rPr lang="en-US" altLang="zh-TW" dirty="0" smtClean="0"/>
              <a:t> to communicate between their.</a:t>
            </a:r>
          </a:p>
          <a:p>
            <a:r>
              <a:rPr lang="en-US" altLang="zh-TW" dirty="0" err="1" smtClean="0"/>
              <a:t>Csiebox_server</a:t>
            </a:r>
            <a:r>
              <a:rPr lang="en-US" altLang="zh-TW" dirty="0" smtClean="0"/>
              <a:t> : you can treat this as a Dropbox server. It need to monitor client’s local directory and sync file between local directory and server directory.</a:t>
            </a:r>
          </a:p>
          <a:p>
            <a:r>
              <a:rPr lang="en-US" altLang="zh-TW" dirty="0" err="1" smtClean="0"/>
              <a:t>Csiebox_client</a:t>
            </a:r>
            <a:r>
              <a:rPr lang="en-US" altLang="zh-TW" dirty="0" smtClean="0"/>
              <a:t> : you can treat this as a Dropbox user.</a:t>
            </a:r>
            <a:endParaRPr lang="zh-TW" altLang="en-US" dirty="0"/>
          </a:p>
        </p:txBody>
      </p:sp>
    </p:spTree>
    <p:extLst>
      <p:ext uri="{BB962C8B-B14F-4D97-AF65-F5344CB8AC3E}">
        <p14:creationId xmlns:p14="http://schemas.microsoft.com/office/powerpoint/2010/main" val="27919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4" name="Shape 180"/>
          <p:cNvSpPr/>
          <p:nvPr/>
        </p:nvSpPr>
        <p:spPr>
          <a:xfrm>
            <a:off x="1301133" y="2060848"/>
            <a:ext cx="6115462" cy="4188885"/>
          </a:xfrm>
          <a:prstGeom prst="rect">
            <a:avLst/>
          </a:prstGeom>
          <a:blipFill>
            <a:blip r:embed="rId2"/>
            <a:stretch>
              <a:fillRect/>
            </a:stretch>
          </a:blipFill>
          <a:ln>
            <a:noFill/>
          </a:ln>
        </p:spPr>
      </p:sp>
      <p:sp>
        <p:nvSpPr>
          <p:cNvPr id="5" name="文字方塊 4"/>
          <p:cNvSpPr txBox="1"/>
          <p:nvPr/>
        </p:nvSpPr>
        <p:spPr>
          <a:xfrm>
            <a:off x="2483768" y="1578102"/>
            <a:ext cx="2376264" cy="523220"/>
          </a:xfrm>
          <a:prstGeom prst="rect">
            <a:avLst/>
          </a:prstGeom>
          <a:noFill/>
        </p:spPr>
        <p:txBody>
          <a:bodyPr wrap="square" rtlCol="0">
            <a:spAutoFit/>
          </a:bodyPr>
          <a:lstStyle/>
          <a:p>
            <a:r>
              <a:rPr lang="en-US" altLang="zh-TW" sz="2800" dirty="0" err="1" smtClean="0">
                <a:solidFill>
                  <a:srgbClr val="FF0000"/>
                </a:solidFill>
              </a:rPr>
              <a:t>Csiebox_server</a:t>
            </a:r>
            <a:endParaRPr lang="zh-TW" altLang="en-US" sz="2800" dirty="0">
              <a:solidFill>
                <a:srgbClr val="FF0000"/>
              </a:solidFill>
            </a:endParaRPr>
          </a:p>
        </p:txBody>
      </p:sp>
      <p:sp>
        <p:nvSpPr>
          <p:cNvPr id="6" name="文字方塊 5"/>
          <p:cNvSpPr txBox="1"/>
          <p:nvPr/>
        </p:nvSpPr>
        <p:spPr>
          <a:xfrm>
            <a:off x="5436096" y="3563827"/>
            <a:ext cx="2268531" cy="523220"/>
          </a:xfrm>
          <a:prstGeom prst="rect">
            <a:avLst/>
          </a:prstGeom>
          <a:noFill/>
        </p:spPr>
        <p:txBody>
          <a:bodyPr wrap="square" rtlCol="0">
            <a:spAutoFit/>
          </a:bodyPr>
          <a:lstStyle/>
          <a:p>
            <a:r>
              <a:rPr lang="en-US" altLang="zh-TW" sz="2800" dirty="0" err="1" smtClean="0">
                <a:solidFill>
                  <a:srgbClr val="FF0000"/>
                </a:solidFill>
              </a:rPr>
              <a:t>Csiebox_client</a:t>
            </a:r>
            <a:endParaRPr lang="zh-TW" altLang="en-US" sz="2800" dirty="0">
              <a:solidFill>
                <a:srgbClr val="FF0000"/>
              </a:solidFill>
            </a:endParaRPr>
          </a:p>
        </p:txBody>
      </p:sp>
      <p:sp>
        <p:nvSpPr>
          <p:cNvPr id="7" name="文字方塊 6"/>
          <p:cNvSpPr txBox="1"/>
          <p:nvPr/>
        </p:nvSpPr>
        <p:spPr>
          <a:xfrm>
            <a:off x="509870" y="2474389"/>
            <a:ext cx="2110718" cy="707886"/>
          </a:xfrm>
          <a:prstGeom prst="rect">
            <a:avLst/>
          </a:prstGeom>
          <a:noFill/>
        </p:spPr>
        <p:txBody>
          <a:bodyPr wrap="square" rtlCol="0">
            <a:spAutoFit/>
          </a:bodyPr>
          <a:lstStyle/>
          <a:p>
            <a:r>
              <a:rPr lang="zh-TW" altLang="en-US" sz="2000" dirty="0" smtClean="0">
                <a:solidFill>
                  <a:srgbClr val="002060"/>
                </a:solidFill>
              </a:rPr>
              <a:t>執行</a:t>
            </a:r>
            <a:r>
              <a:rPr lang="en-US" altLang="zh-TW" sz="2000" dirty="0" err="1" smtClean="0">
                <a:solidFill>
                  <a:srgbClr val="002060"/>
                </a:solidFill>
              </a:rPr>
              <a:t>port_register</a:t>
            </a:r>
            <a:r>
              <a:rPr lang="en-US" altLang="zh-TW" sz="2000" dirty="0" smtClean="0">
                <a:solidFill>
                  <a:srgbClr val="002060"/>
                </a:solidFill>
              </a:rPr>
              <a:t> to bind port</a:t>
            </a:r>
            <a:endParaRPr lang="zh-TW" altLang="en-US" sz="2000" dirty="0">
              <a:solidFill>
                <a:srgbClr val="002060"/>
              </a:solidFill>
            </a:endParaRPr>
          </a:p>
        </p:txBody>
      </p:sp>
      <p:sp>
        <p:nvSpPr>
          <p:cNvPr id="8" name="向右箭號 7"/>
          <p:cNvSpPr/>
          <p:nvPr/>
        </p:nvSpPr>
        <p:spPr>
          <a:xfrm rot="10800000">
            <a:off x="2545868" y="2698264"/>
            <a:ext cx="427463" cy="244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3482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sz="quarter" idx="1"/>
          </p:nvPr>
        </p:nvSpPr>
        <p:spPr/>
        <p:txBody>
          <a:bodyPr/>
          <a:lstStyle/>
          <a:p>
            <a:r>
              <a:rPr lang="en-US" altLang="zh-TW" dirty="0" smtClean="0"/>
              <a:t>So you can treat </a:t>
            </a:r>
            <a:r>
              <a:rPr lang="en-US" altLang="zh-TW" dirty="0" err="1" smtClean="0">
                <a:solidFill>
                  <a:srgbClr val="0070C0"/>
                </a:solidFill>
              </a:rPr>
              <a:t>sdir</a:t>
            </a:r>
            <a:r>
              <a:rPr lang="en-US" altLang="zh-TW" dirty="0" smtClean="0"/>
              <a:t> as server side, </a:t>
            </a:r>
            <a:r>
              <a:rPr lang="en-US" altLang="zh-TW" dirty="0" err="1" smtClean="0">
                <a:solidFill>
                  <a:srgbClr val="0070C0"/>
                </a:solidFill>
              </a:rPr>
              <a:t>cdir</a:t>
            </a:r>
            <a:r>
              <a:rPr lang="en-US" altLang="zh-TW" dirty="0" smtClean="0"/>
              <a:t> as client side in your MP2 directory. </a:t>
            </a:r>
          </a:p>
          <a:p>
            <a:r>
              <a:rPr lang="en-US" altLang="zh-TW" dirty="0" smtClean="0"/>
              <a:t>All you need to do is sync file in client(</a:t>
            </a:r>
            <a:r>
              <a:rPr lang="en-US" altLang="zh-TW" dirty="0" err="1" smtClean="0"/>
              <a:t>cdir</a:t>
            </a:r>
            <a:r>
              <a:rPr lang="en-US" altLang="zh-TW" dirty="0" smtClean="0"/>
              <a:t>) to server(</a:t>
            </a:r>
            <a:r>
              <a:rPr lang="en-US" altLang="zh-TW" dirty="0" err="1" smtClean="0"/>
              <a:t>sdir</a:t>
            </a:r>
            <a:r>
              <a:rPr lang="en-US" altLang="zh-TW" dirty="0" smtClean="0"/>
              <a:t>). </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501008"/>
            <a:ext cx="5529334" cy="3215271"/>
          </a:xfrm>
          <a:prstGeom prst="rect">
            <a:avLst/>
          </a:prstGeom>
        </p:spPr>
      </p:pic>
    </p:spTree>
    <p:extLst>
      <p:ext uri="{BB962C8B-B14F-4D97-AF65-F5344CB8AC3E}">
        <p14:creationId xmlns:p14="http://schemas.microsoft.com/office/powerpoint/2010/main" val="208475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Actions</a:t>
            </a:r>
            <a:endParaRPr lang="zh-TW" altLang="en-US" dirty="0"/>
          </a:p>
        </p:txBody>
      </p:sp>
      <p:sp>
        <p:nvSpPr>
          <p:cNvPr id="3" name="內容版面配置區 2"/>
          <p:cNvSpPr>
            <a:spLocks noGrp="1"/>
          </p:cNvSpPr>
          <p:nvPr>
            <p:ph sz="quarter" idx="1"/>
          </p:nvPr>
        </p:nvSpPr>
        <p:spPr/>
        <p:txBody>
          <a:bodyPr/>
          <a:lstStyle/>
          <a:p>
            <a:r>
              <a:rPr lang="en-US" altLang="zh-TW" dirty="0"/>
              <a:t>T</a:t>
            </a:r>
            <a:r>
              <a:rPr lang="en-US" altLang="zh-TW" dirty="0" smtClean="0"/>
              <a:t>o sync all changes, we define 5 actions of changes</a:t>
            </a:r>
            <a:r>
              <a:rPr lang="en-US" altLang="zh-TW" dirty="0"/>
              <a:t>, which is </a:t>
            </a:r>
            <a:r>
              <a:rPr lang="en-US" altLang="zh-TW" dirty="0" smtClean="0">
                <a:solidFill>
                  <a:srgbClr val="0070C0"/>
                </a:solidFill>
              </a:rPr>
              <a:t>login</a:t>
            </a:r>
            <a:r>
              <a:rPr lang="en-US" altLang="zh-TW" dirty="0"/>
              <a:t>, </a:t>
            </a:r>
            <a:r>
              <a:rPr lang="en-US" altLang="zh-TW" dirty="0" smtClean="0">
                <a:solidFill>
                  <a:srgbClr val="0070C0"/>
                </a:solidFill>
              </a:rPr>
              <a:t>sync </a:t>
            </a:r>
            <a:r>
              <a:rPr lang="en-US" altLang="zh-TW" dirty="0">
                <a:solidFill>
                  <a:srgbClr val="0070C0"/>
                </a:solidFill>
              </a:rPr>
              <a:t>meta</a:t>
            </a:r>
            <a:r>
              <a:rPr lang="en-US" altLang="zh-TW" dirty="0"/>
              <a:t>, </a:t>
            </a:r>
            <a:r>
              <a:rPr lang="en-US" altLang="zh-TW" dirty="0">
                <a:solidFill>
                  <a:srgbClr val="0070C0"/>
                </a:solidFill>
              </a:rPr>
              <a:t>sync file</a:t>
            </a:r>
            <a:r>
              <a:rPr lang="en-US" altLang="zh-TW" dirty="0"/>
              <a:t>, </a:t>
            </a:r>
            <a:r>
              <a:rPr lang="en-US" altLang="zh-TW" dirty="0">
                <a:solidFill>
                  <a:srgbClr val="0070C0"/>
                </a:solidFill>
              </a:rPr>
              <a:t>hard link</a:t>
            </a:r>
            <a:r>
              <a:rPr lang="en-US" altLang="zh-TW" dirty="0"/>
              <a:t>, and </a:t>
            </a:r>
            <a:r>
              <a:rPr lang="en-US" altLang="zh-TW" dirty="0" smtClean="0">
                <a:solidFill>
                  <a:srgbClr val="0070C0"/>
                </a:solidFill>
              </a:rPr>
              <a:t>rm</a:t>
            </a:r>
            <a:r>
              <a:rPr lang="en-US" altLang="zh-TW" dirty="0" smtClean="0"/>
              <a:t>.</a:t>
            </a:r>
          </a:p>
          <a:p>
            <a:r>
              <a:rPr lang="en-US" altLang="zh-TW" dirty="0" smtClean="0"/>
              <a:t>We have build up 5 types header for each action, you need to use these header to communicate between server and client.</a:t>
            </a:r>
          </a:p>
          <a:p>
            <a:r>
              <a:rPr lang="en-US" altLang="zh-TW" dirty="0" smtClean="0"/>
              <a:t>We also define the rules of each action, you need to follow this rules to build up your </a:t>
            </a:r>
            <a:r>
              <a:rPr lang="en-US" altLang="zh-TW" dirty="0" err="1" smtClean="0"/>
              <a:t>CSIEBox</a:t>
            </a:r>
            <a:r>
              <a:rPr lang="en-US" altLang="zh-TW" dirty="0" smtClean="0"/>
              <a:t>.</a:t>
            </a:r>
            <a:endParaRPr lang="zh-TW" altLang="en-US" dirty="0"/>
          </a:p>
        </p:txBody>
      </p:sp>
    </p:spTree>
    <p:extLst>
      <p:ext uri="{BB962C8B-B14F-4D97-AF65-F5344CB8AC3E}">
        <p14:creationId xmlns:p14="http://schemas.microsoft.com/office/powerpoint/2010/main" val="93638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Five types of complete header </a:t>
            </a:r>
            <a:endParaRPr lang="zh-TW" altLang="en-US" dirty="0"/>
          </a:p>
        </p:txBody>
      </p:sp>
      <p:sp>
        <p:nvSpPr>
          <p:cNvPr id="3" name="內容版面配置區 2"/>
          <p:cNvSpPr>
            <a:spLocks noGrp="1"/>
          </p:cNvSpPr>
          <p:nvPr>
            <p:ph sz="quarter" idx="1"/>
          </p:nvPr>
        </p:nvSpPr>
        <p:spPr/>
        <p:txBody>
          <a:bodyPr>
            <a:normAutofit/>
          </a:bodyPr>
          <a:lstStyle/>
          <a:p>
            <a:r>
              <a:rPr lang="en-US" altLang="zh-TW" dirty="0" err="1" smtClean="0"/>
              <a:t>csiebox_protocol_login</a:t>
            </a:r>
            <a:endParaRPr lang="en-US" altLang="zh-TW" dirty="0" smtClean="0"/>
          </a:p>
          <a:p>
            <a:r>
              <a:rPr lang="en-US" altLang="zh-TW" dirty="0" err="1" smtClean="0"/>
              <a:t>csiebox_protocol_meta</a:t>
            </a:r>
            <a:endParaRPr lang="en-US" altLang="zh-TW" dirty="0" smtClean="0"/>
          </a:p>
          <a:p>
            <a:r>
              <a:rPr lang="en-US" altLang="zh-TW" dirty="0" err="1" smtClean="0"/>
              <a:t>csiebox_protocol_file</a:t>
            </a:r>
            <a:endParaRPr lang="en-US" altLang="zh-TW" dirty="0" smtClean="0"/>
          </a:p>
          <a:p>
            <a:r>
              <a:rPr lang="en-US" altLang="zh-TW" dirty="0" err="1" smtClean="0"/>
              <a:t>csiebox_protocol_hardlink</a:t>
            </a:r>
            <a:endParaRPr lang="en-US" altLang="zh-TW" dirty="0" smtClean="0"/>
          </a:p>
          <a:p>
            <a:r>
              <a:rPr lang="en-US" altLang="zh-TW" dirty="0" err="1" smtClean="0"/>
              <a:t>csiebox_protocol_rm</a:t>
            </a:r>
            <a:endParaRPr lang="en-US" altLang="zh-TW" dirty="0"/>
          </a:p>
          <a:p>
            <a:r>
              <a:rPr lang="en-US" altLang="zh-TW" dirty="0" smtClean="0"/>
              <a:t>Each complete header has a common header</a:t>
            </a:r>
          </a:p>
          <a:p>
            <a:pPr lvl="1"/>
            <a:r>
              <a:rPr lang="en-US" altLang="zh-TW" dirty="0" err="1" smtClean="0"/>
              <a:t>csiebox_protocol_header</a:t>
            </a:r>
            <a:endParaRPr lang="en-US" altLang="zh-TW" dirty="0" smtClean="0"/>
          </a:p>
          <a:p>
            <a:r>
              <a:rPr lang="en-US" altLang="zh-TW" dirty="0" smtClean="0"/>
              <a:t>All of headers are defined in </a:t>
            </a:r>
            <a:r>
              <a:rPr lang="en-US" altLang="zh-TW" b="1" dirty="0" err="1" smtClean="0"/>
              <a:t>csiebox_common.h</a:t>
            </a:r>
            <a:r>
              <a:rPr lang="en-US" altLang="zh-TW" dirty="0" smtClean="0"/>
              <a:t>.</a:t>
            </a:r>
          </a:p>
        </p:txBody>
      </p:sp>
    </p:spTree>
    <p:extLst>
      <p:ext uri="{BB962C8B-B14F-4D97-AF65-F5344CB8AC3E}">
        <p14:creationId xmlns:p14="http://schemas.microsoft.com/office/powerpoint/2010/main" val="370503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Rules of protocol header</a:t>
            </a:r>
            <a:endParaRPr lang="zh-TW" altLang="en-US" dirty="0"/>
          </a:p>
        </p:txBody>
      </p:sp>
      <p:sp>
        <p:nvSpPr>
          <p:cNvPr id="3" name="內容版面配置區 2"/>
          <p:cNvSpPr>
            <a:spLocks noGrp="1"/>
          </p:cNvSpPr>
          <p:nvPr>
            <p:ph sz="quarter" idx="1"/>
          </p:nvPr>
        </p:nvSpPr>
        <p:spPr/>
        <p:txBody>
          <a:bodyPr/>
          <a:lstStyle/>
          <a:p>
            <a:r>
              <a:rPr lang="en-US" altLang="zh-TW" dirty="0"/>
              <a:t>You need to follow the rules of 5 actions and use fixed protocol header, but you can modify others if you want. </a:t>
            </a:r>
            <a:endParaRPr lang="en-US" altLang="zh-TW" dirty="0" smtClean="0"/>
          </a:p>
          <a:p>
            <a:r>
              <a:rPr lang="en-US" altLang="zh-TW" dirty="0" smtClean="0"/>
              <a:t>In </a:t>
            </a:r>
            <a:r>
              <a:rPr lang="en-US" altLang="zh-TW" dirty="0"/>
              <a:t>other words, </a:t>
            </a:r>
            <a:r>
              <a:rPr lang="en-US" altLang="zh-TW" dirty="0">
                <a:solidFill>
                  <a:srgbClr val="0070C0"/>
                </a:solidFill>
              </a:rPr>
              <a:t>the only things that you can't modify in HW2 is the rules of 5 actions and protocol header</a:t>
            </a:r>
            <a:r>
              <a:rPr lang="en-US" altLang="zh-TW" dirty="0"/>
              <a:t> in </a:t>
            </a:r>
            <a:r>
              <a:rPr lang="en-US" altLang="zh-TW" b="1" dirty="0" err="1" smtClean="0"/>
              <a:t>csiebox_common.h</a:t>
            </a:r>
            <a:endParaRPr lang="en-US" altLang="zh-TW" dirty="0"/>
          </a:p>
          <a:p>
            <a:endParaRPr lang="zh-TW" altLang="en-US" dirty="0"/>
          </a:p>
        </p:txBody>
      </p:sp>
    </p:spTree>
    <p:extLst>
      <p:ext uri="{BB962C8B-B14F-4D97-AF65-F5344CB8AC3E}">
        <p14:creationId xmlns:p14="http://schemas.microsoft.com/office/powerpoint/2010/main" val="398534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451</TotalTime>
  <Words>1485</Words>
  <Application>Microsoft Office PowerPoint</Application>
  <PresentationFormat>如螢幕大小 (4:3)</PresentationFormat>
  <Paragraphs>179</Paragraphs>
  <Slides>32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微軟正黑體</vt:lpstr>
      <vt:lpstr>新細明體</vt:lpstr>
      <vt:lpstr>Arial</vt:lpstr>
      <vt:lpstr>Calibri</vt:lpstr>
      <vt:lpstr>Tw Cen MT</vt:lpstr>
      <vt:lpstr>Wingdings</vt:lpstr>
      <vt:lpstr>Wingdings 2</vt:lpstr>
      <vt:lpstr>中庸</vt:lpstr>
      <vt:lpstr>System programing HW2</vt:lpstr>
      <vt:lpstr>Goal</vt:lpstr>
      <vt:lpstr>Socket</vt:lpstr>
      <vt:lpstr>Architecture</vt:lpstr>
      <vt:lpstr>Architecture</vt:lpstr>
      <vt:lpstr>Architecture</vt:lpstr>
      <vt:lpstr>Actions</vt:lpstr>
      <vt:lpstr>Five types of complete header </vt:lpstr>
      <vt:lpstr>Rules of protocol header</vt:lpstr>
      <vt:lpstr>csiebox_protocol_header</vt:lpstr>
      <vt:lpstr>csiebox_protocol_header</vt:lpstr>
      <vt:lpstr>csiebox_protocol_login</vt:lpstr>
      <vt:lpstr>csiebox_protocol_meta</vt:lpstr>
      <vt:lpstr>csiebox_protocol_file</vt:lpstr>
      <vt:lpstr>csiebox_protocol_hardlink</vt:lpstr>
      <vt:lpstr>csiebox_protocol_rm</vt:lpstr>
      <vt:lpstr>Requirement</vt:lpstr>
      <vt:lpstr>Requirement</vt:lpstr>
      <vt:lpstr>Requirement</vt:lpstr>
      <vt:lpstr>Requirement</vt:lpstr>
      <vt:lpstr>Requirement</vt:lpstr>
      <vt:lpstr>Grading </vt:lpstr>
      <vt:lpstr>Grading </vt:lpstr>
      <vt:lpstr>Due date</vt:lpstr>
      <vt:lpstr>Meaning of files</vt:lpstr>
      <vt:lpstr>Meaning of files</vt:lpstr>
      <vt:lpstr>Meaning of files</vt:lpstr>
      <vt:lpstr>Meaning of files</vt:lpstr>
      <vt:lpstr>Linux command in C language</vt:lpstr>
      <vt:lpstr>Linux command in C language</vt:lpstr>
      <vt:lpstr>How to run server and client?</vt:lpstr>
      <vt:lpstr>How to run server and 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programing HW2</dc:title>
  <dc:creator>curtis24</dc:creator>
  <cp:lastModifiedBy>User</cp:lastModifiedBy>
  <cp:revision>47</cp:revision>
  <dcterms:created xsi:type="dcterms:W3CDTF">2013-10-14T16:17:19Z</dcterms:created>
  <dcterms:modified xsi:type="dcterms:W3CDTF">2015-10-16T21:21:06Z</dcterms:modified>
</cp:coreProperties>
</file>