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7" r:id="rId3"/>
    <p:sldId id="275" r:id="rId4"/>
    <p:sldId id="258" r:id="rId5"/>
    <p:sldId id="261" r:id="rId6"/>
    <p:sldId id="262" r:id="rId7"/>
    <p:sldId id="265" r:id="rId8"/>
    <p:sldId id="267" r:id="rId9"/>
    <p:sldId id="268" r:id="rId10"/>
    <p:sldId id="269" r:id="rId11"/>
    <p:sldId id="270" r:id="rId12"/>
    <p:sldId id="271" r:id="rId13"/>
    <p:sldId id="259" r:id="rId14"/>
    <p:sldId id="260" r:id="rId15"/>
    <p:sldId id="283" r:id="rId16"/>
    <p:sldId id="272" r:id="rId17"/>
    <p:sldId id="284" r:id="rId18"/>
    <p:sldId id="274" r:id="rId19"/>
    <p:sldId id="285" r:id="rId20"/>
    <p:sldId id="277" r:id="rId21"/>
    <p:sldId id="282" r:id="rId22"/>
    <p:sldId id="278" r:id="rId23"/>
    <p:sldId id="279" r:id="rId24"/>
    <p:sldId id="287"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47" d="100"/>
          <a:sy n="47" d="100"/>
        </p:scale>
        <p:origin x="3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FEDF-DCC4-4515-BB16-EE640D1FBCD8}" type="datetimeFigureOut">
              <a:rPr lang="zh-CN" altLang="en-US" smtClean="0"/>
              <a:t>2017/8/13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235A6-3E36-4A78-A04B-1AD6A893608D}" type="slidenum">
              <a:rPr lang="zh-CN" altLang="en-US" smtClean="0"/>
              <a:t>‹#›</a:t>
            </a:fld>
            <a:endParaRPr lang="zh-CN" altLang="en-US"/>
          </a:p>
        </p:txBody>
      </p:sp>
    </p:spTree>
    <p:extLst>
      <p:ext uri="{BB962C8B-B14F-4D97-AF65-F5344CB8AC3E}">
        <p14:creationId xmlns:p14="http://schemas.microsoft.com/office/powerpoint/2010/main" val="221529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2235A6-3E36-4A78-A04B-1AD6A893608D}" type="slidenum">
              <a:rPr lang="zh-CN" altLang="en-US" smtClean="0"/>
              <a:t>1</a:t>
            </a:fld>
            <a:endParaRPr lang="zh-CN" altLang="en-US"/>
          </a:p>
        </p:txBody>
      </p:sp>
    </p:spTree>
    <p:extLst>
      <p:ext uri="{BB962C8B-B14F-4D97-AF65-F5344CB8AC3E}">
        <p14:creationId xmlns:p14="http://schemas.microsoft.com/office/powerpoint/2010/main" val="2549380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2800" cap="all">
                <a:solidFill>
                  <a:schemeClr val="tx1"/>
                </a:solidFill>
                <a:latin typeface="隶书" panose="02010509060101010101" pitchFamily="49" charset="-122"/>
                <a:ea typeface="隶书" panose="020105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188572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9299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021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5413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88736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5870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913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9867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61334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nchor="ct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8614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798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0833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741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4482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6199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7063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dirty="0"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922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19C519-6893-49A5-92B0-8C066AD9A8D3}" type="datetimeFigureOut">
              <a:rPr lang="zh-CN" altLang="en-US" smtClean="0"/>
              <a:t>2017/8/13</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6CC4E-FAA8-4474-B2D9-114DE653CC1D}" type="slidenum">
              <a:rPr lang="zh-CN" altLang="en-US" smtClean="0"/>
              <a:t>‹#›</a:t>
            </a:fld>
            <a:endParaRPr lang="zh-CN" altLang="en-US"/>
          </a:p>
        </p:txBody>
      </p:sp>
      <p:sp>
        <p:nvSpPr>
          <p:cNvPr id="7" name="文本框 6"/>
          <p:cNvSpPr txBox="1"/>
          <p:nvPr userDrawn="1"/>
        </p:nvSpPr>
        <p:spPr>
          <a:xfrm>
            <a:off x="8118426" y="0"/>
            <a:ext cx="4073574"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3200" dirty="0" smtClean="0">
                <a:solidFill>
                  <a:srgbClr val="7030A0"/>
                </a:solidFill>
              </a:rPr>
              <a:t>2017</a:t>
            </a:r>
            <a:r>
              <a:rPr lang="en-US" altLang="zh-CN" sz="3200" baseline="0" dirty="0" smtClean="0">
                <a:solidFill>
                  <a:srgbClr val="7030A0"/>
                </a:solidFill>
              </a:rPr>
              <a:t> Summer Training</a:t>
            </a:r>
            <a:endParaRPr lang="zh-CN" altLang="en-US" sz="3200" dirty="0">
              <a:solidFill>
                <a:srgbClr val="7030A0"/>
              </a:solidFill>
            </a:endParaRPr>
          </a:p>
        </p:txBody>
      </p:sp>
    </p:spTree>
    <p:extLst>
      <p:ext uri="{BB962C8B-B14F-4D97-AF65-F5344CB8AC3E}">
        <p14:creationId xmlns:p14="http://schemas.microsoft.com/office/powerpoint/2010/main" val="138440254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3335" y="1448972"/>
            <a:ext cx="10876791" cy="2936759"/>
          </a:xfrm>
        </p:spPr>
        <p:txBody>
          <a:bodyPr>
            <a:normAutofit/>
          </a:bodyPr>
          <a:lstStyle/>
          <a:p>
            <a:r>
              <a:rPr lang="en-US" altLang="zh-CN" sz="6000" smtClean="0"/>
              <a:t>DAy13</a:t>
            </a:r>
            <a:r>
              <a:rPr lang="zh-CN" altLang="en-US" sz="6000" smtClean="0"/>
              <a:t>：</a:t>
            </a:r>
            <a:r>
              <a:rPr lang="zh-CN" altLang="en-US" sz="6000" dirty="0" smtClean="0"/>
              <a:t>数据结构</a:t>
            </a:r>
            <a:r>
              <a:rPr lang="en-US" altLang="zh-CN" sz="6000" dirty="0" smtClean="0"/>
              <a:t>1</a:t>
            </a:r>
            <a:br>
              <a:rPr lang="en-US" altLang="zh-CN" sz="6000" dirty="0" smtClean="0"/>
            </a:br>
            <a:r>
              <a:rPr lang="en-US" altLang="zh-CN" sz="6000" dirty="0" smtClean="0"/>
              <a:t>——</a:t>
            </a:r>
            <a:r>
              <a:rPr lang="zh-CN" altLang="en-US" sz="6000" dirty="0" smtClean="0"/>
              <a:t>（单调）栈</a:t>
            </a:r>
            <a:r>
              <a:rPr lang="en-US" altLang="zh-CN" sz="6000" dirty="0"/>
              <a:t>/</a:t>
            </a:r>
            <a:r>
              <a:rPr lang="zh-CN" altLang="en-US" sz="6000" dirty="0" smtClean="0"/>
              <a:t>队列、并查集</a:t>
            </a:r>
            <a:endParaRPr lang="zh-CN" altLang="en-US" sz="6000" dirty="0"/>
          </a:p>
        </p:txBody>
      </p:sp>
      <p:sp>
        <p:nvSpPr>
          <p:cNvPr id="3" name="副标题 2"/>
          <p:cNvSpPr>
            <a:spLocks noGrp="1"/>
          </p:cNvSpPr>
          <p:nvPr>
            <p:ph type="subTitle" idx="1"/>
          </p:nvPr>
        </p:nvSpPr>
        <p:spPr/>
        <p:txBody>
          <a:bodyPr/>
          <a:lstStyle/>
          <a:p>
            <a:r>
              <a:rPr lang="en-US" altLang="zh-CN" dirty="0" smtClean="0"/>
              <a:t>—— </a:t>
            </a:r>
            <a:r>
              <a:rPr lang="zh-CN" altLang="en-US" dirty="0" smtClean="0"/>
              <a:t>邓丝雨</a:t>
            </a:r>
            <a:endParaRPr lang="zh-CN" altLang="en-US" dirty="0"/>
          </a:p>
        </p:txBody>
      </p:sp>
    </p:spTree>
    <p:extLst>
      <p:ext uri="{BB962C8B-B14F-4D97-AF65-F5344CB8AC3E}">
        <p14:creationId xmlns:p14="http://schemas.microsoft.com/office/powerpoint/2010/main" val="300956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继续考虑这样的一个问题，以最大值为例，对任意</a:t>
            </a:r>
            <a:r>
              <a:rPr lang="en-US" altLang="zh-CN" dirty="0"/>
              <a:t>l&lt;=i&lt;j&lt;=r</a:t>
            </a:r>
            <a:r>
              <a:rPr lang="zh-CN" altLang="zh-CN" dirty="0"/>
              <a:t>，如果</a:t>
            </a:r>
            <a:r>
              <a:rPr lang="en-US" altLang="zh-CN" dirty="0" err="1"/>
              <a:t>a</a:t>
            </a:r>
            <a:r>
              <a:rPr lang="en-US" altLang="zh-CN" baseline="-25000" dirty="0" err="1"/>
              <a:t>i</a:t>
            </a:r>
            <a:r>
              <a:rPr lang="en-US" altLang="zh-CN" dirty="0"/>
              <a:t>&lt;</a:t>
            </a:r>
            <a:r>
              <a:rPr lang="en-US" altLang="zh-CN" dirty="0" err="1"/>
              <a:t>a</a:t>
            </a:r>
            <a:r>
              <a:rPr lang="en-US" altLang="zh-CN" baseline="-25000" dirty="0" err="1"/>
              <a:t>j</a:t>
            </a:r>
            <a:r>
              <a:rPr lang="zh-CN" altLang="zh-CN" dirty="0"/>
              <a:t>，那么，在区间向右移动的过程中，最大值永远也不会落在</a:t>
            </a:r>
            <a:r>
              <a:rPr lang="en-US" altLang="zh-CN" dirty="0" err="1"/>
              <a:t>a</a:t>
            </a:r>
            <a:r>
              <a:rPr lang="en-US" altLang="zh-CN" baseline="-25000" dirty="0" err="1"/>
              <a:t>i</a:t>
            </a:r>
            <a:r>
              <a:rPr lang="zh-CN" altLang="zh-CN" dirty="0"/>
              <a:t>上，因为</a:t>
            </a:r>
            <a:r>
              <a:rPr lang="en-US" altLang="zh-CN" dirty="0" err="1"/>
              <a:t>a</a:t>
            </a:r>
            <a:r>
              <a:rPr lang="en-US" altLang="zh-CN" baseline="-25000" dirty="0" err="1"/>
              <a:t>i</a:t>
            </a:r>
            <a:r>
              <a:rPr lang="zh-CN" altLang="zh-CN" dirty="0"/>
              <a:t>比</a:t>
            </a:r>
            <a:r>
              <a:rPr lang="en-US" altLang="zh-CN" dirty="0" err="1"/>
              <a:t>a</a:t>
            </a:r>
            <a:r>
              <a:rPr lang="en-US" altLang="zh-CN" baseline="-25000" dirty="0" err="1"/>
              <a:t>j</a:t>
            </a:r>
            <a:r>
              <a:rPr lang="zh-CN" altLang="zh-CN" dirty="0"/>
              <a:t>先失效，能用</a:t>
            </a:r>
            <a:r>
              <a:rPr lang="en-US" altLang="zh-CN" dirty="0" err="1"/>
              <a:t>a</a:t>
            </a:r>
            <a:r>
              <a:rPr lang="en-US" altLang="zh-CN" baseline="-25000" dirty="0" err="1"/>
              <a:t>i</a:t>
            </a:r>
            <a:r>
              <a:rPr lang="zh-CN" altLang="zh-CN" dirty="0"/>
              <a:t>一定能用</a:t>
            </a:r>
            <a:r>
              <a:rPr lang="en-US" altLang="zh-CN" dirty="0" err="1"/>
              <a:t>a</a:t>
            </a:r>
            <a:r>
              <a:rPr lang="en-US" altLang="zh-CN" baseline="-25000" dirty="0" err="1"/>
              <a:t>j</a:t>
            </a:r>
            <a:r>
              <a:rPr lang="en-US" altLang="zh-CN" dirty="0"/>
              <a:t> </a:t>
            </a:r>
            <a:r>
              <a:rPr lang="zh-CN" altLang="zh-CN" dirty="0"/>
              <a:t>，此时，我们便不再需要</a:t>
            </a:r>
            <a:r>
              <a:rPr lang="en-US" altLang="zh-CN" dirty="0" err="1"/>
              <a:t>a</a:t>
            </a:r>
            <a:r>
              <a:rPr lang="en-US" altLang="zh-CN" baseline="-25000" dirty="0" err="1"/>
              <a:t>i</a:t>
            </a:r>
            <a:r>
              <a:rPr lang="zh-CN" altLang="zh-CN" dirty="0"/>
              <a:t>了。这个性质似乎与单调队列的性质重合了。</a:t>
            </a:r>
          </a:p>
          <a:p>
            <a:endParaRPr lang="zh-CN" altLang="en-US" dirty="0"/>
          </a:p>
        </p:txBody>
      </p:sp>
    </p:spTree>
    <p:extLst>
      <p:ext uri="{BB962C8B-B14F-4D97-AF65-F5344CB8AC3E}">
        <p14:creationId xmlns:p14="http://schemas.microsoft.com/office/powerpoint/2010/main" val="121574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当我们将区间从（</a:t>
            </a:r>
            <a:r>
              <a:rPr lang="en-US" altLang="zh-CN" dirty="0"/>
              <a:t>l</a:t>
            </a:r>
            <a:r>
              <a:rPr lang="zh-CN" altLang="zh-CN" dirty="0"/>
              <a:t>，</a:t>
            </a:r>
            <a:r>
              <a:rPr lang="en-US" altLang="zh-CN" dirty="0"/>
              <a:t>r</a:t>
            </a:r>
            <a:r>
              <a:rPr lang="zh-CN" altLang="zh-CN" dirty="0"/>
              <a:t>）移动到（</a:t>
            </a:r>
            <a:r>
              <a:rPr lang="en-US" altLang="zh-CN" dirty="0"/>
              <a:t>l+1</a:t>
            </a:r>
            <a:r>
              <a:rPr lang="zh-CN" altLang="zh-CN" dirty="0"/>
              <a:t>，</a:t>
            </a:r>
            <a:r>
              <a:rPr lang="en-US" altLang="zh-CN" dirty="0"/>
              <a:t>r+1</a:t>
            </a:r>
            <a:r>
              <a:rPr lang="zh-CN" altLang="zh-CN" dirty="0"/>
              <a:t>）时，我们将</a:t>
            </a:r>
            <a:r>
              <a:rPr lang="en-US" altLang="zh-CN" dirty="0"/>
              <a:t>a</a:t>
            </a:r>
            <a:r>
              <a:rPr lang="en-US" altLang="zh-CN" baseline="-25000" dirty="0"/>
              <a:t>r+1</a:t>
            </a:r>
            <a:r>
              <a:rPr lang="zh-CN" altLang="zh-CN" dirty="0"/>
              <a:t>插入单调队列，若队首元素不在（</a:t>
            </a:r>
            <a:r>
              <a:rPr lang="en-US" altLang="zh-CN" dirty="0"/>
              <a:t>l</a:t>
            </a:r>
            <a:r>
              <a:rPr lang="zh-CN" altLang="zh-CN" dirty="0"/>
              <a:t>，</a:t>
            </a:r>
            <a:r>
              <a:rPr lang="en-US" altLang="zh-CN" dirty="0"/>
              <a:t>r</a:t>
            </a:r>
            <a:r>
              <a:rPr lang="zh-CN" altLang="zh-CN" dirty="0"/>
              <a:t>）区间当中，删除它。</a:t>
            </a:r>
          </a:p>
          <a:p>
            <a:endParaRPr lang="zh-CN" altLang="en-US" dirty="0"/>
          </a:p>
        </p:txBody>
      </p:sp>
    </p:spTree>
    <p:extLst>
      <p:ext uri="{BB962C8B-B14F-4D97-AF65-F5344CB8AC3E}">
        <p14:creationId xmlns:p14="http://schemas.microsoft.com/office/powerpoint/2010/main" val="304004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9348" y="1737741"/>
            <a:ext cx="11424329" cy="5002271"/>
          </a:xfrm>
          <a:prstGeom prst="rect">
            <a:avLst/>
          </a:prstGeom>
        </p:spPr>
      </p:pic>
    </p:spTree>
    <p:extLst>
      <p:ext uri="{BB962C8B-B14F-4D97-AF65-F5344CB8AC3E}">
        <p14:creationId xmlns:p14="http://schemas.microsoft.com/office/powerpoint/2010/main" val="741479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将城市</a:t>
            </a:r>
            <a:r>
              <a:rPr lang="zh-CN" altLang="en-US" dirty="0"/>
              <a:t>看做二维平面，建筑看做</a:t>
            </a:r>
            <a:r>
              <a:rPr lang="en-US" altLang="zh-CN" dirty="0"/>
              <a:t>x</a:t>
            </a:r>
            <a:r>
              <a:rPr lang="zh-CN" altLang="en-US" dirty="0"/>
              <a:t>轴上某个位置为端点的竖着的线段，</a:t>
            </a:r>
            <a:r>
              <a:rPr lang="en-US" altLang="zh-CN" dirty="0"/>
              <a:t>(</a:t>
            </a:r>
            <a:r>
              <a:rPr lang="en-US" altLang="zh-CN" dirty="0" err="1"/>
              <a:t>xi,hi</a:t>
            </a:r>
            <a:r>
              <a:rPr lang="en-US" altLang="zh-CN" dirty="0"/>
              <a:t>)</a:t>
            </a:r>
            <a:r>
              <a:rPr lang="zh-CN" altLang="en-US" dirty="0"/>
              <a:t>表示在</a:t>
            </a:r>
            <a:r>
              <a:rPr lang="en-US" altLang="zh-CN" dirty="0"/>
              <a:t>x</a:t>
            </a:r>
            <a:r>
              <a:rPr lang="zh-CN" altLang="en-US" dirty="0"/>
              <a:t>轴</a:t>
            </a:r>
            <a:r>
              <a:rPr lang="en-US" altLang="zh-CN" dirty="0"/>
              <a:t>xi</a:t>
            </a:r>
            <a:r>
              <a:rPr lang="zh-CN" altLang="en-US" dirty="0"/>
              <a:t>位置有个高为</a:t>
            </a:r>
            <a:r>
              <a:rPr lang="en-US" altLang="zh-CN" dirty="0"/>
              <a:t>hi</a:t>
            </a:r>
            <a:r>
              <a:rPr lang="zh-CN" altLang="en-US" dirty="0"/>
              <a:t>的建筑（线段）。有多次询问，每次问人在某个平地上（</a:t>
            </a:r>
            <a:r>
              <a:rPr lang="en-US" altLang="zh-CN" dirty="0"/>
              <a:t>x,0)</a:t>
            </a:r>
            <a:r>
              <a:rPr lang="zh-CN" altLang="en-US" dirty="0"/>
              <a:t>能看到天空的角度。</a:t>
            </a:r>
          </a:p>
        </p:txBody>
      </p:sp>
    </p:spTree>
    <p:extLst>
      <p:ext uri="{BB962C8B-B14F-4D97-AF65-F5344CB8AC3E}">
        <p14:creationId xmlns:p14="http://schemas.microsoft.com/office/powerpoint/2010/main" val="232259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85801" y="2142067"/>
            <a:ext cx="5444543" cy="3649640"/>
          </a:xfrm>
          <a:prstGeom prst="rect">
            <a:avLst/>
          </a:prstGeom>
        </p:spPr>
      </p:pic>
      <p:pic>
        <p:nvPicPr>
          <p:cNvPr id="5" name="图片 4"/>
          <p:cNvPicPr>
            <a:picLocks noChangeAspect="1"/>
          </p:cNvPicPr>
          <p:nvPr/>
        </p:nvPicPr>
        <p:blipFill>
          <a:blip r:embed="rId3"/>
          <a:stretch>
            <a:fillRect/>
          </a:stretch>
        </p:blipFill>
        <p:spPr>
          <a:xfrm>
            <a:off x="6130344" y="2141560"/>
            <a:ext cx="4340180" cy="3654891"/>
          </a:xfrm>
          <a:prstGeom prst="rect">
            <a:avLst/>
          </a:prstGeom>
        </p:spPr>
      </p:pic>
    </p:spTree>
    <p:extLst>
      <p:ext uri="{BB962C8B-B14F-4D97-AF65-F5344CB8AC3E}">
        <p14:creationId xmlns:p14="http://schemas.microsoft.com/office/powerpoint/2010/main" val="1920482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531087"/>
            <a:ext cx="12192000" cy="6326913"/>
          </a:xfrm>
          <a:prstGeom prst="rect">
            <a:avLst/>
          </a:prstGeom>
        </p:spPr>
      </p:pic>
    </p:spTree>
    <p:extLst>
      <p:ext uri="{BB962C8B-B14F-4D97-AF65-F5344CB8AC3E}">
        <p14:creationId xmlns:p14="http://schemas.microsoft.com/office/powerpoint/2010/main" val="3520561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找到</a:t>
            </a:r>
            <a:r>
              <a:rPr lang="zh-CN" altLang="en-US" dirty="0"/>
              <a:t>一个尽可能大的矩形来完全覆盖这个矩形下的所有柱子，只能覆盖柱子，不能留空。</a:t>
            </a:r>
          </a:p>
        </p:txBody>
      </p:sp>
      <p:pic>
        <p:nvPicPr>
          <p:cNvPr id="4" name="图片 3"/>
          <p:cNvPicPr>
            <a:picLocks noChangeAspect="1"/>
          </p:cNvPicPr>
          <p:nvPr/>
        </p:nvPicPr>
        <p:blipFill>
          <a:blip r:embed="rId2"/>
          <a:stretch>
            <a:fillRect/>
          </a:stretch>
        </p:blipFill>
        <p:spPr>
          <a:xfrm>
            <a:off x="5072525" y="4905206"/>
            <a:ext cx="5266667" cy="1580952"/>
          </a:xfrm>
          <a:prstGeom prst="rect">
            <a:avLst/>
          </a:prstGeom>
        </p:spPr>
      </p:pic>
    </p:spTree>
    <p:extLst>
      <p:ext uri="{BB962C8B-B14F-4D97-AF65-F5344CB8AC3E}">
        <p14:creationId xmlns:p14="http://schemas.microsoft.com/office/powerpoint/2010/main" val="87158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65211" y="1066800"/>
            <a:ext cx="12957211" cy="4132382"/>
          </a:xfrm>
          <a:prstGeom prst="rect">
            <a:avLst/>
          </a:prstGeom>
        </p:spPr>
      </p:pic>
    </p:spTree>
    <p:extLst>
      <p:ext uri="{BB962C8B-B14F-4D97-AF65-F5344CB8AC3E}">
        <p14:creationId xmlns:p14="http://schemas.microsoft.com/office/powerpoint/2010/main" val="2459895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7200" dirty="0" smtClean="0"/>
              <a:t>并查集</a:t>
            </a:r>
            <a:endParaRPr lang="zh-CN" altLang="en-US" sz="7200"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55263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路径压缩 与 按秩合并</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6258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栈和队列（复习）</a:t>
            </a:r>
            <a:endParaRPr lang="zh-CN" altLang="en-US" dirty="0"/>
          </a:p>
        </p:txBody>
      </p:sp>
      <p:sp>
        <p:nvSpPr>
          <p:cNvPr id="3" name="内容占位符 2"/>
          <p:cNvSpPr>
            <a:spLocks noGrp="1"/>
          </p:cNvSpPr>
          <p:nvPr>
            <p:ph idx="1"/>
          </p:nvPr>
        </p:nvSpPr>
        <p:spPr>
          <a:xfrm>
            <a:off x="685801" y="2142068"/>
            <a:ext cx="10131425" cy="3009482"/>
          </a:xfrm>
        </p:spPr>
        <p:txBody>
          <a:bodyPr>
            <a:normAutofit fontScale="92500" lnSpcReduction="20000"/>
          </a:bodyPr>
          <a:lstStyle/>
          <a:p>
            <a:r>
              <a:rPr lang="zh-CN" altLang="en-US" b="1" dirty="0"/>
              <a:t>栈的定义：栈是限定仅在表头进行插入和删除操作的线性表（先进后出）</a:t>
            </a:r>
          </a:p>
          <a:p>
            <a:r>
              <a:rPr lang="zh-CN" altLang="en-US" b="1" dirty="0"/>
              <a:t>队列的定义：队列是一种特殊的线性表，特殊之处在于它只允许在表的前端（front）进行删除操作，而在表的后端（rear）进行插入操作，和栈一样，队列是一种操作受限制的线性表。进行插入操作的端称为队尾，进行删除操作的端称为队头。（先进先出）</a:t>
            </a:r>
          </a:p>
          <a:p>
            <a:endParaRPr lang="zh-CN" altLang="en-US" dirty="0"/>
          </a:p>
        </p:txBody>
      </p:sp>
      <p:pic>
        <p:nvPicPr>
          <p:cNvPr id="4" name="Picture 4" descr="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2542" y="4839578"/>
            <a:ext cx="2131722" cy="201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队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335" y="5005595"/>
            <a:ext cx="52673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150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个学生分属</a:t>
            </a:r>
            <a:r>
              <a:rPr lang="en-US" altLang="zh-CN" dirty="0"/>
              <a:t>m</a:t>
            </a:r>
            <a:r>
              <a:rPr lang="zh-CN" altLang="en-US" dirty="0"/>
              <a:t>个团体，</a:t>
            </a:r>
            <a:r>
              <a:rPr lang="en-US" altLang="zh-CN" dirty="0"/>
              <a:t>(0 &lt; n &lt;= 30000 , 0 &lt;= m &lt;= 500) </a:t>
            </a:r>
            <a:r>
              <a:rPr lang="zh-CN" altLang="en-US" dirty="0"/>
              <a:t>一个学生可以属于多个团体。一个学生疑似患病，则它所属的整个团体都疑似患病。已知</a:t>
            </a:r>
            <a:r>
              <a:rPr lang="en-US" altLang="zh-CN" dirty="0"/>
              <a:t>0</a:t>
            </a:r>
            <a:r>
              <a:rPr lang="zh-CN" altLang="en-US" dirty="0"/>
              <a:t>号学生疑似患病，以及每个团体都由哪些学生构成，求一共多少个学生疑似患病</a:t>
            </a:r>
            <a:r>
              <a:rPr lang="zh-CN" altLang="en-US" dirty="0" smtClean="0"/>
              <a:t>。</a:t>
            </a:r>
            <a:endParaRPr lang="en-US" altLang="zh-CN" dirty="0"/>
          </a:p>
        </p:txBody>
      </p:sp>
    </p:spTree>
    <p:extLst>
      <p:ext uri="{BB962C8B-B14F-4D97-AF65-F5344CB8AC3E}">
        <p14:creationId xmlns:p14="http://schemas.microsoft.com/office/powerpoint/2010/main" val="2189765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43897" y="1622323"/>
            <a:ext cx="8084021" cy="4055806"/>
          </a:xfrm>
          <a:prstGeom prst="rect">
            <a:avLst/>
          </a:prstGeom>
        </p:spPr>
      </p:pic>
    </p:spTree>
    <p:extLst>
      <p:ext uri="{BB962C8B-B14F-4D97-AF65-F5344CB8AC3E}">
        <p14:creationId xmlns:p14="http://schemas.microsoft.com/office/powerpoint/2010/main" val="3981644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个从</a:t>
            </a:r>
            <a:r>
              <a:rPr lang="en-US" altLang="zh-CN" dirty="0"/>
              <a:t>1</a:t>
            </a:r>
            <a:r>
              <a:rPr lang="zh-CN" altLang="en-US" dirty="0"/>
              <a:t>到</a:t>
            </a:r>
            <a:r>
              <a:rPr lang="en-US" altLang="zh-CN" dirty="0"/>
              <a:t>n</a:t>
            </a:r>
            <a:r>
              <a:rPr lang="zh-CN" altLang="en-US" dirty="0"/>
              <a:t>编号的箱子</a:t>
            </a:r>
            <a:r>
              <a:rPr lang="en-US" altLang="zh-CN" dirty="0"/>
              <a:t>,</a:t>
            </a:r>
            <a:r>
              <a:rPr lang="zh-CN" altLang="en-US" dirty="0"/>
              <a:t>将每个箱子当做一个栈</a:t>
            </a:r>
            <a:r>
              <a:rPr lang="en-US" altLang="zh-CN" dirty="0"/>
              <a:t>,</a:t>
            </a:r>
            <a:r>
              <a:rPr lang="zh-CN" altLang="en-US" dirty="0"/>
              <a:t>对这些箱子进行</a:t>
            </a:r>
            <a:r>
              <a:rPr lang="en-US" altLang="zh-CN" dirty="0"/>
              <a:t>p</a:t>
            </a:r>
            <a:r>
              <a:rPr lang="zh-CN" altLang="en-US" dirty="0"/>
              <a:t>次操作</a:t>
            </a:r>
            <a:r>
              <a:rPr lang="en-US" altLang="zh-CN" dirty="0"/>
              <a:t>,</a:t>
            </a:r>
            <a:r>
              <a:rPr lang="zh-CN" altLang="en-US" dirty="0"/>
              <a:t>每次操作分别为以下两种</a:t>
            </a:r>
            <a:r>
              <a:rPr lang="zh-CN" altLang="en-US" dirty="0" smtClean="0"/>
              <a:t>之一：</a:t>
            </a:r>
            <a:endParaRPr lang="en-US" altLang="zh-CN" dirty="0" smtClean="0"/>
          </a:p>
          <a:p>
            <a:r>
              <a:rPr lang="en-US" altLang="zh-CN" dirty="0" smtClean="0"/>
              <a:t>1</a:t>
            </a:r>
            <a:r>
              <a:rPr lang="zh-CN" altLang="en-US" dirty="0" smtClean="0"/>
              <a:t>、输入 </a:t>
            </a:r>
            <a:r>
              <a:rPr lang="en-US" altLang="zh-CN" dirty="0"/>
              <a:t>M x y:</a:t>
            </a:r>
            <a:r>
              <a:rPr lang="zh-CN" altLang="en-US" dirty="0"/>
              <a:t>表示将编号为</a:t>
            </a:r>
            <a:r>
              <a:rPr lang="en-US" altLang="zh-CN" dirty="0"/>
              <a:t>x</a:t>
            </a:r>
            <a:r>
              <a:rPr lang="zh-CN" altLang="en-US" dirty="0"/>
              <a:t>的箱子所在的栈放在编号为</a:t>
            </a:r>
            <a:r>
              <a:rPr lang="en-US" altLang="zh-CN" dirty="0"/>
              <a:t>y</a:t>
            </a:r>
            <a:r>
              <a:rPr lang="zh-CN" altLang="en-US" dirty="0"/>
              <a:t>的箱子所在栈的栈顶</a:t>
            </a:r>
            <a:r>
              <a:rPr lang="en-US" altLang="zh-CN" dirty="0" smtClean="0"/>
              <a:t>.</a:t>
            </a:r>
          </a:p>
          <a:p>
            <a:r>
              <a:rPr lang="en-US" altLang="zh-CN" dirty="0" smtClean="0"/>
              <a:t>2</a:t>
            </a:r>
            <a:r>
              <a:rPr lang="zh-CN" altLang="en-US" dirty="0"/>
              <a:t>、</a:t>
            </a:r>
            <a:r>
              <a:rPr lang="zh-CN" altLang="en-US" dirty="0" smtClean="0"/>
              <a:t>输入 </a:t>
            </a:r>
            <a:r>
              <a:rPr lang="en-US" altLang="zh-CN" dirty="0"/>
              <a:t>C x:</a:t>
            </a:r>
            <a:r>
              <a:rPr lang="zh-CN" altLang="en-US" dirty="0"/>
              <a:t>计算编号为</a:t>
            </a:r>
            <a:r>
              <a:rPr lang="en-US" altLang="zh-CN" dirty="0"/>
              <a:t>x</a:t>
            </a:r>
            <a:r>
              <a:rPr lang="zh-CN" altLang="en-US" dirty="0"/>
              <a:t>的所表示的栈中在</a:t>
            </a:r>
            <a:r>
              <a:rPr lang="en-US" altLang="zh-CN" dirty="0"/>
              <a:t>x</a:t>
            </a:r>
            <a:r>
              <a:rPr lang="zh-CN" altLang="en-US" dirty="0"/>
              <a:t>号箱子下面的箱子数目</a:t>
            </a:r>
            <a:r>
              <a:rPr lang="en-US" altLang="zh-CN" dirty="0"/>
              <a:t>.</a:t>
            </a:r>
            <a:endParaRPr lang="zh-CN" altLang="en-US" dirty="0"/>
          </a:p>
        </p:txBody>
      </p:sp>
    </p:spTree>
    <p:extLst>
      <p:ext uri="{BB962C8B-B14F-4D97-AF65-F5344CB8AC3E}">
        <p14:creationId xmlns:p14="http://schemas.microsoft.com/office/powerpoint/2010/main" val="64069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动物王国中有三类动物</a:t>
            </a:r>
            <a:r>
              <a:rPr lang="en-US" altLang="zh-CN" dirty="0"/>
              <a:t>A,B,C</a:t>
            </a:r>
            <a:r>
              <a:rPr lang="zh-CN" altLang="en-US" dirty="0"/>
              <a:t>，这三类动物的食物链构成了有趣的环形。</a:t>
            </a:r>
            <a:r>
              <a:rPr lang="en-US" altLang="zh-CN" dirty="0"/>
              <a:t>A</a:t>
            </a:r>
            <a:r>
              <a:rPr lang="zh-CN" altLang="en-US" dirty="0"/>
              <a:t>吃</a:t>
            </a:r>
            <a:r>
              <a:rPr lang="en-US" altLang="zh-CN" dirty="0"/>
              <a:t>B</a:t>
            </a:r>
            <a:r>
              <a:rPr lang="zh-CN" altLang="en-US" dirty="0"/>
              <a:t>， </a:t>
            </a:r>
            <a:r>
              <a:rPr lang="en-US" altLang="zh-CN" dirty="0"/>
              <a:t>B</a:t>
            </a:r>
            <a:r>
              <a:rPr lang="zh-CN" altLang="en-US" dirty="0"/>
              <a:t>吃</a:t>
            </a:r>
            <a:r>
              <a:rPr lang="en-US" altLang="zh-CN" dirty="0"/>
              <a:t>C</a:t>
            </a:r>
            <a:r>
              <a:rPr lang="zh-CN" altLang="en-US" dirty="0"/>
              <a:t>，</a:t>
            </a:r>
            <a:r>
              <a:rPr lang="en-US" altLang="zh-CN" dirty="0"/>
              <a:t>C</a:t>
            </a:r>
            <a:r>
              <a:rPr lang="zh-CN" altLang="en-US" dirty="0"/>
              <a:t>吃</a:t>
            </a:r>
            <a:r>
              <a:rPr lang="en-US" altLang="zh-CN" dirty="0"/>
              <a:t>A</a:t>
            </a:r>
            <a:r>
              <a:rPr lang="zh-CN" altLang="en-US" dirty="0"/>
              <a:t>。 </a:t>
            </a:r>
            <a:r>
              <a:rPr lang="zh-CN" altLang="en-US" dirty="0" smtClean="0"/>
              <a:t>现有</a:t>
            </a:r>
            <a:r>
              <a:rPr lang="en-US" altLang="zh-CN" dirty="0"/>
              <a:t>N</a:t>
            </a:r>
            <a:r>
              <a:rPr lang="zh-CN" altLang="en-US" dirty="0"/>
              <a:t>个动物，以</a:t>
            </a:r>
            <a:r>
              <a:rPr lang="en-US" altLang="zh-CN" dirty="0"/>
              <a:t>1</a:t>
            </a:r>
            <a:r>
              <a:rPr lang="zh-CN" altLang="en-US" dirty="0"/>
              <a:t>－</a:t>
            </a:r>
            <a:r>
              <a:rPr lang="en-US" altLang="zh-CN" dirty="0"/>
              <a:t>N</a:t>
            </a:r>
            <a:r>
              <a:rPr lang="zh-CN" altLang="en-US" dirty="0"/>
              <a:t>编号。每个动物都是</a:t>
            </a:r>
            <a:r>
              <a:rPr lang="en-US" altLang="zh-CN" dirty="0"/>
              <a:t>A,B,C</a:t>
            </a:r>
            <a:r>
              <a:rPr lang="zh-CN" altLang="en-US" dirty="0"/>
              <a:t>中的一种，但是我们并不知道它到底是哪一种。 </a:t>
            </a:r>
            <a:r>
              <a:rPr lang="zh-CN" altLang="en-US" dirty="0" smtClean="0"/>
              <a:t>有人</a:t>
            </a:r>
            <a:r>
              <a:rPr lang="zh-CN" altLang="en-US" dirty="0"/>
              <a:t>用两种说法对这</a:t>
            </a:r>
            <a:r>
              <a:rPr lang="en-US" altLang="zh-CN" dirty="0"/>
              <a:t>N</a:t>
            </a:r>
            <a:r>
              <a:rPr lang="zh-CN" altLang="en-US" dirty="0"/>
              <a:t>个动物所构成的食物链关系进行描述： </a:t>
            </a:r>
            <a:endParaRPr lang="en-US" altLang="zh-CN" dirty="0" smtClean="0"/>
          </a:p>
          <a:p>
            <a:r>
              <a:rPr lang="zh-CN" altLang="en-US" dirty="0" smtClean="0"/>
              <a:t>第一</a:t>
            </a:r>
            <a:r>
              <a:rPr lang="zh-CN" altLang="en-US" dirty="0"/>
              <a:t>种说法是</a:t>
            </a:r>
            <a:r>
              <a:rPr lang="en-US" altLang="zh-CN" dirty="0"/>
              <a:t>"1 X Y"</a:t>
            </a:r>
            <a:r>
              <a:rPr lang="zh-CN" altLang="en-US" dirty="0"/>
              <a:t>，表示</a:t>
            </a:r>
            <a:r>
              <a:rPr lang="en-US" altLang="zh-CN" dirty="0"/>
              <a:t>X</a:t>
            </a:r>
            <a:r>
              <a:rPr lang="zh-CN" altLang="en-US" dirty="0"/>
              <a:t>和</a:t>
            </a:r>
            <a:r>
              <a:rPr lang="en-US" altLang="zh-CN" dirty="0"/>
              <a:t>Y</a:t>
            </a:r>
            <a:r>
              <a:rPr lang="zh-CN" altLang="en-US" dirty="0"/>
              <a:t>是同类。 </a:t>
            </a:r>
            <a:endParaRPr lang="en-US" altLang="zh-CN" dirty="0" smtClean="0"/>
          </a:p>
          <a:p>
            <a:r>
              <a:rPr lang="zh-CN" altLang="en-US" dirty="0" smtClean="0"/>
              <a:t>第二</a:t>
            </a:r>
            <a:r>
              <a:rPr lang="zh-CN" altLang="en-US" dirty="0"/>
              <a:t>种说法是</a:t>
            </a:r>
            <a:r>
              <a:rPr lang="en-US" altLang="zh-CN" dirty="0"/>
              <a:t>"2 X Y"</a:t>
            </a:r>
            <a:r>
              <a:rPr lang="zh-CN" altLang="en-US" dirty="0"/>
              <a:t>，表示</a:t>
            </a:r>
            <a:r>
              <a:rPr lang="en-US" altLang="zh-CN" dirty="0"/>
              <a:t>X</a:t>
            </a:r>
            <a:r>
              <a:rPr lang="zh-CN" altLang="en-US" dirty="0"/>
              <a:t>吃</a:t>
            </a:r>
            <a:r>
              <a:rPr lang="en-US" altLang="zh-CN" dirty="0"/>
              <a:t>Y</a:t>
            </a:r>
            <a:r>
              <a:rPr lang="zh-CN" altLang="en-US" dirty="0"/>
              <a:t>。 </a:t>
            </a:r>
            <a:endParaRPr lang="en-US" altLang="zh-CN" dirty="0" smtClean="0"/>
          </a:p>
          <a:p>
            <a:r>
              <a:rPr lang="zh-CN" altLang="en-US" dirty="0" smtClean="0"/>
              <a:t>此人</a:t>
            </a:r>
            <a:r>
              <a:rPr lang="zh-CN" altLang="en-US" dirty="0"/>
              <a:t>对</a:t>
            </a:r>
            <a:r>
              <a:rPr lang="en-US" altLang="zh-CN" dirty="0"/>
              <a:t>N</a:t>
            </a:r>
            <a:r>
              <a:rPr lang="zh-CN" altLang="en-US" dirty="0"/>
              <a:t>个动物，用上述两种说法，一句接一句地说出</a:t>
            </a:r>
            <a:r>
              <a:rPr lang="en-US" altLang="zh-CN" dirty="0"/>
              <a:t>K</a:t>
            </a:r>
            <a:r>
              <a:rPr lang="zh-CN" altLang="en-US" dirty="0"/>
              <a:t>句话，这</a:t>
            </a:r>
            <a:r>
              <a:rPr lang="en-US" altLang="zh-CN" dirty="0"/>
              <a:t>K</a:t>
            </a:r>
            <a:r>
              <a:rPr lang="zh-CN" altLang="en-US" dirty="0"/>
              <a:t>句话有的是真的，有的是假的</a:t>
            </a:r>
            <a:r>
              <a:rPr lang="zh-CN" altLang="en-US" dirty="0" smtClean="0"/>
              <a:t>。问有多少句假话。</a:t>
            </a:r>
            <a:endParaRPr lang="zh-CN" altLang="en-US" dirty="0"/>
          </a:p>
        </p:txBody>
      </p:sp>
    </p:spTree>
    <p:extLst>
      <p:ext uri="{BB962C8B-B14F-4D97-AF65-F5344CB8AC3E}">
        <p14:creationId xmlns:p14="http://schemas.microsoft.com/office/powerpoint/2010/main" val="3164756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685801" y="2142067"/>
            <a:ext cx="10131425" cy="4567826"/>
          </a:xfrm>
        </p:spPr>
        <p:txBody>
          <a:bodyPr>
            <a:normAutofit fontScale="77500" lnSpcReduction="20000"/>
          </a:bodyPr>
          <a:lstStyle/>
          <a:p>
            <a:r>
              <a:rPr lang="en-US" altLang="zh-CN" dirty="0"/>
              <a:t>S </a:t>
            </a:r>
            <a:r>
              <a:rPr lang="zh-CN" altLang="zh-CN" dirty="0"/>
              <a:t>城现有两座监狱，一共关押着</a:t>
            </a:r>
            <a:r>
              <a:rPr lang="en-US" altLang="zh-CN" dirty="0"/>
              <a:t>N </a:t>
            </a:r>
            <a:r>
              <a:rPr lang="zh-CN" altLang="zh-CN" dirty="0"/>
              <a:t>名罪犯，编号分别为</a:t>
            </a:r>
            <a:r>
              <a:rPr lang="en-US" altLang="zh-CN" dirty="0"/>
              <a:t>1~N</a:t>
            </a:r>
            <a:r>
              <a:rPr lang="zh-CN" altLang="zh-CN" dirty="0"/>
              <a:t>。他们之间的关系自然也极不和谐</a:t>
            </a:r>
            <a:r>
              <a:rPr lang="zh-CN" altLang="zh-CN" dirty="0" smtClean="0"/>
              <a:t>。如果</a:t>
            </a:r>
            <a:r>
              <a:rPr lang="zh-CN" altLang="zh-CN" dirty="0"/>
              <a:t>两名怨气值为</a:t>
            </a:r>
            <a:r>
              <a:rPr lang="en-US" altLang="zh-CN" dirty="0"/>
              <a:t>c </a:t>
            </a:r>
            <a:r>
              <a:rPr lang="zh-CN" altLang="zh-CN" dirty="0"/>
              <a:t>的罪犯被关押在同一监狱，他们俩之间会发生摩擦，并造成影响力为</a:t>
            </a:r>
            <a:r>
              <a:rPr lang="en-US" altLang="zh-CN" dirty="0"/>
              <a:t>c </a:t>
            </a:r>
            <a:r>
              <a:rPr lang="zh-CN" altLang="zh-CN" dirty="0"/>
              <a:t>的冲突事件</a:t>
            </a:r>
            <a:r>
              <a:rPr lang="zh-CN" altLang="zh-CN" dirty="0" smtClean="0"/>
              <a:t>。</a:t>
            </a:r>
            <a:endParaRPr lang="en-US" altLang="zh-CN" dirty="0"/>
          </a:p>
          <a:p>
            <a:r>
              <a:rPr lang="zh-CN" altLang="zh-CN" dirty="0" smtClean="0"/>
              <a:t>每年年末</a:t>
            </a:r>
            <a:r>
              <a:rPr lang="zh-CN" altLang="zh-CN" dirty="0"/>
              <a:t>，警察局会将本年内监狱中的所有冲突事件按影响力从大到小排成一个列表，然后上报到</a:t>
            </a:r>
            <a:r>
              <a:rPr lang="en-US" altLang="zh-CN" dirty="0"/>
              <a:t>S </a:t>
            </a:r>
            <a:r>
              <a:rPr lang="zh-CN" altLang="zh-CN" dirty="0"/>
              <a:t>城</a:t>
            </a:r>
            <a:r>
              <a:rPr lang="en-US" altLang="zh-CN" dirty="0"/>
              <a:t>Z </a:t>
            </a:r>
            <a:r>
              <a:rPr lang="zh-CN" altLang="zh-CN" dirty="0"/>
              <a:t>市长那里。公务繁忙的</a:t>
            </a:r>
            <a:r>
              <a:rPr lang="en-US" altLang="zh-CN" dirty="0"/>
              <a:t>Z </a:t>
            </a:r>
            <a:r>
              <a:rPr lang="zh-CN" altLang="zh-CN" dirty="0"/>
              <a:t>市长只会去看列表中的第一个事件的影响力，如果影响很坏，他就会考虑撤换警察局长</a:t>
            </a:r>
            <a:r>
              <a:rPr lang="zh-CN" altLang="zh-CN" dirty="0" smtClean="0"/>
              <a:t>。</a:t>
            </a:r>
            <a:endParaRPr lang="en-US" altLang="zh-CN" dirty="0"/>
          </a:p>
          <a:p>
            <a:r>
              <a:rPr lang="zh-CN" altLang="zh-CN" dirty="0" smtClean="0"/>
              <a:t>在</a:t>
            </a:r>
            <a:r>
              <a:rPr lang="zh-CN" altLang="zh-CN" dirty="0"/>
              <a:t>详细考察了</a:t>
            </a:r>
            <a:r>
              <a:rPr lang="en-US" altLang="zh-CN" dirty="0"/>
              <a:t>N </a:t>
            </a:r>
            <a:r>
              <a:rPr lang="zh-CN" altLang="zh-CN" dirty="0"/>
              <a:t>名罪犯间的矛盾关系后，</a:t>
            </a:r>
            <a:r>
              <a:rPr lang="zh-CN" altLang="zh-CN" dirty="0" smtClean="0"/>
              <a:t>警察局长准备</a:t>
            </a:r>
            <a:r>
              <a:rPr lang="zh-CN" altLang="zh-CN" dirty="0"/>
              <a:t>将罪犯们在两座监狱内重新分配，以求产生的冲突事件影响力</a:t>
            </a:r>
            <a:r>
              <a:rPr lang="zh-CN" altLang="zh-CN" dirty="0" smtClean="0"/>
              <a:t>都</a:t>
            </a:r>
            <a:r>
              <a:rPr lang="zh-CN" altLang="en-US" dirty="0" smtClean="0"/>
              <a:t>尽量</a:t>
            </a:r>
            <a:r>
              <a:rPr lang="zh-CN" altLang="zh-CN" dirty="0" smtClean="0"/>
              <a:t>小。</a:t>
            </a:r>
            <a:r>
              <a:rPr lang="zh-CN" altLang="zh-CN" dirty="0"/>
              <a:t>假设只要处于同一监狱内的某两个罪犯间有仇恨，那么他们一定会在每年的某个时候发生摩擦。那么，应如何分配罪犯，才能使</a:t>
            </a:r>
            <a:r>
              <a:rPr lang="en-US" altLang="zh-CN" dirty="0" smtClean="0"/>
              <a:t>Z</a:t>
            </a:r>
            <a:r>
              <a:rPr lang="zh-CN" altLang="zh-CN" dirty="0" smtClean="0"/>
              <a:t>市长</a:t>
            </a:r>
            <a:r>
              <a:rPr lang="zh-CN" altLang="zh-CN" dirty="0"/>
              <a:t>看到的那个冲突事件的影响力最小？这个最小值是多少</a:t>
            </a:r>
            <a:r>
              <a:rPr lang="zh-CN" altLang="zh-CN" dirty="0" smtClean="0"/>
              <a:t>？</a:t>
            </a:r>
            <a:endParaRPr lang="zh-CN" altLang="en-US" dirty="0"/>
          </a:p>
        </p:txBody>
      </p:sp>
    </p:spTree>
    <p:extLst>
      <p:ext uri="{BB962C8B-B14F-4D97-AF65-F5344CB8AC3E}">
        <p14:creationId xmlns:p14="http://schemas.microsoft.com/office/powerpoint/2010/main" val="3752676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5</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给你一张图求其最小生成树</a:t>
            </a:r>
            <a:endParaRPr lang="zh-CN" altLang="en-US" dirty="0"/>
          </a:p>
        </p:txBody>
      </p:sp>
    </p:spTree>
    <p:extLst>
      <p:ext uri="{BB962C8B-B14F-4D97-AF65-F5344CB8AC3E}">
        <p14:creationId xmlns:p14="http://schemas.microsoft.com/office/powerpoint/2010/main" val="2570633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6</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小</a:t>
            </a:r>
            <a:r>
              <a:rPr lang="en-US" altLang="zh-CN" dirty="0" smtClean="0"/>
              <a:t>Q</a:t>
            </a:r>
            <a:r>
              <a:rPr lang="zh-CN" altLang="en-US" dirty="0" smtClean="0"/>
              <a:t>让</a:t>
            </a:r>
            <a:r>
              <a:rPr lang="zh-CN" altLang="en-US" dirty="0"/>
              <a:t>小</a:t>
            </a:r>
            <a:r>
              <a:rPr lang="en-US" altLang="zh-CN" dirty="0" smtClean="0"/>
              <a:t>t</a:t>
            </a:r>
            <a:r>
              <a:rPr lang="zh-CN" altLang="en-US" dirty="0" smtClean="0"/>
              <a:t>拿</a:t>
            </a:r>
            <a:r>
              <a:rPr lang="zh-CN" altLang="en-US" dirty="0"/>
              <a:t>着一张白纸条疯狂地涂色。假设纸条被划分成了</a:t>
            </a:r>
            <a:r>
              <a:rPr lang="en-US" altLang="zh-CN" dirty="0"/>
              <a:t>n</a:t>
            </a:r>
            <a:r>
              <a:rPr lang="zh-CN" altLang="en-US" dirty="0"/>
              <a:t>个区域，用</a:t>
            </a:r>
            <a:r>
              <a:rPr lang="en-US" altLang="zh-CN" dirty="0"/>
              <a:t>1~n</a:t>
            </a:r>
            <a:r>
              <a:rPr lang="zh-CN" altLang="en-US" dirty="0"/>
              <a:t>的整数从左到右顺序编号，小</a:t>
            </a:r>
            <a:r>
              <a:rPr lang="en-US" altLang="zh-CN" dirty="0"/>
              <a:t>Q</a:t>
            </a:r>
            <a:r>
              <a:rPr lang="zh-CN" altLang="en-US" dirty="0"/>
              <a:t>总共下达了</a:t>
            </a:r>
            <a:r>
              <a:rPr lang="en-US" altLang="zh-CN" dirty="0"/>
              <a:t>m</a:t>
            </a:r>
            <a:r>
              <a:rPr lang="zh-CN" altLang="en-US" dirty="0"/>
              <a:t>条指令。第</a:t>
            </a:r>
            <a:r>
              <a:rPr lang="en-US" altLang="zh-CN" dirty="0" err="1"/>
              <a:t>i</a:t>
            </a:r>
            <a:r>
              <a:rPr lang="zh-CN" altLang="en-US" dirty="0"/>
              <a:t>条指令是让小</a:t>
            </a:r>
            <a:r>
              <a:rPr lang="en-US" altLang="zh-CN" dirty="0"/>
              <a:t>t</a:t>
            </a:r>
            <a:r>
              <a:rPr lang="zh-CN" altLang="en-US" dirty="0"/>
              <a:t>把编号为</a:t>
            </a:r>
            <a:r>
              <a:rPr lang="en-US" altLang="zh-CN" dirty="0"/>
              <a:t>(</a:t>
            </a:r>
            <a:r>
              <a:rPr lang="en-US" altLang="zh-CN" dirty="0" err="1"/>
              <a:t>i</a:t>
            </a:r>
            <a:r>
              <a:rPr lang="en-US" altLang="zh-CN" dirty="0"/>
              <a:t>*</a:t>
            </a:r>
            <a:r>
              <a:rPr lang="en-US" altLang="zh-CN" dirty="0" err="1"/>
              <a:t>p+q</a:t>
            </a:r>
            <a:r>
              <a:rPr lang="en-US" altLang="zh-CN" dirty="0"/>
              <a:t>)mod n+1</a:t>
            </a:r>
            <a:r>
              <a:rPr lang="zh-CN" altLang="en-US" dirty="0"/>
              <a:t>与</a:t>
            </a:r>
            <a:r>
              <a:rPr lang="en-US" altLang="zh-CN" dirty="0"/>
              <a:t>(</a:t>
            </a:r>
            <a:r>
              <a:rPr lang="en-US" altLang="zh-CN" dirty="0" err="1"/>
              <a:t>i</a:t>
            </a:r>
            <a:r>
              <a:rPr lang="en-US" altLang="zh-CN" dirty="0"/>
              <a:t>*</a:t>
            </a:r>
            <a:r>
              <a:rPr lang="en-US" altLang="zh-CN" dirty="0" err="1"/>
              <a:t>q+p</a:t>
            </a:r>
            <a:r>
              <a:rPr lang="en-US" altLang="zh-CN" dirty="0"/>
              <a:t>)mod n+1 (</a:t>
            </a:r>
            <a:r>
              <a:rPr lang="en-US" altLang="zh-CN" dirty="0" err="1"/>
              <a:t>p,q</a:t>
            </a:r>
            <a:r>
              <a:rPr lang="zh-CN" altLang="en-US" dirty="0"/>
              <a:t>为常整数</a:t>
            </a:r>
            <a:r>
              <a:rPr lang="en-US" altLang="zh-CN" dirty="0"/>
              <a:t>)</a:t>
            </a:r>
            <a:r>
              <a:rPr lang="zh-CN" altLang="en-US" dirty="0"/>
              <a:t>之间的区域（连续的一段区域）涂成第</a:t>
            </a:r>
            <a:r>
              <a:rPr lang="en-US" altLang="zh-CN" dirty="0" err="1"/>
              <a:t>i</a:t>
            </a:r>
            <a:r>
              <a:rPr lang="zh-CN" altLang="en-US" dirty="0"/>
              <a:t>种颜色。</a:t>
            </a:r>
          </a:p>
          <a:p>
            <a:r>
              <a:rPr lang="zh-CN" altLang="en-US" dirty="0" smtClean="0"/>
              <a:t>求</a:t>
            </a:r>
            <a:r>
              <a:rPr lang="en-US" altLang="zh-CN" dirty="0" smtClean="0"/>
              <a:t>k</a:t>
            </a:r>
            <a:r>
              <a:rPr lang="zh-CN" altLang="en-US" dirty="0" smtClean="0"/>
              <a:t>条指令之后，最终的纸条每一格都是什么颜色。</a:t>
            </a:r>
            <a:endParaRPr lang="zh-CN" altLang="en-US" dirty="0"/>
          </a:p>
        </p:txBody>
      </p:sp>
    </p:spTree>
    <p:extLst>
      <p:ext uri="{BB962C8B-B14F-4D97-AF65-F5344CB8AC3E}">
        <p14:creationId xmlns:p14="http://schemas.microsoft.com/office/powerpoint/2010/main" val="345368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7200" dirty="0" smtClean="0"/>
              <a:t>单调队列和单调栈</a:t>
            </a:r>
            <a:endParaRPr lang="zh-CN" altLang="en-US" sz="7200"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806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 </a:t>
            </a:r>
            <a:r>
              <a:rPr lang="zh-CN" altLang="zh-CN" dirty="0"/>
              <a:t>给定一个长度为</a:t>
            </a:r>
            <a:r>
              <a:rPr lang="en-US" altLang="zh-CN" dirty="0"/>
              <a:t>n</a:t>
            </a:r>
            <a:r>
              <a:rPr lang="zh-CN" altLang="zh-CN" dirty="0"/>
              <a:t>的数列，求长度为</a:t>
            </a:r>
            <a:r>
              <a:rPr lang="en-US" altLang="zh-CN" dirty="0"/>
              <a:t>k</a:t>
            </a:r>
            <a:r>
              <a:rPr lang="zh-CN" altLang="zh-CN" dirty="0"/>
              <a:t>的定长连续子区间｛</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r>
              <a:rPr lang="en-US" altLang="zh-CN" dirty="0"/>
              <a:t>,…,a</a:t>
            </a:r>
            <a:r>
              <a:rPr lang="en-US" altLang="zh-CN" baseline="-25000" dirty="0"/>
              <a:t>k-1</a:t>
            </a:r>
            <a:r>
              <a:rPr lang="en-US" altLang="zh-CN" dirty="0"/>
              <a:t>,a</a:t>
            </a:r>
            <a:r>
              <a:rPr lang="en-US" altLang="zh-CN" baseline="-25000" dirty="0"/>
              <a:t>k</a:t>
            </a:r>
            <a:r>
              <a:rPr lang="zh-CN" altLang="zh-CN" dirty="0"/>
              <a:t>｝</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k</a:t>
            </a:r>
            <a:r>
              <a:rPr lang="en-US" altLang="zh-CN" dirty="0"/>
              <a:t>,a</a:t>
            </a:r>
            <a:r>
              <a:rPr lang="en-US" altLang="zh-CN" baseline="-25000" dirty="0"/>
              <a:t>k+1</a:t>
            </a:r>
            <a:r>
              <a:rPr lang="en-US" altLang="zh-CN" dirty="0"/>
              <a:t>}</a:t>
            </a:r>
            <a:r>
              <a:rPr lang="zh-CN" altLang="zh-CN" dirty="0"/>
              <a:t>……中每个区间的最大值和最小值。</a:t>
            </a:r>
          </a:p>
          <a:p>
            <a:endParaRPr lang="zh-CN" altLang="en-US" dirty="0"/>
          </a:p>
        </p:txBody>
      </p:sp>
    </p:spTree>
    <p:extLst>
      <p:ext uri="{BB962C8B-B14F-4D97-AF65-F5344CB8AC3E}">
        <p14:creationId xmlns:p14="http://schemas.microsoft.com/office/powerpoint/2010/main" val="4122225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双端</a:t>
            </a:r>
            <a:r>
              <a:rPr lang="zh-CN" altLang="zh-CN" b="1" dirty="0" smtClean="0"/>
              <a:t>队列</a:t>
            </a:r>
            <a:r>
              <a:rPr lang="zh-CN" altLang="en-US" b="1" dirty="0" smtClean="0"/>
              <a:t>（</a:t>
            </a:r>
            <a:r>
              <a:rPr lang="en-US" altLang="zh-CN" b="1" dirty="0" err="1" smtClean="0"/>
              <a:t>deque</a:t>
            </a:r>
            <a:r>
              <a:rPr lang="zh-CN" altLang="en-US" b="1" dirty="0" smtClean="0"/>
              <a:t>）</a:t>
            </a:r>
            <a:endParaRPr lang="zh-CN" altLang="zh-CN" dirty="0"/>
          </a:p>
          <a:p>
            <a:r>
              <a:rPr lang="zh-CN" altLang="zh-CN" dirty="0"/>
              <a:t>双端队列是一种线性表，是一种特殊的队列，遵守先进先出原则。双端队列支持以下</a:t>
            </a:r>
            <a:r>
              <a:rPr lang="en-US" altLang="zh-CN" dirty="0"/>
              <a:t>4</a:t>
            </a:r>
            <a:r>
              <a:rPr lang="zh-CN" altLang="zh-CN" dirty="0"/>
              <a:t>种操作：</a:t>
            </a:r>
          </a:p>
          <a:p>
            <a:r>
              <a:rPr lang="zh-CN" altLang="zh-CN" dirty="0"/>
              <a:t>（</a:t>
            </a:r>
            <a:r>
              <a:rPr lang="en-US" altLang="zh-CN" dirty="0"/>
              <a:t>1</a:t>
            </a:r>
            <a:r>
              <a:rPr lang="zh-CN" altLang="zh-CN" dirty="0"/>
              <a:t>）从队首删除</a:t>
            </a:r>
          </a:p>
          <a:p>
            <a:r>
              <a:rPr lang="zh-CN" altLang="zh-CN" dirty="0"/>
              <a:t>（</a:t>
            </a:r>
            <a:r>
              <a:rPr lang="en-US" altLang="zh-CN" dirty="0"/>
              <a:t>2</a:t>
            </a:r>
            <a:r>
              <a:rPr lang="zh-CN" altLang="zh-CN" dirty="0"/>
              <a:t>）从队尾删除</a:t>
            </a:r>
          </a:p>
          <a:p>
            <a:r>
              <a:rPr lang="zh-CN" altLang="zh-CN" dirty="0"/>
              <a:t>（</a:t>
            </a:r>
            <a:r>
              <a:rPr lang="en-US" altLang="zh-CN" dirty="0"/>
              <a:t>3</a:t>
            </a:r>
            <a:r>
              <a:rPr lang="zh-CN" altLang="zh-CN" dirty="0"/>
              <a:t>）从队尾插入</a:t>
            </a:r>
          </a:p>
          <a:p>
            <a:r>
              <a:rPr lang="zh-CN" altLang="zh-CN" dirty="0"/>
              <a:t>（</a:t>
            </a:r>
            <a:r>
              <a:rPr lang="en-US" altLang="zh-CN" dirty="0"/>
              <a:t>4</a:t>
            </a:r>
            <a:r>
              <a:rPr lang="zh-CN" altLang="zh-CN" dirty="0"/>
              <a:t>）查询线性表中任意一元素的值</a:t>
            </a:r>
          </a:p>
          <a:p>
            <a:endParaRPr lang="zh-CN" altLang="en-US" dirty="0"/>
          </a:p>
        </p:txBody>
      </p:sp>
    </p:spTree>
    <p:extLst>
      <p:ext uri="{BB962C8B-B14F-4D97-AF65-F5344CB8AC3E}">
        <p14:creationId xmlns:p14="http://schemas.microsoft.com/office/powerpoint/2010/main" val="130258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单调队列是一种特殊的双端队列，其内部元素具有单调性。最大队列与最小队列是两种比较常用的单调队列，其内部元素分别是单调递减的和单调递增的。</a:t>
            </a:r>
          </a:p>
          <a:p>
            <a:r>
              <a:rPr lang="zh-CN" altLang="zh-CN" dirty="0"/>
              <a:t>单调队列的常用操作如下：</a:t>
            </a:r>
          </a:p>
          <a:p>
            <a:r>
              <a:rPr lang="zh-CN" altLang="zh-CN" dirty="0"/>
              <a:t>（</a:t>
            </a:r>
            <a:r>
              <a:rPr lang="en-US" altLang="zh-CN" dirty="0"/>
              <a:t>1</a:t>
            </a:r>
            <a:r>
              <a:rPr lang="zh-CN" altLang="zh-CN" dirty="0"/>
              <a:t>）插入：若新元素从队尾插入后会破坏单调性，则删除队尾元素，直到插入后不再破坏单调性为止，再将其插入单调队列。</a:t>
            </a:r>
          </a:p>
          <a:p>
            <a:r>
              <a:rPr lang="zh-CN" altLang="zh-CN" dirty="0"/>
              <a:t>（</a:t>
            </a:r>
            <a:r>
              <a:rPr lang="en-US" altLang="zh-CN" dirty="0"/>
              <a:t>2</a:t>
            </a:r>
            <a:r>
              <a:rPr lang="zh-CN" altLang="zh-CN" dirty="0"/>
              <a:t>）获取最优（最大、最小）值：访问首尾元素。</a:t>
            </a:r>
          </a:p>
          <a:p>
            <a:endParaRPr lang="zh-CN" altLang="en-US" dirty="0"/>
          </a:p>
        </p:txBody>
      </p:sp>
    </p:spTree>
    <p:extLst>
      <p:ext uri="{BB962C8B-B14F-4D97-AF65-F5344CB8AC3E}">
        <p14:creationId xmlns:p14="http://schemas.microsoft.com/office/powerpoint/2010/main" val="1211945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85800" y="2373887"/>
            <a:ext cx="10131425" cy="3649133"/>
          </a:xfrm>
        </p:spPr>
        <p:txBody>
          <a:bodyPr>
            <a:normAutofit fontScale="92500" lnSpcReduction="20000"/>
          </a:bodyPr>
          <a:lstStyle/>
          <a:p>
            <a:r>
              <a:rPr lang="zh-CN" altLang="zh-CN" dirty="0"/>
              <a:t>这道题目的模型相当于一个序列上的问题。看到题目，第一想法应该是：先枚举起始元素</a:t>
            </a:r>
            <a:r>
              <a:rPr lang="en-US" altLang="zh-CN" dirty="0"/>
              <a:t>a</a:t>
            </a:r>
            <a:r>
              <a:rPr lang="en-US" altLang="zh-CN" baseline="-25000" dirty="0"/>
              <a:t>x</a:t>
            </a:r>
            <a:r>
              <a:rPr lang="zh-CN" altLang="zh-CN" dirty="0"/>
              <a:t>，然后求</a:t>
            </a:r>
            <a:r>
              <a:rPr lang="en-US" altLang="zh-CN" dirty="0"/>
              <a:t>a</a:t>
            </a:r>
            <a:r>
              <a:rPr lang="en-US" altLang="zh-CN" baseline="-25000" dirty="0"/>
              <a:t>x</a:t>
            </a:r>
            <a:r>
              <a:rPr lang="zh-CN" altLang="zh-CN" dirty="0"/>
              <a:t>到</a:t>
            </a:r>
            <a:r>
              <a:rPr lang="en-US" altLang="zh-CN" dirty="0"/>
              <a:t>a</a:t>
            </a:r>
            <a:r>
              <a:rPr lang="en-US" altLang="zh-CN" baseline="-25000" dirty="0"/>
              <a:t>x+k-1</a:t>
            </a:r>
            <a:r>
              <a:rPr lang="zh-CN" altLang="zh-CN" dirty="0"/>
              <a:t>的最大（小）值。朴素方法为直接扫描，这样，我们就得到了一个复杂度为</a:t>
            </a:r>
            <a:r>
              <a:rPr lang="en-US" altLang="zh-CN" dirty="0"/>
              <a:t>o</a:t>
            </a:r>
            <a:r>
              <a:rPr lang="zh-CN" altLang="zh-CN" dirty="0"/>
              <a:t>（</a:t>
            </a:r>
            <a:r>
              <a:rPr lang="en-US" altLang="zh-CN" dirty="0" err="1"/>
              <a:t>nk</a:t>
            </a:r>
            <a:r>
              <a:rPr lang="zh-CN" altLang="zh-CN" dirty="0"/>
              <a:t>）的算法。</a:t>
            </a:r>
          </a:p>
          <a:p>
            <a:r>
              <a:rPr lang="zh-CN" altLang="zh-CN" dirty="0"/>
              <a:t>熟悉数据结构的读者可能看到这个算法还有最优的余地</a:t>
            </a:r>
            <a:r>
              <a:rPr lang="zh-CN" altLang="zh-CN" dirty="0" smtClean="0"/>
              <a:t>，使用</a:t>
            </a:r>
            <a:r>
              <a:rPr lang="zh-CN" altLang="zh-CN" dirty="0"/>
              <a:t>线段树来求解最大（最小）值，可以将这个算法优化到</a:t>
            </a:r>
            <a:r>
              <a:rPr lang="en-US" altLang="zh-CN" dirty="0"/>
              <a:t>O</a:t>
            </a:r>
            <a:r>
              <a:rPr lang="zh-CN" altLang="zh-CN" dirty="0"/>
              <a:t>（</a:t>
            </a:r>
            <a:r>
              <a:rPr lang="en-US" altLang="zh-CN" dirty="0"/>
              <a:t>nlog</a:t>
            </a:r>
            <a:r>
              <a:rPr lang="en-US" altLang="zh-CN" baseline="-25000" dirty="0"/>
              <a:t>2</a:t>
            </a:r>
            <a:r>
              <a:rPr lang="en-US" altLang="zh-CN" dirty="0"/>
              <a:t> n</a:t>
            </a:r>
            <a:r>
              <a:rPr lang="zh-CN" altLang="zh-CN" dirty="0"/>
              <a:t>），然后实际上这是个不变的静态序列，我们可以用实际效果更好的离线算法——</a:t>
            </a:r>
            <a:r>
              <a:rPr lang="en-US" altLang="zh-CN" dirty="0"/>
              <a:t>ST</a:t>
            </a:r>
            <a:r>
              <a:rPr lang="zh-CN" altLang="zh-CN" dirty="0" smtClean="0"/>
              <a:t>算法，</a:t>
            </a:r>
            <a:r>
              <a:rPr lang="zh-CN" altLang="zh-CN" dirty="0"/>
              <a:t>虽然复杂度不变，实际效果却很优秀</a:t>
            </a:r>
            <a:r>
              <a:rPr lang="zh-CN" altLang="zh-CN" dirty="0" smtClean="0"/>
              <a:t>。</a:t>
            </a:r>
            <a:r>
              <a:rPr lang="zh-CN" altLang="en-US" dirty="0" smtClean="0"/>
              <a:t>（明天）</a:t>
            </a:r>
            <a:endParaRPr lang="zh-CN" altLang="zh-CN" dirty="0"/>
          </a:p>
          <a:p>
            <a:endParaRPr lang="zh-CN" altLang="en-US" dirty="0"/>
          </a:p>
        </p:txBody>
      </p:sp>
    </p:spTree>
    <p:extLst>
      <p:ext uri="{BB962C8B-B14F-4D97-AF65-F5344CB8AC3E}">
        <p14:creationId xmlns:p14="http://schemas.microsoft.com/office/powerpoint/2010/main" val="195972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a</a:t>
            </a:r>
            <a:r>
              <a:rPr lang="en-US" altLang="zh-CN" baseline="-25000" dirty="0"/>
              <a:t>l</a:t>
            </a:r>
            <a:r>
              <a:rPr lang="en-US" altLang="zh-CN" dirty="0"/>
              <a:t>,a</a:t>
            </a:r>
            <a:r>
              <a:rPr lang="en-US" altLang="zh-CN" baseline="-25000" dirty="0"/>
              <a:t>l+1</a:t>
            </a:r>
            <a:r>
              <a:rPr lang="en-US" altLang="zh-CN" dirty="0"/>
              <a:t>,a</a:t>
            </a:r>
            <a:r>
              <a:rPr lang="en-US" altLang="zh-CN" baseline="-25000" dirty="0"/>
              <a:t>l+2</a:t>
            </a:r>
            <a:r>
              <a:rPr lang="en-US" altLang="zh-CN" dirty="0"/>
              <a:t>,…………….a</a:t>
            </a:r>
            <a:r>
              <a:rPr lang="en-US" altLang="zh-CN" baseline="-25000" dirty="0"/>
              <a:t>r-1</a:t>
            </a:r>
            <a:r>
              <a:rPr lang="en-US" altLang="zh-CN" dirty="0"/>
              <a:t>,a</a:t>
            </a:r>
            <a:r>
              <a:rPr lang="en-US" altLang="zh-CN" baseline="-25000" dirty="0"/>
              <a:t>r</a:t>
            </a:r>
            <a:r>
              <a:rPr lang="en-US" altLang="zh-CN" dirty="0"/>
              <a:t>,a</a:t>
            </a:r>
            <a:r>
              <a:rPr lang="en-US" altLang="zh-CN" baseline="-25000" dirty="0"/>
              <a:t>r+1</a:t>
            </a:r>
            <a:endParaRPr lang="zh-CN" altLang="zh-CN" dirty="0"/>
          </a:p>
          <a:p>
            <a:r>
              <a:rPr lang="zh-CN" altLang="zh-CN" dirty="0"/>
              <a:t>以最大值为例：</a:t>
            </a:r>
          </a:p>
          <a:p>
            <a:r>
              <a:rPr lang="zh-CN" altLang="zh-CN" dirty="0"/>
              <a:t>我们注意到，在区间（</a:t>
            </a:r>
            <a:r>
              <a:rPr lang="en-US" altLang="zh-CN" dirty="0" err="1"/>
              <a:t>l,r</a:t>
            </a:r>
            <a:r>
              <a:rPr lang="zh-CN" altLang="zh-CN" dirty="0"/>
              <a:t>）中</a:t>
            </a:r>
          </a:p>
          <a:p>
            <a:r>
              <a:rPr lang="en-US" altLang="zh-CN" dirty="0"/>
              <a:t>max(a</a:t>
            </a:r>
            <a:r>
              <a:rPr lang="en-US" altLang="zh-CN" baseline="-25000" dirty="0"/>
              <a:t>l</a:t>
            </a:r>
            <a:r>
              <a:rPr lang="en-US" altLang="zh-CN" dirty="0"/>
              <a:t>,a</a:t>
            </a:r>
            <a:r>
              <a:rPr lang="en-US" altLang="zh-CN" baseline="-25000" dirty="0"/>
              <a:t>l+1</a:t>
            </a:r>
            <a:r>
              <a:rPr lang="en-US" altLang="zh-CN" dirty="0"/>
              <a:t>,a</a:t>
            </a:r>
            <a:r>
              <a:rPr lang="en-US" altLang="zh-CN" baseline="-25000" dirty="0"/>
              <a:t>l+2</a:t>
            </a:r>
            <a:r>
              <a:rPr lang="en-US" altLang="zh-CN" dirty="0"/>
              <a:t>,…………….a</a:t>
            </a:r>
            <a:r>
              <a:rPr lang="en-US" altLang="zh-CN" baseline="-25000" dirty="0"/>
              <a:t>r-1</a:t>
            </a:r>
            <a:r>
              <a:rPr lang="en-US" altLang="zh-CN" dirty="0"/>
              <a:t>,a</a:t>
            </a:r>
            <a:r>
              <a:rPr lang="en-US" altLang="zh-CN" baseline="-25000" dirty="0"/>
              <a:t>r</a:t>
            </a:r>
            <a:r>
              <a:rPr lang="en-US" altLang="zh-CN" dirty="0"/>
              <a:t>)</a:t>
            </a:r>
            <a:endParaRPr lang="zh-CN" altLang="zh-CN" dirty="0"/>
          </a:p>
          <a:p>
            <a:r>
              <a:rPr lang="en-US" altLang="zh-CN" dirty="0"/>
              <a:t>=max{</a:t>
            </a:r>
            <a:r>
              <a:rPr lang="en-US" altLang="zh-CN" dirty="0" err="1"/>
              <a:t>a</a:t>
            </a:r>
            <a:r>
              <a:rPr lang="en-US" altLang="zh-CN" baseline="-25000" dirty="0" err="1"/>
              <a:t>l</a:t>
            </a:r>
            <a:r>
              <a:rPr lang="en-US" altLang="zh-CN" dirty="0" err="1"/>
              <a:t>,max</a:t>
            </a:r>
            <a:r>
              <a:rPr lang="en-US" altLang="zh-CN" dirty="0"/>
              <a:t>(a</a:t>
            </a:r>
            <a:r>
              <a:rPr lang="en-US" altLang="zh-CN" baseline="-25000" dirty="0"/>
              <a:t>l+1</a:t>
            </a:r>
            <a:r>
              <a:rPr lang="en-US" altLang="zh-CN" dirty="0"/>
              <a:t>,a</a:t>
            </a:r>
            <a:r>
              <a:rPr lang="en-US" altLang="zh-CN" baseline="-25000" dirty="0"/>
              <a:t>l+2</a:t>
            </a:r>
            <a:r>
              <a:rPr lang="en-US" altLang="zh-CN" dirty="0"/>
              <a:t>,…………….a</a:t>
            </a:r>
            <a:r>
              <a:rPr lang="en-US" altLang="zh-CN" baseline="-25000" dirty="0"/>
              <a:t>r-1</a:t>
            </a:r>
            <a:r>
              <a:rPr lang="en-US" altLang="zh-CN" dirty="0"/>
              <a:t>,a</a:t>
            </a:r>
            <a:r>
              <a:rPr lang="en-US" altLang="zh-CN" baseline="-25000" dirty="0"/>
              <a:t>r</a:t>
            </a:r>
            <a:r>
              <a:rPr lang="en-US" altLang="zh-CN" dirty="0"/>
              <a:t>)}</a:t>
            </a:r>
            <a:endParaRPr lang="zh-CN" altLang="zh-CN" dirty="0"/>
          </a:p>
          <a:p>
            <a:r>
              <a:rPr lang="en-US" altLang="zh-CN" dirty="0"/>
              <a:t> max(a</a:t>
            </a:r>
            <a:r>
              <a:rPr lang="en-US" altLang="zh-CN" baseline="-25000" dirty="0"/>
              <a:t>l+1</a:t>
            </a:r>
            <a:r>
              <a:rPr lang="en-US" altLang="zh-CN" dirty="0"/>
              <a:t>,a</a:t>
            </a:r>
            <a:r>
              <a:rPr lang="en-US" altLang="zh-CN" baseline="-25000" dirty="0"/>
              <a:t>l+2</a:t>
            </a:r>
            <a:r>
              <a:rPr lang="en-US" altLang="zh-CN" dirty="0"/>
              <a:t>,…………….a</a:t>
            </a:r>
            <a:r>
              <a:rPr lang="en-US" altLang="zh-CN" baseline="-25000" dirty="0"/>
              <a:t>r-1</a:t>
            </a:r>
            <a:r>
              <a:rPr lang="en-US" altLang="zh-CN" dirty="0"/>
              <a:t>,a</a:t>
            </a:r>
            <a:r>
              <a:rPr lang="en-US" altLang="zh-CN" baseline="-25000" dirty="0"/>
              <a:t>r</a:t>
            </a:r>
            <a:r>
              <a:rPr lang="en-US" altLang="zh-CN" dirty="0"/>
              <a:t>,a</a:t>
            </a:r>
            <a:r>
              <a:rPr lang="en-US" altLang="zh-CN" baseline="-25000" dirty="0"/>
              <a:t>r+1</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712794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两个方程中有相同的部分</a:t>
            </a:r>
            <a:r>
              <a:rPr lang="en-US" altLang="zh-CN" dirty="0"/>
              <a:t>max(a</a:t>
            </a:r>
            <a:r>
              <a:rPr lang="en-US" altLang="zh-CN" baseline="-25000" dirty="0"/>
              <a:t>l+1</a:t>
            </a:r>
            <a:r>
              <a:rPr lang="en-US" altLang="zh-CN" dirty="0"/>
              <a:t>,a</a:t>
            </a:r>
            <a:r>
              <a:rPr lang="en-US" altLang="zh-CN" baseline="-25000" dirty="0"/>
              <a:t>l+2</a:t>
            </a:r>
            <a:r>
              <a:rPr lang="en-US" altLang="zh-CN" dirty="0"/>
              <a:t>,…………….a</a:t>
            </a:r>
            <a:r>
              <a:rPr lang="en-US" altLang="zh-CN" baseline="-25000" dirty="0"/>
              <a:t>r-1</a:t>
            </a:r>
            <a:r>
              <a:rPr lang="en-US" altLang="zh-CN" dirty="0"/>
              <a:t>,a</a:t>
            </a:r>
            <a:r>
              <a:rPr lang="en-US" altLang="zh-CN" baseline="-25000" dirty="0"/>
              <a:t>r</a:t>
            </a:r>
            <a:r>
              <a:rPr lang="en-US" altLang="zh-CN" dirty="0"/>
              <a:t>)</a:t>
            </a:r>
            <a:r>
              <a:rPr lang="zh-CN" altLang="zh-CN" dirty="0"/>
              <a:t>，经验主义告诉我们，区间</a:t>
            </a:r>
            <a:r>
              <a:rPr lang="en-US" altLang="zh-CN" dirty="0"/>
              <a:t>(</a:t>
            </a:r>
            <a:r>
              <a:rPr lang="en-US" altLang="zh-CN" dirty="0" err="1"/>
              <a:t>l,r</a:t>
            </a:r>
            <a:r>
              <a:rPr lang="en-US" altLang="zh-CN" dirty="0"/>
              <a:t>)</a:t>
            </a:r>
            <a:r>
              <a:rPr lang="zh-CN" altLang="zh-CN" dirty="0"/>
              <a:t>中最大值落在</a:t>
            </a:r>
            <a:r>
              <a:rPr lang="en-US" altLang="zh-CN" dirty="0"/>
              <a:t>(l+1,r)</a:t>
            </a:r>
            <a:r>
              <a:rPr lang="zh-CN" altLang="zh-CN" dirty="0"/>
              <a:t>区间的概率很大。那么，在求</a:t>
            </a:r>
            <a:r>
              <a:rPr lang="en-US" altLang="zh-CN" dirty="0"/>
              <a:t>(l+1,r+1)</a:t>
            </a:r>
            <a:r>
              <a:rPr lang="zh-CN" altLang="zh-CN" dirty="0"/>
              <a:t>的最值时，我们完全没有必要再扫描一次。只有当上一次的最值落在了</a:t>
            </a:r>
            <a:r>
              <a:rPr lang="en-US" altLang="zh-CN" dirty="0"/>
              <a:t>a</a:t>
            </a:r>
            <a:r>
              <a:rPr lang="en-US" altLang="zh-CN" baseline="-25000" dirty="0"/>
              <a:t>l</a:t>
            </a:r>
            <a:r>
              <a:rPr lang="zh-CN" altLang="zh-CN" dirty="0"/>
              <a:t>上时才需重新扫描，这样，算法的到了极大地优化。</a:t>
            </a:r>
          </a:p>
          <a:p>
            <a:endParaRPr lang="zh-CN" altLang="en-US" dirty="0"/>
          </a:p>
        </p:txBody>
      </p:sp>
    </p:spTree>
    <p:extLst>
      <p:ext uri="{BB962C8B-B14F-4D97-AF65-F5344CB8AC3E}">
        <p14:creationId xmlns:p14="http://schemas.microsoft.com/office/powerpoint/2010/main" val="934667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8191</TotalTime>
  <Words>1339</Words>
  <Application>Microsoft Office PowerPoint</Application>
  <PresentationFormat>宽屏</PresentationFormat>
  <Paragraphs>56</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华文新魏</vt:lpstr>
      <vt:lpstr>隶书</vt:lpstr>
      <vt:lpstr>宋体</vt:lpstr>
      <vt:lpstr>Arial</vt:lpstr>
      <vt:lpstr>Calibri</vt:lpstr>
      <vt:lpstr>天体</vt:lpstr>
      <vt:lpstr>DAy13：数据结构1 ——（单调）栈/队列、并查集</vt:lpstr>
      <vt:lpstr>栈和队列（复习）</vt:lpstr>
      <vt:lpstr>单调队列和单调栈</vt:lpstr>
      <vt:lpstr>例1：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vt:lpstr>
      <vt:lpstr>PowerPoint 演示文稿</vt:lpstr>
      <vt:lpstr>PowerPoint 演示文稿</vt:lpstr>
      <vt:lpstr>例3：</vt:lpstr>
      <vt:lpstr>PowerPoint 演示文稿</vt:lpstr>
      <vt:lpstr>并查集</vt:lpstr>
      <vt:lpstr>路径压缩 与 按秩合并</vt:lpstr>
      <vt:lpstr>例1：</vt:lpstr>
      <vt:lpstr>PowerPoint 演示文稿</vt:lpstr>
      <vt:lpstr>例2：</vt:lpstr>
      <vt:lpstr>例3：</vt:lpstr>
      <vt:lpstr>例4：</vt:lpstr>
      <vt:lpstr>例5：</vt:lpstr>
      <vt:lpstr>例6：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Siyu Deng</dc:creator>
  <cp:lastModifiedBy>Siyu Deng</cp:lastModifiedBy>
  <cp:revision>121</cp:revision>
  <dcterms:created xsi:type="dcterms:W3CDTF">2017-06-30T02:02:02Z</dcterms:created>
  <dcterms:modified xsi:type="dcterms:W3CDTF">2017-08-13T01:03:38Z</dcterms:modified>
</cp:coreProperties>
</file>