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3"/>
  </p:notesMasterIdLst>
  <p:handoutMasterIdLst>
    <p:handoutMasterId r:id="rId44"/>
  </p:handoutMasterIdLst>
  <p:sldIdLst>
    <p:sldId id="256" r:id="rId2"/>
    <p:sldId id="288" r:id="rId3"/>
    <p:sldId id="398" r:id="rId4"/>
    <p:sldId id="519" r:id="rId5"/>
    <p:sldId id="583" r:id="rId6"/>
    <p:sldId id="584" r:id="rId7"/>
    <p:sldId id="399" r:id="rId8"/>
    <p:sldId id="521" r:id="rId9"/>
    <p:sldId id="520" r:id="rId10"/>
    <p:sldId id="522" r:id="rId11"/>
    <p:sldId id="523" r:id="rId12"/>
    <p:sldId id="524" r:id="rId13"/>
    <p:sldId id="525" r:id="rId14"/>
    <p:sldId id="526" r:id="rId15"/>
    <p:sldId id="527" r:id="rId16"/>
    <p:sldId id="528" r:id="rId17"/>
    <p:sldId id="563" r:id="rId18"/>
    <p:sldId id="529" r:id="rId19"/>
    <p:sldId id="530" r:id="rId20"/>
    <p:sldId id="531" r:id="rId21"/>
    <p:sldId id="532" r:id="rId22"/>
    <p:sldId id="564" r:id="rId23"/>
    <p:sldId id="534" r:id="rId24"/>
    <p:sldId id="585" r:id="rId25"/>
    <p:sldId id="539" r:id="rId26"/>
    <p:sldId id="533" r:id="rId27"/>
    <p:sldId id="535" r:id="rId28"/>
    <p:sldId id="536" r:id="rId29"/>
    <p:sldId id="537" r:id="rId30"/>
    <p:sldId id="538" r:id="rId31"/>
    <p:sldId id="582" r:id="rId32"/>
    <p:sldId id="540" r:id="rId33"/>
    <p:sldId id="541" r:id="rId34"/>
    <p:sldId id="542" r:id="rId35"/>
    <p:sldId id="543" r:id="rId36"/>
    <p:sldId id="586" r:id="rId37"/>
    <p:sldId id="544" r:id="rId38"/>
    <p:sldId id="545" r:id="rId39"/>
    <p:sldId id="559" r:id="rId40"/>
    <p:sldId id="560" r:id="rId41"/>
    <p:sldId id="561" r:id="rId42"/>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928">
          <p15:clr>
            <a:srgbClr val="A4A3A4"/>
          </p15:clr>
        </p15:guide>
        <p15:guide id="2" pos="22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126" autoAdjust="0"/>
  </p:normalViewPr>
  <p:slideViewPr>
    <p:cSldViewPr>
      <p:cViewPr varScale="1">
        <p:scale>
          <a:sx n="95" d="100"/>
          <a:sy n="95" d="100"/>
        </p:scale>
        <p:origin x="376" y="176"/>
      </p:cViewPr>
      <p:guideLst>
        <p:guide orient="horz" pos="2928"/>
        <p:guide pos="22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6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D5B2A963-CD28-4A4C-A83B-CE509DFDE51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Times New Roman" pitchFamily="18" charset="0"/>
              </a:defRPr>
            </a:lvl1pPr>
          </a:lstStyle>
          <a:p>
            <a:pPr>
              <a:defRPr/>
            </a:pPr>
            <a:endParaRPr lang="en-US" altLang="zh-CN"/>
          </a:p>
        </p:txBody>
      </p:sp>
      <p:sp>
        <p:nvSpPr>
          <p:cNvPr id="187395" name="Rectangle 3">
            <a:extLst>
              <a:ext uri="{FF2B5EF4-FFF2-40B4-BE49-F238E27FC236}">
                <a16:creationId xmlns:a16="http://schemas.microsoft.com/office/drawing/2014/main" id="{3879F1EE-4DDD-3840-AB0B-5E42C08C77F7}"/>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ltLang="zh-CN"/>
          </a:p>
        </p:txBody>
      </p:sp>
      <p:sp>
        <p:nvSpPr>
          <p:cNvPr id="187396" name="Rectangle 4">
            <a:extLst>
              <a:ext uri="{FF2B5EF4-FFF2-40B4-BE49-F238E27FC236}">
                <a16:creationId xmlns:a16="http://schemas.microsoft.com/office/drawing/2014/main" id="{824D7F78-32B6-D745-82CE-089FD9945D05}"/>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atin typeface="Times New Roman" pitchFamily="18" charset="0"/>
              </a:defRPr>
            </a:lvl1pPr>
          </a:lstStyle>
          <a:p>
            <a:pPr>
              <a:defRPr/>
            </a:pPr>
            <a:endParaRPr lang="en-US" altLang="zh-CN"/>
          </a:p>
        </p:txBody>
      </p:sp>
      <p:sp>
        <p:nvSpPr>
          <p:cNvPr id="187397" name="Rectangle 5">
            <a:extLst>
              <a:ext uri="{FF2B5EF4-FFF2-40B4-BE49-F238E27FC236}">
                <a16:creationId xmlns:a16="http://schemas.microsoft.com/office/drawing/2014/main" id="{37579420-E2A9-CA47-8F34-C35144E57E07}"/>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5C926B72-3FE1-554C-913A-5E2C10D0E254}"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700303-F7A0-8442-85E6-C918B3AABA8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zh-CN"/>
          </a:p>
        </p:txBody>
      </p:sp>
      <p:sp>
        <p:nvSpPr>
          <p:cNvPr id="10243" name="Rectangle 3">
            <a:extLst>
              <a:ext uri="{FF2B5EF4-FFF2-40B4-BE49-F238E27FC236}">
                <a16:creationId xmlns:a16="http://schemas.microsoft.com/office/drawing/2014/main" id="{21377407-2056-BE45-B4D3-03059925B59A}"/>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15364" name="Rectangle 4">
            <a:extLst>
              <a:ext uri="{FF2B5EF4-FFF2-40B4-BE49-F238E27FC236}">
                <a16:creationId xmlns:a16="http://schemas.microsoft.com/office/drawing/2014/main" id="{FF01E87B-8251-924A-8A87-D21BC32A1C6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39AB21B9-DA61-B249-B6B6-2BD0C5FD373E}"/>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a:extLst>
              <a:ext uri="{FF2B5EF4-FFF2-40B4-BE49-F238E27FC236}">
                <a16:creationId xmlns:a16="http://schemas.microsoft.com/office/drawing/2014/main" id="{BD1B7F12-CB0C-F549-AA63-2B6F9D910500}"/>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zh-CN"/>
          </a:p>
        </p:txBody>
      </p:sp>
      <p:sp>
        <p:nvSpPr>
          <p:cNvPr id="10247" name="Rectangle 7">
            <a:extLst>
              <a:ext uri="{FF2B5EF4-FFF2-40B4-BE49-F238E27FC236}">
                <a16:creationId xmlns:a16="http://schemas.microsoft.com/office/drawing/2014/main" id="{10F6E87F-E243-474F-A216-31509D40A6CF}"/>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6A56526D-AA26-0E44-98EC-8DA39B276DA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DFFAD760-A0E3-A04F-B5F2-6C2A79BB3251}"/>
              </a:ext>
            </a:extLst>
          </p:cNvPr>
          <p:cNvSpPr>
            <a:spLocks noGrp="1" noRot="1" noChangeAspect="1" noChangeArrowheads="1" noTextEdit="1"/>
          </p:cNvSpPr>
          <p:nvPr>
            <p:ph type="sldImg"/>
          </p:nvPr>
        </p:nvSpPr>
        <p:spPr>
          <a:ln/>
        </p:spPr>
      </p:sp>
      <p:sp>
        <p:nvSpPr>
          <p:cNvPr id="23554" name="备注占位符 2">
            <a:extLst>
              <a:ext uri="{FF2B5EF4-FFF2-40B4-BE49-F238E27FC236}">
                <a16:creationId xmlns:a16="http://schemas.microsoft.com/office/drawing/2014/main" id="{648DE8EE-8FA1-6C41-AF1D-40DD10DE9C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如果是线性相位的话，参考公式</a:t>
            </a:r>
            <a:r>
              <a:rPr lang="en-US" altLang="zh-CN"/>
              <a:t>7-39</a:t>
            </a:r>
            <a:endParaRPr lang="zh-CN" altLang="en-US"/>
          </a:p>
        </p:txBody>
      </p:sp>
      <p:sp>
        <p:nvSpPr>
          <p:cNvPr id="23555" name="灯片编号占位符 3">
            <a:extLst>
              <a:ext uri="{FF2B5EF4-FFF2-40B4-BE49-F238E27FC236}">
                <a16:creationId xmlns:a16="http://schemas.microsoft.com/office/drawing/2014/main" id="{52974C83-D75E-BB41-A301-42AF4554F1B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2CCA95E3-96BF-A040-B2D1-6340CB375580}" type="slidenum">
              <a:rPr lang="en-US" altLang="zh-CN" sz="1200" b="0" smtClean="0"/>
              <a:pPr/>
              <a:t>7</a:t>
            </a:fld>
            <a:endParaRPr lang="en-US" altLang="zh-CN"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B02BA9F-6550-9443-BF2F-FAEF1F51240E}"/>
              </a:ext>
            </a:extLst>
          </p:cNvPr>
          <p:cNvSpPr>
            <a:spLocks noGrp="1" noRot="1" noChangeAspect="1" noChangeArrowheads="1" noTextEdit="1"/>
          </p:cNvSpPr>
          <p:nvPr>
            <p:ph type="sldImg"/>
          </p:nvPr>
        </p:nvSpPr>
        <p:spPr>
          <a:ln/>
        </p:spPr>
      </p:sp>
      <p:sp>
        <p:nvSpPr>
          <p:cNvPr id="25602" name="备注占位符 2">
            <a:extLst>
              <a:ext uri="{FF2B5EF4-FFF2-40B4-BE49-F238E27FC236}">
                <a16:creationId xmlns:a16="http://schemas.microsoft.com/office/drawing/2014/main" id="{0EB8651D-8792-194B-B064-11AE139A9C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实际上是连续的傅里叶变换离散化</a:t>
            </a:r>
          </a:p>
        </p:txBody>
      </p:sp>
      <p:sp>
        <p:nvSpPr>
          <p:cNvPr id="25603" name="灯片编号占位符 3">
            <a:extLst>
              <a:ext uri="{FF2B5EF4-FFF2-40B4-BE49-F238E27FC236}">
                <a16:creationId xmlns:a16="http://schemas.microsoft.com/office/drawing/2014/main" id="{FE495C1B-8BC7-2046-B0DE-FE6DD3E9CCE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4284EB14-421F-0740-8D2E-7F929CCB4B97}" type="slidenum">
              <a:rPr lang="en-US" altLang="zh-CN" sz="1200" b="0" smtClean="0"/>
              <a:pPr/>
              <a:t>9</a:t>
            </a:fld>
            <a:endParaRPr lang="en-US" altLang="zh-CN"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FB1A6703-30C2-064E-90EA-1A79108D92D7}"/>
              </a:ext>
            </a:extLst>
          </p:cNvPr>
          <p:cNvSpPr>
            <a:spLocks noGrp="1" noRot="1" noChangeAspect="1" noChangeArrowheads="1" noTextEdit="1"/>
          </p:cNvSpPr>
          <p:nvPr>
            <p:ph type="sldImg"/>
          </p:nvPr>
        </p:nvSpPr>
        <p:spPr>
          <a:ln/>
        </p:spPr>
      </p:sp>
      <p:sp>
        <p:nvSpPr>
          <p:cNvPr id="30722" name="备注占位符 2">
            <a:extLst>
              <a:ext uri="{FF2B5EF4-FFF2-40B4-BE49-F238E27FC236}">
                <a16:creationId xmlns:a16="http://schemas.microsoft.com/office/drawing/2014/main" id="{B2D69B05-F15A-F34F-9E04-948B310ED8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缺少</a:t>
            </a:r>
            <a:r>
              <a:rPr lang="en-US" altLang="zh-CN"/>
              <a:t>sita</a:t>
            </a:r>
            <a:r>
              <a:rPr lang="zh-CN" altLang="en-US"/>
              <a:t>积分符号</a:t>
            </a:r>
          </a:p>
        </p:txBody>
      </p:sp>
      <p:sp>
        <p:nvSpPr>
          <p:cNvPr id="30723" name="灯片编号占位符 3">
            <a:extLst>
              <a:ext uri="{FF2B5EF4-FFF2-40B4-BE49-F238E27FC236}">
                <a16:creationId xmlns:a16="http://schemas.microsoft.com/office/drawing/2014/main" id="{EE601F89-7961-9A41-A4BE-498526CE58A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65F05114-469A-6941-BA77-390A1F1DC21D}" type="slidenum">
              <a:rPr lang="en-US" altLang="zh-CN" sz="1200" b="0" smtClean="0"/>
              <a:pPr/>
              <a:t>12</a:t>
            </a:fld>
            <a:endParaRPr lang="en-US" altLang="zh-CN"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FAA2145A-0118-B247-9143-5821669C209A}"/>
              </a:ext>
            </a:extLst>
          </p:cNvPr>
          <p:cNvSpPr>
            <a:spLocks noGrp="1" noRot="1" noChangeAspect="1" noChangeArrowheads="1" noTextEdit="1"/>
          </p:cNvSpPr>
          <p:nvPr>
            <p:ph type="sldImg"/>
          </p:nvPr>
        </p:nvSpPr>
        <p:spPr>
          <a:ln/>
        </p:spPr>
      </p:sp>
      <p:sp>
        <p:nvSpPr>
          <p:cNvPr id="32770" name="备注占位符 2">
            <a:extLst>
              <a:ext uri="{FF2B5EF4-FFF2-40B4-BE49-F238E27FC236}">
                <a16:creationId xmlns:a16="http://schemas.microsoft.com/office/drawing/2014/main" id="{391CEF28-A360-C14E-979E-F5C52566AA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1" name="灯片编号占位符 3">
            <a:extLst>
              <a:ext uri="{FF2B5EF4-FFF2-40B4-BE49-F238E27FC236}">
                <a16:creationId xmlns:a16="http://schemas.microsoft.com/office/drawing/2014/main" id="{D19CF309-0852-A945-95DC-323DEBF0ECE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92C90C0A-5841-FA4E-941A-041AE5C54242}" type="slidenum">
              <a:rPr lang="en-US" altLang="zh-CN" sz="1200" b="0" smtClean="0"/>
              <a:pPr/>
              <a:t>13</a:t>
            </a:fld>
            <a:endParaRPr lang="en-US" altLang="zh-CN"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6A56526D-AA26-0E44-98EC-8DA39B276DA2}" type="slidenum">
              <a:rPr lang="en-US" altLang="zh-CN" smtClean="0"/>
              <a:pPr>
                <a:defRPr/>
              </a:pPr>
              <a:t>26</a:t>
            </a:fld>
            <a:endParaRPr lang="en-US" altLang="zh-CN"/>
          </a:p>
        </p:txBody>
      </p:sp>
    </p:spTree>
    <p:extLst>
      <p:ext uri="{BB962C8B-B14F-4D97-AF65-F5344CB8AC3E}">
        <p14:creationId xmlns:p14="http://schemas.microsoft.com/office/powerpoint/2010/main" val="207042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714B5F80-D988-784E-A677-3D077031B10D}"/>
              </a:ext>
            </a:extLst>
          </p:cNvPr>
          <p:cNvSpPr>
            <a:spLocks noGrp="1" noRot="1" noChangeAspect="1" noChangeArrowheads="1" noTextEdit="1"/>
          </p:cNvSpPr>
          <p:nvPr>
            <p:ph type="sldImg"/>
          </p:nvPr>
        </p:nvSpPr>
        <p:spPr>
          <a:ln/>
        </p:spPr>
      </p:sp>
      <p:sp>
        <p:nvSpPr>
          <p:cNvPr id="67586" name="备注占位符 2">
            <a:extLst>
              <a:ext uri="{FF2B5EF4-FFF2-40B4-BE49-F238E27FC236}">
                <a16:creationId xmlns:a16="http://schemas.microsoft.com/office/drawing/2014/main" id="{4869E1B6-25F8-1644-A6FF-B10055C8BD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87" name="灯片编号占位符 3">
            <a:extLst>
              <a:ext uri="{FF2B5EF4-FFF2-40B4-BE49-F238E27FC236}">
                <a16:creationId xmlns:a16="http://schemas.microsoft.com/office/drawing/2014/main" id="{12B7A062-E6D2-0D4B-A303-7950C81883F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AB179960-E77C-6646-A2DE-96CEBBE60233}" type="slidenum">
              <a:rPr lang="en-US" altLang="zh-CN" sz="1200" b="0" smtClean="0"/>
              <a:pPr/>
              <a:t>41</a:t>
            </a:fld>
            <a:endParaRPr lang="en-US" altLang="zh-CN"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A486D92-F563-6740-8367-532B72874A1A}"/>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EBF0590F-C88E-6B4D-8BBF-C8570BDC5818}"/>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70BD52D9-2C2C-0147-B8AF-3EC3D153EE4E}"/>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3" name="Rectangle 5">
                <a:extLst>
                  <a:ext uri="{FF2B5EF4-FFF2-40B4-BE49-F238E27FC236}">
                    <a16:creationId xmlns:a16="http://schemas.microsoft.com/office/drawing/2014/main" id="{9E00B7DC-3A29-D74B-B4CA-785F9C06E07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grpSp>
          <p:nvGrpSpPr>
            <p:cNvPr id="6" name="Group 6">
              <a:extLst>
                <a:ext uri="{FF2B5EF4-FFF2-40B4-BE49-F238E27FC236}">
                  <a16:creationId xmlns:a16="http://schemas.microsoft.com/office/drawing/2014/main" id="{11B41B72-14AD-0D47-BD51-D738C363B11E}"/>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51C60D61-A6F6-704A-9F06-AD038C632E81}"/>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1" name="Rectangle 8">
                <a:extLst>
                  <a:ext uri="{FF2B5EF4-FFF2-40B4-BE49-F238E27FC236}">
                    <a16:creationId xmlns:a16="http://schemas.microsoft.com/office/drawing/2014/main" id="{174DDA0F-2489-0A40-8468-CAF072AAC62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7" name="Rectangle 9">
              <a:extLst>
                <a:ext uri="{FF2B5EF4-FFF2-40B4-BE49-F238E27FC236}">
                  <a16:creationId xmlns:a16="http://schemas.microsoft.com/office/drawing/2014/main" id="{44D05ABC-1D98-604A-A8D5-B0CA490FF92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8" name="Rectangle 10">
              <a:extLst>
                <a:ext uri="{FF2B5EF4-FFF2-40B4-BE49-F238E27FC236}">
                  <a16:creationId xmlns:a16="http://schemas.microsoft.com/office/drawing/2014/main" id="{EC8865F1-399F-574D-8551-285E796AB525}"/>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9" name="Rectangle 11">
              <a:extLst>
                <a:ext uri="{FF2B5EF4-FFF2-40B4-BE49-F238E27FC236}">
                  <a16:creationId xmlns:a16="http://schemas.microsoft.com/office/drawing/2014/main" id="{5CC25F6C-48AC-E749-999D-A7B522F62FD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8204" name="Rectangle 12"/>
          <p:cNvSpPr>
            <a:spLocks noGrp="1" noChangeArrowheads="1"/>
          </p:cNvSpPr>
          <p:nvPr>
            <p:ph type="ctrTitle"/>
          </p:nvPr>
        </p:nvSpPr>
        <p:spPr>
          <a:xfrm>
            <a:off x="990600" y="1828800"/>
            <a:ext cx="7772400" cy="1143000"/>
          </a:xfrm>
        </p:spPr>
        <p:txBody>
          <a:bodyPr/>
          <a:lstStyle>
            <a:lvl1pPr>
              <a:defRPr b="0">
                <a:solidFill>
                  <a:schemeClr val="tx1"/>
                </a:solidFill>
                <a:effectLst>
                  <a:outerShdw blurRad="38100" dist="38100" dir="2700000" algn="tl">
                    <a:srgbClr val="FFFFFF"/>
                  </a:outerShdw>
                </a:effectLst>
              </a:defRPr>
            </a:lvl1pPr>
          </a:lstStyle>
          <a:p>
            <a:pPr lvl="0"/>
            <a:r>
              <a:rPr lang="zh-CN" altLang="en-US" noProof="0"/>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b="0"/>
            </a:lvl1pPr>
          </a:lstStyle>
          <a:p>
            <a:pPr lvl="0"/>
            <a:r>
              <a:rPr lang="zh-CN" altLang="en-US" noProof="0"/>
              <a:t>单击此处编辑母版副标题样式</a:t>
            </a:r>
          </a:p>
        </p:txBody>
      </p:sp>
    </p:spTree>
    <p:extLst>
      <p:ext uri="{BB962C8B-B14F-4D97-AF65-F5344CB8AC3E}">
        <p14:creationId xmlns:p14="http://schemas.microsoft.com/office/powerpoint/2010/main" val="70164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E2F74679-EB26-C748-9A49-EC7D07BD83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7BA9439-5A7B-1243-80F5-DEB576829AC4}"/>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6" name="Rectangle 13">
            <a:extLst>
              <a:ext uri="{FF2B5EF4-FFF2-40B4-BE49-F238E27FC236}">
                <a16:creationId xmlns:a16="http://schemas.microsoft.com/office/drawing/2014/main" id="{EC99472C-060A-2449-8A02-C1F4549003E9}"/>
              </a:ext>
            </a:extLst>
          </p:cNvPr>
          <p:cNvSpPr>
            <a:spLocks noGrp="1" noChangeArrowheads="1"/>
          </p:cNvSpPr>
          <p:nvPr>
            <p:ph type="sldNum" sz="quarter" idx="12"/>
          </p:nvPr>
        </p:nvSpPr>
        <p:spPr>
          <a:ln/>
        </p:spPr>
        <p:txBody>
          <a:bodyPr/>
          <a:lstStyle>
            <a:lvl1pPr>
              <a:defRPr/>
            </a:lvl1pPr>
          </a:lstStyle>
          <a:p>
            <a:pPr>
              <a:defRPr/>
            </a:pPr>
            <a:fld id="{86E4CADA-95B1-A045-ADBD-467C8B7FA8FC}" type="slidenum">
              <a:rPr lang="en-US" altLang="zh-CN"/>
              <a:pPr>
                <a:defRPr/>
              </a:pPr>
              <a:t>‹#›</a:t>
            </a:fld>
            <a:endParaRPr lang="en-US" altLang="zh-CN"/>
          </a:p>
        </p:txBody>
      </p:sp>
    </p:spTree>
    <p:extLst>
      <p:ext uri="{BB962C8B-B14F-4D97-AF65-F5344CB8AC3E}">
        <p14:creationId xmlns:p14="http://schemas.microsoft.com/office/powerpoint/2010/main" val="412043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1188" y="260350"/>
            <a:ext cx="1947862" cy="5554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260350"/>
            <a:ext cx="5692775" cy="55546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7AD2D5AE-3292-CB4D-9A4A-4BB5CDDDF3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FA8962EE-8D90-7340-892D-E68AACEF3C51}"/>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6" name="Rectangle 13">
            <a:extLst>
              <a:ext uri="{FF2B5EF4-FFF2-40B4-BE49-F238E27FC236}">
                <a16:creationId xmlns:a16="http://schemas.microsoft.com/office/drawing/2014/main" id="{609488A8-2B03-FC48-91E2-9DF83AA43F53}"/>
              </a:ext>
            </a:extLst>
          </p:cNvPr>
          <p:cNvSpPr>
            <a:spLocks noGrp="1" noChangeArrowheads="1"/>
          </p:cNvSpPr>
          <p:nvPr>
            <p:ph type="sldNum" sz="quarter" idx="12"/>
          </p:nvPr>
        </p:nvSpPr>
        <p:spPr>
          <a:ln/>
        </p:spPr>
        <p:txBody>
          <a:bodyPr/>
          <a:lstStyle>
            <a:lvl1pPr>
              <a:defRPr/>
            </a:lvl1pPr>
          </a:lstStyle>
          <a:p>
            <a:pPr>
              <a:defRPr/>
            </a:pPr>
            <a:fld id="{952841E2-8C47-9441-8298-5332A24801F5}" type="slidenum">
              <a:rPr lang="en-US" altLang="zh-CN"/>
              <a:pPr>
                <a:defRPr/>
              </a:pPr>
              <a:t>‹#›</a:t>
            </a:fld>
            <a:endParaRPr lang="en-US" altLang="zh-CN"/>
          </a:p>
        </p:txBody>
      </p:sp>
    </p:spTree>
    <p:extLst>
      <p:ext uri="{BB962C8B-B14F-4D97-AF65-F5344CB8AC3E}">
        <p14:creationId xmlns:p14="http://schemas.microsoft.com/office/powerpoint/2010/main" val="344935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16013" y="260350"/>
            <a:ext cx="7793037" cy="650875"/>
          </a:xfrm>
        </p:spPr>
        <p:txBody>
          <a:bodyPr/>
          <a:lstStyle/>
          <a:p>
            <a:r>
              <a:rPr lang="zh-CN" altLang="en-US"/>
              <a:t>单击此处编辑母版标题样式</a:t>
            </a:r>
          </a:p>
        </p:txBody>
      </p:sp>
      <p:sp>
        <p:nvSpPr>
          <p:cNvPr id="3" name="文本占位符 2"/>
          <p:cNvSpPr>
            <a:spLocks noGrp="1"/>
          </p:cNvSpPr>
          <p:nvPr>
            <p:ph type="body" sz="half" idx="1"/>
          </p:nvPr>
        </p:nvSpPr>
        <p:spPr>
          <a:xfrm>
            <a:off x="1116013" y="17002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78413" y="17002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ED4A6912-70DD-0740-BEBD-AAEE3B9EF6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E283233-7E8B-9944-9923-A15B68A30017}"/>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7" name="Rectangle 13">
            <a:extLst>
              <a:ext uri="{FF2B5EF4-FFF2-40B4-BE49-F238E27FC236}">
                <a16:creationId xmlns:a16="http://schemas.microsoft.com/office/drawing/2014/main" id="{6FBA64D0-294A-F34F-BACD-EA6D385ED827}"/>
              </a:ext>
            </a:extLst>
          </p:cNvPr>
          <p:cNvSpPr>
            <a:spLocks noGrp="1" noChangeArrowheads="1"/>
          </p:cNvSpPr>
          <p:nvPr>
            <p:ph type="sldNum" sz="quarter" idx="12"/>
          </p:nvPr>
        </p:nvSpPr>
        <p:spPr>
          <a:ln/>
        </p:spPr>
        <p:txBody>
          <a:bodyPr/>
          <a:lstStyle>
            <a:lvl1pPr>
              <a:defRPr/>
            </a:lvl1pPr>
          </a:lstStyle>
          <a:p>
            <a:pPr>
              <a:defRPr/>
            </a:pPr>
            <a:fld id="{827EA2FF-7C3E-8647-8604-CD94AF213424}" type="slidenum">
              <a:rPr lang="en-US" altLang="zh-CN"/>
              <a:pPr>
                <a:defRPr/>
              </a:pPr>
              <a:t>‹#›</a:t>
            </a:fld>
            <a:endParaRPr lang="en-US" altLang="zh-CN"/>
          </a:p>
        </p:txBody>
      </p:sp>
    </p:spTree>
    <p:extLst>
      <p:ext uri="{BB962C8B-B14F-4D97-AF65-F5344CB8AC3E}">
        <p14:creationId xmlns:p14="http://schemas.microsoft.com/office/powerpoint/2010/main" val="16669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16013" y="260350"/>
            <a:ext cx="7793037" cy="650875"/>
          </a:xfrm>
        </p:spPr>
        <p:txBody>
          <a:bodyPr/>
          <a:lstStyle/>
          <a:p>
            <a:r>
              <a:rPr lang="zh-CN" altLang="en-US"/>
              <a:t>单击此处编辑母版标题样式</a:t>
            </a:r>
          </a:p>
        </p:txBody>
      </p:sp>
      <p:sp>
        <p:nvSpPr>
          <p:cNvPr id="3" name="文本占位符 2"/>
          <p:cNvSpPr>
            <a:spLocks noGrp="1"/>
          </p:cNvSpPr>
          <p:nvPr>
            <p:ph type="body" sz="half" idx="1"/>
          </p:nvPr>
        </p:nvSpPr>
        <p:spPr>
          <a:xfrm>
            <a:off x="1116013" y="17002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5078413" y="17002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5078413" y="38338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11">
            <a:extLst>
              <a:ext uri="{FF2B5EF4-FFF2-40B4-BE49-F238E27FC236}">
                <a16:creationId xmlns:a16="http://schemas.microsoft.com/office/drawing/2014/main" id="{11EB3CBE-8AFE-9A43-85EE-9E4C5132B2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a:extLst>
              <a:ext uri="{FF2B5EF4-FFF2-40B4-BE49-F238E27FC236}">
                <a16:creationId xmlns:a16="http://schemas.microsoft.com/office/drawing/2014/main" id="{A1435115-B481-E94D-942F-90F66B8318E6}"/>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8" name="Rectangle 13">
            <a:extLst>
              <a:ext uri="{FF2B5EF4-FFF2-40B4-BE49-F238E27FC236}">
                <a16:creationId xmlns:a16="http://schemas.microsoft.com/office/drawing/2014/main" id="{B9DC6D37-D5DB-EC4E-BEB0-6542C7520586}"/>
              </a:ext>
            </a:extLst>
          </p:cNvPr>
          <p:cNvSpPr>
            <a:spLocks noGrp="1" noChangeArrowheads="1"/>
          </p:cNvSpPr>
          <p:nvPr>
            <p:ph type="sldNum" sz="quarter" idx="12"/>
          </p:nvPr>
        </p:nvSpPr>
        <p:spPr>
          <a:ln/>
        </p:spPr>
        <p:txBody>
          <a:bodyPr/>
          <a:lstStyle>
            <a:lvl1pPr>
              <a:defRPr/>
            </a:lvl1pPr>
          </a:lstStyle>
          <a:p>
            <a:pPr>
              <a:defRPr/>
            </a:pPr>
            <a:fld id="{BCF76710-5676-3D41-B21C-345BCB259905}" type="slidenum">
              <a:rPr lang="en-US" altLang="zh-CN"/>
              <a:pPr>
                <a:defRPr/>
              </a:pPr>
              <a:t>‹#›</a:t>
            </a:fld>
            <a:endParaRPr lang="en-US" altLang="zh-CN"/>
          </a:p>
        </p:txBody>
      </p:sp>
    </p:spTree>
    <p:extLst>
      <p:ext uri="{BB962C8B-B14F-4D97-AF65-F5344CB8AC3E}">
        <p14:creationId xmlns:p14="http://schemas.microsoft.com/office/powerpoint/2010/main" val="125190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7318AF99-A324-E34C-8FDE-A750FCBC29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2CE113A-64B2-5142-9B1A-3C734CAF3367}"/>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6" name="Rectangle 13">
            <a:extLst>
              <a:ext uri="{FF2B5EF4-FFF2-40B4-BE49-F238E27FC236}">
                <a16:creationId xmlns:a16="http://schemas.microsoft.com/office/drawing/2014/main" id="{D6446E6F-C77C-474C-8434-15953AC26049}"/>
              </a:ext>
            </a:extLst>
          </p:cNvPr>
          <p:cNvSpPr>
            <a:spLocks noGrp="1" noChangeArrowheads="1"/>
          </p:cNvSpPr>
          <p:nvPr>
            <p:ph type="sldNum" sz="quarter" idx="12"/>
          </p:nvPr>
        </p:nvSpPr>
        <p:spPr>
          <a:ln/>
        </p:spPr>
        <p:txBody>
          <a:bodyPr/>
          <a:lstStyle>
            <a:lvl1pPr>
              <a:defRPr/>
            </a:lvl1pPr>
          </a:lstStyle>
          <a:p>
            <a:pPr>
              <a:defRPr/>
            </a:pPr>
            <a:fld id="{96ACADD4-E95C-B442-B8A4-3B8ABC483EA0}" type="slidenum">
              <a:rPr lang="en-US" altLang="zh-CN"/>
              <a:pPr>
                <a:defRPr/>
              </a:pPr>
              <a:t>‹#›</a:t>
            </a:fld>
            <a:endParaRPr lang="en-US" altLang="zh-CN"/>
          </a:p>
        </p:txBody>
      </p:sp>
    </p:spTree>
    <p:extLst>
      <p:ext uri="{BB962C8B-B14F-4D97-AF65-F5344CB8AC3E}">
        <p14:creationId xmlns:p14="http://schemas.microsoft.com/office/powerpoint/2010/main" val="142693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455CA836-5180-D647-BD6F-CD2B9BBFDF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59DEE055-BE8D-E24E-9676-A493B0E023BD}"/>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6" name="Rectangle 13">
            <a:extLst>
              <a:ext uri="{FF2B5EF4-FFF2-40B4-BE49-F238E27FC236}">
                <a16:creationId xmlns:a16="http://schemas.microsoft.com/office/drawing/2014/main" id="{AC827532-F49C-FC49-8127-0F3CD839E80D}"/>
              </a:ext>
            </a:extLst>
          </p:cNvPr>
          <p:cNvSpPr>
            <a:spLocks noGrp="1" noChangeArrowheads="1"/>
          </p:cNvSpPr>
          <p:nvPr>
            <p:ph type="sldNum" sz="quarter" idx="12"/>
          </p:nvPr>
        </p:nvSpPr>
        <p:spPr>
          <a:ln/>
        </p:spPr>
        <p:txBody>
          <a:bodyPr/>
          <a:lstStyle>
            <a:lvl1pPr>
              <a:defRPr/>
            </a:lvl1pPr>
          </a:lstStyle>
          <a:p>
            <a:pPr>
              <a:defRPr/>
            </a:pPr>
            <a:fld id="{5DF8FD00-99A8-D74C-B01F-AFCFBB9EE449}" type="slidenum">
              <a:rPr lang="en-US" altLang="zh-CN"/>
              <a:pPr>
                <a:defRPr/>
              </a:pPr>
              <a:t>‹#›</a:t>
            </a:fld>
            <a:endParaRPr lang="en-US" altLang="zh-CN"/>
          </a:p>
        </p:txBody>
      </p:sp>
    </p:spTree>
    <p:extLst>
      <p:ext uri="{BB962C8B-B14F-4D97-AF65-F5344CB8AC3E}">
        <p14:creationId xmlns:p14="http://schemas.microsoft.com/office/powerpoint/2010/main" val="394236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78413" y="17002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BB3DBE78-51BF-8749-BF03-9FA12554A8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3B12FFD-9572-504B-AD97-E821E3A07DBF}"/>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7" name="Rectangle 13">
            <a:extLst>
              <a:ext uri="{FF2B5EF4-FFF2-40B4-BE49-F238E27FC236}">
                <a16:creationId xmlns:a16="http://schemas.microsoft.com/office/drawing/2014/main" id="{4462CBCE-4F2F-0447-BAB4-7CDC984F3C72}"/>
              </a:ext>
            </a:extLst>
          </p:cNvPr>
          <p:cNvSpPr>
            <a:spLocks noGrp="1" noChangeArrowheads="1"/>
          </p:cNvSpPr>
          <p:nvPr>
            <p:ph type="sldNum" sz="quarter" idx="12"/>
          </p:nvPr>
        </p:nvSpPr>
        <p:spPr>
          <a:ln/>
        </p:spPr>
        <p:txBody>
          <a:bodyPr/>
          <a:lstStyle>
            <a:lvl1pPr>
              <a:defRPr/>
            </a:lvl1pPr>
          </a:lstStyle>
          <a:p>
            <a:pPr>
              <a:defRPr/>
            </a:pPr>
            <a:fld id="{D1E2B8B1-A65B-8042-B3FE-B1D200683FBB}" type="slidenum">
              <a:rPr lang="en-US" altLang="zh-CN"/>
              <a:pPr>
                <a:defRPr/>
              </a:pPr>
              <a:t>‹#›</a:t>
            </a:fld>
            <a:endParaRPr lang="en-US" altLang="zh-CN"/>
          </a:p>
        </p:txBody>
      </p:sp>
    </p:spTree>
    <p:extLst>
      <p:ext uri="{BB962C8B-B14F-4D97-AF65-F5344CB8AC3E}">
        <p14:creationId xmlns:p14="http://schemas.microsoft.com/office/powerpoint/2010/main" val="243575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2F1326A-F9A0-C34F-822C-96B318D1B89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A15293A0-E0BF-FA48-9FF8-9D1B4F04CA81}"/>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9" name="Rectangle 13">
            <a:extLst>
              <a:ext uri="{FF2B5EF4-FFF2-40B4-BE49-F238E27FC236}">
                <a16:creationId xmlns:a16="http://schemas.microsoft.com/office/drawing/2014/main" id="{7C5A2A90-B03A-4546-9DC9-36F5418EDBA2}"/>
              </a:ext>
            </a:extLst>
          </p:cNvPr>
          <p:cNvSpPr>
            <a:spLocks noGrp="1" noChangeArrowheads="1"/>
          </p:cNvSpPr>
          <p:nvPr>
            <p:ph type="sldNum" sz="quarter" idx="12"/>
          </p:nvPr>
        </p:nvSpPr>
        <p:spPr>
          <a:ln/>
        </p:spPr>
        <p:txBody>
          <a:bodyPr/>
          <a:lstStyle>
            <a:lvl1pPr>
              <a:defRPr/>
            </a:lvl1pPr>
          </a:lstStyle>
          <a:p>
            <a:pPr>
              <a:defRPr/>
            </a:pPr>
            <a:fld id="{B6B39FCC-C04A-864B-9820-D387801EE5FC}" type="slidenum">
              <a:rPr lang="en-US" altLang="zh-CN"/>
              <a:pPr>
                <a:defRPr/>
              </a:pPr>
              <a:t>‹#›</a:t>
            </a:fld>
            <a:endParaRPr lang="en-US" altLang="zh-CN"/>
          </a:p>
        </p:txBody>
      </p:sp>
    </p:spTree>
    <p:extLst>
      <p:ext uri="{BB962C8B-B14F-4D97-AF65-F5344CB8AC3E}">
        <p14:creationId xmlns:p14="http://schemas.microsoft.com/office/powerpoint/2010/main" val="41648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945FCB4-F6E5-BA49-B4AA-1BD24EF995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C7511A77-F968-FA45-BA60-B772DE7A0C3D}"/>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5" name="Rectangle 13">
            <a:extLst>
              <a:ext uri="{FF2B5EF4-FFF2-40B4-BE49-F238E27FC236}">
                <a16:creationId xmlns:a16="http://schemas.microsoft.com/office/drawing/2014/main" id="{6B047F7F-77FC-F846-A781-9A8376DF1C8E}"/>
              </a:ext>
            </a:extLst>
          </p:cNvPr>
          <p:cNvSpPr>
            <a:spLocks noGrp="1" noChangeArrowheads="1"/>
          </p:cNvSpPr>
          <p:nvPr>
            <p:ph type="sldNum" sz="quarter" idx="12"/>
          </p:nvPr>
        </p:nvSpPr>
        <p:spPr>
          <a:ln/>
        </p:spPr>
        <p:txBody>
          <a:bodyPr/>
          <a:lstStyle>
            <a:lvl1pPr>
              <a:defRPr/>
            </a:lvl1pPr>
          </a:lstStyle>
          <a:p>
            <a:pPr>
              <a:defRPr/>
            </a:pPr>
            <a:fld id="{91793E86-D47A-0D44-8187-2675A3ADACD6}" type="slidenum">
              <a:rPr lang="en-US" altLang="zh-CN"/>
              <a:pPr>
                <a:defRPr/>
              </a:pPr>
              <a:t>‹#›</a:t>
            </a:fld>
            <a:endParaRPr lang="en-US" altLang="zh-CN"/>
          </a:p>
        </p:txBody>
      </p:sp>
    </p:spTree>
    <p:extLst>
      <p:ext uri="{BB962C8B-B14F-4D97-AF65-F5344CB8AC3E}">
        <p14:creationId xmlns:p14="http://schemas.microsoft.com/office/powerpoint/2010/main" val="84319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71A7ED0-AC4C-3249-82B3-0EA986DCEA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698E3490-7044-8447-93BB-75D0E6B7AC3A}"/>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4" name="Rectangle 13">
            <a:extLst>
              <a:ext uri="{FF2B5EF4-FFF2-40B4-BE49-F238E27FC236}">
                <a16:creationId xmlns:a16="http://schemas.microsoft.com/office/drawing/2014/main" id="{BE1603B9-809F-1E45-BFE1-CDBEBB4AE774}"/>
              </a:ext>
            </a:extLst>
          </p:cNvPr>
          <p:cNvSpPr>
            <a:spLocks noGrp="1" noChangeArrowheads="1"/>
          </p:cNvSpPr>
          <p:nvPr>
            <p:ph type="sldNum" sz="quarter" idx="12"/>
          </p:nvPr>
        </p:nvSpPr>
        <p:spPr>
          <a:ln/>
        </p:spPr>
        <p:txBody>
          <a:bodyPr/>
          <a:lstStyle>
            <a:lvl1pPr>
              <a:defRPr/>
            </a:lvl1pPr>
          </a:lstStyle>
          <a:p>
            <a:pPr>
              <a:defRPr/>
            </a:pPr>
            <a:fld id="{54659ABF-8A33-DF4B-9699-2FC4577E3534}" type="slidenum">
              <a:rPr lang="en-US" altLang="zh-CN"/>
              <a:pPr>
                <a:defRPr/>
              </a:pPr>
              <a:t>‹#›</a:t>
            </a:fld>
            <a:endParaRPr lang="en-US" altLang="zh-CN"/>
          </a:p>
        </p:txBody>
      </p:sp>
    </p:spTree>
    <p:extLst>
      <p:ext uri="{BB962C8B-B14F-4D97-AF65-F5344CB8AC3E}">
        <p14:creationId xmlns:p14="http://schemas.microsoft.com/office/powerpoint/2010/main" val="183220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6CCDA301-946C-A049-9A1A-08ECCC2C6C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6B34B1E9-1259-5044-8539-2C92C38B5C21}"/>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7" name="Rectangle 13">
            <a:extLst>
              <a:ext uri="{FF2B5EF4-FFF2-40B4-BE49-F238E27FC236}">
                <a16:creationId xmlns:a16="http://schemas.microsoft.com/office/drawing/2014/main" id="{DC05DC6D-ADEB-5D48-B542-EB466BF2E436}"/>
              </a:ext>
            </a:extLst>
          </p:cNvPr>
          <p:cNvSpPr>
            <a:spLocks noGrp="1" noChangeArrowheads="1"/>
          </p:cNvSpPr>
          <p:nvPr>
            <p:ph type="sldNum" sz="quarter" idx="12"/>
          </p:nvPr>
        </p:nvSpPr>
        <p:spPr>
          <a:ln/>
        </p:spPr>
        <p:txBody>
          <a:bodyPr/>
          <a:lstStyle>
            <a:lvl1pPr>
              <a:defRPr/>
            </a:lvl1pPr>
          </a:lstStyle>
          <a:p>
            <a:pPr>
              <a:defRPr/>
            </a:pPr>
            <a:fld id="{FCCCD9CF-9964-4C4B-85F7-EFCF7D518925}" type="slidenum">
              <a:rPr lang="en-US" altLang="zh-CN"/>
              <a:pPr>
                <a:defRPr/>
              </a:pPr>
              <a:t>‹#›</a:t>
            </a:fld>
            <a:endParaRPr lang="en-US" altLang="zh-CN"/>
          </a:p>
        </p:txBody>
      </p:sp>
    </p:spTree>
    <p:extLst>
      <p:ext uri="{BB962C8B-B14F-4D97-AF65-F5344CB8AC3E}">
        <p14:creationId xmlns:p14="http://schemas.microsoft.com/office/powerpoint/2010/main" val="239890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60B1FF87-454A-2F44-B4EF-30BD0ABB1A5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17BA4183-D63C-7642-9BD8-B876263D7787}"/>
              </a:ext>
            </a:extLst>
          </p:cNvPr>
          <p:cNvSpPr>
            <a:spLocks noGrp="1" noChangeArrowheads="1"/>
          </p:cNvSpPr>
          <p:nvPr>
            <p:ph type="ftr" sz="quarter" idx="11"/>
          </p:nvPr>
        </p:nvSpPr>
        <p:spPr>
          <a:ln/>
        </p:spPr>
        <p:txBody>
          <a:bodyPr/>
          <a:lstStyle>
            <a:lvl1pPr>
              <a:defRPr/>
            </a:lvl1pPr>
          </a:lstStyle>
          <a:p>
            <a:pPr>
              <a:defRPr/>
            </a:pPr>
            <a:r>
              <a:rPr lang="en-US" altLang="zh-CN"/>
              <a:t>38</a:t>
            </a:r>
          </a:p>
        </p:txBody>
      </p:sp>
      <p:sp>
        <p:nvSpPr>
          <p:cNvPr id="7" name="Rectangle 13">
            <a:extLst>
              <a:ext uri="{FF2B5EF4-FFF2-40B4-BE49-F238E27FC236}">
                <a16:creationId xmlns:a16="http://schemas.microsoft.com/office/drawing/2014/main" id="{883D0323-BE22-7045-B81B-F44FB79A91C7}"/>
              </a:ext>
            </a:extLst>
          </p:cNvPr>
          <p:cNvSpPr>
            <a:spLocks noGrp="1" noChangeArrowheads="1"/>
          </p:cNvSpPr>
          <p:nvPr>
            <p:ph type="sldNum" sz="quarter" idx="12"/>
          </p:nvPr>
        </p:nvSpPr>
        <p:spPr>
          <a:ln/>
        </p:spPr>
        <p:txBody>
          <a:bodyPr/>
          <a:lstStyle>
            <a:lvl1pPr>
              <a:defRPr/>
            </a:lvl1pPr>
          </a:lstStyle>
          <a:p>
            <a:pPr>
              <a:defRPr/>
            </a:pPr>
            <a:fld id="{994FDA31-47A5-B24D-8808-05552127327B}" type="slidenum">
              <a:rPr lang="en-US" altLang="zh-CN"/>
              <a:pPr>
                <a:defRPr/>
              </a:pPr>
              <a:t>‹#›</a:t>
            </a:fld>
            <a:endParaRPr lang="en-US" altLang="zh-CN"/>
          </a:p>
        </p:txBody>
      </p:sp>
    </p:spTree>
    <p:extLst>
      <p:ext uri="{BB962C8B-B14F-4D97-AF65-F5344CB8AC3E}">
        <p14:creationId xmlns:p14="http://schemas.microsoft.com/office/powerpoint/2010/main" val="84709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tile tx="0" ty="0" sx="100000" sy="100000" flip="none" algn="tl"/>
        </a:blipFill>
        <a:effectLst/>
      </p:bgPr>
    </p:bg>
    <p:spTree>
      <p:nvGrpSpPr>
        <p:cNvPr id="1" name=""/>
        <p:cNvGrpSpPr/>
        <p:nvPr/>
      </p:nvGrpSpPr>
      <p:grpSpPr>
        <a:xfrm>
          <a:off x="0" y="0"/>
          <a:ext cx="0" cy="0"/>
          <a:chOff x="0" y="0"/>
          <a:chExt cx="0" cy="0"/>
        </a:xfrm>
      </p:grpSpPr>
      <p:sp>
        <p:nvSpPr>
          <p:cNvPr id="7177" name="Rectangle 9">
            <a:extLst>
              <a:ext uri="{FF2B5EF4-FFF2-40B4-BE49-F238E27FC236}">
                <a16:creationId xmlns:a16="http://schemas.microsoft.com/office/drawing/2014/main" id="{FF921F38-1663-124B-B61A-9904897A5F9B}"/>
              </a:ext>
            </a:extLst>
          </p:cNvPr>
          <p:cNvSpPr>
            <a:spLocks noGrp="1" noChangeArrowheads="1"/>
          </p:cNvSpPr>
          <p:nvPr>
            <p:ph type="title"/>
          </p:nvPr>
        </p:nvSpPr>
        <p:spPr bwMode="auto">
          <a:xfrm>
            <a:off x="1116013" y="260350"/>
            <a:ext cx="7793037" cy="650875"/>
          </a:xfrm>
          <a:prstGeom prst="rect">
            <a:avLst/>
          </a:prstGeom>
          <a:noFill/>
          <a:ln>
            <a:noFill/>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10">
            <a:extLst>
              <a:ext uri="{FF2B5EF4-FFF2-40B4-BE49-F238E27FC236}">
                <a16:creationId xmlns:a16="http://schemas.microsoft.com/office/drawing/2014/main" id="{597F152D-7032-AF45-899A-29ABF932FFF5}"/>
              </a:ext>
            </a:extLst>
          </p:cNvPr>
          <p:cNvSpPr>
            <a:spLocks noGrp="1" noChangeArrowheads="1"/>
          </p:cNvSpPr>
          <p:nvPr>
            <p:ph type="body" idx="1"/>
          </p:nvPr>
        </p:nvSpPr>
        <p:spPr bwMode="auto">
          <a:xfrm>
            <a:off x="1116013" y="17002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9" name="Rectangle 11">
            <a:extLst>
              <a:ext uri="{FF2B5EF4-FFF2-40B4-BE49-F238E27FC236}">
                <a16:creationId xmlns:a16="http://schemas.microsoft.com/office/drawing/2014/main" id="{35A64A58-208A-4441-9855-2CAB26670187}"/>
              </a:ext>
            </a:extLst>
          </p:cNvPr>
          <p:cNvSpPr>
            <a:spLocks noGrp="1" noChangeArrowheads="1"/>
          </p:cNvSpPr>
          <p:nvPr>
            <p:ph type="dt" sz="half" idx="2"/>
          </p:nvPr>
        </p:nvSpPr>
        <p:spPr bwMode="auto">
          <a:xfrm>
            <a:off x="36195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kumimoji="0" sz="1400" b="0">
                <a:solidFill>
                  <a:schemeClr val="bg1"/>
                </a:solidFill>
              </a:defRPr>
            </a:lvl1pPr>
          </a:lstStyle>
          <a:p>
            <a:pPr>
              <a:defRPr/>
            </a:pPr>
            <a:endParaRPr lang="en-US" altLang="zh-CN"/>
          </a:p>
        </p:txBody>
      </p:sp>
      <p:sp>
        <p:nvSpPr>
          <p:cNvPr id="7180" name="Rectangle 12">
            <a:extLst>
              <a:ext uri="{FF2B5EF4-FFF2-40B4-BE49-F238E27FC236}">
                <a16:creationId xmlns:a16="http://schemas.microsoft.com/office/drawing/2014/main" id="{2F36C805-D110-5B44-BBA6-4A32FFE7252E}"/>
              </a:ext>
            </a:extLst>
          </p:cNvPr>
          <p:cNvSpPr>
            <a:spLocks noGrp="1" noChangeArrowheads="1"/>
          </p:cNvSpPr>
          <p:nvPr>
            <p:ph type="ftr" sz="quarter" idx="3"/>
          </p:nvPr>
        </p:nvSpPr>
        <p:spPr bwMode="auto">
          <a:xfrm>
            <a:off x="0" y="6400800"/>
            <a:ext cx="3352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600">
                <a:solidFill>
                  <a:srgbClr val="FF0000"/>
                </a:solidFill>
                <a:ea typeface="方正舒体" pitchFamily="2" charset="-122"/>
              </a:defRPr>
            </a:lvl1pPr>
          </a:lstStyle>
          <a:p>
            <a:pPr>
              <a:defRPr/>
            </a:pPr>
            <a:r>
              <a:rPr lang="en-US" altLang="zh-CN"/>
              <a:t>38</a:t>
            </a:r>
          </a:p>
        </p:txBody>
      </p:sp>
      <p:sp>
        <p:nvSpPr>
          <p:cNvPr id="7181" name="Rectangle 13">
            <a:extLst>
              <a:ext uri="{FF2B5EF4-FFF2-40B4-BE49-F238E27FC236}">
                <a16:creationId xmlns:a16="http://schemas.microsoft.com/office/drawing/2014/main" id="{58ADAACB-46A2-9545-ACBD-18C0314D049E}"/>
              </a:ext>
            </a:extLst>
          </p:cNvPr>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400" b="0">
                <a:solidFill>
                  <a:schemeClr val="hlink"/>
                </a:solidFill>
              </a:defRPr>
            </a:lvl1pPr>
          </a:lstStyle>
          <a:p>
            <a:pPr>
              <a:defRPr/>
            </a:pPr>
            <a:fld id="{05A12799-5E84-A540-A071-18FB19ECD71D}" type="slidenum">
              <a:rPr lang="en-US" altLang="zh-CN"/>
              <a:pPr>
                <a:defRPr/>
              </a:pPr>
              <a:t>‹#›</a:t>
            </a:fld>
            <a:endParaRPr lang="en-US" altLang="zh-CN"/>
          </a:p>
        </p:txBody>
      </p:sp>
      <p:grpSp>
        <p:nvGrpSpPr>
          <p:cNvPr id="1031" name="Group 19">
            <a:extLst>
              <a:ext uri="{FF2B5EF4-FFF2-40B4-BE49-F238E27FC236}">
                <a16:creationId xmlns:a16="http://schemas.microsoft.com/office/drawing/2014/main" id="{F9C01E82-0C04-A745-9794-18DFDE09997C}"/>
              </a:ext>
            </a:extLst>
          </p:cNvPr>
          <p:cNvGrpSpPr>
            <a:grpSpLocks/>
          </p:cNvGrpSpPr>
          <p:nvPr/>
        </p:nvGrpSpPr>
        <p:grpSpPr bwMode="auto">
          <a:xfrm>
            <a:off x="0" y="188913"/>
            <a:ext cx="8542338" cy="1052512"/>
            <a:chOff x="80" y="624"/>
            <a:chExt cx="5381" cy="663"/>
          </a:xfrm>
        </p:grpSpPr>
        <p:sp>
          <p:nvSpPr>
            <p:cNvPr id="1032" name="Rectangle 20">
              <a:extLst>
                <a:ext uri="{FF2B5EF4-FFF2-40B4-BE49-F238E27FC236}">
                  <a16:creationId xmlns:a16="http://schemas.microsoft.com/office/drawing/2014/main" id="{EC24E722-9E2E-B34A-8C4C-367372284855}"/>
                </a:ext>
              </a:extLst>
            </p:cNvPr>
            <p:cNvSpPr>
              <a:spLocks noChangeArrowheads="1"/>
            </p:cNvSpPr>
            <p:nvPr userDrawn="1"/>
          </p:nvSpPr>
          <p:spPr bwMode="ltGray">
            <a:xfrm>
              <a:off x="263" y="692"/>
              <a:ext cx="276" cy="299"/>
            </a:xfrm>
            <a:prstGeom prst="rect">
              <a:avLst/>
            </a:prstGeom>
            <a:solidFill>
              <a:schemeClr val="accent2"/>
            </a:soli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3" name="Rectangle 21">
              <a:extLst>
                <a:ext uri="{FF2B5EF4-FFF2-40B4-BE49-F238E27FC236}">
                  <a16:creationId xmlns:a16="http://schemas.microsoft.com/office/drawing/2014/main" id="{85C07BE1-11D7-5C45-A582-3F5999171F57}"/>
                </a:ext>
              </a:extLst>
            </p:cNvPr>
            <p:cNvSpPr>
              <a:spLocks noChangeArrowheads="1"/>
            </p:cNvSpPr>
            <p:nvPr userDrawn="1"/>
          </p:nvSpPr>
          <p:spPr bwMode="ltGray">
            <a:xfrm>
              <a:off x="504" y="692"/>
              <a:ext cx="207" cy="299"/>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4" name="Rectangle 22">
              <a:extLst>
                <a:ext uri="{FF2B5EF4-FFF2-40B4-BE49-F238E27FC236}">
                  <a16:creationId xmlns:a16="http://schemas.microsoft.com/office/drawing/2014/main" id="{40E33AFC-EF5E-CA44-8023-ADACE0C28E06}"/>
                </a:ext>
              </a:extLst>
            </p:cNvPr>
            <p:cNvSpPr>
              <a:spLocks noChangeArrowheads="1"/>
            </p:cNvSpPr>
            <p:nvPr userDrawn="1"/>
          </p:nvSpPr>
          <p:spPr bwMode="ltGray">
            <a:xfrm>
              <a:off x="336" y="960"/>
              <a:ext cx="266" cy="299"/>
            </a:xfrm>
            <a:prstGeom prst="rect">
              <a:avLst/>
            </a:prstGeom>
            <a:solidFill>
              <a:schemeClr val="folHlink"/>
            </a:soli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5" name="Rectangle 23">
              <a:extLst>
                <a:ext uri="{FF2B5EF4-FFF2-40B4-BE49-F238E27FC236}">
                  <a16:creationId xmlns:a16="http://schemas.microsoft.com/office/drawing/2014/main" id="{A80B7858-8E95-7741-A592-DD25B6F8BA4D}"/>
                </a:ext>
              </a:extLst>
            </p:cNvPr>
            <p:cNvSpPr>
              <a:spLocks noChangeArrowheads="1"/>
            </p:cNvSpPr>
            <p:nvPr userDrawn="1"/>
          </p:nvSpPr>
          <p:spPr bwMode="ltGray">
            <a:xfrm>
              <a:off x="574" y="958"/>
              <a:ext cx="232" cy="299"/>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6" name="Rectangle 24">
              <a:extLst>
                <a:ext uri="{FF2B5EF4-FFF2-40B4-BE49-F238E27FC236}">
                  <a16:creationId xmlns:a16="http://schemas.microsoft.com/office/drawing/2014/main" id="{DEC9AF52-1B71-494C-BD5D-260A21F63F34}"/>
                </a:ext>
              </a:extLst>
            </p:cNvPr>
            <p:cNvSpPr>
              <a:spLocks noChangeArrowheads="1"/>
            </p:cNvSpPr>
            <p:nvPr userDrawn="1"/>
          </p:nvSpPr>
          <p:spPr bwMode="ltGray">
            <a:xfrm>
              <a:off x="80" y="912"/>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7" name="Rectangle 25">
              <a:extLst>
                <a:ext uri="{FF2B5EF4-FFF2-40B4-BE49-F238E27FC236}">
                  <a16:creationId xmlns:a16="http://schemas.microsoft.com/office/drawing/2014/main" id="{F5BA4665-D1E9-A445-8433-E9D9D87F28DA}"/>
                </a:ext>
              </a:extLst>
            </p:cNvPr>
            <p:cNvSpPr>
              <a:spLocks noChangeArrowheads="1"/>
            </p:cNvSpPr>
            <p:nvPr userDrawn="1"/>
          </p:nvSpPr>
          <p:spPr bwMode="gray">
            <a:xfrm>
              <a:off x="480" y="624"/>
              <a:ext cx="20" cy="663"/>
            </a:xfrm>
            <a:prstGeom prst="rect">
              <a:avLst/>
            </a:prstGeom>
            <a:solidFill>
              <a:schemeClr val="bg2"/>
            </a:soli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sp>
          <p:nvSpPr>
            <p:cNvPr id="1038" name="Rectangle 26">
              <a:extLst>
                <a:ext uri="{FF2B5EF4-FFF2-40B4-BE49-F238E27FC236}">
                  <a16:creationId xmlns:a16="http://schemas.microsoft.com/office/drawing/2014/main" id="{885D482E-D6F9-4F49-A2BB-F8F360A76407}"/>
                </a:ext>
              </a:extLst>
            </p:cNvPr>
            <p:cNvSpPr>
              <a:spLocks noChangeArrowheads="1"/>
            </p:cNvSpPr>
            <p:nvPr userDrawn="1"/>
          </p:nvSpPr>
          <p:spPr bwMode="gray">
            <a:xfrm>
              <a:off x="279" y="1122"/>
              <a:ext cx="5182" cy="2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b="0"/>
            </a:p>
          </p:txBody>
        </p:sp>
      </p:grpSp>
    </p:spTree>
  </p:cSld>
  <p:clrMap bg1="lt1" tx1="dk1" bg2="lt2" tx2="dk2" accent1="accent1" accent2="accent2" accent3="accent3" accent4="accent4" accent5="accent5" accent6="accent6" hlink="hlink" folHlink="folHlink"/>
  <p:sldLayoutIdLst>
    <p:sldLayoutId id="2147483790"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hf hdr="0" dt="0"/>
  <p:txStyles>
    <p:titleStyle>
      <a:lvl1pPr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2pPr>
      <a:lvl3pPr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3pPr>
      <a:lvl4pPr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4pPr>
      <a:lvl5pPr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5pPr>
      <a:lvl6pPr marL="457200"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6pPr>
      <a:lvl7pPr marL="914400"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7pPr>
      <a:lvl8pPr marL="1371600"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8pPr>
      <a:lvl9pPr marL="1828800" algn="l" rtl="0" eaLnBrk="1" fontAlgn="base" hangingPunct="1">
        <a:spcBef>
          <a:spcPct val="0"/>
        </a:spcBef>
        <a:spcAft>
          <a:spcPct val="0"/>
        </a:spcAft>
        <a:defRPr kumimoji="1" sz="4400" b="1">
          <a:solidFill>
            <a:schemeClr val="tx2"/>
          </a:solidFill>
          <a:effectLst>
            <a:outerShdw blurRad="38100" dist="38100" dir="2700000" algn="tl">
              <a:srgbClr val="000000"/>
            </a:outerShdw>
          </a:effectLst>
          <a:latin typeface="Tahoma" pitchFamily="34" charset="0"/>
          <a:ea typeface="黑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5.bin"/><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emf"/><Relationship Id="rId11" Type="http://schemas.openxmlformats.org/officeDocument/2006/relationships/image" Target="../media/image23.png"/><Relationship Id="rId5" Type="http://schemas.openxmlformats.org/officeDocument/2006/relationships/oleObject" Target="../embeddings/oleObject17.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3.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4.emf"/><Relationship Id="rId4" Type="http://schemas.openxmlformats.org/officeDocument/2006/relationships/oleObject" Target="../embeddings/oleObject20.bin"/><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0.emf"/><Relationship Id="rId5" Type="http://schemas.openxmlformats.org/officeDocument/2006/relationships/oleObject" Target="../embeddings/oleObject23.bin"/><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2.emf"/><Relationship Id="rId5" Type="http://schemas.openxmlformats.org/officeDocument/2006/relationships/oleObject" Target="../embeddings/oleObject25.bin"/><Relationship Id="rId4" Type="http://schemas.openxmlformats.org/officeDocument/2006/relationships/image" Target="../media/image31.emf"/><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5.emf"/><Relationship Id="rId5" Type="http://schemas.openxmlformats.org/officeDocument/2006/relationships/oleObject" Target="../embeddings/oleObject28.bin"/><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8.emf"/><Relationship Id="rId5" Type="http://schemas.openxmlformats.org/officeDocument/2006/relationships/oleObject" Target="../embeddings/oleObject31.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2.emf"/><Relationship Id="rId5" Type="http://schemas.openxmlformats.org/officeDocument/2006/relationships/oleObject" Target="../embeddings/oleObject35.bin"/><Relationship Id="rId4" Type="http://schemas.openxmlformats.org/officeDocument/2006/relationships/image" Target="../media/image41.emf"/></Relationships>
</file>

<file path=ppt/slides/_rels/slide21.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5.emf"/><Relationship Id="rId5" Type="http://schemas.openxmlformats.org/officeDocument/2006/relationships/oleObject" Target="../embeddings/oleObject38.bin"/><Relationship Id="rId4" Type="http://schemas.openxmlformats.org/officeDocument/2006/relationships/image" Target="../media/image44.emf"/></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notesSlide" Target="../notesSlides/notesSlide5.xml"/><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emf"/><Relationship Id="rId5" Type="http://schemas.openxmlformats.org/officeDocument/2006/relationships/oleObject" Target="../embeddings/oleObject40.bin"/><Relationship Id="rId4" Type="http://schemas.openxmlformats.org/officeDocument/2006/relationships/image" Target="../media/image52.png"/><Relationship Id="rId9"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5.emf"/><Relationship Id="rId5" Type="http://schemas.openxmlformats.org/officeDocument/2006/relationships/oleObject" Target="../embeddings/oleObject43.bin"/><Relationship Id="rId4" Type="http://schemas.openxmlformats.org/officeDocument/2006/relationships/image" Target="../media/image5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6.emf"/></Relationships>
</file>

<file path=ppt/slides/_rels/slide29.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8.emf"/><Relationship Id="rId5" Type="http://schemas.openxmlformats.org/officeDocument/2006/relationships/oleObject" Target="../embeddings/oleObject46.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4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61.emf"/><Relationship Id="rId4"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2.emf"/></Relationships>
</file>

<file path=ppt/slides/_rels/slide33.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4.emf"/><Relationship Id="rId5" Type="http://schemas.openxmlformats.org/officeDocument/2006/relationships/oleObject" Target="../embeddings/oleObject52.bin"/><Relationship Id="rId4" Type="http://schemas.openxmlformats.org/officeDocument/2006/relationships/image" Target="../media/image63.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67.emf"/><Relationship Id="rId5" Type="http://schemas.openxmlformats.org/officeDocument/2006/relationships/oleObject" Target="../embeddings/oleObject55.bin"/><Relationship Id="rId4" Type="http://schemas.openxmlformats.org/officeDocument/2006/relationships/image" Target="../media/image6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4.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0.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10.bin"/><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15.e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B71BEEE-360E-4F42-8CDE-1C2B6DF6145A}"/>
              </a:ext>
            </a:extLst>
          </p:cNvPr>
          <p:cNvSpPr>
            <a:spLocks noGrp="1" noChangeArrowheads="1"/>
          </p:cNvSpPr>
          <p:nvPr>
            <p:ph type="ctrTitle"/>
          </p:nvPr>
        </p:nvSpPr>
        <p:spPr>
          <a:xfrm>
            <a:off x="1422400" y="1673225"/>
            <a:ext cx="7426325" cy="1630363"/>
          </a:xfrm>
        </p:spPr>
        <p:txBody>
          <a:bodyPr/>
          <a:lstStyle/>
          <a:p>
            <a:pPr eaLnBrk="1" hangingPunct="1">
              <a:lnSpc>
                <a:spcPct val="120000"/>
              </a:lnSpc>
              <a:defRPr/>
            </a:pPr>
            <a:r>
              <a:rPr lang="zh-CN" altLang="en-US" sz="4000">
                <a:solidFill>
                  <a:schemeClr val="tx2"/>
                </a:solidFill>
                <a:effectLst>
                  <a:outerShdw blurRad="38100" dist="38100" dir="2700000" algn="tl">
                    <a:srgbClr val="C0C0C0"/>
                  </a:outerShdw>
                </a:effectLst>
                <a:latin typeface="黑体" panose="02010609060101010101" pitchFamily="49" charset="-122"/>
              </a:rPr>
              <a:t>第七章 </a:t>
            </a:r>
            <a:br>
              <a:rPr lang="zh-CN" altLang="en-US" sz="4000">
                <a:solidFill>
                  <a:schemeClr val="tx2"/>
                </a:solidFill>
                <a:effectLst>
                  <a:outerShdw blurRad="38100" dist="38100" dir="2700000" algn="tl">
                    <a:srgbClr val="C0C0C0"/>
                  </a:outerShdw>
                </a:effectLst>
                <a:latin typeface="黑体" panose="02010609060101010101" pitchFamily="49" charset="-122"/>
              </a:rPr>
            </a:br>
            <a:r>
              <a:rPr lang="zh-CN" altLang="en-US" sz="4000">
                <a:solidFill>
                  <a:schemeClr val="tx2"/>
                </a:solidFill>
                <a:effectLst>
                  <a:outerShdw blurRad="38100" dist="38100" dir="2700000" algn="tl">
                    <a:srgbClr val="C0C0C0"/>
                  </a:outerShdw>
                </a:effectLst>
                <a:latin typeface="黑体" panose="02010609060101010101" pitchFamily="49" charset="-122"/>
              </a:rPr>
              <a:t>有限脉冲响应数字滤波器的设计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a:extLst>
              <a:ext uri="{FF2B5EF4-FFF2-40B4-BE49-F238E27FC236}">
                <a16:creationId xmlns:a16="http://schemas.microsoft.com/office/drawing/2014/main" id="{B2A2CD0B-EBFC-084D-B5D3-9E52B33AF50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03299115-5A34-1A4E-A80B-D0FEE67F41F2}" type="slidenum">
              <a:rPr kumimoji="0" lang="en-US" altLang="zh-CN" sz="1400" b="0" smtClean="0">
                <a:solidFill>
                  <a:schemeClr val="hlink"/>
                </a:solidFill>
                <a:ea typeface="宋体" panose="02010600030101010101" pitchFamily="2" charset="-122"/>
              </a:rPr>
              <a:pPr>
                <a:spcBef>
                  <a:spcPct val="0"/>
                </a:spcBef>
                <a:buClrTx/>
                <a:buSzTx/>
                <a:buFontTx/>
                <a:buNone/>
              </a:pPr>
              <a:t>10</a:t>
            </a:fld>
            <a:endParaRPr kumimoji="0" lang="en-US" altLang="zh-CN" sz="1400" b="0">
              <a:solidFill>
                <a:schemeClr val="hlink"/>
              </a:solidFill>
              <a:ea typeface="宋体" panose="02010600030101010101" pitchFamily="2" charset="-122"/>
            </a:endParaRPr>
          </a:p>
        </p:txBody>
      </p:sp>
      <p:sp>
        <p:nvSpPr>
          <p:cNvPr id="561154" name="Rectangle 2">
            <a:extLst>
              <a:ext uri="{FF2B5EF4-FFF2-40B4-BE49-F238E27FC236}">
                <a16:creationId xmlns:a16="http://schemas.microsoft.com/office/drawing/2014/main" id="{528AAAE8-CA3F-CE4C-BEC8-76C7CEC7EF89}"/>
              </a:ext>
            </a:extLst>
          </p:cNvPr>
          <p:cNvSpPr>
            <a:spLocks noGrp="1" noChangeArrowheads="1"/>
          </p:cNvSpPr>
          <p:nvPr>
            <p:ph type="title"/>
          </p:nvPr>
        </p:nvSpPr>
        <p:spPr/>
        <p:txBody>
          <a:bodyPr/>
          <a:lstStyle/>
          <a:p>
            <a:pPr eaLnBrk="1" hangingPunct="1">
              <a:defRPr/>
            </a:pPr>
            <a:r>
              <a:rPr lang="zh-CN" altLang="en-US" sz="4000" b="0">
                <a:effectLst>
                  <a:outerShdw blurRad="38100" dist="38100" dir="2700000" algn="tl">
                    <a:srgbClr val="C0C0C0"/>
                  </a:outerShdw>
                </a:effectLst>
              </a:rPr>
              <a:t>窗函数设计法的频域解释</a:t>
            </a:r>
          </a:p>
        </p:txBody>
      </p:sp>
      <p:sp>
        <p:nvSpPr>
          <p:cNvPr id="27651" name="Rectangle 3">
            <a:extLst>
              <a:ext uri="{FF2B5EF4-FFF2-40B4-BE49-F238E27FC236}">
                <a16:creationId xmlns:a16="http://schemas.microsoft.com/office/drawing/2014/main" id="{186E3929-DEF6-D84D-BD72-0D77192C5202}"/>
              </a:ext>
            </a:extLst>
          </p:cNvPr>
          <p:cNvSpPr>
            <a:spLocks noGrp="1" noChangeArrowheads="1"/>
          </p:cNvSpPr>
          <p:nvPr>
            <p:ph type="body" idx="1"/>
          </p:nvPr>
        </p:nvSpPr>
        <p:spPr>
          <a:xfrm>
            <a:off x="792163" y="1268413"/>
            <a:ext cx="7772400" cy="2465387"/>
          </a:xfrm>
        </p:spPr>
        <p:txBody>
          <a:bodyPr/>
          <a:lstStyle/>
          <a:p>
            <a:pPr eaLnBrk="1" hangingPunct="1"/>
            <a:r>
              <a:rPr lang="zh-CN" altLang="en-US">
                <a:ea typeface="宋体" panose="02010600030101010101" pitchFamily="2" charset="-122"/>
              </a:rPr>
              <a:t>时域加窗（相乘）</a:t>
            </a:r>
          </a:p>
          <a:p>
            <a:pPr eaLnBrk="1" hangingPunct="1"/>
            <a:endParaRPr lang="zh-CN" altLang="en-US">
              <a:ea typeface="宋体" panose="02010600030101010101" pitchFamily="2" charset="-122"/>
            </a:endParaRPr>
          </a:p>
          <a:p>
            <a:pPr eaLnBrk="1" hangingPunct="1"/>
            <a:endParaRPr lang="zh-CN" altLang="en-US">
              <a:ea typeface="宋体" panose="02010600030101010101" pitchFamily="2" charset="-122"/>
            </a:endParaRPr>
          </a:p>
          <a:p>
            <a:pPr eaLnBrk="1" hangingPunct="1"/>
            <a:r>
              <a:rPr lang="zh-CN" altLang="en-US">
                <a:ea typeface="宋体" panose="02010600030101010101" pitchFamily="2" charset="-122"/>
              </a:rPr>
              <a:t>频域卷积</a:t>
            </a:r>
          </a:p>
        </p:txBody>
      </p:sp>
      <p:sp>
        <p:nvSpPr>
          <p:cNvPr id="27652" name="Rectangle 5">
            <a:extLst>
              <a:ext uri="{FF2B5EF4-FFF2-40B4-BE49-F238E27FC236}">
                <a16:creationId xmlns:a16="http://schemas.microsoft.com/office/drawing/2014/main" id="{B648E787-AA43-D34E-97D4-9EEE41D9166B}"/>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7653" name="Object 4">
            <a:extLst>
              <a:ext uri="{FF2B5EF4-FFF2-40B4-BE49-F238E27FC236}">
                <a16:creationId xmlns:a16="http://schemas.microsoft.com/office/drawing/2014/main" id="{3EBB2896-676E-BA47-A706-7798E1156031}"/>
              </a:ext>
            </a:extLst>
          </p:cNvPr>
          <p:cNvGraphicFramePr>
            <a:graphicFrameLocks noChangeAspect="1"/>
          </p:cNvGraphicFramePr>
          <p:nvPr/>
        </p:nvGraphicFramePr>
        <p:xfrm>
          <a:off x="2324100" y="1981200"/>
          <a:ext cx="3236913" cy="687388"/>
        </p:xfrm>
        <a:graphic>
          <a:graphicData uri="http://schemas.openxmlformats.org/presentationml/2006/ole">
            <mc:AlternateContent xmlns:mc="http://schemas.openxmlformats.org/markup-compatibility/2006">
              <mc:Choice xmlns:v="urn:schemas-microsoft-com:vml" Requires="v">
                <p:oleObj spid="_x0000_s27677" name="Equation" r:id="rId3" imgW="24866600" imgH="5270500" progId="Equation.DSMT4">
                  <p:embed/>
                </p:oleObj>
              </mc:Choice>
              <mc:Fallback>
                <p:oleObj name="Equation" r:id="rId3" imgW="24866600" imgH="5270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1981200"/>
                        <a:ext cx="3236913"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Rectangle 7">
            <a:extLst>
              <a:ext uri="{FF2B5EF4-FFF2-40B4-BE49-F238E27FC236}">
                <a16:creationId xmlns:a16="http://schemas.microsoft.com/office/drawing/2014/main" id="{6E7B2D18-3602-C144-9AAC-15BBA093DA6A}"/>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7655" name="Object 6">
            <a:extLst>
              <a:ext uri="{FF2B5EF4-FFF2-40B4-BE49-F238E27FC236}">
                <a16:creationId xmlns:a16="http://schemas.microsoft.com/office/drawing/2014/main" id="{EEF12161-320F-294B-BB2A-3C9722FBE330}"/>
              </a:ext>
            </a:extLst>
          </p:cNvPr>
          <p:cNvGraphicFramePr>
            <a:graphicFrameLocks noChangeAspect="1"/>
          </p:cNvGraphicFramePr>
          <p:nvPr/>
        </p:nvGraphicFramePr>
        <p:xfrm>
          <a:off x="165100" y="4090988"/>
          <a:ext cx="8731250" cy="1022350"/>
        </p:xfrm>
        <a:graphic>
          <a:graphicData uri="http://schemas.openxmlformats.org/presentationml/2006/ole">
            <mc:AlternateContent xmlns:mc="http://schemas.openxmlformats.org/markup-compatibility/2006">
              <mc:Choice xmlns:v="urn:schemas-microsoft-com:vml" Requires="v">
                <p:oleObj spid="_x0000_s27678" name="Equation" r:id="rId5" imgW="87185500" imgH="9067800" progId="Equation.DSMT4">
                  <p:embed/>
                </p:oleObj>
              </mc:Choice>
              <mc:Fallback>
                <p:oleObj name="Equation" r:id="rId5" imgW="87185500" imgH="9067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 y="4090988"/>
                        <a:ext cx="87312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页脚占位符 1">
            <a:extLst>
              <a:ext uri="{FF2B5EF4-FFF2-40B4-BE49-F238E27FC236}">
                <a16:creationId xmlns:a16="http://schemas.microsoft.com/office/drawing/2014/main" id="{34055DFE-B6AF-D547-B431-30CF2EB53DA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a:extLst>
              <a:ext uri="{FF2B5EF4-FFF2-40B4-BE49-F238E27FC236}">
                <a16:creationId xmlns:a16="http://schemas.microsoft.com/office/drawing/2014/main" id="{703ADDDF-CE9F-2545-937B-EEA6A0FA4D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9CEDE276-A6CC-4445-BF79-6E3CDA2B5F50}" type="slidenum">
              <a:rPr kumimoji="0" lang="en-US" altLang="zh-CN" sz="1400" b="0" smtClean="0">
                <a:solidFill>
                  <a:schemeClr val="hlink"/>
                </a:solidFill>
                <a:ea typeface="宋体" panose="02010600030101010101" pitchFamily="2" charset="-122"/>
              </a:rPr>
              <a:pPr>
                <a:spcBef>
                  <a:spcPct val="0"/>
                </a:spcBef>
                <a:buClrTx/>
                <a:buSzTx/>
                <a:buFontTx/>
                <a:buNone/>
              </a:pPr>
              <a:t>11</a:t>
            </a:fld>
            <a:endParaRPr kumimoji="0" lang="en-US" altLang="zh-CN" sz="1400" b="0">
              <a:solidFill>
                <a:schemeClr val="hlink"/>
              </a:solidFill>
              <a:ea typeface="宋体" panose="02010600030101010101" pitchFamily="2" charset="-122"/>
            </a:endParaRPr>
          </a:p>
        </p:txBody>
      </p:sp>
      <p:sp>
        <p:nvSpPr>
          <p:cNvPr id="562178" name="Rectangle 2">
            <a:extLst>
              <a:ext uri="{FF2B5EF4-FFF2-40B4-BE49-F238E27FC236}">
                <a16:creationId xmlns:a16="http://schemas.microsoft.com/office/drawing/2014/main" id="{9347918B-C92C-994A-88DF-2880E48A3C86}"/>
              </a:ext>
            </a:extLst>
          </p:cNvPr>
          <p:cNvSpPr>
            <a:spLocks noGrp="1" noChangeArrowheads="1"/>
          </p:cNvSpPr>
          <p:nvPr>
            <p:ph type="title"/>
          </p:nvPr>
        </p:nvSpPr>
        <p:spPr/>
        <p:txBody>
          <a:bodyPr/>
          <a:lstStyle/>
          <a:p>
            <a:pPr eaLnBrk="1" hangingPunct="1">
              <a:defRPr/>
            </a:pPr>
            <a:r>
              <a:rPr lang="zh-CN" altLang="en-US" sz="4000" b="0" dirty="0"/>
              <a:t>矩形窗函数</a:t>
            </a:r>
          </a:p>
        </p:txBody>
      </p:sp>
      <p:sp>
        <p:nvSpPr>
          <p:cNvPr id="28675" name="Rectangle 3">
            <a:extLst>
              <a:ext uri="{FF2B5EF4-FFF2-40B4-BE49-F238E27FC236}">
                <a16:creationId xmlns:a16="http://schemas.microsoft.com/office/drawing/2014/main" id="{FA235BF3-A337-754C-A726-390938A5B810}"/>
              </a:ext>
            </a:extLst>
          </p:cNvPr>
          <p:cNvSpPr>
            <a:spLocks noGrp="1" noChangeArrowheads="1"/>
          </p:cNvSpPr>
          <p:nvPr>
            <p:ph type="body" idx="1"/>
          </p:nvPr>
        </p:nvSpPr>
        <p:spPr>
          <a:xfrm>
            <a:off x="685800" y="1219200"/>
            <a:ext cx="7772400" cy="4949825"/>
          </a:xfrm>
        </p:spPr>
        <p:txBody>
          <a:bodyPr/>
          <a:lstStyle/>
          <a:p>
            <a:pPr eaLnBrk="1" hangingPunct="1"/>
            <a:r>
              <a:rPr lang="zh-CN" altLang="en-US">
                <a:ea typeface="宋体" panose="02010600030101010101" pitchFamily="2" charset="-122"/>
              </a:rPr>
              <a:t>时域表示</a:t>
            </a:r>
          </a:p>
          <a:p>
            <a:pPr eaLnBrk="1" hangingPunct="1"/>
            <a:endParaRPr lang="zh-CN" altLang="en-US">
              <a:ea typeface="宋体" panose="02010600030101010101" pitchFamily="2" charset="-122"/>
            </a:endParaRPr>
          </a:p>
          <a:p>
            <a:pPr eaLnBrk="1" hangingPunct="1"/>
            <a:r>
              <a:rPr lang="zh-CN" altLang="en-US">
                <a:ea typeface="宋体" panose="02010600030101010101" pitchFamily="2" charset="-122"/>
              </a:rPr>
              <a:t>频域表示</a:t>
            </a:r>
          </a:p>
          <a:p>
            <a:pPr eaLnBrk="1" hangingPunct="1"/>
            <a:endParaRPr lang="zh-CN" altLang="en-US">
              <a:ea typeface="宋体" panose="02010600030101010101" pitchFamily="2" charset="-122"/>
            </a:endParaRPr>
          </a:p>
          <a:p>
            <a:pPr lvl="1" eaLnBrk="1" hangingPunct="1"/>
            <a:r>
              <a:rPr lang="zh-CN" altLang="en-US">
                <a:ea typeface="宋体" panose="02010600030101010101" pitchFamily="2" charset="-122"/>
              </a:rPr>
              <a:t>幅度</a:t>
            </a:r>
          </a:p>
          <a:p>
            <a:pPr eaLnBrk="1" hangingPunct="1"/>
            <a:endParaRPr lang="zh-CN" altLang="en-US">
              <a:ea typeface="宋体" panose="02010600030101010101" pitchFamily="2" charset="-122"/>
            </a:endParaRPr>
          </a:p>
          <a:p>
            <a:pPr lvl="1" eaLnBrk="1" hangingPunct="1">
              <a:buClr>
                <a:srgbClr val="FF0000"/>
              </a:buClr>
              <a:buSzPct val="50000"/>
            </a:pPr>
            <a:r>
              <a:rPr lang="zh-CN" altLang="en-US">
                <a:ea typeface="宋体" panose="02010600030101010101" pitchFamily="2" charset="-122"/>
              </a:rPr>
              <a:t>相位</a:t>
            </a:r>
          </a:p>
        </p:txBody>
      </p:sp>
      <p:sp>
        <p:nvSpPr>
          <p:cNvPr id="28676" name="Rectangle 5">
            <a:extLst>
              <a:ext uri="{FF2B5EF4-FFF2-40B4-BE49-F238E27FC236}">
                <a16:creationId xmlns:a16="http://schemas.microsoft.com/office/drawing/2014/main" id="{6B88FA07-BB56-A442-AA1A-8A564314A1B9}"/>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8677" name="Object 4">
            <a:extLst>
              <a:ext uri="{FF2B5EF4-FFF2-40B4-BE49-F238E27FC236}">
                <a16:creationId xmlns:a16="http://schemas.microsoft.com/office/drawing/2014/main" id="{1B2C0ED9-10A9-BD4C-9710-AEB26505DB89}"/>
              </a:ext>
            </a:extLst>
          </p:cNvPr>
          <p:cNvGraphicFramePr>
            <a:graphicFrameLocks noChangeAspect="1"/>
          </p:cNvGraphicFramePr>
          <p:nvPr/>
        </p:nvGraphicFramePr>
        <p:xfrm>
          <a:off x="3194050" y="1066800"/>
          <a:ext cx="3414713" cy="1009650"/>
        </p:xfrm>
        <a:graphic>
          <a:graphicData uri="http://schemas.openxmlformats.org/presentationml/2006/ole">
            <mc:AlternateContent xmlns:mc="http://schemas.openxmlformats.org/markup-compatibility/2006">
              <mc:Choice xmlns:v="urn:schemas-microsoft-com:vml" Requires="v">
                <p:oleObj spid="_x0000_s28727" name="Equation" r:id="rId3" imgW="35699700" imgH="10528300" progId="Equation.DSMT4">
                  <p:embed/>
                </p:oleObj>
              </mc:Choice>
              <mc:Fallback>
                <p:oleObj name="Equation" r:id="rId3" imgW="35699700" imgH="10528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4050" y="1066800"/>
                        <a:ext cx="34147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7">
            <a:extLst>
              <a:ext uri="{FF2B5EF4-FFF2-40B4-BE49-F238E27FC236}">
                <a16:creationId xmlns:a16="http://schemas.microsoft.com/office/drawing/2014/main" id="{DE5CD17A-72B7-1A46-8BB3-12EC38E40353}"/>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8679" name="Object 6">
            <a:extLst>
              <a:ext uri="{FF2B5EF4-FFF2-40B4-BE49-F238E27FC236}">
                <a16:creationId xmlns:a16="http://schemas.microsoft.com/office/drawing/2014/main" id="{90C17E7D-E369-BA42-A286-1A829ABA62E8}"/>
              </a:ext>
            </a:extLst>
          </p:cNvPr>
          <p:cNvGraphicFramePr>
            <a:graphicFrameLocks noChangeAspect="1"/>
          </p:cNvGraphicFramePr>
          <p:nvPr>
            <p:extLst>
              <p:ext uri="{D42A27DB-BD31-4B8C-83A1-F6EECF244321}">
                <p14:modId xmlns:p14="http://schemas.microsoft.com/office/powerpoint/2010/main" val="2561563478"/>
              </p:ext>
            </p:extLst>
          </p:nvPr>
        </p:nvGraphicFramePr>
        <p:xfrm>
          <a:off x="3167063" y="2132856"/>
          <a:ext cx="5516552" cy="1100137"/>
        </p:xfrm>
        <a:graphic>
          <a:graphicData uri="http://schemas.openxmlformats.org/presentationml/2006/ole">
            <mc:AlternateContent xmlns:mc="http://schemas.openxmlformats.org/markup-compatibility/2006">
              <mc:Choice xmlns:v="urn:schemas-microsoft-com:vml" Requires="v">
                <p:oleObj spid="_x0000_s28728" name="Equation" r:id="rId5" imgW="56172100" imgH="11112500" progId="Equation.DSMT4">
                  <p:embed/>
                </p:oleObj>
              </mc:Choice>
              <mc:Fallback>
                <p:oleObj name="Equation" r:id="rId5" imgW="56172100" imgH="111125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7063" y="2132856"/>
                        <a:ext cx="5516552" cy="1100137"/>
                      </a:xfrm>
                      <a:prstGeom prst="rect">
                        <a:avLst/>
                      </a:prstGeom>
                      <a:noFill/>
                      <a:ln>
                        <a:noFill/>
                      </a:ln>
                    </p:spPr>
                  </p:pic>
                </p:oleObj>
              </mc:Fallback>
            </mc:AlternateContent>
          </a:graphicData>
        </a:graphic>
      </p:graphicFrame>
      <p:sp>
        <p:nvSpPr>
          <p:cNvPr id="28680" name="Rectangle 9">
            <a:extLst>
              <a:ext uri="{FF2B5EF4-FFF2-40B4-BE49-F238E27FC236}">
                <a16:creationId xmlns:a16="http://schemas.microsoft.com/office/drawing/2014/main" id="{3CBB64FF-669C-B544-8D62-97017FF075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28681" name="Rectangle 11">
            <a:extLst>
              <a:ext uri="{FF2B5EF4-FFF2-40B4-BE49-F238E27FC236}">
                <a16:creationId xmlns:a16="http://schemas.microsoft.com/office/drawing/2014/main" id="{39ABD40F-289D-5B46-B6D9-D17FD3A57B9E}"/>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8682" name="Object 10">
            <a:extLst>
              <a:ext uri="{FF2B5EF4-FFF2-40B4-BE49-F238E27FC236}">
                <a16:creationId xmlns:a16="http://schemas.microsoft.com/office/drawing/2014/main" id="{2C7D9E1A-EC57-A349-A9AC-96468B6556C3}"/>
              </a:ext>
            </a:extLst>
          </p:cNvPr>
          <p:cNvGraphicFramePr>
            <a:graphicFrameLocks noChangeAspect="1"/>
          </p:cNvGraphicFramePr>
          <p:nvPr>
            <p:extLst>
              <p:ext uri="{D42A27DB-BD31-4B8C-83A1-F6EECF244321}">
                <p14:modId xmlns:p14="http://schemas.microsoft.com/office/powerpoint/2010/main" val="1867242056"/>
              </p:ext>
            </p:extLst>
          </p:nvPr>
        </p:nvGraphicFramePr>
        <p:xfrm>
          <a:off x="2527112" y="3406381"/>
          <a:ext cx="2727169" cy="958099"/>
        </p:xfrm>
        <a:graphic>
          <a:graphicData uri="http://schemas.openxmlformats.org/presentationml/2006/ole">
            <mc:AlternateContent xmlns:mc="http://schemas.openxmlformats.org/markup-compatibility/2006">
              <mc:Choice xmlns:v="urn:schemas-microsoft-com:vml" Requires="v">
                <p:oleObj spid="_x0000_s28729" name="Equation" r:id="rId7" imgW="28092400" imgH="9944100" progId="Equation.DSMT4">
                  <p:embed/>
                </p:oleObj>
              </mc:Choice>
              <mc:Fallback>
                <p:oleObj name="Equation" r:id="rId7" imgW="28092400" imgH="99441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7112" y="3406381"/>
                        <a:ext cx="2727169" cy="958099"/>
                      </a:xfrm>
                      <a:prstGeom prst="rect">
                        <a:avLst/>
                      </a:prstGeom>
                      <a:noFill/>
                      <a:ln>
                        <a:noFill/>
                      </a:ln>
                    </p:spPr>
                  </p:pic>
                </p:oleObj>
              </mc:Fallback>
            </mc:AlternateContent>
          </a:graphicData>
        </a:graphic>
      </p:graphicFrame>
      <p:sp>
        <p:nvSpPr>
          <p:cNvPr id="28683" name="Rectangle 13">
            <a:extLst>
              <a:ext uri="{FF2B5EF4-FFF2-40B4-BE49-F238E27FC236}">
                <a16:creationId xmlns:a16="http://schemas.microsoft.com/office/drawing/2014/main" id="{6CA3F392-90D8-EC4A-AA7F-82E5E74D9C8B}"/>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8684" name="Object 12">
            <a:extLst>
              <a:ext uri="{FF2B5EF4-FFF2-40B4-BE49-F238E27FC236}">
                <a16:creationId xmlns:a16="http://schemas.microsoft.com/office/drawing/2014/main" id="{E2AF5F9A-751E-F14B-81B6-DF19D0C8BCF7}"/>
              </a:ext>
            </a:extLst>
          </p:cNvPr>
          <p:cNvGraphicFramePr>
            <a:graphicFrameLocks noChangeAspect="1"/>
          </p:cNvGraphicFramePr>
          <p:nvPr/>
        </p:nvGraphicFramePr>
        <p:xfrm>
          <a:off x="2549525" y="4587875"/>
          <a:ext cx="1260475" cy="771525"/>
        </p:xfrm>
        <a:graphic>
          <a:graphicData uri="http://schemas.openxmlformats.org/presentationml/2006/ole">
            <mc:AlternateContent xmlns:mc="http://schemas.openxmlformats.org/markup-compatibility/2006">
              <mc:Choice xmlns:v="urn:schemas-microsoft-com:vml" Requires="v">
                <p:oleObj spid="_x0000_s28730" name="Equation" r:id="rId9" imgW="14630400" imgH="9067800" progId="Equation.DSMT4">
                  <p:embed/>
                </p:oleObj>
              </mc:Choice>
              <mc:Fallback>
                <p:oleObj name="Equation" r:id="rId9" imgW="14630400" imgH="9067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9525" y="4587875"/>
                        <a:ext cx="12604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85" name="Picture 14" descr="8t2">
            <a:extLst>
              <a:ext uri="{FF2B5EF4-FFF2-40B4-BE49-F238E27FC236}">
                <a16:creationId xmlns:a16="http://schemas.microsoft.com/office/drawing/2014/main" id="{FD9FFCCA-F612-2749-B345-0EF2BE4E7188}"/>
              </a:ext>
            </a:extLst>
          </p:cNvPr>
          <p:cNvPicPr>
            <a:picLocks noChangeAspect="1" noChangeArrowheads="1"/>
          </p:cNvPicPr>
          <p:nvPr/>
        </p:nvPicPr>
        <p:blipFill>
          <a:blip r:embed="rId11">
            <a:clrChange>
              <a:clrFrom>
                <a:srgbClr val="FFFFFF"/>
              </a:clrFrom>
              <a:clrTo>
                <a:srgbClr val="FFFFFF">
                  <a:alpha val="0"/>
                </a:srgbClr>
              </a:clrTo>
            </a:clrChange>
            <a:lum bright="-96000" contrast="100000"/>
            <a:extLst>
              <a:ext uri="{28A0092B-C50C-407E-A947-70E740481C1C}">
                <a14:useLocalDpi xmlns:a14="http://schemas.microsoft.com/office/drawing/2010/main" val="0"/>
              </a:ext>
            </a:extLst>
          </a:blip>
          <a:srcRect/>
          <a:stretch>
            <a:fillRect/>
          </a:stretch>
        </p:blipFill>
        <p:spPr bwMode="auto">
          <a:xfrm>
            <a:off x="5162227" y="3933056"/>
            <a:ext cx="4018285" cy="245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页脚占位符 1">
            <a:extLst>
              <a:ext uri="{FF2B5EF4-FFF2-40B4-BE49-F238E27FC236}">
                <a16:creationId xmlns:a16="http://schemas.microsoft.com/office/drawing/2014/main" id="{3BC9FB59-22B6-6C4D-A3D7-99B4DB792C7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a:extLst>
              <a:ext uri="{FF2B5EF4-FFF2-40B4-BE49-F238E27FC236}">
                <a16:creationId xmlns:a16="http://schemas.microsoft.com/office/drawing/2014/main" id="{A41162E7-6CFD-A644-BBF6-38F8FDAB717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73A687BB-588D-344A-82DB-2F529E0B7C0C}" type="slidenum">
              <a:rPr kumimoji="0" lang="en-US" altLang="zh-CN" sz="1400" b="0" smtClean="0">
                <a:solidFill>
                  <a:schemeClr val="hlink"/>
                </a:solidFill>
                <a:ea typeface="宋体" panose="02010600030101010101" pitchFamily="2" charset="-122"/>
              </a:rPr>
              <a:pPr>
                <a:spcBef>
                  <a:spcPct val="0"/>
                </a:spcBef>
                <a:buClrTx/>
                <a:buSzTx/>
                <a:buFontTx/>
                <a:buNone/>
              </a:pPr>
              <a:t>12</a:t>
            </a:fld>
            <a:endParaRPr kumimoji="0" lang="en-US" altLang="zh-CN" sz="1400" b="0">
              <a:solidFill>
                <a:schemeClr val="hlink"/>
              </a:solidFill>
              <a:ea typeface="宋体" panose="02010600030101010101" pitchFamily="2" charset="-122"/>
            </a:endParaRPr>
          </a:p>
        </p:txBody>
      </p:sp>
      <p:sp>
        <p:nvSpPr>
          <p:cNvPr id="563202" name="Rectangle 2">
            <a:extLst>
              <a:ext uri="{FF2B5EF4-FFF2-40B4-BE49-F238E27FC236}">
                <a16:creationId xmlns:a16="http://schemas.microsoft.com/office/drawing/2014/main" id="{F164D4A8-2F1C-C644-B706-B8F6AD9D6FF4}"/>
              </a:ext>
            </a:extLst>
          </p:cNvPr>
          <p:cNvSpPr>
            <a:spLocks noGrp="1" noChangeArrowheads="1"/>
          </p:cNvSpPr>
          <p:nvPr>
            <p:ph type="title"/>
          </p:nvPr>
        </p:nvSpPr>
        <p:spPr>
          <a:xfrm>
            <a:off x="1219200" y="260350"/>
            <a:ext cx="7689850" cy="650875"/>
          </a:xfrm>
        </p:spPr>
        <p:txBody>
          <a:bodyPr/>
          <a:lstStyle/>
          <a:p>
            <a:pPr eaLnBrk="1" hangingPunct="1">
              <a:defRPr/>
            </a:pPr>
            <a:r>
              <a:rPr lang="en-US" altLang="zh-CN" sz="4000" b="0" dirty="0">
                <a:effectLst>
                  <a:outerShdw blurRad="38100" dist="38100" dir="2700000" algn="tl">
                    <a:srgbClr val="C0C0C0"/>
                  </a:outerShdw>
                </a:effectLst>
                <a:latin typeface="Arial" panose="020B0604020202020204" pitchFamily="34" charset="0"/>
              </a:rPr>
              <a:t>FIR</a:t>
            </a:r>
            <a:r>
              <a:rPr lang="zh-CN" altLang="en-US" sz="4000" b="0" dirty="0">
                <a:effectLst>
                  <a:outerShdw blurRad="38100" dist="38100" dir="2700000" algn="tl">
                    <a:srgbClr val="C0C0C0"/>
                  </a:outerShdw>
                </a:effectLst>
                <a:latin typeface="Arial" panose="020B0604020202020204" pitchFamily="34" charset="0"/>
              </a:rPr>
              <a:t>滤波器的幅频特性</a:t>
            </a:r>
          </a:p>
        </p:txBody>
      </p:sp>
      <p:sp>
        <p:nvSpPr>
          <p:cNvPr id="29699" name="Rectangle 3">
            <a:extLst>
              <a:ext uri="{FF2B5EF4-FFF2-40B4-BE49-F238E27FC236}">
                <a16:creationId xmlns:a16="http://schemas.microsoft.com/office/drawing/2014/main" id="{072E5355-4CA0-E345-A776-EDB3724BEC29}"/>
              </a:ext>
            </a:extLst>
          </p:cNvPr>
          <p:cNvSpPr>
            <a:spLocks noGrp="1" noChangeArrowheads="1"/>
          </p:cNvSpPr>
          <p:nvPr>
            <p:ph type="body" idx="1"/>
          </p:nvPr>
        </p:nvSpPr>
        <p:spPr>
          <a:xfrm>
            <a:off x="566738" y="2600325"/>
            <a:ext cx="7772400" cy="654050"/>
          </a:xfrm>
        </p:spPr>
        <p:txBody>
          <a:bodyPr/>
          <a:lstStyle/>
          <a:p>
            <a:pPr marL="0" indent="0" eaLnBrk="1" hangingPunct="1">
              <a:buNone/>
            </a:pPr>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这里</a:t>
            </a:r>
            <a:r>
              <a:rPr lang="en-US" altLang="zh-CN" sz="2800" i="1" dirty="0" err="1">
                <a:latin typeface="Arial" panose="020B0604020202020204" pitchFamily="34" charset="0"/>
                <a:ea typeface="宋体" panose="02010600030101010101" pitchFamily="2" charset="-122"/>
              </a:rPr>
              <a:t>H</a:t>
            </a:r>
            <a:r>
              <a:rPr lang="en-US" altLang="zh-CN" sz="2800" i="1" baseline="-25000" dirty="0" err="1">
                <a:latin typeface="Arial" panose="020B0604020202020204" pitchFamily="34" charset="0"/>
                <a:ea typeface="宋体" panose="02010600030101010101" pitchFamily="2" charset="-122"/>
              </a:rPr>
              <a:t>d</a:t>
            </a:r>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是理想滤波器的幅度函数</a:t>
            </a:r>
            <a:endParaRPr lang="en-US" altLang="zh-CN" sz="2800" dirty="0">
              <a:latin typeface="Arial" panose="020B0604020202020204" pitchFamily="34" charset="0"/>
              <a:ea typeface="宋体" panose="02010600030101010101" pitchFamily="2" charset="-122"/>
            </a:endParaRPr>
          </a:p>
          <a:p>
            <a:pPr eaLnBrk="1" hangingPunct="1"/>
            <a:r>
              <a:rPr lang="en-US" altLang="zh-CN" dirty="0">
                <a:latin typeface="Arial" panose="020B0604020202020204" pitchFamily="34" charset="0"/>
                <a:ea typeface="宋体" panose="02010600030101010101" pitchFamily="2" charset="-122"/>
              </a:rPr>
              <a:t>FIR</a:t>
            </a:r>
            <a:r>
              <a:rPr lang="zh-CN" altLang="en-US" dirty="0">
                <a:latin typeface="Arial" panose="020B0604020202020204" pitchFamily="34" charset="0"/>
                <a:ea typeface="宋体" panose="02010600030101010101" pitchFamily="2" charset="-122"/>
              </a:rPr>
              <a:t>滤波器的幅频特性（积分部分）</a:t>
            </a:r>
          </a:p>
        </p:txBody>
      </p:sp>
      <p:sp>
        <p:nvSpPr>
          <p:cNvPr id="29700" name="Rectangle 5">
            <a:extLst>
              <a:ext uri="{FF2B5EF4-FFF2-40B4-BE49-F238E27FC236}">
                <a16:creationId xmlns:a16="http://schemas.microsoft.com/office/drawing/2014/main" id="{52DA71E9-135D-694A-9703-3E5245AAE5B5}"/>
              </a:ext>
            </a:extLst>
          </p:cNvPr>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9701" name="Object 4">
            <a:extLst>
              <a:ext uri="{FF2B5EF4-FFF2-40B4-BE49-F238E27FC236}">
                <a16:creationId xmlns:a16="http://schemas.microsoft.com/office/drawing/2014/main" id="{F4EF6878-EC84-B94A-B3B2-0DB3D7913510}"/>
              </a:ext>
            </a:extLst>
          </p:cNvPr>
          <p:cNvGraphicFramePr>
            <a:graphicFrameLocks noChangeAspect="1"/>
          </p:cNvGraphicFramePr>
          <p:nvPr>
            <p:extLst>
              <p:ext uri="{D42A27DB-BD31-4B8C-83A1-F6EECF244321}">
                <p14:modId xmlns:p14="http://schemas.microsoft.com/office/powerpoint/2010/main" val="3756298075"/>
              </p:ext>
            </p:extLst>
          </p:nvPr>
        </p:nvGraphicFramePr>
        <p:xfrm>
          <a:off x="1" y="1317625"/>
          <a:ext cx="8339138" cy="1006475"/>
        </p:xfrm>
        <a:graphic>
          <a:graphicData uri="http://schemas.openxmlformats.org/presentationml/2006/ole">
            <mc:AlternateContent xmlns:mc="http://schemas.openxmlformats.org/markup-compatibility/2006">
              <mc:Choice xmlns:v="urn:schemas-microsoft-com:vml" Requires="v">
                <p:oleObj spid="_x0000_s29738" name="Equation" r:id="rId4" imgW="90106500" imgH="9944100" progId="Equation.DSMT4">
                  <p:embed/>
                </p:oleObj>
              </mc:Choice>
              <mc:Fallback>
                <p:oleObj name="Equation" r:id="rId4" imgW="90106500" imgH="9944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317625"/>
                        <a:ext cx="8339138" cy="1006475"/>
                      </a:xfrm>
                      <a:prstGeom prst="rect">
                        <a:avLst/>
                      </a:prstGeom>
                      <a:noFill/>
                      <a:ln>
                        <a:noFill/>
                      </a:ln>
                    </p:spPr>
                  </p:pic>
                </p:oleObj>
              </mc:Fallback>
            </mc:AlternateContent>
          </a:graphicData>
        </a:graphic>
      </p:graphicFrame>
      <p:sp>
        <p:nvSpPr>
          <p:cNvPr id="29702" name="Rectangle 7">
            <a:extLst>
              <a:ext uri="{FF2B5EF4-FFF2-40B4-BE49-F238E27FC236}">
                <a16:creationId xmlns:a16="http://schemas.microsoft.com/office/drawing/2014/main" id="{F24A9E97-BD4B-FB4E-BC23-6705E99EEA15}"/>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9703" name="Object 6">
            <a:extLst>
              <a:ext uri="{FF2B5EF4-FFF2-40B4-BE49-F238E27FC236}">
                <a16:creationId xmlns:a16="http://schemas.microsoft.com/office/drawing/2014/main" id="{61AA821E-3DF3-0A41-83E6-760D42903007}"/>
              </a:ext>
            </a:extLst>
          </p:cNvPr>
          <p:cNvGraphicFramePr>
            <a:graphicFrameLocks noChangeAspect="1"/>
          </p:cNvGraphicFramePr>
          <p:nvPr>
            <p:extLst>
              <p:ext uri="{D42A27DB-BD31-4B8C-83A1-F6EECF244321}">
                <p14:modId xmlns:p14="http://schemas.microsoft.com/office/powerpoint/2010/main" val="4070478049"/>
              </p:ext>
            </p:extLst>
          </p:nvPr>
        </p:nvGraphicFramePr>
        <p:xfrm>
          <a:off x="2195736" y="4061276"/>
          <a:ext cx="4320480" cy="878742"/>
        </p:xfrm>
        <a:graphic>
          <a:graphicData uri="http://schemas.openxmlformats.org/presentationml/2006/ole">
            <mc:AlternateContent xmlns:mc="http://schemas.openxmlformats.org/markup-compatibility/2006">
              <mc:Choice xmlns:v="urn:schemas-microsoft-com:vml" Requires="v">
                <p:oleObj spid="_x0000_s29739" name="Equation" r:id="rId6" imgW="44183300" imgH="9067800" progId="Equation.DSMT4">
                  <p:embed/>
                </p:oleObj>
              </mc:Choice>
              <mc:Fallback>
                <p:oleObj name="Equation" r:id="rId6" imgW="44183300" imgH="90678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4061276"/>
                        <a:ext cx="4320480" cy="878742"/>
                      </a:xfrm>
                      <a:prstGeom prst="rect">
                        <a:avLst/>
                      </a:prstGeom>
                      <a:noFill/>
                      <a:ln>
                        <a:noFill/>
                      </a:ln>
                    </p:spPr>
                  </p:pic>
                </p:oleObj>
              </mc:Fallback>
            </mc:AlternateContent>
          </a:graphicData>
        </a:graphic>
      </p:graphicFrame>
      <p:sp>
        <p:nvSpPr>
          <p:cNvPr id="29704" name="页脚占位符 1">
            <a:extLst>
              <a:ext uri="{FF2B5EF4-FFF2-40B4-BE49-F238E27FC236}">
                <a16:creationId xmlns:a16="http://schemas.microsoft.com/office/drawing/2014/main" id="{EABB0EB3-DF49-F643-9E56-4941553AB2C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
        <p:nvSpPr>
          <p:cNvPr id="29705" name="文本框 1">
            <a:extLst>
              <a:ext uri="{FF2B5EF4-FFF2-40B4-BE49-F238E27FC236}">
                <a16:creationId xmlns:a16="http://schemas.microsoft.com/office/drawing/2014/main" id="{632B1D2B-757F-8A48-8DC0-36DA1778F36E}"/>
              </a:ext>
            </a:extLst>
          </p:cNvPr>
          <p:cNvSpPr txBox="1">
            <a:spLocks noChangeArrowheads="1"/>
          </p:cNvSpPr>
          <p:nvPr/>
        </p:nvSpPr>
        <p:spPr bwMode="auto">
          <a:xfrm>
            <a:off x="1290529" y="5279231"/>
            <a:ext cx="54911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zh-CN" altLang="en-US" sz="2800" dirty="0">
                <a:ea typeface="宋体" panose="02010600030101010101" pitchFamily="2" charset="-122"/>
              </a:rPr>
              <a:t>这是一个卷积过程</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D683513-BD4D-3C4D-B0D1-CE57E733019A}"/>
                  </a:ext>
                </a:extLst>
              </p:cNvPr>
              <p:cNvSpPr txBox="1"/>
              <p:nvPr/>
            </p:nvSpPr>
            <p:spPr>
              <a:xfrm>
                <a:off x="6300791" y="4273589"/>
                <a:ext cx="480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1" i="1" smtClean="0">
                          <a:latin typeface="Cambria Math" panose="02040503050406030204" pitchFamily="18" charset="0"/>
                        </a:rPr>
                        <m:t>𝒅</m:t>
                      </m:r>
                      <m:r>
                        <a:rPr kumimoji="1" lang="en-US" altLang="zh-CN" b="1" i="1" smtClean="0">
                          <a:latin typeface="Cambria Math" panose="02040503050406030204" pitchFamily="18" charset="0"/>
                          <a:ea typeface="Cambria Math" panose="02040503050406030204" pitchFamily="18" charset="0"/>
                        </a:rPr>
                        <m:t>𝜽</m:t>
                      </m:r>
                    </m:oMath>
                  </m:oMathPara>
                </a14:m>
                <a:endParaRPr kumimoji="1" lang="zh-CN" altLang="en-US" dirty="0"/>
              </a:p>
            </p:txBody>
          </p:sp>
        </mc:Choice>
        <mc:Fallback>
          <p:sp>
            <p:nvSpPr>
              <p:cNvPr id="3" name="文本框 2">
                <a:extLst>
                  <a:ext uri="{FF2B5EF4-FFF2-40B4-BE49-F238E27FC236}">
                    <a16:creationId xmlns:a16="http://schemas.microsoft.com/office/drawing/2014/main" id="{2D683513-BD4D-3C4D-B0D1-CE57E733019A}"/>
                  </a:ext>
                </a:extLst>
              </p:cNvPr>
              <p:cNvSpPr txBox="1">
                <a:spLocks noRot="1" noChangeAspect="1" noMove="1" noResize="1" noEditPoints="1" noAdjustHandles="1" noChangeArrowheads="1" noChangeShapeType="1" noTextEdit="1"/>
              </p:cNvSpPr>
              <p:nvPr/>
            </p:nvSpPr>
            <p:spPr>
              <a:xfrm>
                <a:off x="6300791" y="4273589"/>
                <a:ext cx="480901" cy="369332"/>
              </a:xfrm>
              <a:prstGeom prst="rect">
                <a:avLst/>
              </a:prstGeom>
              <a:blipFill>
                <a:blip r:embed="rId8"/>
                <a:stretch>
                  <a:fillRect l="-13158" r="-13158"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BE042CD-62C0-B44D-A60B-3EF8CB48B335}"/>
                  </a:ext>
                </a:extLst>
              </p:cNvPr>
              <p:cNvSpPr txBox="1"/>
              <p:nvPr/>
            </p:nvSpPr>
            <p:spPr>
              <a:xfrm>
                <a:off x="8098687" y="1613220"/>
                <a:ext cx="4809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1" i="1" smtClean="0">
                          <a:latin typeface="Cambria Math" panose="02040503050406030204" pitchFamily="18" charset="0"/>
                        </a:rPr>
                        <m:t>𝒅</m:t>
                      </m:r>
                      <m:r>
                        <a:rPr kumimoji="1" lang="en-US" altLang="zh-CN" b="1" i="1" smtClean="0">
                          <a:latin typeface="Cambria Math" panose="02040503050406030204" pitchFamily="18" charset="0"/>
                          <a:ea typeface="Cambria Math" panose="02040503050406030204" pitchFamily="18" charset="0"/>
                        </a:rPr>
                        <m:t>𝜽</m:t>
                      </m:r>
                    </m:oMath>
                  </m:oMathPara>
                </a14:m>
                <a:endParaRPr kumimoji="1" lang="zh-CN" altLang="en-US" dirty="0"/>
              </a:p>
            </p:txBody>
          </p:sp>
        </mc:Choice>
        <mc:Fallback>
          <p:sp>
            <p:nvSpPr>
              <p:cNvPr id="12" name="文本框 11">
                <a:extLst>
                  <a:ext uri="{FF2B5EF4-FFF2-40B4-BE49-F238E27FC236}">
                    <a16:creationId xmlns:a16="http://schemas.microsoft.com/office/drawing/2014/main" id="{1BE042CD-62C0-B44D-A60B-3EF8CB48B335}"/>
                  </a:ext>
                </a:extLst>
              </p:cNvPr>
              <p:cNvSpPr txBox="1">
                <a:spLocks noRot="1" noChangeAspect="1" noMove="1" noResize="1" noEditPoints="1" noAdjustHandles="1" noChangeArrowheads="1" noChangeShapeType="1" noTextEdit="1"/>
              </p:cNvSpPr>
              <p:nvPr/>
            </p:nvSpPr>
            <p:spPr>
              <a:xfrm>
                <a:off x="8098687" y="1613220"/>
                <a:ext cx="480901" cy="369332"/>
              </a:xfrm>
              <a:prstGeom prst="rect">
                <a:avLst/>
              </a:prstGeom>
              <a:blipFill>
                <a:blip r:embed="rId9"/>
                <a:stretch>
                  <a:fillRect l="-12821" r="-12821" b="-13793"/>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a:extLst>
              <a:ext uri="{FF2B5EF4-FFF2-40B4-BE49-F238E27FC236}">
                <a16:creationId xmlns:a16="http://schemas.microsoft.com/office/drawing/2014/main" id="{A954101D-B007-4246-89F3-230638EACC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F3054821-7931-C64C-9F4E-C332EB8C4FF7}" type="slidenum">
              <a:rPr kumimoji="0" lang="en-US" altLang="zh-CN" sz="1400" b="0" smtClean="0">
                <a:solidFill>
                  <a:schemeClr val="hlink"/>
                </a:solidFill>
                <a:ea typeface="宋体" panose="02010600030101010101" pitchFamily="2" charset="-122"/>
              </a:rPr>
              <a:pPr>
                <a:spcBef>
                  <a:spcPct val="0"/>
                </a:spcBef>
                <a:buClrTx/>
                <a:buSzTx/>
                <a:buFontTx/>
                <a:buNone/>
              </a:pPr>
              <a:t>13</a:t>
            </a:fld>
            <a:endParaRPr kumimoji="0" lang="en-US" altLang="zh-CN" sz="1400" b="0">
              <a:solidFill>
                <a:schemeClr val="hlink"/>
              </a:solidFill>
              <a:ea typeface="宋体" panose="02010600030101010101" pitchFamily="2" charset="-122"/>
            </a:endParaRPr>
          </a:p>
        </p:txBody>
      </p:sp>
      <p:sp>
        <p:nvSpPr>
          <p:cNvPr id="564226" name="Rectangle 2">
            <a:extLst>
              <a:ext uri="{FF2B5EF4-FFF2-40B4-BE49-F238E27FC236}">
                <a16:creationId xmlns:a16="http://schemas.microsoft.com/office/drawing/2014/main" id="{D5827CAF-BA62-3548-B2B2-3784FD26C602}"/>
              </a:ext>
            </a:extLst>
          </p:cNvPr>
          <p:cNvSpPr>
            <a:spLocks noGrp="1" noChangeArrowheads="1"/>
          </p:cNvSpPr>
          <p:nvPr>
            <p:ph type="title"/>
          </p:nvPr>
        </p:nvSpPr>
        <p:spPr>
          <a:xfrm>
            <a:off x="708334" y="260649"/>
            <a:ext cx="1127362" cy="3528392"/>
          </a:xfrm>
        </p:spPr>
        <p:txBody>
          <a:bodyPr/>
          <a:lstStyle/>
          <a:p>
            <a:pPr eaLnBrk="1" hangingPunct="1">
              <a:defRPr/>
            </a:pPr>
            <a:r>
              <a:rPr lang="zh-CN" altLang="en-US" sz="2800" b="0" dirty="0">
                <a:effectLst>
                  <a:outerShdw blurRad="38100" dist="38100" dir="2700000" algn="tl">
                    <a:srgbClr val="C0C0C0"/>
                  </a:outerShdw>
                </a:effectLst>
              </a:rPr>
              <a:t>理想低通与矩形窗频谱函数卷积过程</a:t>
            </a:r>
            <a:r>
              <a:rPr lang="zh-CN" altLang="en-US" sz="3200" dirty="0">
                <a:effectLst>
                  <a:outerShdw blurRad="38100" dist="38100" dir="2700000" algn="tl">
                    <a:srgbClr val="C0C0C0"/>
                  </a:outerShdw>
                </a:effectLst>
              </a:rPr>
              <a:t> </a:t>
            </a:r>
          </a:p>
        </p:txBody>
      </p:sp>
      <p:pic>
        <p:nvPicPr>
          <p:cNvPr id="31747" name="Picture 4" descr="8t3">
            <a:extLst>
              <a:ext uri="{FF2B5EF4-FFF2-40B4-BE49-F238E27FC236}">
                <a16:creationId xmlns:a16="http://schemas.microsoft.com/office/drawing/2014/main" id="{1F5BE071-E9C5-AA4F-91B2-A3F3930D6E49}"/>
              </a:ext>
            </a:extLst>
          </p:cNvPr>
          <p:cNvPicPr>
            <a:picLocks noChangeAspect="1" noChangeArrowheads="1"/>
          </p:cNvPicPr>
          <p:nvPr/>
        </p:nvPicPr>
        <p:blipFill>
          <a:blip r:embed="rId3">
            <a:clrChange>
              <a:clrFrom>
                <a:srgbClr val="FFFFFF"/>
              </a:clrFrom>
              <a:clrTo>
                <a:srgbClr val="FFFFFF">
                  <a:alpha val="0"/>
                </a:srgbClr>
              </a:clrTo>
            </a:clrChange>
            <a:lum bright="-42000" contrast="-24000"/>
            <a:extLst>
              <a:ext uri="{28A0092B-C50C-407E-A947-70E740481C1C}">
                <a14:useLocalDpi xmlns:a14="http://schemas.microsoft.com/office/drawing/2010/main" val="0"/>
              </a:ext>
            </a:extLst>
          </a:blip>
          <a:srcRect/>
          <a:stretch>
            <a:fillRect/>
          </a:stretch>
        </p:blipFill>
        <p:spPr bwMode="auto">
          <a:xfrm>
            <a:off x="2501899" y="116632"/>
            <a:ext cx="3380655" cy="674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页脚占位符 1">
            <a:extLst>
              <a:ext uri="{FF2B5EF4-FFF2-40B4-BE49-F238E27FC236}">
                <a16:creationId xmlns:a16="http://schemas.microsoft.com/office/drawing/2014/main" id="{F2E51C6F-3088-4B43-AE21-AE3A9396B69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
        <p:nvSpPr>
          <p:cNvPr id="31749" name="文本框 1">
            <a:extLst>
              <a:ext uri="{FF2B5EF4-FFF2-40B4-BE49-F238E27FC236}">
                <a16:creationId xmlns:a16="http://schemas.microsoft.com/office/drawing/2014/main" id="{168409F8-2D7B-BC4A-BD18-F99ACDCE5BE5}"/>
              </a:ext>
            </a:extLst>
          </p:cNvPr>
          <p:cNvSpPr txBox="1">
            <a:spLocks noChangeArrowheads="1"/>
          </p:cNvSpPr>
          <p:nvPr/>
        </p:nvSpPr>
        <p:spPr bwMode="auto">
          <a:xfrm>
            <a:off x="6597650" y="3159125"/>
            <a:ext cx="19351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zh-CN" altLang="en-US" sz="2400">
                <a:ea typeface="宋体" panose="02010600030101010101" pitchFamily="2" charset="-122"/>
              </a:rPr>
              <a:t>思考：</a:t>
            </a:r>
            <a:endParaRPr lang="en-US" altLang="zh-CN" sz="2400">
              <a:ea typeface="宋体" panose="02010600030101010101" pitchFamily="2" charset="-122"/>
            </a:endParaRPr>
          </a:p>
          <a:p>
            <a:pPr>
              <a:spcBef>
                <a:spcPct val="0"/>
              </a:spcBef>
              <a:buClrTx/>
              <a:buSzTx/>
              <a:buFontTx/>
              <a:buNone/>
            </a:pPr>
            <a:r>
              <a:rPr lang="zh-CN" altLang="en-US" sz="2400">
                <a:ea typeface="宋体" panose="02010600030101010101" pitchFamily="2" charset="-122"/>
              </a:rPr>
              <a:t>主峰形状带来的影响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a:extLst>
              <a:ext uri="{FF2B5EF4-FFF2-40B4-BE49-F238E27FC236}">
                <a16:creationId xmlns:a16="http://schemas.microsoft.com/office/drawing/2014/main" id="{E67FD6E4-75FB-F74F-BC10-52580EC2064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020DBD5A-BD9F-2943-8CCC-33410689065E}" type="slidenum">
              <a:rPr kumimoji="0" lang="en-US" altLang="zh-CN" sz="1400" b="0" smtClean="0">
                <a:solidFill>
                  <a:schemeClr val="hlink"/>
                </a:solidFill>
                <a:ea typeface="宋体" panose="02010600030101010101" pitchFamily="2" charset="-122"/>
              </a:rPr>
              <a:pPr>
                <a:spcBef>
                  <a:spcPct val="0"/>
                </a:spcBef>
                <a:buClrTx/>
                <a:buSzTx/>
                <a:buFontTx/>
                <a:buNone/>
              </a:pPr>
              <a:t>14</a:t>
            </a:fld>
            <a:endParaRPr kumimoji="0" lang="en-US" altLang="zh-CN" sz="1400" b="0">
              <a:solidFill>
                <a:schemeClr val="hlink"/>
              </a:solidFill>
              <a:ea typeface="宋体" panose="02010600030101010101" pitchFamily="2" charset="-122"/>
            </a:endParaRPr>
          </a:p>
        </p:txBody>
      </p:sp>
      <p:sp>
        <p:nvSpPr>
          <p:cNvPr id="565250" name="Rectangle 2">
            <a:extLst>
              <a:ext uri="{FF2B5EF4-FFF2-40B4-BE49-F238E27FC236}">
                <a16:creationId xmlns:a16="http://schemas.microsoft.com/office/drawing/2014/main" id="{41AB191F-1177-5945-AE13-2C656C1D0B39}"/>
              </a:ext>
            </a:extLst>
          </p:cNvPr>
          <p:cNvSpPr>
            <a:spLocks noGrp="1" noChangeArrowheads="1"/>
          </p:cNvSpPr>
          <p:nvPr>
            <p:ph type="title"/>
          </p:nvPr>
        </p:nvSpPr>
        <p:spPr/>
        <p:txBody>
          <a:bodyPr/>
          <a:lstStyle/>
          <a:p>
            <a:pPr eaLnBrk="1" hangingPunct="1">
              <a:defRPr/>
            </a:pPr>
            <a:r>
              <a:rPr lang="zh-CN" altLang="en-US" sz="4000">
                <a:effectLst>
                  <a:outerShdw blurRad="38100" dist="38100" dir="2700000" algn="tl">
                    <a:srgbClr val="C0C0C0"/>
                  </a:outerShdw>
                </a:effectLst>
                <a:latin typeface="Arial" panose="020B0604020202020204" pitchFamily="34" charset="0"/>
              </a:rPr>
              <a:t>加窗对</a:t>
            </a:r>
            <a:r>
              <a:rPr lang="en-US" altLang="zh-CN" sz="4000">
                <a:effectLst>
                  <a:outerShdw blurRad="38100" dist="38100" dir="2700000" algn="tl">
                    <a:srgbClr val="C0C0C0"/>
                  </a:outerShdw>
                </a:effectLst>
                <a:latin typeface="Arial" panose="020B0604020202020204" pitchFamily="34" charset="0"/>
              </a:rPr>
              <a:t>H</a:t>
            </a:r>
            <a:r>
              <a:rPr lang="en-US" altLang="zh-CN" sz="4000" baseline="-25000">
                <a:effectLst>
                  <a:outerShdw blurRad="38100" dist="38100" dir="2700000" algn="tl">
                    <a:srgbClr val="C0C0C0"/>
                  </a:outerShdw>
                </a:effectLst>
                <a:latin typeface="Arial" panose="020B0604020202020204" pitchFamily="34" charset="0"/>
              </a:rPr>
              <a:t>d</a:t>
            </a:r>
            <a:r>
              <a:rPr lang="en-US" altLang="zh-CN" sz="4000">
                <a:effectLst>
                  <a:outerShdw blurRad="38100" dist="38100" dir="2700000" algn="tl">
                    <a:srgbClr val="C0C0C0"/>
                  </a:outerShdw>
                </a:effectLst>
                <a:latin typeface="Arial" panose="020B0604020202020204" pitchFamily="34" charset="0"/>
              </a:rPr>
              <a:t>(</a:t>
            </a:r>
            <a:r>
              <a:rPr lang="el-GR" altLang="zh-CN" sz="4000">
                <a:effectLst>
                  <a:outerShdw blurRad="38100" dist="38100" dir="2700000" algn="tl">
                    <a:srgbClr val="C0C0C0"/>
                  </a:outerShdw>
                </a:effectLst>
                <a:latin typeface="Arial" panose="020B0604020202020204" pitchFamily="34" charset="0"/>
                <a:cs typeface="Tahoma" panose="020B0604030504040204" pitchFamily="34" charset="0"/>
              </a:rPr>
              <a:t>ω</a:t>
            </a:r>
            <a:r>
              <a:rPr lang="en-US" altLang="zh-CN" sz="4000">
                <a:effectLst>
                  <a:outerShdw blurRad="38100" dist="38100" dir="2700000" algn="tl">
                    <a:srgbClr val="C0C0C0"/>
                  </a:outerShdw>
                </a:effectLst>
                <a:latin typeface="Arial" panose="020B0604020202020204" pitchFamily="34" charset="0"/>
              </a:rPr>
              <a:t>)</a:t>
            </a:r>
            <a:r>
              <a:rPr lang="zh-CN" altLang="en-US" sz="4000">
                <a:effectLst>
                  <a:outerShdw blurRad="38100" dist="38100" dir="2700000" algn="tl">
                    <a:srgbClr val="C0C0C0"/>
                  </a:outerShdw>
                </a:effectLst>
                <a:latin typeface="Arial" panose="020B0604020202020204" pitchFamily="34" charset="0"/>
              </a:rPr>
              <a:t>的影响</a:t>
            </a:r>
          </a:p>
        </p:txBody>
      </p:sp>
      <p:sp>
        <p:nvSpPr>
          <p:cNvPr id="33795" name="Rectangle 3">
            <a:extLst>
              <a:ext uri="{FF2B5EF4-FFF2-40B4-BE49-F238E27FC236}">
                <a16:creationId xmlns:a16="http://schemas.microsoft.com/office/drawing/2014/main" id="{AE1BD243-EB22-F847-9498-44F1F2525142}"/>
              </a:ext>
            </a:extLst>
          </p:cNvPr>
          <p:cNvSpPr>
            <a:spLocks noGrp="1" noChangeArrowheads="1"/>
          </p:cNvSpPr>
          <p:nvPr>
            <p:ph type="body" idx="1"/>
          </p:nvPr>
        </p:nvSpPr>
        <p:spPr>
          <a:xfrm>
            <a:off x="746125" y="1403350"/>
            <a:ext cx="7772400" cy="4845050"/>
          </a:xfrm>
        </p:spPr>
        <p:txBody>
          <a:bodyPr/>
          <a:lstStyle/>
          <a:p>
            <a:pPr eaLnBrk="1" hangingPunct="1"/>
            <a:r>
              <a:rPr lang="zh-CN" altLang="en-US" sz="2800">
                <a:latin typeface="Arial" panose="020B0604020202020204" pitchFamily="34" charset="0"/>
                <a:ea typeface="宋体" panose="02010600030101010101" pitchFamily="2" charset="-122"/>
              </a:rPr>
              <a:t>在理想特性不连续点</a:t>
            </a:r>
            <a:r>
              <a:rPr lang="el-GR" altLang="zh-CN" sz="2800">
                <a:latin typeface="Arial" panose="020B0604020202020204" pitchFamily="34" charset="0"/>
                <a:ea typeface="宋体" panose="02010600030101010101" pitchFamily="2" charset="-122"/>
              </a:rPr>
              <a:t>ω</a:t>
            </a:r>
            <a:r>
              <a:rPr lang="en-US" altLang="zh-CN" sz="2800" baseline="-25000">
                <a:latin typeface="Arial" panose="020B0604020202020204" pitchFamily="34" charset="0"/>
                <a:ea typeface="宋体" panose="02010600030101010101" pitchFamily="2" charset="-122"/>
              </a:rPr>
              <a:t>c</a:t>
            </a:r>
            <a:r>
              <a:rPr lang="zh-CN" altLang="en-US" sz="2800">
                <a:latin typeface="Arial" panose="020B0604020202020204" pitchFamily="34" charset="0"/>
                <a:ea typeface="宋体" panose="02010600030101010101" pitchFamily="2" charset="-122"/>
              </a:rPr>
              <a:t>附近形成过渡带。过滤带的宽度近似等于 </a:t>
            </a:r>
            <a:r>
              <a:rPr lang="en-US" altLang="zh-CN" sz="2800">
                <a:solidFill>
                  <a:srgbClr val="000000"/>
                </a:solidFill>
                <a:latin typeface="Arial" panose="020B0604020202020204" pitchFamily="34" charset="0"/>
                <a:ea typeface="宋体" panose="02010600030101010101" pitchFamily="2" charset="-122"/>
              </a:rPr>
              <a:t>W(θ)</a:t>
            </a:r>
            <a:r>
              <a:rPr lang="zh-CN" altLang="en-US" sz="2800">
                <a:latin typeface="Arial" panose="020B0604020202020204" pitchFamily="34" charset="0"/>
                <a:ea typeface="宋体" panose="02010600030101010101" pitchFamily="2" charset="-122"/>
              </a:rPr>
              <a:t>主瓣宽度，</a:t>
            </a:r>
            <a:r>
              <a:rPr lang="el-GR" altLang="zh-CN" sz="2800">
                <a:solidFill>
                  <a:srgbClr val="000000"/>
                </a:solidFill>
                <a:latin typeface="Arial" panose="020B0604020202020204" pitchFamily="34" charset="0"/>
                <a:ea typeface="宋体" panose="02010600030101010101" pitchFamily="2" charset="-122"/>
              </a:rPr>
              <a:t>Δω=4π/N</a:t>
            </a:r>
            <a:r>
              <a:rPr lang="en-US" altLang="zh-CN" sz="2800">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 </a:t>
            </a:r>
          </a:p>
          <a:p>
            <a:pPr eaLnBrk="1" hangingPunct="1"/>
            <a:r>
              <a:rPr lang="zh-CN" altLang="en-US" sz="2800">
                <a:latin typeface="Arial" panose="020B0604020202020204" pitchFamily="34" charset="0"/>
                <a:ea typeface="宋体" panose="02010600030101010101" pitchFamily="2" charset="-122"/>
              </a:rPr>
              <a:t>通带内增加了波动，最大的峰值在</a:t>
            </a:r>
            <a:r>
              <a:rPr lang="el-GR" altLang="zh-CN" sz="2800">
                <a:latin typeface="Arial" panose="020B0604020202020204" pitchFamily="34" charset="0"/>
                <a:ea typeface="宋体" panose="02010600030101010101" pitchFamily="2" charset="-122"/>
              </a:rPr>
              <a:t>ω</a:t>
            </a:r>
            <a:r>
              <a:rPr lang="en-US" altLang="zh-CN" sz="2800" baseline="-25000">
                <a:latin typeface="Arial" panose="020B0604020202020204" pitchFamily="34" charset="0"/>
                <a:ea typeface="宋体" panose="02010600030101010101" pitchFamily="2" charset="-122"/>
              </a:rPr>
              <a:t>c</a:t>
            </a:r>
            <a:r>
              <a:rPr lang="en-US" altLang="zh-CN" sz="2800">
                <a:latin typeface="Arial" panose="020B0604020202020204" pitchFamily="34" charset="0"/>
                <a:ea typeface="宋体" panose="02010600030101010101" pitchFamily="2" charset="-122"/>
              </a:rPr>
              <a:t>- </a:t>
            </a:r>
            <a:r>
              <a:rPr lang="en-US" altLang="zh-CN" sz="2800">
                <a:solidFill>
                  <a:srgbClr val="000000"/>
                </a:solidFill>
                <a:latin typeface="Arial" panose="020B0604020202020204" pitchFamily="34" charset="0"/>
                <a:ea typeface="宋体" panose="02010600030101010101" pitchFamily="2" charset="-122"/>
              </a:rPr>
              <a:t>2</a:t>
            </a:r>
            <a:r>
              <a:rPr lang="el-GR" altLang="zh-CN" sz="2800">
                <a:solidFill>
                  <a:srgbClr val="000000"/>
                </a:solidFill>
                <a:latin typeface="Arial" panose="020B0604020202020204" pitchFamily="34" charset="0"/>
                <a:ea typeface="宋体" panose="02010600030101010101" pitchFamily="2" charset="-122"/>
              </a:rPr>
              <a:t>π/N</a:t>
            </a:r>
            <a:r>
              <a:rPr lang="en-US" altLang="zh-CN" sz="2800">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处。阻带内产生了余振，最大的负峰在</a:t>
            </a:r>
            <a:r>
              <a:rPr lang="el-GR" altLang="zh-CN" sz="2800">
                <a:latin typeface="Arial" panose="020B0604020202020204" pitchFamily="34" charset="0"/>
                <a:ea typeface="宋体" panose="02010600030101010101" pitchFamily="2" charset="-122"/>
              </a:rPr>
              <a:t>ω</a:t>
            </a:r>
            <a:r>
              <a:rPr lang="en-US" altLang="zh-CN" sz="2800" baseline="-25000">
                <a:latin typeface="Arial" panose="020B0604020202020204" pitchFamily="34" charset="0"/>
                <a:ea typeface="宋体" panose="02010600030101010101" pitchFamily="2" charset="-122"/>
              </a:rPr>
              <a:t>c</a:t>
            </a:r>
            <a:r>
              <a:rPr lang="en-US" altLang="zh-CN" sz="2800">
                <a:latin typeface="Arial" panose="020B0604020202020204" pitchFamily="34" charset="0"/>
                <a:ea typeface="宋体" panose="02010600030101010101" pitchFamily="2" charset="-122"/>
              </a:rPr>
              <a:t>+</a:t>
            </a:r>
            <a:r>
              <a:rPr lang="en-US" altLang="zh-CN" sz="2800">
                <a:solidFill>
                  <a:srgbClr val="000000"/>
                </a:solidFill>
                <a:latin typeface="Arial" panose="020B0604020202020204" pitchFamily="34" charset="0"/>
                <a:ea typeface="宋体" panose="02010600030101010101" pitchFamily="2" charset="-122"/>
              </a:rPr>
              <a:t>2</a:t>
            </a:r>
            <a:r>
              <a:rPr lang="el-GR" altLang="zh-CN" sz="2800">
                <a:solidFill>
                  <a:srgbClr val="000000"/>
                </a:solidFill>
                <a:latin typeface="Arial" panose="020B0604020202020204" pitchFamily="34" charset="0"/>
                <a:ea typeface="宋体" panose="02010600030101010101" pitchFamily="2" charset="-122"/>
              </a:rPr>
              <a:t>π/N</a:t>
            </a:r>
            <a:r>
              <a:rPr lang="zh-CN" altLang="en-US" sz="2800">
                <a:latin typeface="Arial" panose="020B0604020202020204" pitchFamily="34" charset="0"/>
                <a:ea typeface="宋体" panose="02010600030101010101" pitchFamily="2" charset="-122"/>
              </a:rPr>
              <a:t>处。通带与阻带中波动的情况与窗函数的幅度谱有关。 </a:t>
            </a:r>
            <a:r>
              <a:rPr lang="en-US" altLang="zh-CN" sz="2800">
                <a:solidFill>
                  <a:srgbClr val="000000"/>
                </a:solidFill>
                <a:latin typeface="Arial" panose="020B0604020202020204" pitchFamily="34" charset="0"/>
                <a:ea typeface="宋体" panose="02010600030101010101" pitchFamily="2" charset="-122"/>
              </a:rPr>
              <a:t>W(θ)</a:t>
            </a:r>
            <a:r>
              <a:rPr lang="zh-CN" altLang="en-US" sz="2800">
                <a:latin typeface="Arial" panose="020B0604020202020204" pitchFamily="34" charset="0"/>
                <a:ea typeface="宋体" panose="02010600030101010101" pitchFamily="2" charset="-122"/>
              </a:rPr>
              <a:t>波动愈快（加大时），通带与阻带内波动愈快， </a:t>
            </a:r>
            <a:r>
              <a:rPr lang="en-US" altLang="zh-CN" sz="2800">
                <a:solidFill>
                  <a:srgbClr val="000000"/>
                </a:solidFill>
                <a:latin typeface="Arial" panose="020B0604020202020204" pitchFamily="34" charset="0"/>
                <a:ea typeface="宋体" panose="02010600030101010101" pitchFamily="2" charset="-122"/>
              </a:rPr>
              <a:t>W(θ)</a:t>
            </a:r>
            <a:r>
              <a:rPr lang="zh-CN" altLang="en-US" sz="2800">
                <a:latin typeface="Arial" panose="020B0604020202020204" pitchFamily="34" charset="0"/>
                <a:ea typeface="宋体" panose="02010600030101010101" pitchFamily="2" charset="-122"/>
              </a:rPr>
              <a:t>旁瓣的大小直接影响波动的大小。</a:t>
            </a:r>
          </a:p>
          <a:p>
            <a:pPr eaLnBrk="1" hangingPunct="1"/>
            <a:r>
              <a:rPr lang="zh-CN" altLang="en-US" sz="2800">
                <a:latin typeface="Arial" panose="020B0604020202020204" pitchFamily="34" charset="0"/>
                <a:ea typeface="宋体" panose="02010600030101010101" pitchFamily="2" charset="-122"/>
              </a:rPr>
              <a:t>这些影响是对</a:t>
            </a:r>
            <a:r>
              <a:rPr lang="en-US" altLang="zh-CN" sz="2800">
                <a:latin typeface="Arial" panose="020B0604020202020204" pitchFamily="34" charset="0"/>
                <a:ea typeface="宋体" panose="02010600030101010101" pitchFamily="2" charset="-122"/>
              </a:rPr>
              <a:t>h</a:t>
            </a:r>
            <a:r>
              <a:rPr lang="en-US" altLang="zh-CN" sz="2800" baseline="-25000">
                <a:latin typeface="Arial" panose="020B0604020202020204" pitchFamily="34" charset="0"/>
                <a:ea typeface="宋体" panose="02010600030101010101" pitchFamily="2" charset="-122"/>
              </a:rPr>
              <a:t>d</a:t>
            </a:r>
            <a:r>
              <a:rPr lang="en-US" altLang="zh-CN" sz="2800">
                <a:latin typeface="Arial" panose="020B0604020202020204" pitchFamily="34" charset="0"/>
                <a:ea typeface="宋体" panose="02010600030101010101" pitchFamily="2" charset="-122"/>
              </a:rPr>
              <a:t>(n)</a:t>
            </a:r>
            <a:r>
              <a:rPr lang="zh-CN" altLang="en-US" sz="2800">
                <a:latin typeface="Arial" panose="020B0604020202020204" pitchFamily="34" charset="0"/>
                <a:ea typeface="宋体" panose="02010600030101010101" pitchFamily="2" charset="-122"/>
              </a:rPr>
              <a:t>加矩形窗引起的，称之为</a:t>
            </a:r>
            <a:r>
              <a:rPr lang="zh-CN" altLang="en-US" sz="2800">
                <a:solidFill>
                  <a:schemeClr val="folHlink"/>
                </a:solidFill>
                <a:latin typeface="Arial" panose="020B0604020202020204" pitchFamily="34" charset="0"/>
                <a:ea typeface="宋体" panose="02010600030101010101" pitchFamily="2" charset="-122"/>
              </a:rPr>
              <a:t>吉布斯效应</a:t>
            </a:r>
            <a:r>
              <a:rPr lang="zh-CN" altLang="en-US" sz="2800">
                <a:latin typeface="Arial" panose="020B0604020202020204" pitchFamily="34" charset="0"/>
                <a:ea typeface="宋体" panose="02010600030101010101" pitchFamily="2" charset="-122"/>
              </a:rPr>
              <a:t>。</a:t>
            </a:r>
            <a:r>
              <a:rPr lang="zh-CN" altLang="en-US"/>
              <a:t> </a:t>
            </a:r>
          </a:p>
        </p:txBody>
      </p:sp>
      <p:sp>
        <p:nvSpPr>
          <p:cNvPr id="33796" name="Rectangle 5">
            <a:extLst>
              <a:ext uri="{FF2B5EF4-FFF2-40B4-BE49-F238E27FC236}">
                <a16:creationId xmlns:a16="http://schemas.microsoft.com/office/drawing/2014/main" id="{D8CA2B10-56C2-DD44-9F51-C36082DCF55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3797" name="Rectangle 7">
            <a:extLst>
              <a:ext uri="{FF2B5EF4-FFF2-40B4-BE49-F238E27FC236}">
                <a16:creationId xmlns:a16="http://schemas.microsoft.com/office/drawing/2014/main" id="{27C64C21-4C9C-F14D-8153-E0BCF09CA944}"/>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3798" name="Rectangle 9">
            <a:extLst>
              <a:ext uri="{FF2B5EF4-FFF2-40B4-BE49-F238E27FC236}">
                <a16:creationId xmlns:a16="http://schemas.microsoft.com/office/drawing/2014/main" id="{E211F2B2-7F56-A847-8F1B-EE97A371A7D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3799" name="Rectangle 13">
            <a:extLst>
              <a:ext uri="{FF2B5EF4-FFF2-40B4-BE49-F238E27FC236}">
                <a16:creationId xmlns:a16="http://schemas.microsoft.com/office/drawing/2014/main" id="{41A6C19D-6A62-944D-A2C2-C35CCA389B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3800" name="Rectangle 15">
            <a:extLst>
              <a:ext uri="{FF2B5EF4-FFF2-40B4-BE49-F238E27FC236}">
                <a16:creationId xmlns:a16="http://schemas.microsoft.com/office/drawing/2014/main" id="{7FE0D9AF-98D8-8547-A203-560D7B9F0A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3801" name="页脚占位符 1">
            <a:extLst>
              <a:ext uri="{FF2B5EF4-FFF2-40B4-BE49-F238E27FC236}">
                <a16:creationId xmlns:a16="http://schemas.microsoft.com/office/drawing/2014/main" id="{D1DA8859-D7A8-4248-9B9F-22D1ED3E2AD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6">
            <a:extLst>
              <a:ext uri="{FF2B5EF4-FFF2-40B4-BE49-F238E27FC236}">
                <a16:creationId xmlns:a16="http://schemas.microsoft.com/office/drawing/2014/main" id="{A9940D7F-FE75-6742-AAFA-EC9936BD54F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5FE968A7-0541-B44F-A7DA-924B3F21E1FC}" type="slidenum">
              <a:rPr kumimoji="0" lang="en-US" altLang="zh-CN" sz="1400" b="0" smtClean="0">
                <a:solidFill>
                  <a:schemeClr val="hlink"/>
                </a:solidFill>
                <a:ea typeface="宋体" panose="02010600030101010101" pitchFamily="2" charset="-122"/>
              </a:rPr>
              <a:pPr>
                <a:spcBef>
                  <a:spcPct val="0"/>
                </a:spcBef>
                <a:buClrTx/>
                <a:buSzTx/>
                <a:buFontTx/>
                <a:buNone/>
              </a:pPr>
              <a:t>15</a:t>
            </a:fld>
            <a:endParaRPr kumimoji="0" lang="en-US" altLang="zh-CN" sz="1400" b="0">
              <a:solidFill>
                <a:schemeClr val="hlink"/>
              </a:solidFill>
              <a:ea typeface="宋体" panose="02010600030101010101" pitchFamily="2" charset="-122"/>
            </a:endParaRPr>
          </a:p>
        </p:txBody>
      </p:sp>
      <p:sp>
        <p:nvSpPr>
          <p:cNvPr id="566274" name="Rectangle 2">
            <a:extLst>
              <a:ext uri="{FF2B5EF4-FFF2-40B4-BE49-F238E27FC236}">
                <a16:creationId xmlns:a16="http://schemas.microsoft.com/office/drawing/2014/main" id="{649CBCA7-AEDF-6D45-A19A-1D502BB7A6C2}"/>
              </a:ext>
            </a:extLst>
          </p:cNvPr>
          <p:cNvSpPr>
            <a:spLocks noGrp="1" noChangeArrowheads="1"/>
          </p:cNvSpPr>
          <p:nvPr>
            <p:ph type="title"/>
          </p:nvPr>
        </p:nvSpPr>
        <p:spPr/>
        <p:txBody>
          <a:bodyPr/>
          <a:lstStyle/>
          <a:p>
            <a:pPr eaLnBrk="1" hangingPunct="1">
              <a:defRPr/>
            </a:pPr>
            <a:r>
              <a:rPr lang="zh-CN" altLang="en-US" sz="4000" b="0">
                <a:effectLst>
                  <a:outerShdw blurRad="38100" dist="38100" dir="2700000" algn="tl">
                    <a:srgbClr val="C0C0C0"/>
                  </a:outerShdw>
                </a:effectLst>
                <a:latin typeface="Arial" panose="020B0604020202020204" pitchFamily="34" charset="0"/>
              </a:rPr>
              <a:t>减小吉布斯效应的方法</a:t>
            </a:r>
            <a:r>
              <a:rPr lang="zh-CN" altLang="en-US" sz="4000">
                <a:effectLst>
                  <a:outerShdw blurRad="38100" dist="38100" dir="2700000" algn="tl">
                    <a:srgbClr val="C0C0C0"/>
                  </a:outerShdw>
                </a:effectLst>
              </a:rPr>
              <a:t> </a:t>
            </a:r>
          </a:p>
        </p:txBody>
      </p:sp>
      <p:sp>
        <p:nvSpPr>
          <p:cNvPr id="34819" name="Rectangle 3">
            <a:extLst>
              <a:ext uri="{FF2B5EF4-FFF2-40B4-BE49-F238E27FC236}">
                <a16:creationId xmlns:a16="http://schemas.microsoft.com/office/drawing/2014/main" id="{B9CC6863-BC96-8446-BF12-04FD4CAF3881}"/>
              </a:ext>
            </a:extLst>
          </p:cNvPr>
          <p:cNvSpPr>
            <a:spLocks noGrp="1" noChangeArrowheads="1"/>
          </p:cNvSpPr>
          <p:nvPr>
            <p:ph type="body" sz="half" idx="1"/>
          </p:nvPr>
        </p:nvSpPr>
        <p:spPr>
          <a:xfrm>
            <a:off x="685800" y="1219200"/>
            <a:ext cx="7686675" cy="5157788"/>
          </a:xfrm>
        </p:spPr>
        <p:txBody>
          <a:bodyPr/>
          <a:lstStyle/>
          <a:p>
            <a:pPr eaLnBrk="1" hangingPunct="1"/>
            <a:r>
              <a:rPr lang="zh-CN" altLang="en-US" sz="2800" dirty="0">
                <a:latin typeface="Arial" panose="020B0604020202020204" pitchFamily="34" charset="0"/>
                <a:ea typeface="宋体" panose="02010600030101010101" pitchFamily="2" charset="-122"/>
              </a:rPr>
              <a:t>增加矩形窗口的宽度</a:t>
            </a:r>
            <a:r>
              <a:rPr lang="en-US" altLang="zh-CN" sz="2800" dirty="0">
                <a:latin typeface="Arial" panose="020B0604020202020204" pitchFamily="34" charset="0"/>
                <a:ea typeface="宋体" panose="02010600030101010101" pitchFamily="2" charset="-122"/>
              </a:rPr>
              <a:t>N</a:t>
            </a:r>
            <a:r>
              <a:rPr lang="zh-CN" altLang="en-US" sz="2800" dirty="0">
                <a:latin typeface="Arial" panose="020B0604020202020204" pitchFamily="34" charset="0"/>
                <a:ea typeface="宋体" panose="02010600030101010101" pitchFamily="2" charset="-122"/>
              </a:rPr>
              <a:t>不能减少吉布斯效应的影响（相对比例）。主瓣附近，</a:t>
            </a:r>
            <a:r>
              <a:rPr lang="el-GR" altLang="zh-CN" sz="2800" dirty="0">
                <a:latin typeface="Arial" panose="020B0604020202020204" pitchFamily="34" charset="0"/>
                <a:ea typeface="宋体" panose="02010600030101010101" pitchFamily="2" charset="-122"/>
              </a:rPr>
              <a:t> ω</a:t>
            </a:r>
            <a:r>
              <a:rPr lang="zh-CN" altLang="el-GR" sz="2800" b="0" dirty="0">
                <a:latin typeface="Arial" panose="020B0604020202020204" pitchFamily="34" charset="0"/>
                <a:ea typeface="宋体" panose="02010600030101010101" pitchFamily="2" charset="-122"/>
              </a:rPr>
              <a:t>较小</a:t>
            </a:r>
            <a:r>
              <a:rPr lang="zh-CN" altLang="en-US" sz="2800" b="0" dirty="0">
                <a:latin typeface="Arial" panose="020B0604020202020204" pitchFamily="34" charset="0"/>
                <a:ea typeface="宋体" panose="02010600030101010101" pitchFamily="2" charset="-122"/>
              </a:rPr>
              <a:t>时，</a:t>
            </a:r>
          </a:p>
          <a:p>
            <a:pPr eaLnBrk="1" hangingPunct="1"/>
            <a:endParaRPr lang="en-US" altLang="zh-CN" sz="2800" dirty="0">
              <a:latin typeface="Arial" panose="020B0604020202020204" pitchFamily="34" charset="0"/>
              <a:ea typeface="宋体" panose="02010600030101010101" pitchFamily="2" charset="-122"/>
            </a:endParaRPr>
          </a:p>
          <a:p>
            <a:pPr eaLnBrk="1" hangingPunct="1"/>
            <a:endParaRPr lang="zh-CN" altLang="en-US" sz="2800" dirty="0">
              <a:latin typeface="Arial" panose="020B0604020202020204" pitchFamily="34" charset="0"/>
              <a:ea typeface="宋体" panose="02010600030101010101" pitchFamily="2" charset="-122"/>
            </a:endParaRPr>
          </a:p>
          <a:p>
            <a:pPr eaLnBrk="1" hangingPunct="1">
              <a:buFont typeface="Wingdings" pitchFamily="2" charset="2"/>
              <a:buNone/>
            </a:pPr>
            <a:r>
              <a:rPr lang="zh-CN" altLang="en-US" sz="28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N</a:t>
            </a:r>
            <a:r>
              <a:rPr lang="zh-CN" altLang="en-US" sz="2800" dirty="0">
                <a:latin typeface="Arial" panose="020B0604020202020204" pitchFamily="34" charset="0"/>
                <a:ea typeface="宋体" panose="02010600030101010101" pitchFamily="2" charset="-122"/>
              </a:rPr>
              <a:t>的改变只能改变</a:t>
            </a:r>
            <a:r>
              <a:rPr lang="el-GR" altLang="zh-CN" sz="2800" dirty="0">
                <a:latin typeface="Arial" panose="020B0604020202020204" pitchFamily="34" charset="0"/>
                <a:ea typeface="宋体" panose="02010600030101010101" pitchFamily="2" charset="-122"/>
              </a:rPr>
              <a:t>ω</a:t>
            </a:r>
            <a:r>
              <a:rPr lang="zh-CN" altLang="en-US" sz="2800" dirty="0">
                <a:latin typeface="Arial" panose="020B0604020202020204" pitchFamily="34" charset="0"/>
                <a:ea typeface="宋体" panose="02010600030101010101" pitchFamily="2" charset="-122"/>
              </a:rPr>
              <a:t>坐标的比例和         的绝对大小，不能改变主瓣和旁瓣幅度相对值。加大</a:t>
            </a:r>
            <a:r>
              <a:rPr lang="en-US" altLang="zh-CN" sz="2800" dirty="0">
                <a:latin typeface="Arial" panose="020B0604020202020204" pitchFamily="34" charset="0"/>
                <a:ea typeface="宋体" panose="02010600030101010101" pitchFamily="2" charset="-122"/>
              </a:rPr>
              <a:t>N</a:t>
            </a:r>
            <a:r>
              <a:rPr lang="zh-CN" altLang="en-US" sz="2800" dirty="0">
                <a:latin typeface="Arial" panose="020B0604020202020204" pitchFamily="34" charset="0"/>
                <a:ea typeface="宋体" panose="02010600030101010101" pitchFamily="2" charset="-122"/>
              </a:rPr>
              <a:t>并不是减少吉布斯效应的有效方法。  </a:t>
            </a:r>
            <a:endParaRPr lang="zh-CN" altLang="el-GR" sz="2800" dirty="0">
              <a:latin typeface="Arial" panose="020B0604020202020204" pitchFamily="34" charset="0"/>
              <a:ea typeface="宋体" panose="02010600030101010101" pitchFamily="2" charset="-122"/>
            </a:endParaRPr>
          </a:p>
          <a:p>
            <a:pPr eaLnBrk="1" hangingPunct="1"/>
            <a:r>
              <a:rPr lang="zh-CN" altLang="en-US" sz="2800" dirty="0">
                <a:latin typeface="Arial" panose="020B0604020202020204" pitchFamily="34" charset="0"/>
                <a:ea typeface="宋体" panose="02010600030101010101" pitchFamily="2" charset="-122"/>
              </a:rPr>
              <a:t>寻找合适的窗函数形状，使其谱函数的主瓣包含更多的能量，相应旁瓣幅度就变小了；旁瓣的减少可使通带与阻带波动减少，从而加大阻带的衰减。但这样总是以加宽过渡带为代价的。</a:t>
            </a:r>
          </a:p>
        </p:txBody>
      </p:sp>
      <p:sp>
        <p:nvSpPr>
          <p:cNvPr id="34820" name="Rectangle 5">
            <a:extLst>
              <a:ext uri="{FF2B5EF4-FFF2-40B4-BE49-F238E27FC236}">
                <a16:creationId xmlns:a16="http://schemas.microsoft.com/office/drawing/2014/main" id="{E5E58CE5-E7E0-C44F-9134-CFDB21AA35C2}"/>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4821" name="Object 4">
            <a:extLst>
              <a:ext uri="{FF2B5EF4-FFF2-40B4-BE49-F238E27FC236}">
                <a16:creationId xmlns:a16="http://schemas.microsoft.com/office/drawing/2014/main" id="{4123A67B-8473-1748-8B2A-187898A764E6}"/>
              </a:ext>
            </a:extLst>
          </p:cNvPr>
          <p:cNvGraphicFramePr>
            <a:graphicFrameLocks noChangeAspect="1"/>
          </p:cNvGraphicFramePr>
          <p:nvPr>
            <p:extLst>
              <p:ext uri="{D42A27DB-BD31-4B8C-83A1-F6EECF244321}">
                <p14:modId xmlns:p14="http://schemas.microsoft.com/office/powerpoint/2010/main" val="2167105712"/>
              </p:ext>
            </p:extLst>
          </p:nvPr>
        </p:nvGraphicFramePr>
        <p:xfrm>
          <a:off x="1826694" y="2204415"/>
          <a:ext cx="5351673" cy="802279"/>
        </p:xfrm>
        <a:graphic>
          <a:graphicData uri="http://schemas.openxmlformats.org/presentationml/2006/ole">
            <mc:AlternateContent xmlns:mc="http://schemas.openxmlformats.org/markup-compatibility/2006">
              <mc:Choice xmlns:v="urn:schemas-microsoft-com:vml" Requires="v">
                <p:oleObj spid="_x0000_s34844" name="Equation" r:id="rId3" imgW="35102800" imgH="5270500" progId="Equation.DSMT4">
                  <p:embed/>
                </p:oleObj>
              </mc:Choice>
              <mc:Fallback>
                <p:oleObj name="Equation" r:id="rId3" imgW="35102800" imgH="5270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6694" y="2204415"/>
                        <a:ext cx="5351673" cy="802279"/>
                      </a:xfrm>
                      <a:prstGeom prst="rect">
                        <a:avLst/>
                      </a:prstGeom>
                      <a:noFill/>
                      <a:ln>
                        <a:noFill/>
                      </a:ln>
                    </p:spPr>
                  </p:pic>
                </p:oleObj>
              </mc:Fallback>
            </mc:AlternateContent>
          </a:graphicData>
        </a:graphic>
      </p:graphicFrame>
      <p:graphicFrame>
        <p:nvGraphicFramePr>
          <p:cNvPr id="34822" name="Object 6">
            <a:extLst>
              <a:ext uri="{FF2B5EF4-FFF2-40B4-BE49-F238E27FC236}">
                <a16:creationId xmlns:a16="http://schemas.microsoft.com/office/drawing/2014/main" id="{62D00EFF-09AD-0341-8431-94B30A89C45E}"/>
              </a:ext>
            </a:extLst>
          </p:cNvPr>
          <p:cNvGraphicFramePr>
            <a:graphicFrameLocks noGrp="1" noChangeAspect="1"/>
          </p:cNvGraphicFramePr>
          <p:nvPr>
            <p:ph sz="half" idx="2"/>
            <p:extLst>
              <p:ext uri="{D42A27DB-BD31-4B8C-83A1-F6EECF244321}">
                <p14:modId xmlns:p14="http://schemas.microsoft.com/office/powerpoint/2010/main" val="1098338735"/>
              </p:ext>
            </p:extLst>
          </p:nvPr>
        </p:nvGraphicFramePr>
        <p:xfrm>
          <a:off x="6361874" y="3209131"/>
          <a:ext cx="855663" cy="439737"/>
        </p:xfrm>
        <a:graphic>
          <a:graphicData uri="http://schemas.openxmlformats.org/presentationml/2006/ole">
            <mc:AlternateContent xmlns:mc="http://schemas.openxmlformats.org/markup-compatibility/2006">
              <mc:Choice xmlns:v="urn:schemas-microsoft-com:vml" Requires="v">
                <p:oleObj spid="_x0000_s34845" name="Equation" r:id="rId5" imgW="10236200" imgH="5270500" progId="Equation.DSMT4">
                  <p:embed/>
                </p:oleObj>
              </mc:Choice>
              <mc:Fallback>
                <p:oleObj name="Equation" r:id="rId5" imgW="10236200" imgH="52705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874" y="3209131"/>
                        <a:ext cx="85566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页脚占位符 1">
            <a:extLst>
              <a:ext uri="{FF2B5EF4-FFF2-40B4-BE49-F238E27FC236}">
                <a16:creationId xmlns:a16="http://schemas.microsoft.com/office/drawing/2014/main" id="{BC847D35-C196-FE45-A5AB-1C15824CF44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a:extLst>
              <a:ext uri="{FF2B5EF4-FFF2-40B4-BE49-F238E27FC236}">
                <a16:creationId xmlns:a16="http://schemas.microsoft.com/office/drawing/2014/main" id="{DC1665E5-3DC3-E642-8753-B71540A950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86297E6D-F676-3641-880D-38CABD59E379}" type="slidenum">
              <a:rPr kumimoji="0" lang="en-US" altLang="zh-CN" sz="1400" b="0" smtClean="0">
                <a:solidFill>
                  <a:schemeClr val="hlink"/>
                </a:solidFill>
                <a:ea typeface="宋体" panose="02010600030101010101" pitchFamily="2" charset="-122"/>
              </a:rPr>
              <a:pPr>
                <a:spcBef>
                  <a:spcPct val="0"/>
                </a:spcBef>
                <a:buClrTx/>
                <a:buSzTx/>
                <a:buFontTx/>
                <a:buNone/>
              </a:pPr>
              <a:t>16</a:t>
            </a:fld>
            <a:endParaRPr kumimoji="0" lang="en-US" altLang="zh-CN" sz="1400" b="0">
              <a:solidFill>
                <a:schemeClr val="hlink"/>
              </a:solidFill>
              <a:ea typeface="宋体" panose="02010600030101010101" pitchFamily="2" charset="-122"/>
            </a:endParaRPr>
          </a:p>
        </p:txBody>
      </p:sp>
      <p:sp>
        <p:nvSpPr>
          <p:cNvPr id="568322" name="Rectangle 2">
            <a:extLst>
              <a:ext uri="{FF2B5EF4-FFF2-40B4-BE49-F238E27FC236}">
                <a16:creationId xmlns:a16="http://schemas.microsoft.com/office/drawing/2014/main" id="{DAA96C63-215B-5A44-81CA-483B12A51B86}"/>
              </a:ext>
            </a:extLst>
          </p:cNvPr>
          <p:cNvSpPr>
            <a:spLocks noGrp="1" noChangeArrowheads="1"/>
          </p:cNvSpPr>
          <p:nvPr>
            <p:ph type="title"/>
          </p:nvPr>
        </p:nvSpPr>
        <p:spPr/>
        <p:txBody>
          <a:bodyPr/>
          <a:lstStyle/>
          <a:p>
            <a:pPr eaLnBrk="1" hangingPunct="1">
              <a:defRPr/>
            </a:pPr>
            <a:r>
              <a:rPr lang="zh-CN" altLang="en-US" sz="4000" b="0">
                <a:effectLst>
                  <a:outerShdw blurRad="38100" dist="38100" dir="2700000" algn="tl">
                    <a:srgbClr val="C0C0C0"/>
                  </a:outerShdw>
                </a:effectLst>
              </a:rPr>
              <a:t>几种常用的窗函数</a:t>
            </a:r>
            <a:r>
              <a:rPr lang="zh-CN" altLang="en-US" sz="4000">
                <a:effectLst>
                  <a:outerShdw blurRad="38100" dist="38100" dir="2700000" algn="tl">
                    <a:srgbClr val="C0C0C0"/>
                  </a:outerShdw>
                </a:effectLst>
              </a:rPr>
              <a:t> </a:t>
            </a:r>
          </a:p>
        </p:txBody>
      </p:sp>
      <p:sp>
        <p:nvSpPr>
          <p:cNvPr id="35843" name="Rectangle 3">
            <a:extLst>
              <a:ext uri="{FF2B5EF4-FFF2-40B4-BE49-F238E27FC236}">
                <a16:creationId xmlns:a16="http://schemas.microsoft.com/office/drawing/2014/main" id="{0A890027-3E3F-664A-8E55-8571826EE0DC}"/>
              </a:ext>
            </a:extLst>
          </p:cNvPr>
          <p:cNvSpPr>
            <a:spLocks noGrp="1" noChangeArrowheads="1"/>
          </p:cNvSpPr>
          <p:nvPr>
            <p:ph type="body" idx="1"/>
          </p:nvPr>
        </p:nvSpPr>
        <p:spPr>
          <a:xfrm>
            <a:off x="927100" y="1358900"/>
            <a:ext cx="7559675" cy="4049713"/>
          </a:xfrm>
        </p:spPr>
        <p:txBody>
          <a:bodyPr/>
          <a:lstStyle/>
          <a:p>
            <a:pPr eaLnBrk="1" hangingPunct="1"/>
            <a:r>
              <a:rPr lang="zh-CN" altLang="en-US"/>
              <a:t>矩形窗</a:t>
            </a:r>
          </a:p>
          <a:p>
            <a:pPr eaLnBrk="1" hangingPunct="1"/>
            <a:r>
              <a:rPr lang="zh-CN" altLang="en-US"/>
              <a:t>三角（</a:t>
            </a:r>
            <a:r>
              <a:rPr lang="en-US" altLang="zh-CN"/>
              <a:t>Bartlett</a:t>
            </a:r>
            <a:r>
              <a:rPr lang="zh-CN" altLang="en-US"/>
              <a:t>）窗 </a:t>
            </a:r>
          </a:p>
          <a:p>
            <a:pPr eaLnBrk="1" hangingPunct="1"/>
            <a:r>
              <a:rPr lang="zh-CN" altLang="en-US"/>
              <a:t>汉宁（</a:t>
            </a:r>
            <a:r>
              <a:rPr lang="en-US" altLang="zh-CN"/>
              <a:t>Hanning</a:t>
            </a:r>
            <a:r>
              <a:rPr lang="zh-CN" altLang="en-US"/>
              <a:t>）窗</a:t>
            </a:r>
          </a:p>
          <a:p>
            <a:pPr eaLnBrk="1" hangingPunct="1"/>
            <a:r>
              <a:rPr lang="zh-CN" altLang="en-US"/>
              <a:t>汉明（</a:t>
            </a:r>
            <a:r>
              <a:rPr lang="en-US" altLang="zh-CN"/>
              <a:t>Hamming</a:t>
            </a:r>
            <a:r>
              <a:rPr lang="zh-CN" altLang="en-US"/>
              <a:t>）窗 </a:t>
            </a:r>
          </a:p>
          <a:p>
            <a:pPr eaLnBrk="1" hangingPunct="1"/>
            <a:r>
              <a:rPr lang="zh-CN" altLang="en-US"/>
              <a:t>布莱克曼（</a:t>
            </a:r>
            <a:r>
              <a:rPr lang="en-US" altLang="zh-CN"/>
              <a:t>Blackman</a:t>
            </a:r>
            <a:r>
              <a:rPr lang="zh-CN" altLang="en-US"/>
              <a:t>）窗</a:t>
            </a:r>
          </a:p>
          <a:p>
            <a:pPr eaLnBrk="1" hangingPunct="1"/>
            <a:r>
              <a:rPr lang="zh-CN" altLang="en-US"/>
              <a:t>凯泽（</a:t>
            </a:r>
            <a:r>
              <a:rPr lang="en-US" altLang="zh-CN"/>
              <a:t>Kaiser</a:t>
            </a:r>
            <a:r>
              <a:rPr lang="zh-CN" altLang="en-US"/>
              <a:t>）窗</a:t>
            </a:r>
          </a:p>
        </p:txBody>
      </p:sp>
      <p:sp>
        <p:nvSpPr>
          <p:cNvPr id="35844" name="Rectangle 5">
            <a:extLst>
              <a:ext uri="{FF2B5EF4-FFF2-40B4-BE49-F238E27FC236}">
                <a16:creationId xmlns:a16="http://schemas.microsoft.com/office/drawing/2014/main" id="{E4875762-CFAD-9F40-BB25-D96EAA43522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5845" name="Rectangle 7">
            <a:extLst>
              <a:ext uri="{FF2B5EF4-FFF2-40B4-BE49-F238E27FC236}">
                <a16:creationId xmlns:a16="http://schemas.microsoft.com/office/drawing/2014/main" id="{7DADD306-9304-084B-A1C8-4CBEBB67F69C}"/>
              </a:ext>
            </a:extLst>
          </p:cNvPr>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5846" name="页脚占位符 1">
            <a:extLst>
              <a:ext uri="{FF2B5EF4-FFF2-40B4-BE49-F238E27FC236}">
                <a16:creationId xmlns:a16="http://schemas.microsoft.com/office/drawing/2014/main" id="{382DA975-D7EC-484A-81A6-5F31A489F2D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6">
            <a:extLst>
              <a:ext uri="{FF2B5EF4-FFF2-40B4-BE49-F238E27FC236}">
                <a16:creationId xmlns:a16="http://schemas.microsoft.com/office/drawing/2014/main" id="{C17E98DD-78BF-BD4C-942D-1ADF2D6CE46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53AA02DC-230E-6542-8871-7E735CFAED1C}" type="slidenum">
              <a:rPr kumimoji="0" lang="en-US" altLang="zh-CN" sz="1400" b="0" smtClean="0">
                <a:solidFill>
                  <a:schemeClr val="hlink"/>
                </a:solidFill>
                <a:ea typeface="宋体" panose="02010600030101010101" pitchFamily="2" charset="-122"/>
              </a:rPr>
              <a:pPr>
                <a:spcBef>
                  <a:spcPct val="0"/>
                </a:spcBef>
                <a:buClrTx/>
                <a:buSzTx/>
                <a:buFontTx/>
                <a:buNone/>
              </a:pPr>
              <a:t>17</a:t>
            </a:fld>
            <a:endParaRPr kumimoji="0" lang="en-US" altLang="zh-CN" sz="1400" b="0">
              <a:solidFill>
                <a:schemeClr val="hlink"/>
              </a:solidFill>
              <a:ea typeface="宋体" panose="02010600030101010101" pitchFamily="2" charset="-122"/>
            </a:endParaRPr>
          </a:p>
        </p:txBody>
      </p:sp>
      <p:sp>
        <p:nvSpPr>
          <p:cNvPr id="608258" name="Rectangle 2">
            <a:extLst>
              <a:ext uri="{FF2B5EF4-FFF2-40B4-BE49-F238E27FC236}">
                <a16:creationId xmlns:a16="http://schemas.microsoft.com/office/drawing/2014/main" id="{A538CAA6-D456-3D4E-A92C-C9C3017D2B40}"/>
              </a:ext>
            </a:extLst>
          </p:cNvPr>
          <p:cNvSpPr>
            <a:spLocks noGrp="1" noChangeArrowheads="1"/>
          </p:cNvSpPr>
          <p:nvPr>
            <p:ph type="title"/>
          </p:nvPr>
        </p:nvSpPr>
        <p:spPr/>
        <p:txBody>
          <a:bodyPr/>
          <a:lstStyle/>
          <a:p>
            <a:pPr eaLnBrk="1" hangingPunct="1">
              <a:defRPr/>
            </a:pPr>
            <a:r>
              <a:rPr lang="zh-CN" altLang="en-US" sz="4000" b="0">
                <a:effectLst>
                  <a:outerShdw blurRad="38100" dist="38100" dir="2700000" algn="tl">
                    <a:srgbClr val="C0C0C0"/>
                  </a:outerShdw>
                </a:effectLst>
              </a:rPr>
              <a:t>几种常用的窗函数</a:t>
            </a:r>
            <a:r>
              <a:rPr lang="zh-CN" altLang="en-US" sz="4000">
                <a:effectLst>
                  <a:outerShdw blurRad="38100" dist="38100" dir="2700000" algn="tl">
                    <a:srgbClr val="C0C0C0"/>
                  </a:outerShdw>
                </a:effectLst>
              </a:rPr>
              <a:t> </a:t>
            </a:r>
          </a:p>
        </p:txBody>
      </p:sp>
      <p:sp>
        <p:nvSpPr>
          <p:cNvPr id="36867" name="Rectangle 3">
            <a:extLst>
              <a:ext uri="{FF2B5EF4-FFF2-40B4-BE49-F238E27FC236}">
                <a16:creationId xmlns:a16="http://schemas.microsoft.com/office/drawing/2014/main" id="{E2BED59A-34E3-634F-B332-5426ADCB7E81}"/>
              </a:ext>
            </a:extLst>
          </p:cNvPr>
          <p:cNvSpPr>
            <a:spLocks noGrp="1" noChangeArrowheads="1"/>
          </p:cNvSpPr>
          <p:nvPr>
            <p:ph type="body" sz="half" idx="1"/>
          </p:nvPr>
        </p:nvSpPr>
        <p:spPr/>
        <p:txBody>
          <a:bodyPr/>
          <a:lstStyle/>
          <a:p>
            <a:pPr eaLnBrk="1" hangingPunct="1"/>
            <a:r>
              <a:rPr lang="zh-CN" altLang="en-US" sz="2800"/>
              <a:t>矩形窗</a:t>
            </a:r>
          </a:p>
        </p:txBody>
      </p:sp>
      <p:sp>
        <p:nvSpPr>
          <p:cNvPr id="36868" name="Rectangle 4">
            <a:extLst>
              <a:ext uri="{FF2B5EF4-FFF2-40B4-BE49-F238E27FC236}">
                <a16:creationId xmlns:a16="http://schemas.microsoft.com/office/drawing/2014/main" id="{F7D209B5-80D4-5B49-AF9D-7B3D6604F5A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6869" name="Object 5">
            <a:extLst>
              <a:ext uri="{FF2B5EF4-FFF2-40B4-BE49-F238E27FC236}">
                <a16:creationId xmlns:a16="http://schemas.microsoft.com/office/drawing/2014/main" id="{A487EB91-0BAD-1644-B024-D51FE8EAC15E}"/>
              </a:ext>
            </a:extLst>
          </p:cNvPr>
          <p:cNvGraphicFramePr>
            <a:graphicFrameLocks noChangeAspect="1"/>
          </p:cNvGraphicFramePr>
          <p:nvPr>
            <p:extLst>
              <p:ext uri="{D42A27DB-BD31-4B8C-83A1-F6EECF244321}">
                <p14:modId xmlns:p14="http://schemas.microsoft.com/office/powerpoint/2010/main" val="2827169529"/>
              </p:ext>
            </p:extLst>
          </p:nvPr>
        </p:nvGraphicFramePr>
        <p:xfrm>
          <a:off x="1078707" y="3159918"/>
          <a:ext cx="3240087" cy="954088"/>
        </p:xfrm>
        <a:graphic>
          <a:graphicData uri="http://schemas.openxmlformats.org/presentationml/2006/ole">
            <mc:AlternateContent xmlns:mc="http://schemas.openxmlformats.org/markup-compatibility/2006">
              <mc:Choice xmlns:v="urn:schemas-microsoft-com:vml" Requires="v">
                <p:oleObj spid="_x0000_s36905" name="Equation" r:id="rId3" imgW="35699700" imgH="10528300" progId="Equation.DSMT4">
                  <p:embed/>
                </p:oleObj>
              </mc:Choice>
              <mc:Fallback>
                <p:oleObj name="Equation" r:id="rId3" imgW="35699700" imgH="10528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07" y="3159918"/>
                        <a:ext cx="32400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6">
            <a:extLst>
              <a:ext uri="{FF2B5EF4-FFF2-40B4-BE49-F238E27FC236}">
                <a16:creationId xmlns:a16="http://schemas.microsoft.com/office/drawing/2014/main" id="{F3C2310C-CDC9-1446-99E9-58F744750F06}"/>
              </a:ext>
            </a:extLst>
          </p:cNvPr>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6871" name="Object 7">
            <a:extLst>
              <a:ext uri="{FF2B5EF4-FFF2-40B4-BE49-F238E27FC236}">
                <a16:creationId xmlns:a16="http://schemas.microsoft.com/office/drawing/2014/main" id="{ED163AFF-21A1-7446-AB09-5341B02C7365}"/>
              </a:ext>
            </a:extLst>
          </p:cNvPr>
          <p:cNvGraphicFramePr>
            <a:graphicFrameLocks noChangeAspect="1"/>
          </p:cNvGraphicFramePr>
          <p:nvPr>
            <p:extLst>
              <p:ext uri="{D42A27DB-BD31-4B8C-83A1-F6EECF244321}">
                <p14:modId xmlns:p14="http://schemas.microsoft.com/office/powerpoint/2010/main" val="3369500601"/>
              </p:ext>
            </p:extLst>
          </p:nvPr>
        </p:nvGraphicFramePr>
        <p:xfrm>
          <a:off x="4525963" y="3172223"/>
          <a:ext cx="2913062" cy="1069975"/>
        </p:xfrm>
        <a:graphic>
          <a:graphicData uri="http://schemas.openxmlformats.org/presentationml/2006/ole">
            <mc:AlternateContent xmlns:mc="http://schemas.openxmlformats.org/markup-compatibility/2006">
              <mc:Choice xmlns:v="urn:schemas-microsoft-com:vml" Requires="v">
                <p:oleObj spid="_x0000_s36906" name="Equation" r:id="rId5" imgW="29260800" imgH="10820400" progId="Equation.DSMT4">
                  <p:embed/>
                </p:oleObj>
              </mc:Choice>
              <mc:Fallback>
                <p:oleObj name="Equation" r:id="rId5" imgW="29260800" imgH="10820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5963" y="3172223"/>
                        <a:ext cx="29130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9">
            <a:extLst>
              <a:ext uri="{FF2B5EF4-FFF2-40B4-BE49-F238E27FC236}">
                <a16:creationId xmlns:a16="http://schemas.microsoft.com/office/drawing/2014/main" id="{A62F0DCB-503F-014B-8EA0-A9B8AF7FFD2C}"/>
              </a:ext>
            </a:extLst>
          </p:cNvPr>
          <p:cNvGraphicFramePr>
            <a:graphicFrameLocks noGrp="1" noChangeAspect="1"/>
          </p:cNvGraphicFramePr>
          <p:nvPr>
            <p:ph sz="half" idx="2"/>
          </p:nvPr>
        </p:nvGraphicFramePr>
        <p:xfrm>
          <a:off x="881063" y="4508500"/>
          <a:ext cx="7289800" cy="482600"/>
        </p:xfrm>
        <a:graphic>
          <a:graphicData uri="http://schemas.openxmlformats.org/presentationml/2006/ole">
            <mc:AlternateContent xmlns:mc="http://schemas.openxmlformats.org/markup-compatibility/2006">
              <mc:Choice xmlns:v="urn:schemas-microsoft-com:vml" Requires="v">
                <p:oleObj spid="_x0000_s36907" name="Equation" r:id="rId7" imgW="80454500" imgH="5270500" progId="Equation.DSMT4">
                  <p:embed/>
                </p:oleObj>
              </mc:Choice>
              <mc:Fallback>
                <p:oleObj name="Equation" r:id="rId7" imgW="80454500" imgH="52705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063" y="4508500"/>
                        <a:ext cx="7289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Text Box 11">
            <a:extLst>
              <a:ext uri="{FF2B5EF4-FFF2-40B4-BE49-F238E27FC236}">
                <a16:creationId xmlns:a16="http://schemas.microsoft.com/office/drawing/2014/main" id="{3B4E5D6B-6201-5241-8C7D-2F8F2154338F}"/>
              </a:ext>
            </a:extLst>
          </p:cNvPr>
          <p:cNvSpPr txBox="1">
            <a:spLocks noChangeArrowheads="1"/>
          </p:cNvSpPr>
          <p:nvPr/>
        </p:nvSpPr>
        <p:spPr bwMode="auto">
          <a:xfrm>
            <a:off x="701675" y="5364163"/>
            <a:ext cx="805656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2400" dirty="0">
                <a:ea typeface="宋体" panose="02010600030101010101" pitchFamily="2" charset="-122"/>
              </a:rPr>
              <a:t>B</a:t>
            </a:r>
            <a:r>
              <a:rPr lang="zh-CN" altLang="en-US" sz="2400" dirty="0">
                <a:ea typeface="宋体" panose="02010600030101010101" pitchFamily="2" charset="-122"/>
              </a:rPr>
              <a:t>为主瓣归一化幅值下降到</a:t>
            </a:r>
            <a:r>
              <a:rPr lang="en-US" altLang="zh-CN" sz="2400" dirty="0">
                <a:ea typeface="宋体" panose="02010600030101010101" pitchFamily="2" charset="-122"/>
              </a:rPr>
              <a:t>-3dB</a:t>
            </a:r>
            <a:r>
              <a:rPr lang="zh-CN" altLang="en-US" sz="2400" dirty="0">
                <a:ea typeface="宋体" panose="02010600030101010101" pitchFamily="2" charset="-122"/>
              </a:rPr>
              <a:t>时的带宽</a:t>
            </a:r>
            <a:r>
              <a:rPr lang="en-US" altLang="zh-CN" sz="2400" dirty="0">
                <a:ea typeface="宋体" panose="02010600030101010101" pitchFamily="2" charset="-122"/>
              </a:rPr>
              <a:t>, B</a:t>
            </a:r>
            <a:r>
              <a:rPr lang="en-US" altLang="zh-CN" sz="2400" baseline="-25000" dirty="0">
                <a:ea typeface="宋体" panose="02010600030101010101" pitchFamily="2" charset="-122"/>
              </a:rPr>
              <a:t>0</a:t>
            </a:r>
            <a:r>
              <a:rPr lang="zh-CN" altLang="en-US" sz="2400" dirty="0">
                <a:ea typeface="宋体" panose="02010600030101010101" pitchFamily="2" charset="-122"/>
              </a:rPr>
              <a:t>主瓣两个过零点之间的宽度</a:t>
            </a:r>
            <a:r>
              <a:rPr lang="en-US" altLang="zh-CN" sz="2400" dirty="0">
                <a:ea typeface="宋体" panose="02010600030101010101" pitchFamily="2" charset="-122"/>
              </a:rPr>
              <a:t>, A</a:t>
            </a:r>
            <a:r>
              <a:rPr lang="zh-CN" altLang="en-US" sz="2400" dirty="0">
                <a:ea typeface="宋体" panose="02010600030101010101" pitchFamily="2" charset="-122"/>
              </a:rPr>
              <a:t>最大边瓣峰值</a:t>
            </a:r>
            <a:r>
              <a:rPr lang="en-US" altLang="zh-CN" sz="2400" dirty="0">
                <a:ea typeface="宋体" panose="02010600030101010101" pitchFamily="2" charset="-122"/>
              </a:rPr>
              <a:t>, D</a:t>
            </a:r>
            <a:r>
              <a:rPr lang="zh-CN" altLang="en-US" sz="2400" dirty="0">
                <a:ea typeface="宋体" panose="02010600030101010101" pitchFamily="2" charset="-122"/>
              </a:rPr>
              <a:t>边瓣峰值渐近衰减速度</a:t>
            </a:r>
            <a:r>
              <a:rPr lang="en-US" altLang="zh-CN" sz="2400" dirty="0">
                <a:ea typeface="宋体" panose="02010600030101010101" pitchFamily="2" charset="-122"/>
              </a:rPr>
              <a:t>.</a:t>
            </a:r>
          </a:p>
        </p:txBody>
      </p:sp>
      <p:sp>
        <p:nvSpPr>
          <p:cNvPr id="36874" name="页脚占位符 1">
            <a:extLst>
              <a:ext uri="{FF2B5EF4-FFF2-40B4-BE49-F238E27FC236}">
                <a16:creationId xmlns:a16="http://schemas.microsoft.com/office/drawing/2014/main" id="{17721534-C2B5-DC4C-B201-296884BF6A6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pic>
        <p:nvPicPr>
          <p:cNvPr id="12" name="Picture 4" descr="8t3">
            <a:extLst>
              <a:ext uri="{FF2B5EF4-FFF2-40B4-BE49-F238E27FC236}">
                <a16:creationId xmlns:a16="http://schemas.microsoft.com/office/drawing/2014/main" id="{253B646A-EF8E-ED47-B7A1-6145361CA971}"/>
              </a:ext>
            </a:extLst>
          </p:cNvPr>
          <p:cNvPicPr>
            <a:picLocks noChangeAspect="1" noChangeArrowheads="1"/>
          </p:cNvPicPr>
          <p:nvPr/>
        </p:nvPicPr>
        <p:blipFill rotWithShape="1">
          <a:blip r:embed="rId9">
            <a:clrChange>
              <a:clrFrom>
                <a:srgbClr val="FFFFFF"/>
              </a:clrFrom>
              <a:clrTo>
                <a:srgbClr val="FFFFFF">
                  <a:alpha val="0"/>
                </a:srgbClr>
              </a:clrTo>
            </a:clrChange>
            <a:lum bright="-42000" contrast="-24000"/>
            <a:extLst>
              <a:ext uri="{28A0092B-C50C-407E-A947-70E740481C1C}">
                <a14:useLocalDpi xmlns:a14="http://schemas.microsoft.com/office/drawing/2010/main" val="0"/>
              </a:ext>
            </a:extLst>
          </a:blip>
          <a:srcRect t="13227" b="70612"/>
          <a:stretch/>
        </p:blipFill>
        <p:spPr bwMode="auto">
          <a:xfrm>
            <a:off x="3535205" y="1064022"/>
            <a:ext cx="5437363" cy="175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6">
            <a:extLst>
              <a:ext uri="{FF2B5EF4-FFF2-40B4-BE49-F238E27FC236}">
                <a16:creationId xmlns:a16="http://schemas.microsoft.com/office/drawing/2014/main" id="{1973B6F3-18F9-C445-B47B-15B593694A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A62347E5-D22E-0049-A00B-90F60DABAEE1}" type="slidenum">
              <a:rPr kumimoji="0" lang="en-US" altLang="zh-CN" sz="1400" b="0" smtClean="0">
                <a:solidFill>
                  <a:schemeClr val="hlink"/>
                </a:solidFill>
                <a:ea typeface="宋体" panose="02010600030101010101" pitchFamily="2" charset="-122"/>
              </a:rPr>
              <a:pPr>
                <a:spcBef>
                  <a:spcPct val="0"/>
                </a:spcBef>
                <a:buClrTx/>
                <a:buSzTx/>
                <a:buFontTx/>
                <a:buNone/>
              </a:pPr>
              <a:t>18</a:t>
            </a:fld>
            <a:endParaRPr kumimoji="0" lang="en-US" altLang="zh-CN" sz="1400" b="0">
              <a:solidFill>
                <a:schemeClr val="hlink"/>
              </a:solidFill>
              <a:ea typeface="宋体" panose="02010600030101010101" pitchFamily="2" charset="-122"/>
            </a:endParaRPr>
          </a:p>
        </p:txBody>
      </p:sp>
      <p:sp>
        <p:nvSpPr>
          <p:cNvPr id="569346" name="Rectangle 2">
            <a:extLst>
              <a:ext uri="{FF2B5EF4-FFF2-40B4-BE49-F238E27FC236}">
                <a16:creationId xmlns:a16="http://schemas.microsoft.com/office/drawing/2014/main" id="{46F1F195-0AFA-CE42-9DE0-77FE97B0D00F}"/>
              </a:ext>
            </a:extLst>
          </p:cNvPr>
          <p:cNvSpPr>
            <a:spLocks noGrp="1" noChangeArrowheads="1"/>
          </p:cNvSpPr>
          <p:nvPr>
            <p:ph type="title"/>
          </p:nvPr>
        </p:nvSpPr>
        <p:spPr/>
        <p:txBody>
          <a:bodyPr/>
          <a:lstStyle/>
          <a:p>
            <a:pPr eaLnBrk="1" hangingPunct="1">
              <a:defRPr/>
            </a:pPr>
            <a:r>
              <a:rPr lang="zh-CN" altLang="en-US" sz="4000" b="0">
                <a:latin typeface="Arial" charset="0"/>
              </a:rPr>
              <a:t>三角（</a:t>
            </a:r>
            <a:r>
              <a:rPr lang="en-US" altLang="zh-CN" sz="4000" b="0">
                <a:latin typeface="Arial" charset="0"/>
              </a:rPr>
              <a:t>Bartlett</a:t>
            </a:r>
            <a:r>
              <a:rPr lang="zh-CN" altLang="en-US" sz="4000" b="0">
                <a:latin typeface="Arial" charset="0"/>
              </a:rPr>
              <a:t>）窗</a:t>
            </a:r>
          </a:p>
        </p:txBody>
      </p:sp>
      <p:sp>
        <p:nvSpPr>
          <p:cNvPr id="37891" name="Rectangle 3">
            <a:extLst>
              <a:ext uri="{FF2B5EF4-FFF2-40B4-BE49-F238E27FC236}">
                <a16:creationId xmlns:a16="http://schemas.microsoft.com/office/drawing/2014/main" id="{C71C66F0-5934-3040-B491-C63163F2AF56}"/>
              </a:ext>
            </a:extLst>
          </p:cNvPr>
          <p:cNvSpPr>
            <a:spLocks noGrp="1" noChangeArrowheads="1"/>
          </p:cNvSpPr>
          <p:nvPr>
            <p:ph type="body" sz="half" idx="1"/>
          </p:nvPr>
        </p:nvSpPr>
        <p:spPr>
          <a:xfrm>
            <a:off x="1116013" y="1584325"/>
            <a:ext cx="3810000" cy="4114800"/>
          </a:xfrm>
        </p:spPr>
        <p:txBody>
          <a:bodyPr/>
          <a:lstStyle/>
          <a:p>
            <a:pPr eaLnBrk="1" hangingPunct="1"/>
            <a:r>
              <a:rPr lang="zh-CN" altLang="en-US" sz="2800"/>
              <a:t>三角（</a:t>
            </a:r>
            <a:r>
              <a:rPr lang="en-US" altLang="zh-CN" sz="2800"/>
              <a:t>Bartlett</a:t>
            </a:r>
            <a:r>
              <a:rPr lang="zh-CN" altLang="en-US" sz="2800"/>
              <a:t>）窗 </a:t>
            </a:r>
          </a:p>
        </p:txBody>
      </p:sp>
      <p:sp>
        <p:nvSpPr>
          <p:cNvPr id="37892" name="Rectangle 7">
            <a:extLst>
              <a:ext uri="{FF2B5EF4-FFF2-40B4-BE49-F238E27FC236}">
                <a16:creationId xmlns:a16="http://schemas.microsoft.com/office/drawing/2014/main" id="{77DB8DD5-44AA-1546-917F-1674ED60E2EA}"/>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7893" name="Object 6">
            <a:extLst>
              <a:ext uri="{FF2B5EF4-FFF2-40B4-BE49-F238E27FC236}">
                <a16:creationId xmlns:a16="http://schemas.microsoft.com/office/drawing/2014/main" id="{11782A21-FCF2-5748-9C29-D33561AD8A2F}"/>
              </a:ext>
            </a:extLst>
          </p:cNvPr>
          <p:cNvGraphicFramePr>
            <a:graphicFrameLocks noChangeAspect="1"/>
          </p:cNvGraphicFramePr>
          <p:nvPr>
            <p:extLst>
              <p:ext uri="{D42A27DB-BD31-4B8C-83A1-F6EECF244321}">
                <p14:modId xmlns:p14="http://schemas.microsoft.com/office/powerpoint/2010/main" val="1740252694"/>
              </p:ext>
            </p:extLst>
          </p:nvPr>
        </p:nvGraphicFramePr>
        <p:xfrm>
          <a:off x="2339752" y="2124074"/>
          <a:ext cx="4175348" cy="1811853"/>
        </p:xfrm>
        <a:graphic>
          <a:graphicData uri="http://schemas.openxmlformats.org/presentationml/2006/ole">
            <mc:AlternateContent xmlns:mc="http://schemas.openxmlformats.org/markup-compatibility/2006">
              <mc:Choice xmlns:v="urn:schemas-microsoft-com:vml" Requires="v">
                <p:oleObj spid="_x0000_s37928" name="Equation" r:id="rId3" imgW="44475400" imgH="19304000" progId="Equation.DSMT4">
                  <p:embed/>
                </p:oleObj>
              </mc:Choice>
              <mc:Fallback>
                <p:oleObj name="Equation" r:id="rId3" imgW="44475400" imgH="19304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124074"/>
                        <a:ext cx="4175348" cy="1811853"/>
                      </a:xfrm>
                      <a:prstGeom prst="rect">
                        <a:avLst/>
                      </a:prstGeom>
                      <a:noFill/>
                      <a:ln>
                        <a:noFill/>
                      </a:ln>
                    </p:spPr>
                  </p:pic>
                </p:oleObj>
              </mc:Fallback>
            </mc:AlternateContent>
          </a:graphicData>
        </a:graphic>
      </p:graphicFrame>
      <p:sp>
        <p:nvSpPr>
          <p:cNvPr id="37894" name="Rectangle 9">
            <a:extLst>
              <a:ext uri="{FF2B5EF4-FFF2-40B4-BE49-F238E27FC236}">
                <a16:creationId xmlns:a16="http://schemas.microsoft.com/office/drawing/2014/main" id="{431B0ACA-DA45-CE46-AF09-B465990F459B}"/>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7895" name="Object 8">
            <a:extLst>
              <a:ext uri="{FF2B5EF4-FFF2-40B4-BE49-F238E27FC236}">
                <a16:creationId xmlns:a16="http://schemas.microsoft.com/office/drawing/2014/main" id="{6CE3AAC4-238D-1542-8DA7-B9F64D9F2D71}"/>
              </a:ext>
            </a:extLst>
          </p:cNvPr>
          <p:cNvGraphicFramePr>
            <a:graphicFrameLocks noChangeAspect="1"/>
          </p:cNvGraphicFramePr>
          <p:nvPr>
            <p:extLst>
              <p:ext uri="{D42A27DB-BD31-4B8C-83A1-F6EECF244321}">
                <p14:modId xmlns:p14="http://schemas.microsoft.com/office/powerpoint/2010/main" val="2810679548"/>
              </p:ext>
            </p:extLst>
          </p:nvPr>
        </p:nvGraphicFramePr>
        <p:xfrm>
          <a:off x="2063283" y="4215159"/>
          <a:ext cx="4925211" cy="1158052"/>
        </p:xfrm>
        <a:graphic>
          <a:graphicData uri="http://schemas.openxmlformats.org/presentationml/2006/ole">
            <mc:AlternateContent xmlns:mc="http://schemas.openxmlformats.org/markup-compatibility/2006">
              <mc:Choice xmlns:v="urn:schemas-microsoft-com:vml" Requires="v">
                <p:oleObj spid="_x0000_s37929" name="Equation" r:id="rId5" imgW="48272700" imgH="11404600" progId="Equation.DSMT4">
                  <p:embed/>
                </p:oleObj>
              </mc:Choice>
              <mc:Fallback>
                <p:oleObj name="Equation" r:id="rId5" imgW="48272700" imgH="11404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283" y="4215159"/>
                        <a:ext cx="4925211" cy="1158052"/>
                      </a:xfrm>
                      <a:prstGeom prst="rect">
                        <a:avLst/>
                      </a:prstGeom>
                      <a:noFill/>
                      <a:ln>
                        <a:noFill/>
                      </a:ln>
                    </p:spPr>
                  </p:pic>
                </p:oleObj>
              </mc:Fallback>
            </mc:AlternateContent>
          </a:graphicData>
        </a:graphic>
      </p:graphicFrame>
      <p:graphicFrame>
        <p:nvGraphicFramePr>
          <p:cNvPr id="37896" name="Object 11">
            <a:extLst>
              <a:ext uri="{FF2B5EF4-FFF2-40B4-BE49-F238E27FC236}">
                <a16:creationId xmlns:a16="http://schemas.microsoft.com/office/drawing/2014/main" id="{8A76095D-4651-7341-AA4D-936385A05CE8}"/>
              </a:ext>
            </a:extLst>
          </p:cNvPr>
          <p:cNvGraphicFramePr>
            <a:graphicFrameLocks noGrp="1" noChangeAspect="1"/>
          </p:cNvGraphicFramePr>
          <p:nvPr>
            <p:ph sz="half" idx="2"/>
            <p:extLst>
              <p:ext uri="{D42A27DB-BD31-4B8C-83A1-F6EECF244321}">
                <p14:modId xmlns:p14="http://schemas.microsoft.com/office/powerpoint/2010/main" val="1969834562"/>
              </p:ext>
            </p:extLst>
          </p:nvPr>
        </p:nvGraphicFramePr>
        <p:xfrm>
          <a:off x="769937" y="5896804"/>
          <a:ext cx="7680325" cy="493713"/>
        </p:xfrm>
        <a:graphic>
          <a:graphicData uri="http://schemas.openxmlformats.org/presentationml/2006/ole">
            <mc:AlternateContent xmlns:mc="http://schemas.openxmlformats.org/markup-compatibility/2006">
              <mc:Choice xmlns:v="urn:schemas-microsoft-com:vml" Requires="v">
                <p:oleObj spid="_x0000_s37930" name="Equation" r:id="rId7" imgW="81915000" imgH="5270500" progId="Equation.DSMT4">
                  <p:embed/>
                </p:oleObj>
              </mc:Choice>
              <mc:Fallback>
                <p:oleObj name="Equation" r:id="rId7" imgW="81915000" imgH="52705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937" y="5896804"/>
                        <a:ext cx="76803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7" name="页脚占位符 1">
            <a:extLst>
              <a:ext uri="{FF2B5EF4-FFF2-40B4-BE49-F238E27FC236}">
                <a16:creationId xmlns:a16="http://schemas.microsoft.com/office/drawing/2014/main" id="{5FB664CB-5BBF-A140-B6AC-CE35BC2C755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7">
            <a:extLst>
              <a:ext uri="{FF2B5EF4-FFF2-40B4-BE49-F238E27FC236}">
                <a16:creationId xmlns:a16="http://schemas.microsoft.com/office/drawing/2014/main" id="{6529646C-3F47-CE45-A454-27B22CC795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9A4D6518-E978-E44D-8F41-6FEBC81D9923}" type="slidenum">
              <a:rPr kumimoji="0" lang="en-US" altLang="zh-CN" sz="1400" b="0" smtClean="0">
                <a:solidFill>
                  <a:schemeClr val="hlink"/>
                </a:solidFill>
                <a:ea typeface="宋体" panose="02010600030101010101" pitchFamily="2" charset="-122"/>
              </a:rPr>
              <a:pPr>
                <a:spcBef>
                  <a:spcPct val="0"/>
                </a:spcBef>
                <a:buClrTx/>
                <a:buSzTx/>
                <a:buFontTx/>
                <a:buNone/>
              </a:pPr>
              <a:t>19</a:t>
            </a:fld>
            <a:endParaRPr kumimoji="0" lang="en-US" altLang="zh-CN" sz="1400" b="0">
              <a:solidFill>
                <a:schemeClr val="hlink"/>
              </a:solidFill>
              <a:ea typeface="宋体" panose="02010600030101010101" pitchFamily="2" charset="-122"/>
            </a:endParaRPr>
          </a:p>
        </p:txBody>
      </p:sp>
      <p:sp>
        <p:nvSpPr>
          <p:cNvPr id="570370" name="Rectangle 2">
            <a:extLst>
              <a:ext uri="{FF2B5EF4-FFF2-40B4-BE49-F238E27FC236}">
                <a16:creationId xmlns:a16="http://schemas.microsoft.com/office/drawing/2014/main" id="{F475AFAC-B264-0843-AB08-45053CB1B260}"/>
              </a:ext>
            </a:extLst>
          </p:cNvPr>
          <p:cNvSpPr>
            <a:spLocks noGrp="1" noChangeArrowheads="1"/>
          </p:cNvSpPr>
          <p:nvPr>
            <p:ph type="title"/>
          </p:nvPr>
        </p:nvSpPr>
        <p:spPr/>
        <p:txBody>
          <a:bodyPr/>
          <a:lstStyle/>
          <a:p>
            <a:pPr eaLnBrk="1" hangingPunct="1">
              <a:defRPr/>
            </a:pPr>
            <a:r>
              <a:rPr lang="zh-CN" altLang="en-US" sz="4000" b="0">
                <a:effectLst>
                  <a:outerShdw blurRad="38100" dist="38100" dir="2700000" algn="tl">
                    <a:srgbClr val="C0C0C0"/>
                  </a:outerShdw>
                </a:effectLst>
                <a:latin typeface="Arial" panose="020B0604020202020204" pitchFamily="34" charset="0"/>
              </a:rPr>
              <a:t>汉宁（</a:t>
            </a:r>
            <a:r>
              <a:rPr lang="en-US" altLang="zh-CN" sz="4000" b="0">
                <a:effectLst>
                  <a:outerShdw blurRad="38100" dist="38100" dir="2700000" algn="tl">
                    <a:srgbClr val="C0C0C0"/>
                  </a:outerShdw>
                </a:effectLst>
                <a:latin typeface="Arial" panose="020B0604020202020204" pitchFamily="34" charset="0"/>
              </a:rPr>
              <a:t>Hanning</a:t>
            </a:r>
            <a:r>
              <a:rPr lang="zh-CN" altLang="en-US" sz="4000" b="0">
                <a:effectLst>
                  <a:outerShdw blurRad="38100" dist="38100" dir="2700000" algn="tl">
                    <a:srgbClr val="C0C0C0"/>
                  </a:outerShdw>
                </a:effectLst>
                <a:latin typeface="Arial" panose="020B0604020202020204" pitchFamily="34" charset="0"/>
              </a:rPr>
              <a:t>）窗</a:t>
            </a:r>
          </a:p>
        </p:txBody>
      </p:sp>
      <p:sp>
        <p:nvSpPr>
          <p:cNvPr id="38915" name="Rectangle 3">
            <a:extLst>
              <a:ext uri="{FF2B5EF4-FFF2-40B4-BE49-F238E27FC236}">
                <a16:creationId xmlns:a16="http://schemas.microsoft.com/office/drawing/2014/main" id="{EFFAB8BD-3BD7-794F-B0D0-80DE72DD247A}"/>
              </a:ext>
            </a:extLst>
          </p:cNvPr>
          <p:cNvSpPr>
            <a:spLocks noGrp="1" noChangeArrowheads="1"/>
          </p:cNvSpPr>
          <p:nvPr>
            <p:ph type="body" sz="half" idx="1"/>
          </p:nvPr>
        </p:nvSpPr>
        <p:spPr>
          <a:xfrm>
            <a:off x="1116013" y="1493838"/>
            <a:ext cx="3810000" cy="4114800"/>
          </a:xfrm>
        </p:spPr>
        <p:txBody>
          <a:bodyPr/>
          <a:lstStyle/>
          <a:p>
            <a:pPr eaLnBrk="1" hangingPunct="1"/>
            <a:r>
              <a:rPr lang="zh-CN" altLang="en-US" sz="2800"/>
              <a:t>汉宁（</a:t>
            </a:r>
            <a:r>
              <a:rPr lang="en-US" altLang="zh-CN" sz="2800"/>
              <a:t>Hanning</a:t>
            </a:r>
            <a:r>
              <a:rPr lang="zh-CN" altLang="en-US" sz="2800"/>
              <a:t>）窗 </a:t>
            </a:r>
          </a:p>
        </p:txBody>
      </p:sp>
      <p:graphicFrame>
        <p:nvGraphicFramePr>
          <p:cNvPr id="38916" name="Object 11">
            <a:extLst>
              <a:ext uri="{FF2B5EF4-FFF2-40B4-BE49-F238E27FC236}">
                <a16:creationId xmlns:a16="http://schemas.microsoft.com/office/drawing/2014/main" id="{3747661A-3486-7641-B9C0-66A3C146AC64}"/>
              </a:ext>
            </a:extLst>
          </p:cNvPr>
          <p:cNvGraphicFramePr>
            <a:graphicFrameLocks noGrp="1" noChangeAspect="1"/>
          </p:cNvGraphicFramePr>
          <p:nvPr>
            <p:ph sz="quarter" idx="2"/>
            <p:extLst>
              <p:ext uri="{D42A27DB-BD31-4B8C-83A1-F6EECF244321}">
                <p14:modId xmlns:p14="http://schemas.microsoft.com/office/powerpoint/2010/main" val="3850995442"/>
              </p:ext>
            </p:extLst>
          </p:nvPr>
        </p:nvGraphicFramePr>
        <p:xfrm>
          <a:off x="2411760" y="4776317"/>
          <a:ext cx="3561459" cy="751823"/>
        </p:xfrm>
        <a:graphic>
          <a:graphicData uri="http://schemas.openxmlformats.org/presentationml/2006/ole">
            <mc:AlternateContent xmlns:mc="http://schemas.openxmlformats.org/markup-compatibility/2006">
              <mc:Choice xmlns:v="urn:schemas-microsoft-com:vml" Requires="v">
                <p:oleObj spid="_x0000_s38964" name="Equation" r:id="rId3" imgW="43002200" imgH="9067800" progId="Equation.DSMT4">
                  <p:embed/>
                </p:oleObj>
              </mc:Choice>
              <mc:Fallback>
                <p:oleObj name="Equation" r:id="rId3" imgW="43002200" imgH="9067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776317"/>
                        <a:ext cx="3561459" cy="751823"/>
                      </a:xfrm>
                      <a:prstGeom prst="rect">
                        <a:avLst/>
                      </a:prstGeom>
                      <a:noFill/>
                      <a:ln>
                        <a:noFill/>
                      </a:ln>
                      <a:effectLst/>
                    </p:spPr>
                  </p:pic>
                </p:oleObj>
              </mc:Fallback>
            </mc:AlternateContent>
          </a:graphicData>
        </a:graphic>
      </p:graphicFrame>
      <p:sp>
        <p:nvSpPr>
          <p:cNvPr id="38917" name="Rectangle 5">
            <a:extLst>
              <a:ext uri="{FF2B5EF4-FFF2-40B4-BE49-F238E27FC236}">
                <a16:creationId xmlns:a16="http://schemas.microsoft.com/office/drawing/2014/main" id="{73088ACD-D74E-F54B-B327-3168C4C8ADFE}"/>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8918" name="Object 4">
            <a:extLst>
              <a:ext uri="{FF2B5EF4-FFF2-40B4-BE49-F238E27FC236}">
                <a16:creationId xmlns:a16="http://schemas.microsoft.com/office/drawing/2014/main" id="{9BE8B861-C060-E04F-8404-F5C903BEEAC8}"/>
              </a:ext>
            </a:extLst>
          </p:cNvPr>
          <p:cNvGraphicFramePr>
            <a:graphicFrameLocks noChangeAspect="1"/>
          </p:cNvGraphicFramePr>
          <p:nvPr>
            <p:extLst>
              <p:ext uri="{D42A27DB-BD31-4B8C-83A1-F6EECF244321}">
                <p14:modId xmlns:p14="http://schemas.microsoft.com/office/powerpoint/2010/main" val="492555705"/>
              </p:ext>
            </p:extLst>
          </p:nvPr>
        </p:nvGraphicFramePr>
        <p:xfrm>
          <a:off x="1397112" y="2348880"/>
          <a:ext cx="5841888" cy="1040274"/>
        </p:xfrm>
        <a:graphic>
          <a:graphicData uri="http://schemas.openxmlformats.org/presentationml/2006/ole">
            <mc:AlternateContent xmlns:mc="http://schemas.openxmlformats.org/markup-compatibility/2006">
              <mc:Choice xmlns:v="urn:schemas-microsoft-com:vml" Requires="v">
                <p:oleObj spid="_x0000_s38965" name="Equation" r:id="rId5" imgW="59105800" imgH="10528300" progId="Equation.DSMT4">
                  <p:embed/>
                </p:oleObj>
              </mc:Choice>
              <mc:Fallback>
                <p:oleObj name="Equation" r:id="rId5" imgW="59105800" imgH="105283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112" y="2348880"/>
                        <a:ext cx="5841888" cy="1040274"/>
                      </a:xfrm>
                      <a:prstGeom prst="rect">
                        <a:avLst/>
                      </a:prstGeom>
                      <a:noFill/>
                      <a:ln>
                        <a:noFill/>
                      </a:ln>
                    </p:spPr>
                  </p:pic>
                </p:oleObj>
              </mc:Fallback>
            </mc:AlternateContent>
          </a:graphicData>
        </a:graphic>
      </p:graphicFrame>
      <p:sp>
        <p:nvSpPr>
          <p:cNvPr id="38919" name="Rectangle 7">
            <a:extLst>
              <a:ext uri="{FF2B5EF4-FFF2-40B4-BE49-F238E27FC236}">
                <a16:creationId xmlns:a16="http://schemas.microsoft.com/office/drawing/2014/main" id="{3185A4A4-C030-DE44-9FDC-1ADCB09026DE}"/>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38920" name="Rectangle 9">
            <a:extLst>
              <a:ext uri="{FF2B5EF4-FFF2-40B4-BE49-F238E27FC236}">
                <a16:creationId xmlns:a16="http://schemas.microsoft.com/office/drawing/2014/main" id="{6DAAD54F-406F-6C43-B28E-78336E037702}"/>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8921" name="Object 8">
            <a:extLst>
              <a:ext uri="{FF2B5EF4-FFF2-40B4-BE49-F238E27FC236}">
                <a16:creationId xmlns:a16="http://schemas.microsoft.com/office/drawing/2014/main" id="{94BDE149-5CD6-374F-9DF3-D2B8780EC4C4}"/>
              </a:ext>
            </a:extLst>
          </p:cNvPr>
          <p:cNvGraphicFramePr>
            <a:graphicFrameLocks noChangeAspect="1"/>
          </p:cNvGraphicFramePr>
          <p:nvPr>
            <p:extLst>
              <p:ext uri="{D42A27DB-BD31-4B8C-83A1-F6EECF244321}">
                <p14:modId xmlns:p14="http://schemas.microsoft.com/office/powerpoint/2010/main" val="1455900595"/>
              </p:ext>
            </p:extLst>
          </p:nvPr>
        </p:nvGraphicFramePr>
        <p:xfrm>
          <a:off x="1384300" y="3657600"/>
          <a:ext cx="6064778" cy="866635"/>
        </p:xfrm>
        <a:graphic>
          <a:graphicData uri="http://schemas.openxmlformats.org/presentationml/2006/ole">
            <mc:AlternateContent xmlns:mc="http://schemas.openxmlformats.org/markup-compatibility/2006">
              <mc:Choice xmlns:v="urn:schemas-microsoft-com:vml" Requires="v">
                <p:oleObj spid="_x0000_s38966" name="Equation" r:id="rId7" imgW="73723500" imgH="10528300" progId="Equation.DSMT4">
                  <p:embed/>
                </p:oleObj>
              </mc:Choice>
              <mc:Fallback>
                <p:oleObj name="Equation" r:id="rId7" imgW="73723500" imgH="105283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4300" y="3657600"/>
                        <a:ext cx="6064778" cy="866635"/>
                      </a:xfrm>
                      <a:prstGeom prst="rect">
                        <a:avLst/>
                      </a:prstGeom>
                      <a:noFill/>
                      <a:ln>
                        <a:noFill/>
                      </a:ln>
                    </p:spPr>
                  </p:pic>
                </p:oleObj>
              </mc:Fallback>
            </mc:AlternateContent>
          </a:graphicData>
        </a:graphic>
      </p:graphicFrame>
      <p:graphicFrame>
        <p:nvGraphicFramePr>
          <p:cNvPr id="38922" name="Object 13">
            <a:extLst>
              <a:ext uri="{FF2B5EF4-FFF2-40B4-BE49-F238E27FC236}">
                <a16:creationId xmlns:a16="http://schemas.microsoft.com/office/drawing/2014/main" id="{16FDA7C3-E89E-034A-B0FF-7F331EE14270}"/>
              </a:ext>
            </a:extLst>
          </p:cNvPr>
          <p:cNvGraphicFramePr>
            <a:graphicFrameLocks noGrp="1" noChangeAspect="1"/>
          </p:cNvGraphicFramePr>
          <p:nvPr>
            <p:ph sz="quarter" idx="3"/>
            <p:extLst>
              <p:ext uri="{D42A27DB-BD31-4B8C-83A1-F6EECF244321}">
                <p14:modId xmlns:p14="http://schemas.microsoft.com/office/powerpoint/2010/main" val="3393354129"/>
              </p:ext>
            </p:extLst>
          </p:nvPr>
        </p:nvGraphicFramePr>
        <p:xfrm>
          <a:off x="511969" y="5710890"/>
          <a:ext cx="8120062" cy="522288"/>
        </p:xfrm>
        <a:graphic>
          <a:graphicData uri="http://schemas.openxmlformats.org/presentationml/2006/ole">
            <mc:AlternateContent xmlns:mc="http://schemas.openxmlformats.org/markup-compatibility/2006">
              <mc:Choice xmlns:v="urn:schemas-microsoft-com:vml" Requires="v">
                <p:oleObj spid="_x0000_s38967" name="Equation" r:id="rId9" imgW="81915000" imgH="5270500" progId="Equation.DSMT4">
                  <p:embed/>
                </p:oleObj>
              </mc:Choice>
              <mc:Fallback>
                <p:oleObj name="Equation" r:id="rId9" imgW="81915000" imgH="52705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969" y="5710890"/>
                        <a:ext cx="8120062"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页脚占位符 1">
            <a:extLst>
              <a:ext uri="{FF2B5EF4-FFF2-40B4-BE49-F238E27FC236}">
                <a16:creationId xmlns:a16="http://schemas.microsoft.com/office/drawing/2014/main" id="{8F2C322E-FF75-5F42-B0CB-B3A369983B4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a:extLst>
              <a:ext uri="{FF2B5EF4-FFF2-40B4-BE49-F238E27FC236}">
                <a16:creationId xmlns:a16="http://schemas.microsoft.com/office/drawing/2014/main" id="{7DCDCD6C-4509-5142-959C-BE346079ED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60B964FD-006B-3C49-B6D5-06DE10CE4599}" type="slidenum">
              <a:rPr kumimoji="0" lang="en-US" altLang="zh-CN" sz="1400" b="0" smtClean="0">
                <a:solidFill>
                  <a:schemeClr val="hlink"/>
                </a:solidFill>
                <a:ea typeface="宋体" panose="02010600030101010101" pitchFamily="2" charset="-122"/>
              </a:rPr>
              <a:pPr>
                <a:spcBef>
                  <a:spcPct val="0"/>
                </a:spcBef>
                <a:buClrTx/>
                <a:buSzTx/>
                <a:buFontTx/>
                <a:buNone/>
              </a:pPr>
              <a:t>2</a:t>
            </a:fld>
            <a:endParaRPr kumimoji="0" lang="en-US" altLang="zh-CN" sz="1400" b="0">
              <a:solidFill>
                <a:schemeClr val="hlink"/>
              </a:solidFill>
              <a:ea typeface="宋体" panose="02010600030101010101" pitchFamily="2" charset="-122"/>
            </a:endParaRPr>
          </a:p>
        </p:txBody>
      </p:sp>
      <p:sp>
        <p:nvSpPr>
          <p:cNvPr id="172034" name="Rectangle 2">
            <a:extLst>
              <a:ext uri="{FF2B5EF4-FFF2-40B4-BE49-F238E27FC236}">
                <a16:creationId xmlns:a16="http://schemas.microsoft.com/office/drawing/2014/main" id="{E95AD431-E45B-564E-B14E-C0C7CCF47DD5}"/>
              </a:ext>
            </a:extLst>
          </p:cNvPr>
          <p:cNvSpPr>
            <a:spLocks noGrp="1" noChangeArrowheads="1"/>
          </p:cNvSpPr>
          <p:nvPr>
            <p:ph type="title"/>
          </p:nvPr>
        </p:nvSpPr>
        <p:spPr>
          <a:xfrm>
            <a:off x="1403350" y="188913"/>
            <a:ext cx="3925888" cy="779462"/>
          </a:xfrm>
        </p:spPr>
        <p:txBody>
          <a:bodyPr/>
          <a:lstStyle/>
          <a:p>
            <a:pPr eaLnBrk="1" hangingPunct="1">
              <a:defRPr/>
            </a:pPr>
            <a:r>
              <a:rPr lang="zh-CN" altLang="en-US" sz="4000" b="0">
                <a:effectLst>
                  <a:outerShdw blurRad="38100" dist="38100" dir="2700000" algn="tl">
                    <a:srgbClr val="C0C0C0"/>
                  </a:outerShdw>
                </a:effectLst>
                <a:latin typeface="Arial" panose="020B0604020202020204" pitchFamily="34" charset="0"/>
              </a:rPr>
              <a:t>本章目录</a:t>
            </a:r>
          </a:p>
        </p:txBody>
      </p:sp>
      <p:sp>
        <p:nvSpPr>
          <p:cNvPr id="172035" name="Rectangle 3">
            <a:extLst>
              <a:ext uri="{FF2B5EF4-FFF2-40B4-BE49-F238E27FC236}">
                <a16:creationId xmlns:a16="http://schemas.microsoft.com/office/drawing/2014/main" id="{00F3A74B-A8B6-044C-B209-0A638B769AFF}"/>
              </a:ext>
            </a:extLst>
          </p:cNvPr>
          <p:cNvSpPr>
            <a:spLocks noGrp="1" noChangeArrowheads="1"/>
          </p:cNvSpPr>
          <p:nvPr>
            <p:ph type="body" idx="1"/>
          </p:nvPr>
        </p:nvSpPr>
        <p:spPr>
          <a:xfrm>
            <a:off x="746125" y="1449388"/>
            <a:ext cx="7326313" cy="647700"/>
          </a:xfrm>
        </p:spPr>
        <p:txBody>
          <a:bodyPr/>
          <a:lstStyle/>
          <a:p>
            <a:pPr eaLnBrk="1" hangingPunct="1">
              <a:defRPr/>
            </a:pPr>
            <a:r>
              <a:rPr lang="zh-CN" altLang="en-US">
                <a:effectLst>
                  <a:outerShdw blurRad="38100" dist="38100" dir="2700000" algn="tl">
                    <a:srgbClr val="C0C0C0"/>
                  </a:outerShdw>
                </a:effectLst>
              </a:rPr>
              <a:t>利用窗函数法设计</a:t>
            </a:r>
            <a:r>
              <a:rPr lang="en-US" altLang="zh-CN">
                <a:effectLst>
                  <a:outerShdw blurRad="38100" dist="38100" dir="2700000" algn="tl">
                    <a:srgbClr val="C0C0C0"/>
                  </a:outerShdw>
                </a:effectLst>
              </a:rPr>
              <a:t>FIR</a:t>
            </a:r>
            <a:r>
              <a:rPr lang="zh-CN" altLang="en-US">
                <a:effectLst>
                  <a:outerShdw blurRad="38100" dist="38100" dir="2700000" algn="tl">
                    <a:srgbClr val="C0C0C0"/>
                  </a:outerShdw>
                </a:effectLst>
              </a:rPr>
              <a:t>滤波器</a:t>
            </a:r>
            <a:r>
              <a:rPr lang="zh-CN" altLang="en-US"/>
              <a:t> </a:t>
            </a:r>
          </a:p>
        </p:txBody>
      </p:sp>
      <p:sp>
        <p:nvSpPr>
          <p:cNvPr id="220162" name="Rectangle 2">
            <a:extLst>
              <a:ext uri="{FF2B5EF4-FFF2-40B4-BE49-F238E27FC236}">
                <a16:creationId xmlns:a16="http://schemas.microsoft.com/office/drawing/2014/main" id="{60CD04CD-F0AC-584B-9BF5-55A24C8C9B43}"/>
              </a:ext>
            </a:extLst>
          </p:cNvPr>
          <p:cNvSpPr>
            <a:spLocks noChangeArrowheads="1"/>
          </p:cNvSpPr>
          <p:nvPr/>
        </p:nvSpPr>
        <p:spPr bwMode="auto">
          <a:xfrm>
            <a:off x="746125" y="2312988"/>
            <a:ext cx="7237413" cy="649287"/>
          </a:xfrm>
          <a:prstGeom prst="rect">
            <a:avLst/>
          </a:prstGeom>
          <a:noFill/>
          <a:ln>
            <a:noFill/>
          </a:ln>
          <a:effec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eaLnBrk="1" hangingPunct="1">
              <a:defRPr/>
            </a:pPr>
            <a:r>
              <a:rPr lang="zh-CN" altLang="en-US">
                <a:effectLst>
                  <a:outerShdw blurRad="38100" dist="38100" dir="2700000" algn="tl">
                    <a:srgbClr val="C0C0C0"/>
                  </a:outerShdw>
                </a:effectLst>
              </a:rPr>
              <a:t>利用频域采样法设计</a:t>
            </a:r>
            <a:r>
              <a:rPr lang="en-US" altLang="zh-CN">
                <a:effectLst>
                  <a:outerShdw blurRad="38100" dist="38100" dir="2700000" algn="tl">
                    <a:srgbClr val="C0C0C0"/>
                  </a:outerShdw>
                </a:effectLst>
              </a:rPr>
              <a:t>FIR</a:t>
            </a:r>
            <a:r>
              <a:rPr lang="zh-CN" altLang="en-US">
                <a:effectLst>
                  <a:outerShdw blurRad="38100" dist="38100" dir="2700000" algn="tl">
                    <a:srgbClr val="C0C0C0"/>
                  </a:outerShdw>
                </a:effectLst>
              </a:rPr>
              <a:t>滤波器</a:t>
            </a:r>
            <a:r>
              <a:rPr lang="zh-CN" altLang="en-US"/>
              <a:t> </a:t>
            </a:r>
          </a:p>
        </p:txBody>
      </p:sp>
      <p:sp>
        <p:nvSpPr>
          <p:cNvPr id="220163" name="Rectangle 3">
            <a:extLst>
              <a:ext uri="{FF2B5EF4-FFF2-40B4-BE49-F238E27FC236}">
                <a16:creationId xmlns:a16="http://schemas.microsoft.com/office/drawing/2014/main" id="{91DB5D37-F29E-8F46-AC72-F3499A7DECB9}"/>
              </a:ext>
            </a:extLst>
          </p:cNvPr>
          <p:cNvSpPr>
            <a:spLocks noChangeArrowheads="1"/>
          </p:cNvSpPr>
          <p:nvPr/>
        </p:nvSpPr>
        <p:spPr bwMode="auto">
          <a:xfrm>
            <a:off x="746125" y="3249613"/>
            <a:ext cx="5472113" cy="576262"/>
          </a:xfrm>
          <a:prstGeom prst="rect">
            <a:avLst/>
          </a:prstGeom>
          <a:noFill/>
          <a:ln>
            <a:noFill/>
          </a:ln>
          <a:effec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eaLnBrk="1" hangingPunct="1">
              <a:defRPr/>
            </a:pP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FIR</a:t>
            </a:r>
            <a:r>
              <a:rPr lang="zh-CN" altLang="en-US" dirty="0">
                <a:effectLst>
                  <a:outerShdw blurRad="38100" dist="38100" dir="2700000" algn="tl">
                    <a:srgbClr val="C0C0C0"/>
                  </a:outerShdw>
                </a:effectLst>
              </a:rPr>
              <a:t>数字滤波器的优化设计</a:t>
            </a:r>
            <a:r>
              <a:rPr lang="zh-CN" altLang="en-US" dirty="0"/>
              <a:t> </a:t>
            </a:r>
          </a:p>
        </p:txBody>
      </p:sp>
      <p:sp>
        <p:nvSpPr>
          <p:cNvPr id="220166" name="Rectangle 6">
            <a:extLst>
              <a:ext uri="{FF2B5EF4-FFF2-40B4-BE49-F238E27FC236}">
                <a16:creationId xmlns:a16="http://schemas.microsoft.com/office/drawing/2014/main" id="{84643A90-9280-BD4E-8EA8-2DC4E4A2D204}"/>
              </a:ext>
            </a:extLst>
          </p:cNvPr>
          <p:cNvSpPr>
            <a:spLocks noChangeArrowheads="1"/>
          </p:cNvSpPr>
          <p:nvPr/>
        </p:nvSpPr>
        <p:spPr bwMode="auto">
          <a:xfrm>
            <a:off x="755650" y="4094163"/>
            <a:ext cx="7156450" cy="576262"/>
          </a:xfrm>
          <a:prstGeom prst="rect">
            <a:avLst/>
          </a:prstGeom>
          <a:noFill/>
          <a:ln>
            <a:noFill/>
          </a:ln>
          <a:effec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eaLnBrk="1" hangingPunct="1">
              <a:defRPr/>
            </a:pPr>
            <a:r>
              <a:rPr lang="en-US" altLang="zh-CN">
                <a:effectLst>
                  <a:outerShdw blurRad="38100" dist="38100" dir="2700000" algn="tl">
                    <a:srgbClr val="C0C0C0"/>
                  </a:outerShdw>
                </a:effectLst>
              </a:rPr>
              <a:t>IIR</a:t>
            </a:r>
            <a:r>
              <a:rPr lang="zh-CN" altLang="en-US">
                <a:effectLst>
                  <a:outerShdw blurRad="38100" dist="38100" dir="2700000" algn="tl">
                    <a:srgbClr val="C0C0C0"/>
                  </a:outerShdw>
                </a:effectLst>
              </a:rPr>
              <a:t>与</a:t>
            </a:r>
            <a:r>
              <a:rPr lang="en-US" altLang="zh-CN">
                <a:effectLst>
                  <a:outerShdw blurRad="38100" dist="38100" dir="2700000" algn="tl">
                    <a:srgbClr val="C0C0C0"/>
                  </a:outerShdw>
                </a:effectLst>
              </a:rPr>
              <a:t>FIR</a:t>
            </a:r>
            <a:r>
              <a:rPr lang="zh-CN" altLang="en-US">
                <a:effectLst>
                  <a:outerShdw blurRad="38100" dist="38100" dir="2700000" algn="tl">
                    <a:srgbClr val="C0C0C0"/>
                  </a:outerShdw>
                </a:effectLst>
              </a:rPr>
              <a:t>数字滤波器的比较</a:t>
            </a:r>
            <a:r>
              <a:rPr lang="zh-CN" altLang="en-US"/>
              <a:t> </a:t>
            </a:r>
          </a:p>
        </p:txBody>
      </p:sp>
      <p:sp>
        <p:nvSpPr>
          <p:cNvPr id="18439" name="页脚占位符 1">
            <a:extLst>
              <a:ext uri="{FF2B5EF4-FFF2-40B4-BE49-F238E27FC236}">
                <a16:creationId xmlns:a16="http://schemas.microsoft.com/office/drawing/2014/main" id="{0770224F-A16A-8347-9300-41B9F1404CA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1000"/>
                                        <p:tgtEl>
                                          <p:spTgt spid="17203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0162"/>
                                        </p:tgtEl>
                                        <p:attrNameLst>
                                          <p:attrName>style.visibility</p:attrName>
                                        </p:attrNameLst>
                                      </p:cBhvr>
                                      <p:to>
                                        <p:strVal val="visible"/>
                                      </p:to>
                                    </p:set>
                                    <p:animEffect transition="in" filter="blinds(horizontal)">
                                      <p:cBhvr>
                                        <p:cTn id="10" dur="1000"/>
                                        <p:tgtEl>
                                          <p:spTgt spid="22016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0163"/>
                                        </p:tgtEl>
                                        <p:attrNameLst>
                                          <p:attrName>style.visibility</p:attrName>
                                        </p:attrNameLst>
                                      </p:cBhvr>
                                      <p:to>
                                        <p:strVal val="visible"/>
                                      </p:to>
                                    </p:set>
                                    <p:animEffect transition="in" filter="blinds(horizontal)">
                                      <p:cBhvr>
                                        <p:cTn id="13" dur="1000"/>
                                        <p:tgtEl>
                                          <p:spTgt spid="22016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0166"/>
                                        </p:tgtEl>
                                        <p:attrNameLst>
                                          <p:attrName>style.visibility</p:attrName>
                                        </p:attrNameLst>
                                      </p:cBhvr>
                                      <p:to>
                                        <p:strVal val="visible"/>
                                      </p:to>
                                    </p:set>
                                    <p:animEffect transition="in" filter="blinds(horizontal)">
                                      <p:cBhvr>
                                        <p:cTn id="16" dur="1000"/>
                                        <p:tgtEl>
                                          <p:spTgt spid="22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220162" grpId="0"/>
      <p:bldP spid="220163" grpId="0"/>
      <p:bldP spid="2201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6">
            <a:extLst>
              <a:ext uri="{FF2B5EF4-FFF2-40B4-BE49-F238E27FC236}">
                <a16:creationId xmlns:a16="http://schemas.microsoft.com/office/drawing/2014/main" id="{952FC6FE-59A9-ED4A-AEBD-2ED5FCBA9A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C8C6C564-18A6-C14A-817D-595D1CC8F546}" type="slidenum">
              <a:rPr kumimoji="0" lang="en-US" altLang="zh-CN" sz="1400" b="0" smtClean="0">
                <a:solidFill>
                  <a:schemeClr val="hlink"/>
                </a:solidFill>
                <a:ea typeface="宋体" panose="02010600030101010101" pitchFamily="2" charset="-122"/>
              </a:rPr>
              <a:pPr>
                <a:spcBef>
                  <a:spcPct val="0"/>
                </a:spcBef>
                <a:buClrTx/>
                <a:buSzTx/>
                <a:buFontTx/>
                <a:buNone/>
              </a:pPr>
              <a:t>20</a:t>
            </a:fld>
            <a:endParaRPr kumimoji="0" lang="en-US" altLang="zh-CN" sz="1400" b="0">
              <a:solidFill>
                <a:schemeClr val="hlink"/>
              </a:solidFill>
              <a:ea typeface="宋体" panose="02010600030101010101" pitchFamily="2" charset="-122"/>
            </a:endParaRPr>
          </a:p>
        </p:txBody>
      </p:sp>
      <p:sp>
        <p:nvSpPr>
          <p:cNvPr id="571394" name="Rectangle 2">
            <a:extLst>
              <a:ext uri="{FF2B5EF4-FFF2-40B4-BE49-F238E27FC236}">
                <a16:creationId xmlns:a16="http://schemas.microsoft.com/office/drawing/2014/main" id="{69171968-4C6C-F74E-8E61-36F798A7CFC3}"/>
              </a:ext>
            </a:extLst>
          </p:cNvPr>
          <p:cNvSpPr>
            <a:spLocks noGrp="1" noChangeArrowheads="1"/>
          </p:cNvSpPr>
          <p:nvPr>
            <p:ph type="title"/>
          </p:nvPr>
        </p:nvSpPr>
        <p:spPr/>
        <p:txBody>
          <a:bodyPr/>
          <a:lstStyle/>
          <a:p>
            <a:pPr eaLnBrk="1" hangingPunct="1">
              <a:defRPr/>
            </a:pPr>
            <a:r>
              <a:rPr lang="zh-CN" altLang="en-US" sz="4000" b="0">
                <a:effectLst>
                  <a:outerShdw blurRad="38100" dist="38100" dir="2700000" algn="tl">
                    <a:srgbClr val="C0C0C0"/>
                  </a:outerShdw>
                </a:effectLst>
                <a:latin typeface="Arial" panose="020B0604020202020204" pitchFamily="34" charset="0"/>
              </a:rPr>
              <a:t>汉明（</a:t>
            </a:r>
            <a:r>
              <a:rPr lang="en-US" altLang="zh-CN" sz="4000" b="0">
                <a:effectLst>
                  <a:outerShdw blurRad="38100" dist="38100" dir="2700000" algn="tl">
                    <a:srgbClr val="C0C0C0"/>
                  </a:outerShdw>
                </a:effectLst>
                <a:latin typeface="Arial" panose="020B0604020202020204" pitchFamily="34" charset="0"/>
              </a:rPr>
              <a:t>Hamming</a:t>
            </a:r>
            <a:r>
              <a:rPr lang="zh-CN" altLang="en-US" sz="4000" b="0">
                <a:effectLst>
                  <a:outerShdw blurRad="38100" dist="38100" dir="2700000" algn="tl">
                    <a:srgbClr val="C0C0C0"/>
                  </a:outerShdw>
                </a:effectLst>
                <a:latin typeface="Arial" panose="020B0604020202020204" pitchFamily="34" charset="0"/>
              </a:rPr>
              <a:t>）窗</a:t>
            </a:r>
            <a:r>
              <a:rPr lang="zh-CN" altLang="en-US">
                <a:effectLst>
                  <a:outerShdw blurRad="38100" dist="38100" dir="2700000" algn="tl">
                    <a:srgbClr val="C0C0C0"/>
                  </a:outerShdw>
                </a:effectLst>
              </a:rPr>
              <a:t> </a:t>
            </a:r>
          </a:p>
        </p:txBody>
      </p:sp>
      <p:sp>
        <p:nvSpPr>
          <p:cNvPr id="39939" name="Rectangle 3">
            <a:extLst>
              <a:ext uri="{FF2B5EF4-FFF2-40B4-BE49-F238E27FC236}">
                <a16:creationId xmlns:a16="http://schemas.microsoft.com/office/drawing/2014/main" id="{7DE74643-F039-A643-B72C-CA897E3990BF}"/>
              </a:ext>
            </a:extLst>
          </p:cNvPr>
          <p:cNvSpPr>
            <a:spLocks noGrp="1" noChangeArrowheads="1"/>
          </p:cNvSpPr>
          <p:nvPr>
            <p:ph type="body" sz="half" idx="1"/>
          </p:nvPr>
        </p:nvSpPr>
        <p:spPr>
          <a:xfrm>
            <a:off x="1116013" y="1700213"/>
            <a:ext cx="5886450" cy="4114800"/>
          </a:xfrm>
        </p:spPr>
        <p:txBody>
          <a:bodyPr/>
          <a:lstStyle/>
          <a:p>
            <a:pPr eaLnBrk="1" hangingPunct="1"/>
            <a:r>
              <a:rPr lang="zh-CN" altLang="en-US" sz="2800"/>
              <a:t>汉明（</a:t>
            </a:r>
            <a:r>
              <a:rPr lang="en-US" altLang="zh-CN" sz="2800"/>
              <a:t>Hamming</a:t>
            </a:r>
            <a:r>
              <a:rPr lang="zh-CN" altLang="en-US" sz="2800"/>
              <a:t>）窗 </a:t>
            </a:r>
          </a:p>
        </p:txBody>
      </p:sp>
      <p:sp>
        <p:nvSpPr>
          <p:cNvPr id="39940" name="Rectangle 5">
            <a:extLst>
              <a:ext uri="{FF2B5EF4-FFF2-40B4-BE49-F238E27FC236}">
                <a16:creationId xmlns:a16="http://schemas.microsoft.com/office/drawing/2014/main" id="{E4FA4D2E-6EC9-1447-9FC1-CE2F4D7CFC8F}"/>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9941" name="Object 4">
            <a:extLst>
              <a:ext uri="{FF2B5EF4-FFF2-40B4-BE49-F238E27FC236}">
                <a16:creationId xmlns:a16="http://schemas.microsoft.com/office/drawing/2014/main" id="{91A56FDD-6A36-9E40-B55C-2328426EC82E}"/>
              </a:ext>
            </a:extLst>
          </p:cNvPr>
          <p:cNvGraphicFramePr>
            <a:graphicFrameLocks noChangeAspect="1"/>
          </p:cNvGraphicFramePr>
          <p:nvPr>
            <p:extLst>
              <p:ext uri="{D42A27DB-BD31-4B8C-83A1-F6EECF244321}">
                <p14:modId xmlns:p14="http://schemas.microsoft.com/office/powerpoint/2010/main" val="947188126"/>
              </p:ext>
            </p:extLst>
          </p:nvPr>
        </p:nvGraphicFramePr>
        <p:xfrm>
          <a:off x="2185988" y="2528888"/>
          <a:ext cx="4553094" cy="1080294"/>
        </p:xfrm>
        <a:graphic>
          <a:graphicData uri="http://schemas.openxmlformats.org/presentationml/2006/ole">
            <mc:AlternateContent xmlns:mc="http://schemas.openxmlformats.org/markup-compatibility/2006">
              <mc:Choice xmlns:v="urn:schemas-microsoft-com:vml" Requires="v">
                <p:oleObj spid="_x0000_s39976" name="Equation" r:id="rId3" imgW="41833800" imgH="9944100" progId="Equation.DSMT4">
                  <p:embed/>
                </p:oleObj>
              </mc:Choice>
              <mc:Fallback>
                <p:oleObj name="Equation" r:id="rId3" imgW="41833800" imgH="9944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2528888"/>
                        <a:ext cx="4553094" cy="1080294"/>
                      </a:xfrm>
                      <a:prstGeom prst="rect">
                        <a:avLst/>
                      </a:prstGeom>
                      <a:noFill/>
                      <a:ln>
                        <a:noFill/>
                      </a:ln>
                    </p:spPr>
                  </p:pic>
                </p:oleObj>
              </mc:Fallback>
            </mc:AlternateContent>
          </a:graphicData>
        </a:graphic>
      </p:graphicFrame>
      <p:sp>
        <p:nvSpPr>
          <p:cNvPr id="39942" name="Rectangle 7">
            <a:extLst>
              <a:ext uri="{FF2B5EF4-FFF2-40B4-BE49-F238E27FC236}">
                <a16:creationId xmlns:a16="http://schemas.microsoft.com/office/drawing/2014/main" id="{123AB9F8-CCA5-AA4E-A6DF-DE1A4EAC0396}"/>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39943" name="Object 6">
            <a:extLst>
              <a:ext uri="{FF2B5EF4-FFF2-40B4-BE49-F238E27FC236}">
                <a16:creationId xmlns:a16="http://schemas.microsoft.com/office/drawing/2014/main" id="{2A036B19-8C25-7949-8301-7A4CD46539AB}"/>
              </a:ext>
            </a:extLst>
          </p:cNvPr>
          <p:cNvGraphicFramePr>
            <a:graphicFrameLocks noChangeAspect="1"/>
          </p:cNvGraphicFramePr>
          <p:nvPr>
            <p:extLst>
              <p:ext uri="{D42A27DB-BD31-4B8C-83A1-F6EECF244321}">
                <p14:modId xmlns:p14="http://schemas.microsoft.com/office/powerpoint/2010/main" val="1900160435"/>
              </p:ext>
            </p:extLst>
          </p:nvPr>
        </p:nvGraphicFramePr>
        <p:xfrm>
          <a:off x="1343025" y="4111624"/>
          <a:ext cx="6692736" cy="933451"/>
        </p:xfrm>
        <a:graphic>
          <a:graphicData uri="http://schemas.openxmlformats.org/presentationml/2006/ole">
            <mc:AlternateContent xmlns:mc="http://schemas.openxmlformats.org/markup-compatibility/2006">
              <mc:Choice xmlns:v="urn:schemas-microsoft-com:vml" Requires="v">
                <p:oleObj spid="_x0000_s39977" name="Equation" r:id="rId5" imgW="75488800" imgH="10528300" progId="Equation.DSMT4">
                  <p:embed/>
                </p:oleObj>
              </mc:Choice>
              <mc:Fallback>
                <p:oleObj name="Equation" r:id="rId5" imgW="75488800" imgH="10528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3025" y="4111624"/>
                        <a:ext cx="6692736" cy="933451"/>
                      </a:xfrm>
                      <a:prstGeom prst="rect">
                        <a:avLst/>
                      </a:prstGeom>
                      <a:noFill/>
                      <a:ln>
                        <a:noFill/>
                      </a:ln>
                    </p:spPr>
                  </p:pic>
                </p:oleObj>
              </mc:Fallback>
            </mc:AlternateContent>
          </a:graphicData>
        </a:graphic>
      </p:graphicFrame>
      <p:graphicFrame>
        <p:nvGraphicFramePr>
          <p:cNvPr id="39944" name="Object 9">
            <a:extLst>
              <a:ext uri="{FF2B5EF4-FFF2-40B4-BE49-F238E27FC236}">
                <a16:creationId xmlns:a16="http://schemas.microsoft.com/office/drawing/2014/main" id="{03FF8530-BBAC-C84A-83F9-328D7CA31D95}"/>
              </a:ext>
            </a:extLst>
          </p:cNvPr>
          <p:cNvGraphicFramePr>
            <a:graphicFrameLocks noGrp="1" noChangeAspect="1"/>
          </p:cNvGraphicFramePr>
          <p:nvPr>
            <p:ph sz="half" idx="2"/>
            <p:extLst>
              <p:ext uri="{D42A27DB-BD31-4B8C-83A1-F6EECF244321}">
                <p14:modId xmlns:p14="http://schemas.microsoft.com/office/powerpoint/2010/main" val="3209359806"/>
              </p:ext>
            </p:extLst>
          </p:nvPr>
        </p:nvGraphicFramePr>
        <p:xfrm>
          <a:off x="596292" y="5553121"/>
          <a:ext cx="8312758" cy="560389"/>
        </p:xfrm>
        <a:graphic>
          <a:graphicData uri="http://schemas.openxmlformats.org/presentationml/2006/ole">
            <mc:AlternateContent xmlns:mc="http://schemas.openxmlformats.org/markup-compatibility/2006">
              <mc:Choice xmlns:v="urn:schemas-microsoft-com:vml" Requires="v">
                <p:oleObj spid="_x0000_s39978" name="Equation" r:id="rId7" imgW="78117700" imgH="5270500" progId="Equation.DSMT4">
                  <p:embed/>
                </p:oleObj>
              </mc:Choice>
              <mc:Fallback>
                <p:oleObj name="Equation" r:id="rId7" imgW="78117700" imgH="52705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292" y="5553121"/>
                        <a:ext cx="8312758" cy="560389"/>
                      </a:xfrm>
                      <a:prstGeom prst="rect">
                        <a:avLst/>
                      </a:prstGeom>
                      <a:noFill/>
                      <a:ln>
                        <a:noFill/>
                      </a:ln>
                      <a:effectLst/>
                    </p:spPr>
                  </p:pic>
                </p:oleObj>
              </mc:Fallback>
            </mc:AlternateContent>
          </a:graphicData>
        </a:graphic>
      </p:graphicFrame>
      <p:sp>
        <p:nvSpPr>
          <p:cNvPr id="39945" name="页脚占位符 1">
            <a:extLst>
              <a:ext uri="{FF2B5EF4-FFF2-40B4-BE49-F238E27FC236}">
                <a16:creationId xmlns:a16="http://schemas.microsoft.com/office/drawing/2014/main" id="{D685ED56-6E81-194C-AE81-018B00B48F2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6">
            <a:extLst>
              <a:ext uri="{FF2B5EF4-FFF2-40B4-BE49-F238E27FC236}">
                <a16:creationId xmlns:a16="http://schemas.microsoft.com/office/drawing/2014/main" id="{E70666FF-5AC7-C346-BE22-F4F6ACC0E8E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35749D1C-D50E-3548-9774-1CCC2707CCD1}" type="slidenum">
              <a:rPr kumimoji="0" lang="en-US" altLang="zh-CN" sz="1400" b="0" smtClean="0">
                <a:solidFill>
                  <a:schemeClr val="hlink"/>
                </a:solidFill>
                <a:ea typeface="宋体" panose="02010600030101010101" pitchFamily="2" charset="-122"/>
              </a:rPr>
              <a:pPr>
                <a:spcBef>
                  <a:spcPct val="0"/>
                </a:spcBef>
                <a:buClrTx/>
                <a:buSzTx/>
                <a:buFontTx/>
                <a:buNone/>
              </a:pPr>
              <a:t>21</a:t>
            </a:fld>
            <a:endParaRPr kumimoji="0" lang="en-US" altLang="zh-CN" sz="1400" b="0">
              <a:solidFill>
                <a:schemeClr val="hlink"/>
              </a:solidFill>
              <a:ea typeface="宋体" panose="02010600030101010101" pitchFamily="2" charset="-122"/>
            </a:endParaRPr>
          </a:p>
        </p:txBody>
      </p:sp>
      <p:sp>
        <p:nvSpPr>
          <p:cNvPr id="572418" name="Rectangle 2">
            <a:extLst>
              <a:ext uri="{FF2B5EF4-FFF2-40B4-BE49-F238E27FC236}">
                <a16:creationId xmlns:a16="http://schemas.microsoft.com/office/drawing/2014/main" id="{8E354122-D691-7342-856E-0E5D035549D1}"/>
              </a:ext>
            </a:extLst>
          </p:cNvPr>
          <p:cNvSpPr>
            <a:spLocks noGrp="1" noChangeArrowheads="1"/>
          </p:cNvSpPr>
          <p:nvPr>
            <p:ph type="title"/>
          </p:nvPr>
        </p:nvSpPr>
        <p:spPr/>
        <p:txBody>
          <a:bodyPr/>
          <a:lstStyle/>
          <a:p>
            <a:pPr eaLnBrk="1" hangingPunct="1">
              <a:defRPr/>
            </a:pPr>
            <a:r>
              <a:rPr lang="zh-CN" altLang="en-US" sz="4000" b="0">
                <a:latin typeface="Arial" charset="0"/>
              </a:rPr>
              <a:t>布莱克曼（</a:t>
            </a:r>
            <a:r>
              <a:rPr lang="en-US" altLang="zh-CN" sz="4000" b="0">
                <a:latin typeface="Arial" charset="0"/>
              </a:rPr>
              <a:t>Blackman</a:t>
            </a:r>
            <a:r>
              <a:rPr lang="zh-CN" altLang="en-US" sz="4000" b="0">
                <a:latin typeface="Arial" charset="0"/>
              </a:rPr>
              <a:t>）窗</a:t>
            </a:r>
          </a:p>
        </p:txBody>
      </p:sp>
      <p:sp>
        <p:nvSpPr>
          <p:cNvPr id="40964" name="Rectangle 5">
            <a:extLst>
              <a:ext uri="{FF2B5EF4-FFF2-40B4-BE49-F238E27FC236}">
                <a16:creationId xmlns:a16="http://schemas.microsoft.com/office/drawing/2014/main" id="{18CDF4F7-236A-4B4C-8CD7-D78455AFABF3}"/>
              </a:ext>
            </a:extLst>
          </p:cNvPr>
          <p:cNvSpPr>
            <a:spLocks noChangeArrowheads="1"/>
          </p:cNvSpPr>
          <p:nvPr/>
        </p:nvSpPr>
        <p:spPr bwMode="auto">
          <a:xfrm>
            <a:off x="0" y="35331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0965" name="Object 4">
            <a:extLst>
              <a:ext uri="{FF2B5EF4-FFF2-40B4-BE49-F238E27FC236}">
                <a16:creationId xmlns:a16="http://schemas.microsoft.com/office/drawing/2014/main" id="{7667B3E2-3636-9843-9FE4-E751BC741F06}"/>
              </a:ext>
            </a:extLst>
          </p:cNvPr>
          <p:cNvGraphicFramePr>
            <a:graphicFrameLocks noChangeAspect="1"/>
          </p:cNvGraphicFramePr>
          <p:nvPr>
            <p:extLst>
              <p:ext uri="{D42A27DB-BD31-4B8C-83A1-F6EECF244321}">
                <p14:modId xmlns:p14="http://schemas.microsoft.com/office/powerpoint/2010/main" val="2423943395"/>
              </p:ext>
            </p:extLst>
          </p:nvPr>
        </p:nvGraphicFramePr>
        <p:xfrm>
          <a:off x="1116013" y="1307433"/>
          <a:ext cx="6764018" cy="1041430"/>
        </p:xfrm>
        <a:graphic>
          <a:graphicData uri="http://schemas.openxmlformats.org/presentationml/2006/ole">
            <mc:AlternateContent xmlns:mc="http://schemas.openxmlformats.org/markup-compatibility/2006">
              <mc:Choice xmlns:v="urn:schemas-microsoft-com:vml" Requires="v">
                <p:oleObj spid="_x0000_s40999" name="Equation" r:id="rId3" imgW="64655700" imgH="9944100" progId="Equation.DSMT4">
                  <p:embed/>
                </p:oleObj>
              </mc:Choice>
              <mc:Fallback>
                <p:oleObj name="Equation" r:id="rId3" imgW="64655700" imgH="9944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07433"/>
                        <a:ext cx="6764018" cy="1041430"/>
                      </a:xfrm>
                      <a:prstGeom prst="rect">
                        <a:avLst/>
                      </a:prstGeom>
                      <a:noFill/>
                      <a:ln>
                        <a:noFill/>
                      </a:ln>
                    </p:spPr>
                  </p:pic>
                </p:oleObj>
              </mc:Fallback>
            </mc:AlternateContent>
          </a:graphicData>
        </a:graphic>
      </p:graphicFrame>
      <p:graphicFrame>
        <p:nvGraphicFramePr>
          <p:cNvPr id="40966" name="Object 6">
            <a:extLst>
              <a:ext uri="{FF2B5EF4-FFF2-40B4-BE49-F238E27FC236}">
                <a16:creationId xmlns:a16="http://schemas.microsoft.com/office/drawing/2014/main" id="{78A8A5F4-AA83-154A-8CF9-67A2B7EF7C49}"/>
              </a:ext>
            </a:extLst>
          </p:cNvPr>
          <p:cNvGraphicFramePr>
            <a:graphicFrameLocks noChangeAspect="1"/>
          </p:cNvGraphicFramePr>
          <p:nvPr>
            <p:extLst>
              <p:ext uri="{D42A27DB-BD31-4B8C-83A1-F6EECF244321}">
                <p14:modId xmlns:p14="http://schemas.microsoft.com/office/powerpoint/2010/main" val="964995071"/>
              </p:ext>
            </p:extLst>
          </p:nvPr>
        </p:nvGraphicFramePr>
        <p:xfrm>
          <a:off x="1116012" y="2562037"/>
          <a:ext cx="6984379" cy="2011298"/>
        </p:xfrm>
        <a:graphic>
          <a:graphicData uri="http://schemas.openxmlformats.org/presentationml/2006/ole">
            <mc:AlternateContent xmlns:mc="http://schemas.openxmlformats.org/markup-compatibility/2006">
              <mc:Choice xmlns:v="urn:schemas-microsoft-com:vml" Requires="v">
                <p:oleObj spid="_x0000_s41000" name="Equation" r:id="rId5" imgW="75488800" imgH="21653500" progId="Equation.DSMT4">
                  <p:embed/>
                </p:oleObj>
              </mc:Choice>
              <mc:Fallback>
                <p:oleObj name="Equation" r:id="rId5" imgW="75488800" imgH="216535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2" y="2562037"/>
                        <a:ext cx="6984379" cy="2011298"/>
                      </a:xfrm>
                      <a:prstGeom prst="rect">
                        <a:avLst/>
                      </a:prstGeom>
                      <a:noFill/>
                      <a:ln>
                        <a:noFill/>
                      </a:ln>
                    </p:spPr>
                  </p:pic>
                </p:oleObj>
              </mc:Fallback>
            </mc:AlternateContent>
          </a:graphicData>
        </a:graphic>
      </p:graphicFrame>
      <p:graphicFrame>
        <p:nvGraphicFramePr>
          <p:cNvPr id="40967" name="Object 12">
            <a:extLst>
              <a:ext uri="{FF2B5EF4-FFF2-40B4-BE49-F238E27FC236}">
                <a16:creationId xmlns:a16="http://schemas.microsoft.com/office/drawing/2014/main" id="{D702C9B5-108F-AB49-B3AD-D5A64EFA161C}"/>
              </a:ext>
            </a:extLst>
          </p:cNvPr>
          <p:cNvGraphicFramePr>
            <a:graphicFrameLocks noGrp="1" noChangeAspect="1"/>
          </p:cNvGraphicFramePr>
          <p:nvPr>
            <p:ph sz="half" idx="2"/>
            <p:extLst>
              <p:ext uri="{D42A27DB-BD31-4B8C-83A1-F6EECF244321}">
                <p14:modId xmlns:p14="http://schemas.microsoft.com/office/powerpoint/2010/main" val="2926793539"/>
              </p:ext>
            </p:extLst>
          </p:nvPr>
        </p:nvGraphicFramePr>
        <p:xfrm>
          <a:off x="251520" y="5197728"/>
          <a:ext cx="8875512" cy="560269"/>
        </p:xfrm>
        <a:graphic>
          <a:graphicData uri="http://schemas.openxmlformats.org/presentationml/2006/ole">
            <mc:AlternateContent xmlns:mc="http://schemas.openxmlformats.org/markup-compatibility/2006">
              <mc:Choice xmlns:v="urn:schemas-microsoft-com:vml" Requires="v">
                <p:oleObj spid="_x0000_s41001" name="Equation" r:id="rId7" imgW="83388200" imgH="5270500" progId="Equation.DSMT4">
                  <p:embed/>
                </p:oleObj>
              </mc:Choice>
              <mc:Fallback>
                <p:oleObj name="Equation" r:id="rId7" imgW="83388200" imgH="52705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5197728"/>
                        <a:ext cx="8875512" cy="560269"/>
                      </a:xfrm>
                      <a:prstGeom prst="rect">
                        <a:avLst/>
                      </a:prstGeom>
                      <a:noFill/>
                      <a:ln>
                        <a:noFill/>
                      </a:ln>
                      <a:effectLst/>
                    </p:spPr>
                  </p:pic>
                </p:oleObj>
              </mc:Fallback>
            </mc:AlternateContent>
          </a:graphicData>
        </a:graphic>
      </p:graphicFrame>
      <p:sp>
        <p:nvSpPr>
          <p:cNvPr id="40968" name="页脚占位符 1">
            <a:extLst>
              <a:ext uri="{FF2B5EF4-FFF2-40B4-BE49-F238E27FC236}">
                <a16:creationId xmlns:a16="http://schemas.microsoft.com/office/drawing/2014/main" id="{4E3AECA4-3EC7-B844-99AE-118A9DCD5AB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a:extLst>
              <a:ext uri="{FF2B5EF4-FFF2-40B4-BE49-F238E27FC236}">
                <a16:creationId xmlns:a16="http://schemas.microsoft.com/office/drawing/2014/main" id="{3EF83390-ED56-BC49-BADC-BEEAEE8F33F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6DF189A4-8464-2641-A837-88AE4F68CF90}" type="slidenum">
              <a:rPr kumimoji="0" lang="en-US" altLang="zh-CN" sz="1400" b="0" smtClean="0">
                <a:solidFill>
                  <a:schemeClr val="hlink"/>
                </a:solidFill>
                <a:ea typeface="宋体" panose="02010600030101010101" pitchFamily="2" charset="-122"/>
              </a:rPr>
              <a:pPr>
                <a:spcBef>
                  <a:spcPct val="0"/>
                </a:spcBef>
                <a:buClrTx/>
                <a:buSzTx/>
                <a:buFontTx/>
                <a:buNone/>
              </a:pPr>
              <a:t>22</a:t>
            </a:fld>
            <a:endParaRPr kumimoji="0" lang="en-US" altLang="zh-CN" sz="1400" b="0">
              <a:solidFill>
                <a:schemeClr val="hlink"/>
              </a:solidFill>
              <a:ea typeface="宋体" panose="02010600030101010101" pitchFamily="2" charset="-122"/>
            </a:endParaRPr>
          </a:p>
        </p:txBody>
      </p:sp>
      <p:sp>
        <p:nvSpPr>
          <p:cNvPr id="609282" name="Rectangle 2">
            <a:extLst>
              <a:ext uri="{FF2B5EF4-FFF2-40B4-BE49-F238E27FC236}">
                <a16:creationId xmlns:a16="http://schemas.microsoft.com/office/drawing/2014/main" id="{039CEC85-D641-5142-B62B-C5D33D7E2BCD}"/>
              </a:ext>
            </a:extLst>
          </p:cNvPr>
          <p:cNvSpPr>
            <a:spLocks noGrp="1" noChangeArrowheads="1"/>
          </p:cNvSpPr>
          <p:nvPr>
            <p:ph type="title"/>
          </p:nvPr>
        </p:nvSpPr>
        <p:spPr/>
        <p:txBody>
          <a:bodyPr/>
          <a:lstStyle/>
          <a:p>
            <a:pPr eaLnBrk="1" hangingPunct="1">
              <a:defRPr/>
            </a:pPr>
            <a:r>
              <a:rPr lang="zh-CN" altLang="en-US" sz="4000" b="0" dirty="0"/>
              <a:t>常用窗函数的时域波形</a:t>
            </a:r>
            <a:endParaRPr lang="zh-CN" altLang="en-US" sz="4000" dirty="0"/>
          </a:p>
        </p:txBody>
      </p:sp>
      <p:pic>
        <p:nvPicPr>
          <p:cNvPr id="43011" name="Picture 3" descr="8t5">
            <a:extLst>
              <a:ext uri="{FF2B5EF4-FFF2-40B4-BE49-F238E27FC236}">
                <a16:creationId xmlns:a16="http://schemas.microsoft.com/office/drawing/2014/main" id="{FBEEE061-A68E-4949-AD40-3F0B8AF6FC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1308952"/>
            <a:ext cx="7155335" cy="52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页脚占位符 1">
            <a:extLst>
              <a:ext uri="{FF2B5EF4-FFF2-40B4-BE49-F238E27FC236}">
                <a16:creationId xmlns:a16="http://schemas.microsoft.com/office/drawing/2014/main" id="{41618BCB-85FE-AF46-9B83-B2E415F8E6E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a:extLst>
              <a:ext uri="{FF2B5EF4-FFF2-40B4-BE49-F238E27FC236}">
                <a16:creationId xmlns:a16="http://schemas.microsoft.com/office/drawing/2014/main" id="{337BADA6-B011-2C49-99FA-BD4ECB0067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FFA0C747-4C3E-0A49-8624-373503F25983}" type="slidenum">
              <a:rPr kumimoji="0" lang="en-US" altLang="zh-CN" sz="1400" b="0" smtClean="0">
                <a:solidFill>
                  <a:schemeClr val="hlink"/>
                </a:solidFill>
                <a:ea typeface="宋体" panose="02010600030101010101" pitchFamily="2" charset="-122"/>
              </a:rPr>
              <a:pPr>
                <a:spcBef>
                  <a:spcPct val="0"/>
                </a:spcBef>
                <a:buClrTx/>
                <a:buSzTx/>
                <a:buFontTx/>
                <a:buNone/>
              </a:pPr>
              <a:t>23</a:t>
            </a:fld>
            <a:endParaRPr kumimoji="0" lang="en-US" altLang="zh-CN" sz="1400" b="0">
              <a:solidFill>
                <a:schemeClr val="hlink"/>
              </a:solidFill>
              <a:ea typeface="宋体" panose="02010600030101010101" pitchFamily="2" charset="-122"/>
            </a:endParaRPr>
          </a:p>
        </p:txBody>
      </p:sp>
      <p:sp>
        <p:nvSpPr>
          <p:cNvPr id="574466" name="Rectangle 2">
            <a:extLst>
              <a:ext uri="{FF2B5EF4-FFF2-40B4-BE49-F238E27FC236}">
                <a16:creationId xmlns:a16="http://schemas.microsoft.com/office/drawing/2014/main" id="{39F9D00C-A2DD-3641-B173-8185707AEB6A}"/>
              </a:ext>
            </a:extLst>
          </p:cNvPr>
          <p:cNvSpPr>
            <a:spLocks noGrp="1" noChangeArrowheads="1"/>
          </p:cNvSpPr>
          <p:nvPr>
            <p:ph type="title"/>
          </p:nvPr>
        </p:nvSpPr>
        <p:spPr/>
        <p:txBody>
          <a:bodyPr/>
          <a:lstStyle/>
          <a:p>
            <a:pPr eaLnBrk="1" hangingPunct="1">
              <a:defRPr/>
            </a:pPr>
            <a:r>
              <a:rPr lang="zh-CN" altLang="en-US" sz="4000" b="0" dirty="0">
                <a:effectLst>
                  <a:outerShdw blurRad="38100" dist="38100" dir="2700000" algn="tl">
                    <a:srgbClr val="C0C0C0"/>
                  </a:outerShdw>
                </a:effectLst>
              </a:rPr>
              <a:t>常用窗函数的频谱（</a:t>
            </a:r>
            <a:r>
              <a:rPr lang="en-US" altLang="zh-CN" sz="4000" b="0" dirty="0">
                <a:effectLst>
                  <a:outerShdw blurRad="38100" dist="38100" dir="2700000" algn="tl">
                    <a:srgbClr val="C0C0C0"/>
                  </a:outerShdw>
                </a:effectLst>
              </a:rPr>
              <a:t>p340</a:t>
            </a:r>
            <a:r>
              <a:rPr lang="zh-CN" altLang="en-US" sz="4000" b="0" dirty="0">
                <a:effectLst>
                  <a:outerShdw blurRad="38100" dist="38100" dir="2700000" algn="tl">
                    <a:srgbClr val="C0C0C0"/>
                  </a:outerShdw>
                </a:effectLst>
              </a:rPr>
              <a:t> 图</a:t>
            </a:r>
            <a:r>
              <a:rPr lang="en-US" altLang="zh-CN" sz="4000" b="0" dirty="0">
                <a:effectLst>
                  <a:outerShdw blurRad="38100" dist="38100" dir="2700000" algn="tl">
                    <a:srgbClr val="C0C0C0"/>
                  </a:outerShdw>
                </a:effectLst>
              </a:rPr>
              <a:t>7-11</a:t>
            </a:r>
            <a:r>
              <a:rPr lang="zh-CN" altLang="en-US" sz="4000" b="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 </a:t>
            </a:r>
          </a:p>
        </p:txBody>
      </p:sp>
      <p:sp>
        <p:nvSpPr>
          <p:cNvPr id="44036" name="页脚占位符 1">
            <a:extLst>
              <a:ext uri="{FF2B5EF4-FFF2-40B4-BE49-F238E27FC236}">
                <a16:creationId xmlns:a16="http://schemas.microsoft.com/office/drawing/2014/main" id="{6EB42B28-092B-9A4F-8866-AE258AD33A4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
        <p:nvSpPr>
          <p:cNvPr id="2" name="文本框 1">
            <a:extLst>
              <a:ext uri="{FF2B5EF4-FFF2-40B4-BE49-F238E27FC236}">
                <a16:creationId xmlns:a16="http://schemas.microsoft.com/office/drawing/2014/main" id="{A4FCF29B-CF3F-D046-8042-6E799BDB2C15}"/>
              </a:ext>
            </a:extLst>
          </p:cNvPr>
          <p:cNvSpPr txBox="1"/>
          <p:nvPr/>
        </p:nvSpPr>
        <p:spPr>
          <a:xfrm>
            <a:off x="1422400" y="6408831"/>
            <a:ext cx="7486650" cy="461665"/>
          </a:xfrm>
          <a:prstGeom prst="rect">
            <a:avLst/>
          </a:prstGeom>
          <a:noFill/>
        </p:spPr>
        <p:txBody>
          <a:bodyPr wrap="square" rtlCol="0">
            <a:spAutoFit/>
          </a:bodyPr>
          <a:lstStyle/>
          <a:p>
            <a:r>
              <a:rPr kumimoji="1" lang="en-US" altLang="zh-CN" dirty="0"/>
              <a:t>N=51</a:t>
            </a:r>
            <a:r>
              <a:rPr kumimoji="1" lang="zh-CN" altLang="en-US" dirty="0"/>
              <a:t>，注意阻带衰减、主瓣致宽和旁瓣衰减现象</a:t>
            </a:r>
          </a:p>
        </p:txBody>
      </p:sp>
      <p:pic>
        <p:nvPicPr>
          <p:cNvPr id="7" name="内容占位符 6" descr="图示, 工程绘图&#10;&#10;描述已自动生成">
            <a:extLst>
              <a:ext uri="{FF2B5EF4-FFF2-40B4-BE49-F238E27FC236}">
                <a16:creationId xmlns:a16="http://schemas.microsoft.com/office/drawing/2014/main" id="{2F2952D4-14AD-C44C-9949-351B2DD066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7407"/>
          <a:stretch/>
        </p:blipFill>
        <p:spPr>
          <a:xfrm>
            <a:off x="586292" y="939383"/>
            <a:ext cx="8322758" cy="536993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FF0AB-23F6-F74C-9F42-C89C6069B11E}"/>
              </a:ext>
            </a:extLst>
          </p:cNvPr>
          <p:cNvSpPr>
            <a:spLocks noGrp="1"/>
          </p:cNvSpPr>
          <p:nvPr>
            <p:ph type="title"/>
          </p:nvPr>
        </p:nvSpPr>
        <p:spPr/>
        <p:txBody>
          <a:bodyPr/>
          <a:lstStyle/>
          <a:p>
            <a:endParaRPr kumimoji="1" lang="zh-CN" altLang="en-US"/>
          </a:p>
        </p:txBody>
      </p:sp>
      <p:pic>
        <p:nvPicPr>
          <p:cNvPr id="7" name="内容占位符 6" descr="图示, 工程绘图&#10;&#10;描述已自动生成">
            <a:extLst>
              <a:ext uri="{FF2B5EF4-FFF2-40B4-BE49-F238E27FC236}">
                <a16:creationId xmlns:a16="http://schemas.microsoft.com/office/drawing/2014/main" id="{9D93FDDA-6A7E-3641-A492-8E2B77A085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480"/>
          <a:stretch/>
        </p:blipFill>
        <p:spPr>
          <a:xfrm>
            <a:off x="328446" y="1592796"/>
            <a:ext cx="8580604" cy="3672408"/>
          </a:xfrm>
        </p:spPr>
      </p:pic>
      <p:sp>
        <p:nvSpPr>
          <p:cNvPr id="4" name="页脚占位符 3">
            <a:extLst>
              <a:ext uri="{FF2B5EF4-FFF2-40B4-BE49-F238E27FC236}">
                <a16:creationId xmlns:a16="http://schemas.microsoft.com/office/drawing/2014/main" id="{142C3714-1EE0-BE47-9E00-C2270469F5B4}"/>
              </a:ext>
            </a:extLst>
          </p:cNvPr>
          <p:cNvSpPr>
            <a:spLocks noGrp="1"/>
          </p:cNvSpPr>
          <p:nvPr>
            <p:ph type="ftr" sz="quarter" idx="11"/>
          </p:nvPr>
        </p:nvSpPr>
        <p:spPr/>
        <p:txBody>
          <a:bodyPr/>
          <a:lstStyle/>
          <a:p>
            <a:pPr>
              <a:defRPr/>
            </a:pPr>
            <a:r>
              <a:rPr lang="en-US" altLang="zh-CN"/>
              <a:t>38</a:t>
            </a:r>
          </a:p>
        </p:txBody>
      </p:sp>
      <p:sp>
        <p:nvSpPr>
          <p:cNvPr id="5" name="灯片编号占位符 4">
            <a:extLst>
              <a:ext uri="{FF2B5EF4-FFF2-40B4-BE49-F238E27FC236}">
                <a16:creationId xmlns:a16="http://schemas.microsoft.com/office/drawing/2014/main" id="{D6E92DCB-08C2-4140-881C-4192EE0ABDE9}"/>
              </a:ext>
            </a:extLst>
          </p:cNvPr>
          <p:cNvSpPr>
            <a:spLocks noGrp="1"/>
          </p:cNvSpPr>
          <p:nvPr>
            <p:ph type="sldNum" sz="quarter" idx="12"/>
          </p:nvPr>
        </p:nvSpPr>
        <p:spPr/>
        <p:txBody>
          <a:bodyPr/>
          <a:lstStyle/>
          <a:p>
            <a:pPr>
              <a:defRPr/>
            </a:pPr>
            <a:fld id="{96ACADD4-E95C-B442-B8A4-3B8ABC483EA0}" type="slidenum">
              <a:rPr lang="en-US" altLang="zh-CN" smtClean="0"/>
              <a:pPr>
                <a:defRPr/>
              </a:pPr>
              <a:t>24</a:t>
            </a:fld>
            <a:endParaRPr lang="en-US" altLang="zh-CN"/>
          </a:p>
        </p:txBody>
      </p:sp>
    </p:spTree>
    <p:extLst>
      <p:ext uri="{BB962C8B-B14F-4D97-AF65-F5344CB8AC3E}">
        <p14:creationId xmlns:p14="http://schemas.microsoft.com/office/powerpoint/2010/main" val="2853044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a:extLst>
              <a:ext uri="{FF2B5EF4-FFF2-40B4-BE49-F238E27FC236}">
                <a16:creationId xmlns:a16="http://schemas.microsoft.com/office/drawing/2014/main" id="{4DF4E42F-006D-9849-AA2F-6159BE56A96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DF7C05D7-63CB-3A4C-81EB-C316DF3B6D36}" type="slidenum">
              <a:rPr kumimoji="0" lang="en-US" altLang="zh-CN" sz="1400" b="0" smtClean="0">
                <a:solidFill>
                  <a:schemeClr val="hlink"/>
                </a:solidFill>
                <a:ea typeface="宋体" panose="02010600030101010101" pitchFamily="2" charset="-122"/>
              </a:rPr>
              <a:pPr>
                <a:spcBef>
                  <a:spcPct val="0"/>
                </a:spcBef>
                <a:buClrTx/>
                <a:buSzTx/>
                <a:buFontTx/>
                <a:buNone/>
              </a:pPr>
              <a:t>25</a:t>
            </a:fld>
            <a:endParaRPr kumimoji="0" lang="en-US" altLang="zh-CN" sz="1400" b="0">
              <a:solidFill>
                <a:schemeClr val="hlink"/>
              </a:solidFill>
              <a:ea typeface="宋体" panose="02010600030101010101" pitchFamily="2" charset="-122"/>
            </a:endParaRPr>
          </a:p>
        </p:txBody>
      </p:sp>
      <p:sp>
        <p:nvSpPr>
          <p:cNvPr id="579586" name="Rectangle 2">
            <a:extLst>
              <a:ext uri="{FF2B5EF4-FFF2-40B4-BE49-F238E27FC236}">
                <a16:creationId xmlns:a16="http://schemas.microsoft.com/office/drawing/2014/main" id="{B96367A0-D41C-F249-9537-9554BF88F134}"/>
              </a:ext>
            </a:extLst>
          </p:cNvPr>
          <p:cNvSpPr>
            <a:spLocks noGrp="1" noChangeArrowheads="1"/>
          </p:cNvSpPr>
          <p:nvPr>
            <p:ph type="title"/>
          </p:nvPr>
        </p:nvSpPr>
        <p:spPr/>
        <p:txBody>
          <a:bodyPr/>
          <a:lstStyle/>
          <a:p>
            <a:pPr eaLnBrk="1" hangingPunct="1">
              <a:defRPr/>
            </a:pPr>
            <a:r>
              <a:rPr lang="zh-CN" altLang="en-US" sz="3600" b="0">
                <a:effectLst>
                  <a:outerShdw blurRad="38100" dist="38100" dir="2700000" algn="tl">
                    <a:srgbClr val="C0C0C0"/>
                  </a:outerShdw>
                </a:effectLst>
              </a:rPr>
              <a:t>用不同窗函数设计的</a:t>
            </a:r>
            <a:r>
              <a:rPr lang="en-US" altLang="zh-CN" sz="3600" b="0">
                <a:effectLst>
                  <a:outerShdw blurRad="38100" dist="38100" dir="2700000" algn="tl">
                    <a:srgbClr val="C0C0C0"/>
                  </a:outerShdw>
                </a:effectLst>
              </a:rPr>
              <a:t>FIR</a:t>
            </a:r>
            <a:r>
              <a:rPr lang="zh-CN" altLang="en-US" sz="3600" b="0">
                <a:effectLst>
                  <a:outerShdw blurRad="38100" dist="38100" dir="2700000" algn="tl">
                    <a:srgbClr val="C0C0C0"/>
                  </a:outerShdw>
                </a:effectLst>
              </a:rPr>
              <a:t>滤波器</a:t>
            </a:r>
            <a:r>
              <a:rPr lang="zh-CN" altLang="en-US" sz="4000">
                <a:effectLst>
                  <a:outerShdw blurRad="38100" dist="38100" dir="2700000" algn="tl">
                    <a:srgbClr val="C0C0C0"/>
                  </a:outerShdw>
                </a:effectLst>
              </a:rPr>
              <a:t> </a:t>
            </a:r>
          </a:p>
        </p:txBody>
      </p:sp>
      <p:sp>
        <p:nvSpPr>
          <p:cNvPr id="49155" name="Rectangle 3">
            <a:extLst>
              <a:ext uri="{FF2B5EF4-FFF2-40B4-BE49-F238E27FC236}">
                <a16:creationId xmlns:a16="http://schemas.microsoft.com/office/drawing/2014/main" id="{B8346E47-BD26-924D-ACC2-EF7FA9F03627}"/>
              </a:ext>
            </a:extLst>
          </p:cNvPr>
          <p:cNvSpPr>
            <a:spLocks noGrp="1" noChangeArrowheads="1"/>
          </p:cNvSpPr>
          <p:nvPr>
            <p:ph type="body" idx="1"/>
          </p:nvPr>
        </p:nvSpPr>
        <p:spPr>
          <a:xfrm>
            <a:off x="539552" y="5229200"/>
            <a:ext cx="7772400" cy="1800225"/>
          </a:xfrm>
        </p:spPr>
        <p:txBody>
          <a:bodyPr/>
          <a:lstStyle/>
          <a:p>
            <a:pPr eaLnBrk="1" hangingPunct="1"/>
            <a:r>
              <a:rPr lang="zh-CN" altLang="en-US" sz="2800" dirty="0">
                <a:latin typeface="Arial" panose="020B0604020202020204" pitchFamily="34" charset="0"/>
                <a:ea typeface="宋体" panose="02010600030101010101" pitchFamily="2" charset="-122"/>
              </a:rPr>
              <a:t>用矩形窗时过渡带最窄，而阻带衰减最小，布莱克曼窗过渡带最宽，但阻带衰减加大。为保证有同样的过渡带，必须加大窗口长度</a:t>
            </a:r>
            <a:r>
              <a:rPr lang="en-US" altLang="zh-CN" sz="2800" dirty="0">
                <a:latin typeface="Arial" panose="020B0604020202020204" pitchFamily="34" charset="0"/>
                <a:ea typeface="宋体" panose="02010600030101010101" pitchFamily="2" charset="-122"/>
              </a:rPr>
              <a:t>N </a:t>
            </a:r>
          </a:p>
        </p:txBody>
      </p:sp>
      <p:pic>
        <p:nvPicPr>
          <p:cNvPr id="49156" name="Picture 6" descr="8t8">
            <a:extLst>
              <a:ext uri="{FF2B5EF4-FFF2-40B4-BE49-F238E27FC236}">
                <a16:creationId xmlns:a16="http://schemas.microsoft.com/office/drawing/2014/main" id="{E9E8F0F3-F3CA-BB4F-8F2B-440F8A1905F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5696" y="1052736"/>
            <a:ext cx="4248472" cy="409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页脚占位符 1">
            <a:extLst>
              <a:ext uri="{FF2B5EF4-FFF2-40B4-BE49-F238E27FC236}">
                <a16:creationId xmlns:a16="http://schemas.microsoft.com/office/drawing/2014/main" id="{5FE61F7E-53DE-EF4C-AD90-B64E7340AC2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a:extLst>
              <a:ext uri="{FF2B5EF4-FFF2-40B4-BE49-F238E27FC236}">
                <a16:creationId xmlns:a16="http://schemas.microsoft.com/office/drawing/2014/main" id="{2855E670-C9B6-EE49-808B-C23663E87C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5A584D5C-CABD-404D-9D22-D2C634B5BF35}" type="slidenum">
              <a:rPr kumimoji="0" lang="en-US" altLang="zh-CN" sz="1400" b="0" smtClean="0">
                <a:solidFill>
                  <a:schemeClr val="hlink"/>
                </a:solidFill>
                <a:ea typeface="宋体" panose="02010600030101010101" pitchFamily="2" charset="-122"/>
              </a:rPr>
              <a:pPr>
                <a:spcBef>
                  <a:spcPct val="0"/>
                </a:spcBef>
                <a:buClrTx/>
                <a:buSzTx/>
                <a:buFontTx/>
                <a:buNone/>
              </a:pPr>
              <a:t>26</a:t>
            </a:fld>
            <a:endParaRPr kumimoji="0" lang="en-US" altLang="zh-CN" sz="1400" b="0">
              <a:solidFill>
                <a:schemeClr val="hlink"/>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573442" name="Rectangle 2">
                <a:extLst>
                  <a:ext uri="{FF2B5EF4-FFF2-40B4-BE49-F238E27FC236}">
                    <a16:creationId xmlns:a16="http://schemas.microsoft.com/office/drawing/2014/main" id="{86E3FE5C-4A72-0A4F-BC86-7D147D1EDF45}"/>
                  </a:ext>
                </a:extLst>
              </p:cNvPr>
              <p:cNvSpPr>
                <a:spLocks noGrp="1" noChangeArrowheads="1"/>
              </p:cNvSpPr>
              <p:nvPr>
                <p:ph type="title"/>
              </p:nvPr>
            </p:nvSpPr>
            <p:spPr/>
            <p:txBody>
              <a:bodyPr/>
              <a:lstStyle/>
              <a:p>
                <a:pPr eaLnBrk="1" hangingPunct="1">
                  <a:defRPr/>
                </a:pPr>
                <a:r>
                  <a:rPr lang="zh-CN" altLang="en-US" sz="4000" b="0" dirty="0">
                    <a:effectLst>
                      <a:outerShdw blurRad="38100" dist="38100" dir="2700000" algn="tl">
                        <a:srgbClr val="C0C0C0"/>
                      </a:outerShdw>
                    </a:effectLst>
                    <a:latin typeface="Arial" panose="020B0604020202020204" pitchFamily="34" charset="0"/>
                  </a:rPr>
                  <a:t>凯泽（</a:t>
                </a:r>
                <a:r>
                  <a:rPr lang="en-US" altLang="zh-CN" sz="4000" b="0" dirty="0">
                    <a:effectLst>
                      <a:outerShdw blurRad="38100" dist="38100" dir="2700000" algn="tl">
                        <a:srgbClr val="C0C0C0"/>
                      </a:outerShdw>
                    </a:effectLst>
                    <a:latin typeface="Arial" panose="020B0604020202020204" pitchFamily="34" charset="0"/>
                  </a:rPr>
                  <a:t>Kaiser</a:t>
                </a:r>
                <a:r>
                  <a:rPr lang="zh-CN" altLang="en-US" sz="4000" b="0" dirty="0">
                    <a:effectLst>
                      <a:outerShdw blurRad="38100" dist="38100" dir="2700000" algn="tl">
                        <a:srgbClr val="C0C0C0"/>
                      </a:outerShdw>
                    </a:effectLst>
                    <a:latin typeface="Arial" panose="020B0604020202020204" pitchFamily="34" charset="0"/>
                  </a:rPr>
                  <a:t>）窗（参数</a:t>
                </a:r>
                <a14:m>
                  <m:oMath xmlns:m="http://schemas.openxmlformats.org/officeDocument/2006/math">
                    <m:r>
                      <a:rPr lang="zh-CN" altLang="en-US" sz="4000" b="0" i="1" smtClean="0">
                        <a:effectLst>
                          <a:outerShdw blurRad="38100" dist="38100" dir="2700000" algn="tl">
                            <a:srgbClr val="C0C0C0"/>
                          </a:outerShdw>
                        </a:effectLst>
                        <a:latin typeface="Cambria Math" panose="02040503050406030204" pitchFamily="18" charset="0"/>
                      </a:rPr>
                      <m:t>𝛽</m:t>
                    </m:r>
                  </m:oMath>
                </a14:m>
                <a:r>
                  <a:rPr lang="zh-CN" altLang="en-US" sz="4000" b="0" dirty="0">
                    <a:effectLst>
                      <a:outerShdw blurRad="38100" dist="38100" dir="2700000" algn="tl">
                        <a:srgbClr val="C0C0C0"/>
                      </a:outerShdw>
                    </a:effectLst>
                    <a:latin typeface="Arial" panose="020B0604020202020204" pitchFamily="34" charset="0"/>
                  </a:rPr>
                  <a:t>可调）</a:t>
                </a:r>
              </a:p>
            </p:txBody>
          </p:sp>
        </mc:Choice>
        <mc:Fallback xmlns="">
          <p:sp>
            <p:nvSpPr>
              <p:cNvPr id="573442" name="Rectangle 2">
                <a:extLst>
                  <a:ext uri="{FF2B5EF4-FFF2-40B4-BE49-F238E27FC236}">
                    <a16:creationId xmlns:a16="http://schemas.microsoft.com/office/drawing/2014/main" id="{86E3FE5C-4A72-0A4F-BC86-7D147D1EDF45}"/>
                  </a:ext>
                </a:extLst>
              </p:cNvPr>
              <p:cNvSpPr>
                <a:spLocks noGrp="1" noRot="1" noChangeAspect="1" noMove="1" noResize="1" noEditPoints="1" noAdjustHandles="1" noChangeArrowheads="1" noChangeShapeType="1" noTextEdit="1"/>
              </p:cNvSpPr>
              <p:nvPr>
                <p:ph type="title"/>
              </p:nvPr>
            </p:nvSpPr>
            <p:spPr>
              <a:blipFill>
                <a:blip r:embed="rId4"/>
                <a:stretch>
                  <a:fillRect l="-2764" t="-28846" b="-46154"/>
                </a:stretch>
              </a:blipFill>
            </p:spPr>
            <p:txBody>
              <a:bodyPr/>
              <a:lstStyle/>
              <a:p>
                <a:r>
                  <a:rPr lang="zh-CN" altLang="en-US">
                    <a:noFill/>
                  </a:rPr>
                  <a:t> </a:t>
                </a:r>
              </a:p>
            </p:txBody>
          </p:sp>
        </mc:Fallback>
      </mc:AlternateContent>
      <p:sp>
        <p:nvSpPr>
          <p:cNvPr id="41987" name="Rectangle 3">
            <a:extLst>
              <a:ext uri="{FF2B5EF4-FFF2-40B4-BE49-F238E27FC236}">
                <a16:creationId xmlns:a16="http://schemas.microsoft.com/office/drawing/2014/main" id="{2819DE07-60EE-7A40-8EAB-4250DE8C47A7}"/>
              </a:ext>
            </a:extLst>
          </p:cNvPr>
          <p:cNvSpPr>
            <a:spLocks noGrp="1" noChangeArrowheads="1"/>
          </p:cNvSpPr>
          <p:nvPr>
            <p:ph type="body" idx="1"/>
          </p:nvPr>
        </p:nvSpPr>
        <p:spPr>
          <a:xfrm>
            <a:off x="701675" y="1223963"/>
            <a:ext cx="7772400" cy="693737"/>
          </a:xfrm>
        </p:spPr>
        <p:txBody>
          <a:bodyPr/>
          <a:lstStyle/>
          <a:p>
            <a:pPr eaLnBrk="1" hangingPunct="1"/>
            <a:r>
              <a:rPr lang="zh-CN" altLang="en-US"/>
              <a:t>凯泽（</a:t>
            </a:r>
            <a:r>
              <a:rPr lang="en-US" altLang="zh-CN"/>
              <a:t>Kaiser</a:t>
            </a:r>
            <a:r>
              <a:rPr lang="zh-CN" altLang="en-US"/>
              <a:t>）窗 </a:t>
            </a:r>
          </a:p>
        </p:txBody>
      </p:sp>
      <p:sp>
        <p:nvSpPr>
          <p:cNvPr id="41988" name="Rectangle 5">
            <a:extLst>
              <a:ext uri="{FF2B5EF4-FFF2-40B4-BE49-F238E27FC236}">
                <a16:creationId xmlns:a16="http://schemas.microsoft.com/office/drawing/2014/main" id="{3FC919A6-7006-A240-8279-5893049A495A}"/>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1989" name="Object 4">
            <a:extLst>
              <a:ext uri="{FF2B5EF4-FFF2-40B4-BE49-F238E27FC236}">
                <a16:creationId xmlns:a16="http://schemas.microsoft.com/office/drawing/2014/main" id="{EB459A9E-A2FC-CB46-998A-EA3EF9A51FDD}"/>
              </a:ext>
            </a:extLst>
          </p:cNvPr>
          <p:cNvGraphicFramePr>
            <a:graphicFrameLocks noChangeAspect="1"/>
          </p:cNvGraphicFramePr>
          <p:nvPr>
            <p:extLst>
              <p:ext uri="{D42A27DB-BD31-4B8C-83A1-F6EECF244321}">
                <p14:modId xmlns:p14="http://schemas.microsoft.com/office/powerpoint/2010/main" val="3949603249"/>
              </p:ext>
            </p:extLst>
          </p:nvPr>
        </p:nvGraphicFramePr>
        <p:xfrm>
          <a:off x="57824" y="1916698"/>
          <a:ext cx="5138781" cy="2146800"/>
        </p:xfrm>
        <a:graphic>
          <a:graphicData uri="http://schemas.openxmlformats.org/presentationml/2006/ole">
            <mc:AlternateContent xmlns:mc="http://schemas.openxmlformats.org/markup-compatibility/2006">
              <mc:Choice xmlns:v="urn:schemas-microsoft-com:vml" Requires="v">
                <p:oleObj spid="_x0000_s42023" name="Equation" r:id="rId5" imgW="44183300" imgH="18427700" progId="Equation.DSMT4">
                  <p:embed/>
                </p:oleObj>
              </mc:Choice>
              <mc:Fallback>
                <p:oleObj name="Equation" r:id="rId5" imgW="44183300" imgH="18427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24" y="1916698"/>
                        <a:ext cx="5138781" cy="2146800"/>
                      </a:xfrm>
                      <a:prstGeom prst="rect">
                        <a:avLst/>
                      </a:prstGeom>
                      <a:noFill/>
                      <a:ln>
                        <a:noFill/>
                      </a:ln>
                    </p:spPr>
                  </p:pic>
                </p:oleObj>
              </mc:Fallback>
            </mc:AlternateContent>
          </a:graphicData>
        </a:graphic>
      </p:graphicFrame>
      <p:sp>
        <p:nvSpPr>
          <p:cNvPr id="41990" name="Rectangle 7">
            <a:extLst>
              <a:ext uri="{FF2B5EF4-FFF2-40B4-BE49-F238E27FC236}">
                <a16:creationId xmlns:a16="http://schemas.microsoft.com/office/drawing/2014/main" id="{E137994A-7785-EF41-9C35-D9C07E54B6DE}"/>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1991" name="Object 6">
            <a:extLst>
              <a:ext uri="{FF2B5EF4-FFF2-40B4-BE49-F238E27FC236}">
                <a16:creationId xmlns:a16="http://schemas.microsoft.com/office/drawing/2014/main" id="{368467A9-A5B9-C44D-88FD-59F0D375C596}"/>
              </a:ext>
            </a:extLst>
          </p:cNvPr>
          <p:cNvGraphicFramePr>
            <a:graphicFrameLocks noChangeAspect="1"/>
          </p:cNvGraphicFramePr>
          <p:nvPr>
            <p:extLst>
              <p:ext uri="{D42A27DB-BD31-4B8C-83A1-F6EECF244321}">
                <p14:modId xmlns:p14="http://schemas.microsoft.com/office/powerpoint/2010/main" val="1851794868"/>
              </p:ext>
            </p:extLst>
          </p:nvPr>
        </p:nvGraphicFramePr>
        <p:xfrm>
          <a:off x="205681" y="4168774"/>
          <a:ext cx="4543364" cy="1735501"/>
        </p:xfrm>
        <a:graphic>
          <a:graphicData uri="http://schemas.openxmlformats.org/presentationml/2006/ole">
            <mc:AlternateContent xmlns:mc="http://schemas.openxmlformats.org/markup-compatibility/2006">
              <mc:Choice xmlns:v="urn:schemas-microsoft-com:vml" Requires="v">
                <p:oleObj spid="_x0000_s42024" name="Equation" r:id="rId7" imgW="34518600" imgH="13169900" progId="Equation.DSMT4">
                  <p:embed/>
                </p:oleObj>
              </mc:Choice>
              <mc:Fallback>
                <p:oleObj name="Equation" r:id="rId7" imgW="34518600" imgH="131699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681" y="4168774"/>
                        <a:ext cx="4543364" cy="1735501"/>
                      </a:xfrm>
                      <a:prstGeom prst="rect">
                        <a:avLst/>
                      </a:prstGeom>
                      <a:noFill/>
                      <a:ln>
                        <a:noFill/>
                      </a:ln>
                    </p:spPr>
                  </p:pic>
                </p:oleObj>
              </mc:Fallback>
            </mc:AlternateContent>
          </a:graphicData>
        </a:graphic>
      </p:graphicFrame>
      <p:sp>
        <p:nvSpPr>
          <p:cNvPr id="41992" name="页脚占位符 1">
            <a:extLst>
              <a:ext uri="{FF2B5EF4-FFF2-40B4-BE49-F238E27FC236}">
                <a16:creationId xmlns:a16="http://schemas.microsoft.com/office/drawing/2014/main" id="{97BE5053-362F-CF4F-9591-CA123D5FC3C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pic>
        <p:nvPicPr>
          <p:cNvPr id="3" name="图片 2" descr="图示&#10;&#10;描述已自动生成">
            <a:extLst>
              <a:ext uri="{FF2B5EF4-FFF2-40B4-BE49-F238E27FC236}">
                <a16:creationId xmlns:a16="http://schemas.microsoft.com/office/drawing/2014/main" id="{B37E2EE1-5EED-F746-A563-35F9E4DACA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00925" y="3682782"/>
            <a:ext cx="4043075" cy="261274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a:extLst>
              <a:ext uri="{FF2B5EF4-FFF2-40B4-BE49-F238E27FC236}">
                <a16:creationId xmlns:a16="http://schemas.microsoft.com/office/drawing/2014/main" id="{D3D60CC2-41F8-C149-A9B2-55E9643668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650AFA7F-9382-E645-8455-D6CA5B6854F4}" type="slidenum">
              <a:rPr kumimoji="0" lang="en-US" altLang="zh-CN" sz="1400" b="0" smtClean="0">
                <a:solidFill>
                  <a:schemeClr val="hlink"/>
                </a:solidFill>
                <a:ea typeface="宋体" panose="02010600030101010101" pitchFamily="2" charset="-122"/>
              </a:rPr>
              <a:pPr>
                <a:spcBef>
                  <a:spcPct val="0"/>
                </a:spcBef>
                <a:buClrTx/>
                <a:buSzTx/>
                <a:buFontTx/>
                <a:buNone/>
              </a:pPr>
              <a:t>27</a:t>
            </a:fld>
            <a:endParaRPr kumimoji="0" lang="en-US" altLang="zh-CN" sz="1400" b="0">
              <a:solidFill>
                <a:schemeClr val="hlink"/>
              </a:solidFill>
              <a:ea typeface="宋体" panose="02010600030101010101" pitchFamily="2" charset="-122"/>
            </a:endParaRPr>
          </a:p>
        </p:txBody>
      </p:sp>
      <p:sp>
        <p:nvSpPr>
          <p:cNvPr id="575490" name="Rectangle 2">
            <a:extLst>
              <a:ext uri="{FF2B5EF4-FFF2-40B4-BE49-F238E27FC236}">
                <a16:creationId xmlns:a16="http://schemas.microsoft.com/office/drawing/2014/main" id="{F2C2F369-D885-684E-921C-C6936D626269}"/>
              </a:ext>
            </a:extLst>
          </p:cNvPr>
          <p:cNvSpPr>
            <a:spLocks noGrp="1" noChangeArrowheads="1"/>
          </p:cNvSpPr>
          <p:nvPr>
            <p:ph type="title"/>
          </p:nvPr>
        </p:nvSpPr>
        <p:spPr/>
        <p:txBody>
          <a:bodyPr/>
          <a:lstStyle/>
          <a:p>
            <a:pPr eaLnBrk="1" hangingPunct="1">
              <a:defRPr/>
            </a:pPr>
            <a:r>
              <a:rPr lang="zh-CN" altLang="en-US" sz="3600" b="0">
                <a:effectLst>
                  <a:outerShdw blurRad="38100" dist="38100" dir="2700000" algn="tl">
                    <a:srgbClr val="C0C0C0"/>
                  </a:outerShdw>
                </a:effectLst>
                <a:latin typeface="Arial" panose="020B0604020202020204" pitchFamily="34" charset="0"/>
              </a:rPr>
              <a:t>用窗函数法设计</a:t>
            </a:r>
            <a:r>
              <a:rPr lang="en-US" altLang="zh-CN" sz="3600" b="0">
                <a:effectLst>
                  <a:outerShdw blurRad="38100" dist="38100" dir="2700000" algn="tl">
                    <a:srgbClr val="C0C0C0"/>
                  </a:outerShdw>
                </a:effectLst>
                <a:latin typeface="Arial" panose="020B0604020202020204" pitchFamily="34" charset="0"/>
              </a:rPr>
              <a:t>FIR</a:t>
            </a:r>
            <a:r>
              <a:rPr lang="zh-CN" altLang="en-US" sz="3600" b="0">
                <a:effectLst>
                  <a:outerShdw blurRad="38100" dist="38100" dir="2700000" algn="tl">
                    <a:srgbClr val="C0C0C0"/>
                  </a:outerShdw>
                </a:effectLst>
                <a:latin typeface="Arial" panose="020B0604020202020204" pitchFamily="34" charset="0"/>
              </a:rPr>
              <a:t>滤波器的步骤</a:t>
            </a:r>
            <a:r>
              <a:rPr lang="zh-CN" altLang="en-US" sz="4000">
                <a:effectLst>
                  <a:outerShdw blurRad="38100" dist="38100" dir="2700000" algn="tl">
                    <a:srgbClr val="C0C0C0"/>
                  </a:outerShdw>
                </a:effectLst>
              </a:rPr>
              <a:t> </a:t>
            </a:r>
          </a:p>
        </p:txBody>
      </p:sp>
      <p:sp>
        <p:nvSpPr>
          <p:cNvPr id="575491" name="Rectangle 3">
            <a:extLst>
              <a:ext uri="{FF2B5EF4-FFF2-40B4-BE49-F238E27FC236}">
                <a16:creationId xmlns:a16="http://schemas.microsoft.com/office/drawing/2014/main" id="{82A7EBE1-B6E8-1643-9C9E-9F77E97CB022}"/>
              </a:ext>
            </a:extLst>
          </p:cNvPr>
          <p:cNvSpPr>
            <a:spLocks noGrp="1" noChangeArrowheads="1"/>
          </p:cNvSpPr>
          <p:nvPr>
            <p:ph type="body" idx="1"/>
          </p:nvPr>
        </p:nvSpPr>
        <p:spPr>
          <a:xfrm>
            <a:off x="685800" y="1219200"/>
            <a:ext cx="7772400" cy="4878388"/>
          </a:xfrm>
        </p:spPr>
        <p:txBody>
          <a:bodyPr/>
          <a:lstStyle/>
          <a:p>
            <a:pPr eaLnBrk="1" hangingPunct="1">
              <a:lnSpc>
                <a:spcPct val="120000"/>
              </a:lnSpc>
              <a:defRPr/>
            </a:pPr>
            <a:r>
              <a:rPr lang="zh-CN" altLang="en-US" dirty="0">
                <a:latin typeface="Arial" panose="020B0604020202020204" pitchFamily="34" charset="0"/>
                <a:ea typeface="宋体" panose="02010600030101010101" pitchFamily="2" charset="-122"/>
              </a:rPr>
              <a:t>给出希望设计的滤波器的频率响应函数</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baseline="30000" dirty="0" err="1">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baseline="30000" dirty="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dirty="0">
                <a:effectLst>
                  <a:outerShdw blurRad="38100" dist="38100" dir="2700000" algn="tl">
                    <a:srgbClr val="C0C0C0"/>
                  </a:outerShdw>
                </a:effectLst>
                <a:latin typeface="Arial" panose="020B0604020202020204" pitchFamily="34" charset="0"/>
                <a:ea typeface="宋体" panose="02010600030101010101" pitchFamily="2" charset="-122"/>
              </a:rPr>
              <a:t>。</a:t>
            </a:r>
          </a:p>
          <a:p>
            <a:pPr eaLnBrk="1" hangingPunct="1">
              <a:lnSpc>
                <a:spcPct val="120000"/>
              </a:lnSpc>
              <a:defRPr/>
            </a:pPr>
            <a:r>
              <a:rPr lang="zh-CN" altLang="en-US" dirty="0">
                <a:latin typeface="Arial" panose="020B0604020202020204" pitchFamily="34" charset="0"/>
                <a:ea typeface="宋体" panose="02010600030101010101" pitchFamily="2" charset="-122"/>
              </a:rPr>
              <a:t>根据允许的过渡带宽及阻带衰减，选定窗函数和</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值。</a:t>
            </a:r>
          </a:p>
          <a:p>
            <a:pPr eaLnBrk="1" hangingPunct="1">
              <a:lnSpc>
                <a:spcPct val="120000"/>
              </a:lnSpc>
              <a:defRPr/>
            </a:pPr>
            <a:r>
              <a:rPr lang="zh-CN" altLang="en-US" dirty="0">
                <a:latin typeface="Arial" panose="020B0604020202020204" pitchFamily="34" charset="0"/>
                <a:ea typeface="宋体" panose="02010600030101010101" pitchFamily="2" charset="-122"/>
              </a:rPr>
              <a:t>计算</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(n)</a:t>
            </a:r>
          </a:p>
          <a:p>
            <a:pPr eaLnBrk="1" hangingPunct="1">
              <a:lnSpc>
                <a:spcPct val="120000"/>
              </a:lnSpc>
              <a:defRPr/>
            </a:pP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如果</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baseline="30000" dirty="0" err="1">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baseline="30000" dirty="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不能用简单函数表示，可以用求和代替积分。 </a:t>
            </a:r>
          </a:p>
        </p:txBody>
      </p:sp>
      <p:sp>
        <p:nvSpPr>
          <p:cNvPr id="45060" name="Rectangle 5">
            <a:extLst>
              <a:ext uri="{FF2B5EF4-FFF2-40B4-BE49-F238E27FC236}">
                <a16:creationId xmlns:a16="http://schemas.microsoft.com/office/drawing/2014/main" id="{37AE7D67-2487-2D4E-BC67-0773D170DAE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5061" name="Object 4">
            <a:extLst>
              <a:ext uri="{FF2B5EF4-FFF2-40B4-BE49-F238E27FC236}">
                <a16:creationId xmlns:a16="http://schemas.microsoft.com/office/drawing/2014/main" id="{715506E6-16A9-5A4C-A397-432E51ACF61E}"/>
              </a:ext>
            </a:extLst>
          </p:cNvPr>
          <p:cNvGraphicFramePr>
            <a:graphicFrameLocks noChangeAspect="1"/>
          </p:cNvGraphicFramePr>
          <p:nvPr/>
        </p:nvGraphicFramePr>
        <p:xfrm>
          <a:off x="3267075" y="3698875"/>
          <a:ext cx="3959225" cy="831850"/>
        </p:xfrm>
        <a:graphic>
          <a:graphicData uri="http://schemas.openxmlformats.org/presentationml/2006/ole">
            <mc:AlternateContent xmlns:mc="http://schemas.openxmlformats.org/markup-compatibility/2006">
              <mc:Choice xmlns:v="urn:schemas-microsoft-com:vml" Requires="v">
                <p:oleObj spid="_x0000_s45087" name="Equation" r:id="rId3" imgW="42710100" imgH="9067800" progId="Equation.DSMT4">
                  <p:embed/>
                </p:oleObj>
              </mc:Choice>
              <mc:Fallback>
                <p:oleObj name="Equation" r:id="rId3" imgW="42710100" imgH="9067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075" y="3698875"/>
                        <a:ext cx="3959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7">
            <a:extLst>
              <a:ext uri="{FF2B5EF4-FFF2-40B4-BE49-F238E27FC236}">
                <a16:creationId xmlns:a16="http://schemas.microsoft.com/office/drawing/2014/main" id="{A27B3350-3266-654D-B1AE-F4E3BE5CDE0F}"/>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5063" name="Object 6">
            <a:extLst>
              <a:ext uri="{FF2B5EF4-FFF2-40B4-BE49-F238E27FC236}">
                <a16:creationId xmlns:a16="http://schemas.microsoft.com/office/drawing/2014/main" id="{7422440E-8ABE-1649-BFAF-DCD28E9BABAF}"/>
              </a:ext>
            </a:extLst>
          </p:cNvPr>
          <p:cNvGraphicFramePr>
            <a:graphicFrameLocks noChangeAspect="1"/>
          </p:cNvGraphicFramePr>
          <p:nvPr>
            <p:extLst>
              <p:ext uri="{D42A27DB-BD31-4B8C-83A1-F6EECF244321}">
                <p14:modId xmlns:p14="http://schemas.microsoft.com/office/powerpoint/2010/main" val="4131885475"/>
              </p:ext>
            </p:extLst>
          </p:nvPr>
        </p:nvGraphicFramePr>
        <p:xfrm>
          <a:off x="2681790" y="5644760"/>
          <a:ext cx="4140730" cy="988652"/>
        </p:xfrm>
        <a:graphic>
          <a:graphicData uri="http://schemas.openxmlformats.org/presentationml/2006/ole">
            <mc:AlternateContent xmlns:mc="http://schemas.openxmlformats.org/markup-compatibility/2006">
              <mc:Choice xmlns:v="urn:schemas-microsoft-com:vml" Requires="v">
                <p:oleObj spid="_x0000_s45088" name="Equation" r:id="rId5" imgW="43294300" imgH="10236200" progId="Equation.DSMT4">
                  <p:embed/>
                </p:oleObj>
              </mc:Choice>
              <mc:Fallback>
                <p:oleObj name="Equation" r:id="rId5" imgW="43294300" imgH="10236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790" y="5644760"/>
                        <a:ext cx="4140730" cy="988652"/>
                      </a:xfrm>
                      <a:prstGeom prst="rect">
                        <a:avLst/>
                      </a:prstGeom>
                      <a:noFill/>
                      <a:ln>
                        <a:noFill/>
                      </a:ln>
                    </p:spPr>
                  </p:pic>
                </p:oleObj>
              </mc:Fallback>
            </mc:AlternateContent>
          </a:graphicData>
        </a:graphic>
      </p:graphicFrame>
      <p:sp>
        <p:nvSpPr>
          <p:cNvPr id="45064" name="页脚占位符 1">
            <a:extLst>
              <a:ext uri="{FF2B5EF4-FFF2-40B4-BE49-F238E27FC236}">
                <a16:creationId xmlns:a16="http://schemas.microsoft.com/office/drawing/2014/main" id="{CF93E6C1-9260-654A-8FD2-6BC7A29C104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5">
            <a:extLst>
              <a:ext uri="{FF2B5EF4-FFF2-40B4-BE49-F238E27FC236}">
                <a16:creationId xmlns:a16="http://schemas.microsoft.com/office/drawing/2014/main" id="{C6C55C86-F4F1-9841-B872-D8E261C29C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DC5CE5A2-7291-114C-AEED-F86E64080825}" type="slidenum">
              <a:rPr kumimoji="0" lang="en-US" altLang="zh-CN" sz="1400" b="0" smtClean="0">
                <a:solidFill>
                  <a:schemeClr val="hlink"/>
                </a:solidFill>
                <a:ea typeface="宋体" panose="02010600030101010101" pitchFamily="2" charset="-122"/>
              </a:rPr>
              <a:pPr>
                <a:spcBef>
                  <a:spcPct val="0"/>
                </a:spcBef>
                <a:buClrTx/>
                <a:buSzTx/>
                <a:buFontTx/>
                <a:buNone/>
              </a:pPr>
              <a:t>28</a:t>
            </a:fld>
            <a:endParaRPr kumimoji="0" lang="en-US" altLang="zh-CN" sz="1400" b="0">
              <a:solidFill>
                <a:schemeClr val="hlink"/>
              </a:solidFill>
              <a:ea typeface="宋体" panose="02010600030101010101" pitchFamily="2" charset="-122"/>
            </a:endParaRPr>
          </a:p>
        </p:txBody>
      </p:sp>
      <p:sp>
        <p:nvSpPr>
          <p:cNvPr id="576514" name="Rectangle 2">
            <a:extLst>
              <a:ext uri="{FF2B5EF4-FFF2-40B4-BE49-F238E27FC236}">
                <a16:creationId xmlns:a16="http://schemas.microsoft.com/office/drawing/2014/main" id="{56B4FCFA-AF2A-1D4E-9B53-40305905F8B8}"/>
              </a:ext>
            </a:extLst>
          </p:cNvPr>
          <p:cNvSpPr>
            <a:spLocks noGrp="1" noChangeArrowheads="1"/>
          </p:cNvSpPr>
          <p:nvPr>
            <p:ph type="title"/>
          </p:nvPr>
        </p:nvSpPr>
        <p:spPr/>
        <p:txBody>
          <a:bodyPr/>
          <a:lstStyle/>
          <a:p>
            <a:pPr eaLnBrk="1" hangingPunct="1">
              <a:defRPr/>
            </a:pPr>
            <a:endParaRPr lang="zh-CN" altLang="zh-CN"/>
          </a:p>
        </p:txBody>
      </p:sp>
      <p:sp>
        <p:nvSpPr>
          <p:cNvPr id="576515" name="Rectangle 3">
            <a:extLst>
              <a:ext uri="{FF2B5EF4-FFF2-40B4-BE49-F238E27FC236}">
                <a16:creationId xmlns:a16="http://schemas.microsoft.com/office/drawing/2014/main" id="{B27D42A6-C012-D34E-B8CC-C42BEDFA51CE}"/>
              </a:ext>
            </a:extLst>
          </p:cNvPr>
          <p:cNvSpPr>
            <a:spLocks noGrp="1" noChangeArrowheads="1"/>
          </p:cNvSpPr>
          <p:nvPr>
            <p:ph type="body" idx="1"/>
          </p:nvPr>
        </p:nvSpPr>
        <p:spPr>
          <a:xfrm>
            <a:off x="881063" y="1268413"/>
            <a:ext cx="7772400" cy="2700337"/>
          </a:xfrm>
        </p:spPr>
        <p:txBody>
          <a:bodyPr/>
          <a:lstStyle/>
          <a:p>
            <a:pPr eaLnBrk="1" hangingPunct="1">
              <a:lnSpc>
                <a:spcPct val="120000"/>
              </a:lnSpc>
              <a:defRPr/>
            </a:pPr>
            <a:r>
              <a:rPr lang="zh-CN" altLang="en-US" dirty="0">
                <a:latin typeface="Arial" panose="020B0604020202020204" pitchFamily="34" charset="0"/>
                <a:ea typeface="宋体" panose="02010600030101010101" pitchFamily="2" charset="-122"/>
              </a:rPr>
              <a:t>将</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与窗函数相乘得</a:t>
            </a:r>
            <a:r>
              <a:rPr lang="en-US" altLang="zh-CN" dirty="0">
                <a:latin typeface="Arial" panose="020B0604020202020204" pitchFamily="34" charset="0"/>
                <a:ea typeface="宋体" panose="02010600030101010101" pitchFamily="2" charset="-122"/>
              </a:rPr>
              <a:t>FIR</a:t>
            </a:r>
            <a:r>
              <a:rPr lang="zh-CN" altLang="en-US" dirty="0">
                <a:latin typeface="Arial" panose="020B0604020202020204" pitchFamily="34" charset="0"/>
                <a:ea typeface="宋体" panose="02010600030101010101" pitchFamily="2" charset="-122"/>
              </a:rPr>
              <a:t>数字滤波器的冲激响应</a:t>
            </a:r>
            <a:r>
              <a:rPr lang="en-US" altLang="zh-CN" dirty="0">
                <a:latin typeface="Arial" panose="020B0604020202020204" pitchFamily="34" charset="0"/>
                <a:ea typeface="宋体" panose="02010600030101010101" pitchFamily="2" charset="-122"/>
              </a:rPr>
              <a:t>h(n)=</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(n).w(n)</a:t>
            </a:r>
            <a:endParaRPr lang="en-US" altLang="zh-CN" dirty="0">
              <a:latin typeface="Arial" panose="020B0604020202020204" pitchFamily="34" charset="0"/>
              <a:ea typeface="宋体" panose="02010600030101010101" pitchFamily="2" charset="-122"/>
            </a:endParaRPr>
          </a:p>
          <a:p>
            <a:pPr eaLnBrk="1" hangingPunct="1">
              <a:lnSpc>
                <a:spcPct val="120000"/>
              </a:lnSpc>
              <a:defRPr/>
            </a:pPr>
            <a:r>
              <a:rPr lang="zh-CN" altLang="en-US" dirty="0">
                <a:latin typeface="Arial" panose="020B0604020202020204" pitchFamily="34" charset="0"/>
                <a:ea typeface="宋体" panose="02010600030101010101" pitchFamily="2" charset="-122"/>
              </a:rPr>
              <a:t>计算</a:t>
            </a:r>
            <a:r>
              <a:rPr lang="en-US" altLang="zh-CN" dirty="0">
                <a:latin typeface="Arial" panose="020B0604020202020204" pitchFamily="34" charset="0"/>
                <a:ea typeface="宋体" panose="02010600030101010101" pitchFamily="2" charset="-122"/>
              </a:rPr>
              <a:t>FIR</a:t>
            </a:r>
            <a:r>
              <a:rPr lang="zh-CN" altLang="en-US" dirty="0">
                <a:latin typeface="Arial" panose="020B0604020202020204" pitchFamily="34" charset="0"/>
                <a:ea typeface="宋体" panose="02010600030101010101" pitchFamily="2" charset="-122"/>
              </a:rPr>
              <a:t>数字滤波器的频率响应，并验证是否达到所要求的指标  </a:t>
            </a:r>
          </a:p>
        </p:txBody>
      </p:sp>
      <p:sp>
        <p:nvSpPr>
          <p:cNvPr id="46084" name="Rectangle 6">
            <a:extLst>
              <a:ext uri="{FF2B5EF4-FFF2-40B4-BE49-F238E27FC236}">
                <a16:creationId xmlns:a16="http://schemas.microsoft.com/office/drawing/2014/main" id="{0F070811-B405-0C46-A2D5-AE68084D9393}"/>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6085" name="Object 5">
            <a:extLst>
              <a:ext uri="{FF2B5EF4-FFF2-40B4-BE49-F238E27FC236}">
                <a16:creationId xmlns:a16="http://schemas.microsoft.com/office/drawing/2014/main" id="{A722E8B5-09C7-6B44-966A-96E9D459D306}"/>
              </a:ext>
            </a:extLst>
          </p:cNvPr>
          <p:cNvGraphicFramePr>
            <a:graphicFrameLocks noChangeAspect="1"/>
          </p:cNvGraphicFramePr>
          <p:nvPr>
            <p:extLst>
              <p:ext uri="{D42A27DB-BD31-4B8C-83A1-F6EECF244321}">
                <p14:modId xmlns:p14="http://schemas.microsoft.com/office/powerpoint/2010/main" val="2898040312"/>
              </p:ext>
            </p:extLst>
          </p:nvPr>
        </p:nvGraphicFramePr>
        <p:xfrm>
          <a:off x="2859207" y="3968750"/>
          <a:ext cx="3816112" cy="1192207"/>
        </p:xfrm>
        <a:graphic>
          <a:graphicData uri="http://schemas.openxmlformats.org/presentationml/2006/ole">
            <mc:AlternateContent xmlns:mc="http://schemas.openxmlformats.org/markup-compatibility/2006">
              <mc:Choice xmlns:v="urn:schemas-microsoft-com:vml" Requires="v">
                <p:oleObj spid="_x0000_s46097" name="Equation" r:id="rId3" imgW="31597600" imgH="9944100" progId="Equation.DSMT4">
                  <p:embed/>
                </p:oleObj>
              </mc:Choice>
              <mc:Fallback>
                <p:oleObj name="Equation" r:id="rId3" imgW="31597600" imgH="9944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207" y="3968750"/>
                        <a:ext cx="3816112" cy="1192207"/>
                      </a:xfrm>
                      <a:prstGeom prst="rect">
                        <a:avLst/>
                      </a:prstGeom>
                      <a:noFill/>
                      <a:ln>
                        <a:noFill/>
                      </a:ln>
                    </p:spPr>
                  </p:pic>
                </p:oleObj>
              </mc:Fallback>
            </mc:AlternateContent>
          </a:graphicData>
        </a:graphic>
      </p:graphicFrame>
      <p:sp>
        <p:nvSpPr>
          <p:cNvPr id="46086" name="页脚占位符 1">
            <a:extLst>
              <a:ext uri="{FF2B5EF4-FFF2-40B4-BE49-F238E27FC236}">
                <a16:creationId xmlns:a16="http://schemas.microsoft.com/office/drawing/2014/main" id="{1C2D6EB8-4E66-6649-8B6B-FA808E8D1C8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a:extLst>
              <a:ext uri="{FF2B5EF4-FFF2-40B4-BE49-F238E27FC236}">
                <a16:creationId xmlns:a16="http://schemas.microsoft.com/office/drawing/2014/main" id="{AB806DC4-91A3-9B43-A6C0-3B49E2EB587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3C16E03E-D7BB-9547-BC91-30B23317FC90}" type="slidenum">
              <a:rPr kumimoji="0" lang="en-US" altLang="zh-CN" sz="1400" b="0" smtClean="0">
                <a:solidFill>
                  <a:schemeClr val="hlink"/>
                </a:solidFill>
                <a:ea typeface="宋体" panose="02010600030101010101" pitchFamily="2" charset="-122"/>
              </a:rPr>
              <a:pPr>
                <a:spcBef>
                  <a:spcPct val="0"/>
                </a:spcBef>
                <a:buClrTx/>
                <a:buSzTx/>
                <a:buFontTx/>
                <a:buNone/>
              </a:pPr>
              <a:t>29</a:t>
            </a:fld>
            <a:endParaRPr kumimoji="0" lang="en-US" altLang="zh-CN" sz="1400" b="0">
              <a:solidFill>
                <a:schemeClr val="hlink"/>
              </a:solidFill>
              <a:ea typeface="宋体" panose="02010600030101010101" pitchFamily="2" charset="-122"/>
            </a:endParaRPr>
          </a:p>
        </p:txBody>
      </p:sp>
      <p:sp>
        <p:nvSpPr>
          <p:cNvPr id="577538" name="Rectangle 2">
            <a:extLst>
              <a:ext uri="{FF2B5EF4-FFF2-40B4-BE49-F238E27FC236}">
                <a16:creationId xmlns:a16="http://schemas.microsoft.com/office/drawing/2014/main" id="{FC696294-2FA8-7D4F-82CA-0F1A798AF6E0}"/>
              </a:ext>
            </a:extLst>
          </p:cNvPr>
          <p:cNvSpPr>
            <a:spLocks noGrp="1" noChangeArrowheads="1"/>
          </p:cNvSpPr>
          <p:nvPr>
            <p:ph type="title"/>
          </p:nvPr>
        </p:nvSpPr>
        <p:spPr/>
        <p:txBody>
          <a:bodyPr/>
          <a:lstStyle/>
          <a:p>
            <a:pPr eaLnBrk="1" hangingPunct="1">
              <a:defRPr/>
            </a:pPr>
            <a:r>
              <a:rPr lang="zh-CN" altLang="en-US" sz="4000" b="0">
                <a:effectLst>
                  <a:outerShdw blurRad="38100" dist="38100" dir="2700000" algn="tl">
                    <a:srgbClr val="C0C0C0"/>
                  </a:outerShdw>
                </a:effectLst>
                <a:latin typeface="Arial" panose="020B0604020202020204" pitchFamily="34" charset="0"/>
              </a:rPr>
              <a:t>例  窗函数法设计</a:t>
            </a:r>
            <a:r>
              <a:rPr lang="en-US" altLang="zh-CN" sz="4000" b="0">
                <a:effectLst>
                  <a:outerShdw blurRad="38100" dist="38100" dir="2700000" algn="tl">
                    <a:srgbClr val="C0C0C0"/>
                  </a:outerShdw>
                </a:effectLst>
                <a:latin typeface="Arial" panose="020B0604020202020204" pitchFamily="34" charset="0"/>
              </a:rPr>
              <a:t>FIR</a:t>
            </a:r>
            <a:r>
              <a:rPr lang="zh-CN" altLang="en-US" sz="4000" b="0">
                <a:effectLst>
                  <a:outerShdw blurRad="38100" dist="38100" dir="2700000" algn="tl">
                    <a:srgbClr val="C0C0C0"/>
                  </a:outerShdw>
                </a:effectLst>
                <a:latin typeface="Arial" panose="020B0604020202020204" pitchFamily="34" charset="0"/>
              </a:rPr>
              <a:t>滤波器</a:t>
            </a:r>
          </a:p>
        </p:txBody>
      </p:sp>
      <p:sp>
        <p:nvSpPr>
          <p:cNvPr id="47107" name="Rectangle 3">
            <a:extLst>
              <a:ext uri="{FF2B5EF4-FFF2-40B4-BE49-F238E27FC236}">
                <a16:creationId xmlns:a16="http://schemas.microsoft.com/office/drawing/2014/main" id="{10C9CB34-3561-B24C-8225-A9D814F5170A}"/>
              </a:ext>
            </a:extLst>
          </p:cNvPr>
          <p:cNvSpPr>
            <a:spLocks noGrp="1" noChangeArrowheads="1"/>
          </p:cNvSpPr>
          <p:nvPr>
            <p:ph type="body" idx="1"/>
          </p:nvPr>
        </p:nvSpPr>
        <p:spPr>
          <a:xfrm>
            <a:off x="685800" y="1143000"/>
            <a:ext cx="7772400" cy="4114800"/>
          </a:xfrm>
        </p:spPr>
        <p:txBody>
          <a:bodyPr/>
          <a:lstStyle/>
          <a:p>
            <a:pPr eaLnBrk="1" hangingPunct="1"/>
            <a:r>
              <a:rPr lang="zh-CN" altLang="en-US" dirty="0">
                <a:latin typeface="Arial" panose="020B0604020202020204" pitchFamily="34" charset="0"/>
                <a:ea typeface="宋体" panose="02010600030101010101" pitchFamily="2" charset="-122"/>
              </a:rPr>
              <a:t>例</a:t>
            </a:r>
            <a:r>
              <a:rPr lang="en-US" altLang="zh-CN" dirty="0">
                <a:latin typeface="Arial" panose="020B0604020202020204" pitchFamily="34" charset="0"/>
                <a:ea typeface="宋体" panose="02010600030101010101" pitchFamily="2" charset="-122"/>
              </a:rPr>
              <a:t>8.1 </a:t>
            </a:r>
            <a:r>
              <a:rPr lang="zh-CN" altLang="en-US" dirty="0">
                <a:latin typeface="Arial" panose="020B0604020202020204" pitchFamily="34" charset="0"/>
                <a:ea typeface="宋体" panose="02010600030101010101" pitchFamily="2" charset="-122"/>
              </a:rPr>
              <a:t>用窗函数法设计线性相位</a:t>
            </a:r>
            <a:r>
              <a:rPr lang="en-US" altLang="zh-CN" dirty="0">
                <a:latin typeface="Arial" panose="020B0604020202020204" pitchFamily="34" charset="0"/>
                <a:ea typeface="宋体" panose="02010600030101010101" pitchFamily="2" charset="-122"/>
              </a:rPr>
              <a:t>FIR</a:t>
            </a:r>
            <a:r>
              <a:rPr lang="zh-CN" altLang="en-US" dirty="0">
                <a:latin typeface="Arial" panose="020B0604020202020204" pitchFamily="34" charset="0"/>
                <a:ea typeface="宋体" panose="02010600030101010101" pitchFamily="2" charset="-122"/>
              </a:rPr>
              <a:t>低通滤波器，设</a:t>
            </a:r>
            <a:r>
              <a:rPr lang="en-US" altLang="zh-CN" dirty="0">
                <a:latin typeface="Arial" panose="020B0604020202020204" pitchFamily="34" charset="0"/>
                <a:ea typeface="宋体" panose="02010600030101010101" pitchFamily="2" charset="-122"/>
              </a:rPr>
              <a:t>N=11</a:t>
            </a:r>
            <a:r>
              <a:rPr lang="zh-CN" altLang="en-US" dirty="0">
                <a:latin typeface="Arial" panose="020B0604020202020204" pitchFamily="34" charset="0"/>
                <a:ea typeface="宋体" panose="02010600030101010101" pitchFamily="2" charset="-122"/>
              </a:rPr>
              <a:t>，</a:t>
            </a:r>
            <a:r>
              <a:rPr lang="el-GR" altLang="zh-CN" dirty="0">
                <a:latin typeface="Arial" panose="020B0604020202020204" pitchFamily="34" charset="0"/>
                <a:ea typeface="宋体" panose="02010600030101010101" pitchFamily="2" charset="-122"/>
              </a:rPr>
              <a:t>ω</a:t>
            </a:r>
            <a:r>
              <a:rPr lang="en-US" altLang="zh-CN" baseline="-25000" dirty="0">
                <a:latin typeface="Arial" panose="020B0604020202020204" pitchFamily="34" charset="0"/>
                <a:ea typeface="宋体" panose="02010600030101010101" pitchFamily="2" charset="-122"/>
              </a:rPr>
              <a:t>c</a:t>
            </a:r>
            <a:r>
              <a:rPr lang="en-US" altLang="zh-CN" dirty="0">
                <a:latin typeface="Arial" panose="020B0604020202020204" pitchFamily="34" charset="0"/>
                <a:ea typeface="宋体" panose="02010600030101010101" pitchFamily="2" charset="-122"/>
              </a:rPr>
              <a:t>=0.2</a:t>
            </a:r>
            <a:r>
              <a:rPr lang="el-GR" altLang="zh-CN" dirty="0">
                <a:latin typeface="Arial" panose="020B0604020202020204" pitchFamily="34" charset="0"/>
                <a:ea typeface="宋体" panose="02010600030101010101" pitchFamily="2" charset="-122"/>
                <a:sym typeface="Symbol" pitchFamily="2" charset="2"/>
              </a:rPr>
              <a:t></a:t>
            </a:r>
            <a:r>
              <a:rPr lang="en-US" altLang="zh-CN" dirty="0">
                <a:latin typeface="Arial" panose="020B0604020202020204" pitchFamily="34" charset="0"/>
                <a:ea typeface="宋体" panose="02010600030101010101" pitchFamily="2" charset="-122"/>
                <a:sym typeface="Symbol" pitchFamily="2" charset="2"/>
              </a:rPr>
              <a:t>rad</a:t>
            </a:r>
            <a:r>
              <a:rPr lang="en-US" altLang="zh-CN" dirty="0">
                <a:latin typeface="Arial" panose="020B0604020202020204" pitchFamily="34" charset="0"/>
                <a:ea typeface="宋体" panose="02010600030101010101" pitchFamily="2" charset="-122"/>
              </a:rPr>
              <a:t> </a:t>
            </a:r>
          </a:p>
          <a:p>
            <a:pPr eaLnBrk="1" hangingPunct="1"/>
            <a:r>
              <a:rPr lang="zh-CN" altLang="en-US" dirty="0">
                <a:latin typeface="Arial" panose="020B0604020202020204" pitchFamily="34" charset="0"/>
                <a:ea typeface="宋体" panose="02010600030101010101" pitchFamily="2" charset="-122"/>
              </a:rPr>
              <a:t>解：理想数字低通滤波器 </a:t>
            </a:r>
          </a:p>
          <a:p>
            <a:pPr eaLnBrk="1" hangingPunct="1"/>
            <a:endParaRPr lang="zh-CN" altLang="en-US" dirty="0">
              <a:latin typeface="Arial" panose="020B0604020202020204" pitchFamily="34" charset="0"/>
              <a:ea typeface="宋体" panose="02010600030101010101" pitchFamily="2" charset="-122"/>
            </a:endParaRPr>
          </a:p>
          <a:p>
            <a:pPr eaLnBrk="1" hangingPunct="1"/>
            <a:endParaRPr lang="en-US" altLang="zh-CN" dirty="0">
              <a:latin typeface="Arial" panose="020B0604020202020204" pitchFamily="34" charset="0"/>
              <a:ea typeface="宋体" panose="02010600030101010101" pitchFamily="2" charset="-122"/>
            </a:endParaRPr>
          </a:p>
          <a:p>
            <a:pPr eaLnBrk="1" hangingPunct="1">
              <a:buFont typeface="Wingdings" pitchFamily="2" charset="2"/>
              <a:buNone/>
            </a:pPr>
            <a:endParaRPr lang="en-US" altLang="zh-CN" dirty="0">
              <a:latin typeface="Arial" panose="020B0604020202020204" pitchFamily="34" charset="0"/>
              <a:ea typeface="宋体" panose="02010600030101010101" pitchFamily="2" charset="-122"/>
            </a:endParaRPr>
          </a:p>
          <a:p>
            <a:pPr eaLnBrk="1" hangingPunct="1">
              <a:buFont typeface="Wingdings" pitchFamily="2" charset="2"/>
              <a:buNone/>
            </a:pPr>
            <a:r>
              <a:rPr lang="zh-CN" altLang="en-US" dirty="0">
                <a:latin typeface="Arial" panose="020B0604020202020204" pitchFamily="34" charset="0"/>
                <a:ea typeface="宋体" panose="02010600030101010101" pitchFamily="2" charset="-122"/>
              </a:rPr>
              <a:t> 单位取样响应</a:t>
            </a:r>
            <a:r>
              <a:rPr lang="zh-CN" altLang="en-US" dirty="0"/>
              <a:t> </a:t>
            </a:r>
          </a:p>
        </p:txBody>
      </p:sp>
      <p:sp>
        <p:nvSpPr>
          <p:cNvPr id="47108" name="Rectangle 5">
            <a:extLst>
              <a:ext uri="{FF2B5EF4-FFF2-40B4-BE49-F238E27FC236}">
                <a16:creationId xmlns:a16="http://schemas.microsoft.com/office/drawing/2014/main" id="{B11110C3-1EA8-214E-A37C-3B2165FD497E}"/>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7109" name="Object 4">
            <a:extLst>
              <a:ext uri="{FF2B5EF4-FFF2-40B4-BE49-F238E27FC236}">
                <a16:creationId xmlns:a16="http://schemas.microsoft.com/office/drawing/2014/main" id="{A1AB3E4C-D032-164B-8C5B-0ED00575D464}"/>
              </a:ext>
            </a:extLst>
          </p:cNvPr>
          <p:cNvGraphicFramePr>
            <a:graphicFrameLocks noChangeAspect="1"/>
          </p:cNvGraphicFramePr>
          <p:nvPr>
            <p:extLst>
              <p:ext uri="{D42A27DB-BD31-4B8C-83A1-F6EECF244321}">
                <p14:modId xmlns:p14="http://schemas.microsoft.com/office/powerpoint/2010/main" val="2021676270"/>
              </p:ext>
            </p:extLst>
          </p:nvPr>
        </p:nvGraphicFramePr>
        <p:xfrm>
          <a:off x="1979313" y="2898775"/>
          <a:ext cx="4829475" cy="1179511"/>
        </p:xfrm>
        <a:graphic>
          <a:graphicData uri="http://schemas.openxmlformats.org/presentationml/2006/ole">
            <mc:AlternateContent xmlns:mc="http://schemas.openxmlformats.org/markup-compatibility/2006">
              <mc:Choice xmlns:v="urn:schemas-microsoft-com:vml" Requires="v">
                <p:oleObj spid="_x0000_s47161" name="Equation" r:id="rId3" imgW="47688500" imgH="11696700" progId="Equation.DSMT4">
                  <p:embed/>
                </p:oleObj>
              </mc:Choice>
              <mc:Fallback>
                <p:oleObj name="Equation" r:id="rId3" imgW="47688500" imgH="11696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313" y="2898775"/>
                        <a:ext cx="4829475" cy="1179511"/>
                      </a:xfrm>
                      <a:prstGeom prst="rect">
                        <a:avLst/>
                      </a:prstGeom>
                      <a:noFill/>
                      <a:ln>
                        <a:noFill/>
                      </a:ln>
                    </p:spPr>
                  </p:pic>
                </p:oleObj>
              </mc:Fallback>
            </mc:AlternateContent>
          </a:graphicData>
        </a:graphic>
      </p:graphicFrame>
      <p:sp>
        <p:nvSpPr>
          <p:cNvPr id="47110" name="Rectangle 7">
            <a:extLst>
              <a:ext uri="{FF2B5EF4-FFF2-40B4-BE49-F238E27FC236}">
                <a16:creationId xmlns:a16="http://schemas.microsoft.com/office/drawing/2014/main" id="{EC152349-135D-5F44-B830-52E74C622307}"/>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7111" name="Object 6">
            <a:extLst>
              <a:ext uri="{FF2B5EF4-FFF2-40B4-BE49-F238E27FC236}">
                <a16:creationId xmlns:a16="http://schemas.microsoft.com/office/drawing/2014/main" id="{111E4CDB-3999-2B41-896A-71AA26371194}"/>
              </a:ext>
            </a:extLst>
          </p:cNvPr>
          <p:cNvGraphicFramePr>
            <a:graphicFrameLocks noChangeAspect="1"/>
          </p:cNvGraphicFramePr>
          <p:nvPr>
            <p:extLst>
              <p:ext uri="{D42A27DB-BD31-4B8C-83A1-F6EECF244321}">
                <p14:modId xmlns:p14="http://schemas.microsoft.com/office/powerpoint/2010/main" val="3223378289"/>
              </p:ext>
            </p:extLst>
          </p:nvPr>
        </p:nvGraphicFramePr>
        <p:xfrm>
          <a:off x="3657600" y="4365128"/>
          <a:ext cx="3151188" cy="993775"/>
        </p:xfrm>
        <a:graphic>
          <a:graphicData uri="http://schemas.openxmlformats.org/presentationml/2006/ole">
            <mc:AlternateContent xmlns:mc="http://schemas.openxmlformats.org/markup-compatibility/2006">
              <mc:Choice xmlns:v="urn:schemas-microsoft-com:vml" Requires="v">
                <p:oleObj spid="_x0000_s47162" name="Equation" r:id="rId5" imgW="32766000" imgH="10236200" progId="Equation.DSMT4">
                  <p:embed/>
                </p:oleObj>
              </mc:Choice>
              <mc:Fallback>
                <p:oleObj name="Equation" r:id="rId5" imgW="32766000" imgH="10236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365128"/>
                        <a:ext cx="31511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Rectangle 9">
            <a:extLst>
              <a:ext uri="{FF2B5EF4-FFF2-40B4-BE49-F238E27FC236}">
                <a16:creationId xmlns:a16="http://schemas.microsoft.com/office/drawing/2014/main" id="{02309860-57FB-5944-8731-CED6D5F50899}"/>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7113" name="Object 8">
            <a:extLst>
              <a:ext uri="{FF2B5EF4-FFF2-40B4-BE49-F238E27FC236}">
                <a16:creationId xmlns:a16="http://schemas.microsoft.com/office/drawing/2014/main" id="{9ECC5E6E-C5D1-E64C-B99B-F73D6C19AEA2}"/>
              </a:ext>
            </a:extLst>
          </p:cNvPr>
          <p:cNvGraphicFramePr>
            <a:graphicFrameLocks noChangeAspect="1"/>
          </p:cNvGraphicFramePr>
          <p:nvPr>
            <p:extLst>
              <p:ext uri="{D42A27DB-BD31-4B8C-83A1-F6EECF244321}">
                <p14:modId xmlns:p14="http://schemas.microsoft.com/office/powerpoint/2010/main" val="3819354070"/>
              </p:ext>
            </p:extLst>
          </p:nvPr>
        </p:nvGraphicFramePr>
        <p:xfrm>
          <a:off x="1053832" y="5460006"/>
          <a:ext cx="2297381" cy="849313"/>
        </p:xfrm>
        <a:graphic>
          <a:graphicData uri="http://schemas.openxmlformats.org/presentationml/2006/ole">
            <mc:AlternateContent xmlns:mc="http://schemas.openxmlformats.org/markup-compatibility/2006">
              <mc:Choice xmlns:v="urn:schemas-microsoft-com:vml" Requires="v">
                <p:oleObj spid="_x0000_s47163" name="Equation" r:id="rId7" imgW="24282400" imgH="9067800" progId="Equation.DSMT4">
                  <p:embed/>
                </p:oleObj>
              </mc:Choice>
              <mc:Fallback>
                <p:oleObj name="Equation" r:id="rId7" imgW="24282400" imgH="9067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3832" y="5460006"/>
                        <a:ext cx="2297381" cy="849313"/>
                      </a:xfrm>
                      <a:prstGeom prst="rect">
                        <a:avLst/>
                      </a:prstGeom>
                      <a:noFill/>
                      <a:ln>
                        <a:noFill/>
                      </a:ln>
                    </p:spPr>
                  </p:pic>
                </p:oleObj>
              </mc:Fallback>
            </mc:AlternateContent>
          </a:graphicData>
        </a:graphic>
      </p:graphicFrame>
      <p:sp>
        <p:nvSpPr>
          <p:cNvPr id="47114" name="Rectangle 11">
            <a:extLst>
              <a:ext uri="{FF2B5EF4-FFF2-40B4-BE49-F238E27FC236}">
                <a16:creationId xmlns:a16="http://schemas.microsoft.com/office/drawing/2014/main" id="{4E6F87CE-8B1E-2E4B-A34F-2DB4A7550B9A}"/>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7115" name="Object 10">
            <a:extLst>
              <a:ext uri="{FF2B5EF4-FFF2-40B4-BE49-F238E27FC236}">
                <a16:creationId xmlns:a16="http://schemas.microsoft.com/office/drawing/2014/main" id="{9A41B80A-3BEC-884C-A01E-3B879E813BA2}"/>
              </a:ext>
            </a:extLst>
          </p:cNvPr>
          <p:cNvGraphicFramePr>
            <a:graphicFrameLocks noChangeAspect="1"/>
          </p:cNvGraphicFramePr>
          <p:nvPr>
            <p:extLst>
              <p:ext uri="{D42A27DB-BD31-4B8C-83A1-F6EECF244321}">
                <p14:modId xmlns:p14="http://schemas.microsoft.com/office/powerpoint/2010/main" val="1270909983"/>
              </p:ext>
            </p:extLst>
          </p:nvPr>
        </p:nvGraphicFramePr>
        <p:xfrm>
          <a:off x="3717547" y="5463676"/>
          <a:ext cx="3383607" cy="993775"/>
        </p:xfrm>
        <a:graphic>
          <a:graphicData uri="http://schemas.openxmlformats.org/presentationml/2006/ole">
            <mc:AlternateContent xmlns:mc="http://schemas.openxmlformats.org/markup-compatibility/2006">
              <mc:Choice xmlns:v="urn:schemas-microsoft-com:vml" Requires="v">
                <p:oleObj spid="_x0000_s47164" name="Equation" r:id="rId9" imgW="35102800" imgH="10236200" progId="Equation.DSMT4">
                  <p:embed/>
                </p:oleObj>
              </mc:Choice>
              <mc:Fallback>
                <p:oleObj name="Equation" r:id="rId9" imgW="35102800" imgH="102362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7547" y="5463676"/>
                        <a:ext cx="3383607" cy="993775"/>
                      </a:xfrm>
                      <a:prstGeom prst="rect">
                        <a:avLst/>
                      </a:prstGeom>
                      <a:noFill/>
                      <a:ln>
                        <a:noFill/>
                      </a:ln>
                    </p:spPr>
                  </p:pic>
                </p:oleObj>
              </mc:Fallback>
            </mc:AlternateContent>
          </a:graphicData>
        </a:graphic>
      </p:graphicFrame>
      <p:sp>
        <p:nvSpPr>
          <p:cNvPr id="47116" name="页脚占位符 1">
            <a:extLst>
              <a:ext uri="{FF2B5EF4-FFF2-40B4-BE49-F238E27FC236}">
                <a16:creationId xmlns:a16="http://schemas.microsoft.com/office/drawing/2014/main" id="{F05F9FA4-C886-7344-844A-0E8730FB6C6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3">
            <a:extLst>
              <a:ext uri="{FF2B5EF4-FFF2-40B4-BE49-F238E27FC236}">
                <a16:creationId xmlns:a16="http://schemas.microsoft.com/office/drawing/2014/main" id="{92B15E42-E502-F14E-9243-F0F2892C78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62274216-DBD7-3242-BA4A-55C912EF8235}" type="slidenum">
              <a:rPr kumimoji="0" lang="en-US" altLang="zh-CN" sz="1400" b="0" smtClean="0">
                <a:solidFill>
                  <a:schemeClr val="hlink"/>
                </a:solidFill>
                <a:ea typeface="宋体" panose="02010600030101010101" pitchFamily="2" charset="-122"/>
              </a:rPr>
              <a:pPr>
                <a:spcBef>
                  <a:spcPct val="0"/>
                </a:spcBef>
                <a:buClrTx/>
                <a:buSzTx/>
                <a:buFontTx/>
                <a:buNone/>
              </a:pPr>
              <a:t>3</a:t>
            </a:fld>
            <a:endParaRPr kumimoji="0" lang="en-US" altLang="zh-CN" sz="1400" b="0">
              <a:solidFill>
                <a:schemeClr val="hlink"/>
              </a:solidFill>
              <a:ea typeface="宋体" panose="02010600030101010101" pitchFamily="2" charset="-122"/>
            </a:endParaRPr>
          </a:p>
        </p:txBody>
      </p:sp>
      <p:sp>
        <p:nvSpPr>
          <p:cNvPr id="423941" name="Rectangle 5">
            <a:extLst>
              <a:ext uri="{FF2B5EF4-FFF2-40B4-BE49-F238E27FC236}">
                <a16:creationId xmlns:a16="http://schemas.microsoft.com/office/drawing/2014/main" id="{C935F0EE-FFB7-684D-9FAA-8CDC1F785EB8}"/>
              </a:ext>
            </a:extLst>
          </p:cNvPr>
          <p:cNvSpPr>
            <a:spLocks noChangeArrowheads="1"/>
          </p:cNvSpPr>
          <p:nvPr/>
        </p:nvSpPr>
        <p:spPr bwMode="auto">
          <a:xfrm>
            <a:off x="746125" y="1042988"/>
            <a:ext cx="8056563" cy="2016125"/>
          </a:xfrm>
          <a:prstGeom prst="rect">
            <a:avLst/>
          </a:prstGeom>
          <a:noFill/>
          <a:ln>
            <a:noFill/>
          </a:ln>
          <a:effectLst/>
        </p:spPr>
        <p:txBody>
          <a:bodyPr/>
          <a:lstStyle>
            <a:lvl1pPr marL="342900" indent="-342900" defTabSz="2281238">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defTabSz="2281238">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defTabSz="2281238">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defTabSz="2281238">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defTabSz="2281238">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eaLnBrk="1" hangingPunct="1">
              <a:lnSpc>
                <a:spcPct val="120000"/>
              </a:lnSpc>
              <a:defRPr/>
            </a:pP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FIR</a:t>
            </a:r>
            <a:r>
              <a:rPr lang="zh-CN" altLang="en-US" sz="2800">
                <a:effectLst>
                  <a:outerShdw blurRad="38100" dist="38100" dir="2700000" algn="tl">
                    <a:srgbClr val="C0C0C0"/>
                  </a:outerShdw>
                </a:effectLst>
                <a:latin typeface="Arial" panose="020B0604020202020204" pitchFamily="34" charset="0"/>
                <a:ea typeface="宋体" panose="02010600030101010101" pitchFamily="2" charset="-122"/>
              </a:rPr>
              <a:t>数字滤波器的差分方程为</a:t>
            </a:r>
          </a:p>
          <a:p>
            <a:pPr eaLnBrk="1" hangingPunct="1">
              <a:lnSpc>
                <a:spcPct val="120000"/>
              </a:lnSpc>
              <a:defRPr/>
            </a:pPr>
            <a:endParaRPr lang="zh-CN" altLang="en-US" sz="2800">
              <a:effectLst>
                <a:outerShdw blurRad="38100" dist="38100" dir="2700000" algn="tl">
                  <a:srgbClr val="C0C0C0"/>
                </a:outerShdw>
              </a:effectLst>
              <a:latin typeface="Arial" panose="020B0604020202020204" pitchFamily="34" charset="0"/>
              <a:ea typeface="宋体" panose="02010600030101010101" pitchFamily="2" charset="-122"/>
            </a:endParaRPr>
          </a:p>
          <a:p>
            <a:pPr eaLnBrk="1" hangingPunct="1">
              <a:lnSpc>
                <a:spcPct val="120000"/>
              </a:lnSpc>
              <a:defRPr/>
            </a:pPr>
            <a:r>
              <a:rPr lang="zh-CN" altLang="en-US" sz="2800">
                <a:effectLst>
                  <a:outerShdw blurRad="38100" dist="38100" dir="2700000" algn="tl">
                    <a:srgbClr val="C0C0C0"/>
                  </a:outerShdw>
                </a:effectLst>
                <a:latin typeface="Arial" panose="020B0604020202020204" pitchFamily="34" charset="0"/>
                <a:ea typeface="宋体" panose="02010600030101010101" pitchFamily="2" charset="-122"/>
              </a:rPr>
              <a:t>对应的系统函数为</a:t>
            </a:r>
          </a:p>
        </p:txBody>
      </p:sp>
      <p:sp>
        <p:nvSpPr>
          <p:cNvPr id="423943" name="Rectangle 7">
            <a:extLst>
              <a:ext uri="{FF2B5EF4-FFF2-40B4-BE49-F238E27FC236}">
                <a16:creationId xmlns:a16="http://schemas.microsoft.com/office/drawing/2014/main" id="{692D3A80-CC8F-D847-979C-5F4D3CE6FB9F}"/>
              </a:ext>
            </a:extLst>
          </p:cNvPr>
          <p:cNvSpPr>
            <a:spLocks noChangeArrowheads="1"/>
          </p:cNvSpPr>
          <p:nvPr/>
        </p:nvSpPr>
        <p:spPr bwMode="auto">
          <a:xfrm>
            <a:off x="746125" y="3698875"/>
            <a:ext cx="8191500" cy="2428875"/>
          </a:xfrm>
          <a:prstGeom prst="rect">
            <a:avLst/>
          </a:prstGeom>
          <a:noFill/>
          <a:ln>
            <a:noFill/>
          </a:ln>
          <a:effectLst/>
        </p:spPr>
        <p:txBody>
          <a:bodyPr/>
          <a:lstStyle>
            <a:lvl1pPr marL="609600" indent="-609600" defTabSz="2281238">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990600" indent="-533400" defTabSz="2281238">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371600" indent="-457200" defTabSz="2281238">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752600" indent="-381000" defTabSz="2281238">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209800" indent="-381000" defTabSz="2281238">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6670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31242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5814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40386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eaLnBrk="1" hangingPunct="1">
              <a:defRPr/>
            </a:pP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IIR</a:t>
            </a:r>
            <a:r>
              <a:rPr lang="zh-CN" altLang="en-US" sz="2800">
                <a:effectLst>
                  <a:outerShdw blurRad="38100" dist="38100" dir="2700000" algn="tl">
                    <a:srgbClr val="C0C0C0"/>
                  </a:outerShdw>
                </a:effectLst>
                <a:latin typeface="Arial" panose="020B0604020202020204" pitchFamily="34" charset="0"/>
                <a:ea typeface="宋体" panose="02010600030101010101" pitchFamily="2" charset="-122"/>
              </a:rPr>
              <a:t>数字滤波器设计过程中只考虑了幅频特性，没有考虑相位特性，所设计的滤波器相位特性一般是非线性的。</a:t>
            </a:r>
          </a:p>
          <a:p>
            <a:pPr eaLnBrk="1" hangingPunct="1">
              <a:defRPr/>
            </a:pPr>
            <a:r>
              <a:rPr lang="zh-CN" altLang="en-US" sz="2800">
                <a:effectLst>
                  <a:outerShdw blurRad="38100" dist="38100" dir="2700000" algn="tl">
                    <a:srgbClr val="C0C0C0"/>
                  </a:outerShdw>
                </a:effectLst>
                <a:latin typeface="Arial" panose="020B0604020202020204" pitchFamily="34" charset="0"/>
                <a:ea typeface="宋体" panose="02010600030101010101" pitchFamily="2" charset="-122"/>
              </a:rPr>
              <a:t>为了得到线性相位特性，则要采用全通网络进行相位校正。</a:t>
            </a:r>
            <a:r>
              <a:rPr lang="zh-CN" altLang="en-US"/>
              <a:t> </a:t>
            </a:r>
            <a:endParaRPr lang="zh-CN" altLang="en-US">
              <a:effectLst>
                <a:outerShdw blurRad="38100" dist="38100" dir="2700000" algn="tl">
                  <a:srgbClr val="C0C0C0"/>
                </a:outerShdw>
              </a:effectLst>
            </a:endParaRPr>
          </a:p>
        </p:txBody>
      </p:sp>
      <p:sp>
        <p:nvSpPr>
          <p:cNvPr id="19460" name="Rectangle 9">
            <a:extLst>
              <a:ext uri="{FF2B5EF4-FFF2-40B4-BE49-F238E27FC236}">
                <a16:creationId xmlns:a16="http://schemas.microsoft.com/office/drawing/2014/main" id="{58C7A607-A344-5441-94AC-26E5E772A130}"/>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19461" name="Object 8">
            <a:extLst>
              <a:ext uri="{FF2B5EF4-FFF2-40B4-BE49-F238E27FC236}">
                <a16:creationId xmlns:a16="http://schemas.microsoft.com/office/drawing/2014/main" id="{2A1FAC60-DECE-484D-B83F-1AB93D2CC292}"/>
              </a:ext>
            </a:extLst>
          </p:cNvPr>
          <p:cNvGraphicFramePr>
            <a:graphicFrameLocks noChangeAspect="1"/>
          </p:cNvGraphicFramePr>
          <p:nvPr/>
        </p:nvGraphicFramePr>
        <p:xfrm>
          <a:off x="2771775" y="1493838"/>
          <a:ext cx="2520950" cy="908050"/>
        </p:xfrm>
        <a:graphic>
          <a:graphicData uri="http://schemas.openxmlformats.org/presentationml/2006/ole">
            <mc:AlternateContent xmlns:mc="http://schemas.openxmlformats.org/markup-compatibility/2006">
              <mc:Choice xmlns:v="urn:schemas-microsoft-com:vml" Requires="v">
                <p:oleObj spid="_x0000_s19486" name="Equation" r:id="rId3" imgW="27495500" imgH="9944100" progId="Equation.DSMT4">
                  <p:embed/>
                </p:oleObj>
              </mc:Choice>
              <mc:Fallback>
                <p:oleObj name="Equation" r:id="rId3" imgW="27495500" imgH="99441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493838"/>
                        <a:ext cx="25209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11">
            <a:extLst>
              <a:ext uri="{FF2B5EF4-FFF2-40B4-BE49-F238E27FC236}">
                <a16:creationId xmlns:a16="http://schemas.microsoft.com/office/drawing/2014/main" id="{CBFE3745-5104-034E-9CC3-E9BF494E9702}"/>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19463" name="Object 10">
            <a:extLst>
              <a:ext uri="{FF2B5EF4-FFF2-40B4-BE49-F238E27FC236}">
                <a16:creationId xmlns:a16="http://schemas.microsoft.com/office/drawing/2014/main" id="{85F6A78A-8FC6-224C-B254-9BF0A672A3EC}"/>
              </a:ext>
            </a:extLst>
          </p:cNvPr>
          <p:cNvGraphicFramePr>
            <a:graphicFrameLocks noChangeAspect="1"/>
          </p:cNvGraphicFramePr>
          <p:nvPr/>
        </p:nvGraphicFramePr>
        <p:xfrm>
          <a:off x="3267075" y="2781300"/>
          <a:ext cx="1835150" cy="819150"/>
        </p:xfrm>
        <a:graphic>
          <a:graphicData uri="http://schemas.openxmlformats.org/presentationml/2006/ole">
            <mc:AlternateContent xmlns:mc="http://schemas.openxmlformats.org/markup-compatibility/2006">
              <mc:Choice xmlns:v="urn:schemas-microsoft-com:vml" Requires="v">
                <p:oleObj spid="_x0000_s19487" name="Equation" r:id="rId5" imgW="22237700" imgH="9944100" progId="Equation.DSMT4">
                  <p:embed/>
                </p:oleObj>
              </mc:Choice>
              <mc:Fallback>
                <p:oleObj name="Equation" r:id="rId5" imgW="22237700" imgH="99441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7075" y="2781300"/>
                        <a:ext cx="18351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3948" name="Rectangle 12">
            <a:extLst>
              <a:ext uri="{FF2B5EF4-FFF2-40B4-BE49-F238E27FC236}">
                <a16:creationId xmlns:a16="http://schemas.microsoft.com/office/drawing/2014/main" id="{A1ECB3B7-BB05-BA40-9579-C6AAF35F16FC}"/>
              </a:ext>
            </a:extLst>
          </p:cNvPr>
          <p:cNvSpPr>
            <a:spLocks noGrp="1" noChangeArrowheads="1"/>
          </p:cNvSpPr>
          <p:nvPr>
            <p:ph type="title" idx="4294967295"/>
          </p:nvPr>
        </p:nvSpPr>
        <p:spPr/>
        <p:txBody>
          <a:bodyPr/>
          <a:lstStyle/>
          <a:p>
            <a:pPr eaLnBrk="1" hangingPunct="1">
              <a:defRPr/>
            </a:pPr>
            <a:r>
              <a:rPr lang="zh-CN" altLang="en-US" sz="4000" b="0" dirty="0">
                <a:latin typeface="Arial" charset="0"/>
              </a:rPr>
              <a:t>引言回顾</a:t>
            </a:r>
            <a:endParaRPr lang="zh-CN" altLang="en-US" dirty="0">
              <a:latin typeface="Arial" charset="0"/>
            </a:endParaRPr>
          </a:p>
        </p:txBody>
      </p:sp>
      <p:sp>
        <p:nvSpPr>
          <p:cNvPr id="19465" name="页脚占位符 1">
            <a:extLst>
              <a:ext uri="{FF2B5EF4-FFF2-40B4-BE49-F238E27FC236}">
                <a16:creationId xmlns:a16="http://schemas.microsoft.com/office/drawing/2014/main" id="{E6B5DF2B-785A-E545-8BBA-149FBC63DBC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5">
            <a:extLst>
              <a:ext uri="{FF2B5EF4-FFF2-40B4-BE49-F238E27FC236}">
                <a16:creationId xmlns:a16="http://schemas.microsoft.com/office/drawing/2014/main" id="{4825ED92-87CE-5349-9C15-C7760CBFC8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ACF224FC-DE4F-4A4C-B20B-CC5639A392A2}" type="slidenum">
              <a:rPr kumimoji="0" lang="en-US" altLang="zh-CN" sz="1400" b="0" smtClean="0">
                <a:solidFill>
                  <a:schemeClr val="hlink"/>
                </a:solidFill>
                <a:ea typeface="宋体" panose="02010600030101010101" pitchFamily="2" charset="-122"/>
              </a:rPr>
              <a:pPr>
                <a:spcBef>
                  <a:spcPct val="0"/>
                </a:spcBef>
                <a:buClrTx/>
                <a:buSzTx/>
                <a:buFontTx/>
                <a:buNone/>
              </a:pPr>
              <a:t>30</a:t>
            </a:fld>
            <a:endParaRPr kumimoji="0" lang="en-US" altLang="zh-CN" sz="1400" b="0">
              <a:solidFill>
                <a:schemeClr val="hlink"/>
              </a:solidFill>
              <a:ea typeface="宋体" panose="02010600030101010101" pitchFamily="2" charset="-122"/>
            </a:endParaRPr>
          </a:p>
        </p:txBody>
      </p:sp>
      <p:sp>
        <p:nvSpPr>
          <p:cNvPr id="578562" name="Rectangle 2">
            <a:extLst>
              <a:ext uri="{FF2B5EF4-FFF2-40B4-BE49-F238E27FC236}">
                <a16:creationId xmlns:a16="http://schemas.microsoft.com/office/drawing/2014/main" id="{183110F7-1BE8-D143-95B1-E6B9168831A7}"/>
              </a:ext>
            </a:extLst>
          </p:cNvPr>
          <p:cNvSpPr>
            <a:spLocks noGrp="1" noChangeArrowheads="1"/>
          </p:cNvSpPr>
          <p:nvPr>
            <p:ph type="title"/>
          </p:nvPr>
        </p:nvSpPr>
        <p:spPr/>
        <p:txBody>
          <a:bodyPr/>
          <a:lstStyle/>
          <a:p>
            <a:pPr eaLnBrk="1" hangingPunct="1">
              <a:defRPr/>
            </a:pPr>
            <a:endParaRPr lang="zh-CN" altLang="zh-CN"/>
          </a:p>
        </p:txBody>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EC0D434F-9784-DA4E-98DC-56718C5513B5}"/>
                  </a:ext>
                </a:extLst>
              </p:cNvPr>
              <p:cNvSpPr>
                <a:spLocks noGrp="1" noChangeArrowheads="1"/>
              </p:cNvSpPr>
              <p:nvPr>
                <p:ph type="body" idx="1"/>
              </p:nvPr>
            </p:nvSpPr>
            <p:spPr>
              <a:xfrm>
                <a:off x="927100" y="1314450"/>
                <a:ext cx="7772400" cy="4114800"/>
              </a:xfrm>
            </p:spPr>
            <p:txBody>
              <a:bodyPr/>
              <a:lstStyle/>
              <a:p>
                <a:pPr eaLnBrk="1" hangingPunct="1">
                  <a:lnSpc>
                    <a:spcPct val="125000"/>
                  </a:lnSpc>
                </a:pPr>
                <a:r>
                  <a:rPr lang="zh-CN" altLang="en-US" dirty="0">
                    <a:latin typeface="Arial" panose="020B0604020202020204" pitchFamily="34" charset="0"/>
                    <a:ea typeface="宋体" panose="02010600030101010101" pitchFamily="2" charset="-122"/>
                  </a:rPr>
                  <a:t>确定窗函数（由阻带衰减</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smtClean="0">
                            <a:latin typeface="Cambria Math" panose="02040503050406030204" pitchFamily="18" charset="0"/>
                            <a:ea typeface="Cambria Math" panose="02040503050406030204" pitchFamily="18" charset="0"/>
                          </a:rPr>
                          <m:t>𝜹</m:t>
                        </m:r>
                      </m:e>
                      <m:sub>
                        <m:r>
                          <a:rPr lang="en-US" altLang="zh-CN" b="1" i="1" smtClean="0">
                            <a:latin typeface="Cambria Math" panose="02040503050406030204" pitchFamily="18" charset="0"/>
                            <a:ea typeface="宋体" panose="02010600030101010101" pitchFamily="2" charset="-122"/>
                          </a:rPr>
                          <m:t>𝟐</m:t>
                        </m:r>
                      </m:sub>
                    </m:sSub>
                  </m:oMath>
                </a14:m>
                <a:r>
                  <a:rPr lang="zh-CN" altLang="en-US" dirty="0">
                    <a:latin typeface="Arial" panose="020B0604020202020204" pitchFamily="34" charset="0"/>
                    <a:ea typeface="宋体" panose="02010600030101010101" pitchFamily="2" charset="-122"/>
                  </a:rPr>
                  <a:t>确定窗函数形状，由过渡带确定阶次</a:t>
                </a:r>
                <a:r>
                  <a:rPr lang="en-US" altLang="zh-CN" dirty="0">
                    <a:latin typeface="Arial" panose="020B0604020202020204" pitchFamily="34" charset="0"/>
                    <a:ea typeface="宋体" panose="02010600030101010101" pitchFamily="2" charset="-122"/>
                  </a:rPr>
                  <a:t>N</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pPr eaLnBrk="1" hangingPunct="1">
                  <a:lnSpc>
                    <a:spcPct val="125000"/>
                  </a:lnSpc>
                </a:pPr>
                <a:r>
                  <a:rPr lang="zh-CN" altLang="en-US" dirty="0">
                    <a:latin typeface="Arial" panose="020B0604020202020204" pitchFamily="34" charset="0"/>
                    <a:ea typeface="宋体" panose="02010600030101010101" pitchFamily="2" charset="-122"/>
                  </a:rPr>
                  <a:t>求设计的</a:t>
                </a:r>
                <a:r>
                  <a:rPr lang="en-US" altLang="zh-CN" dirty="0">
                    <a:latin typeface="Arial" panose="020B0604020202020204" pitchFamily="34" charset="0"/>
                    <a:ea typeface="宋体" panose="02010600030101010101" pitchFamily="2" charset="-122"/>
                  </a:rPr>
                  <a:t>FIR</a:t>
                </a:r>
                <a:r>
                  <a:rPr lang="zh-CN" altLang="en-US" dirty="0">
                    <a:latin typeface="Arial" panose="020B0604020202020204" pitchFamily="34" charset="0"/>
                    <a:ea typeface="宋体" panose="02010600030101010101" pitchFamily="2" charset="-122"/>
                  </a:rPr>
                  <a:t>数字滤波器的单位取样响应 </a:t>
                </a:r>
                <a:endParaRPr lang="en-US" altLang="zh-CN" dirty="0">
                  <a:latin typeface="Arial" panose="020B0604020202020204" pitchFamily="34" charset="0"/>
                  <a:ea typeface="宋体" panose="02010600030101010101" pitchFamily="2" charset="-122"/>
                </a:endParaRPr>
              </a:p>
              <a:p>
                <a:pPr eaLnBrk="1" hangingPunct="1">
                  <a:lnSpc>
                    <a:spcPct val="125000"/>
                  </a:lnSpc>
                </a:pPr>
                <a:endParaRPr lang="en-US" altLang="zh-CN" dirty="0">
                  <a:latin typeface="Arial" panose="020B0604020202020204" pitchFamily="34" charset="0"/>
                  <a:ea typeface="宋体" panose="02010600030101010101" pitchFamily="2" charset="-122"/>
                </a:endParaRPr>
              </a:p>
              <a:p>
                <a:pPr eaLnBrk="1" hangingPunct="1">
                  <a:lnSpc>
                    <a:spcPct val="125000"/>
                  </a:lnSpc>
                </a:pPr>
                <a:endParaRPr lang="en-US" altLang="zh-CN" dirty="0">
                  <a:latin typeface="Arial" panose="020B0604020202020204" pitchFamily="34" charset="0"/>
                  <a:ea typeface="宋体" panose="02010600030101010101" pitchFamily="2" charset="-122"/>
                </a:endParaRPr>
              </a:p>
              <a:p>
                <a:pPr eaLnBrk="1" hangingPunct="1">
                  <a:lnSpc>
                    <a:spcPct val="125000"/>
                  </a:lnSpc>
                </a:pPr>
                <a:r>
                  <a:rPr lang="zh-CN" altLang="en-US" dirty="0">
                    <a:latin typeface="Arial" panose="020B0604020202020204" pitchFamily="34" charset="0"/>
                    <a:ea typeface="宋体" panose="02010600030101010101" pitchFamily="2" charset="-122"/>
                  </a:rPr>
                  <a:t>由</a:t>
                </a:r>
                <a:r>
                  <a:rPr lang="en-US" altLang="zh-CN" dirty="0">
                    <a:latin typeface="Arial" panose="020B0604020202020204" pitchFamily="34" charset="0"/>
                    <a:ea typeface="宋体" panose="02010600030101010101" pitchFamily="2" charset="-122"/>
                  </a:rPr>
                  <a:t>h(n)</a:t>
                </a:r>
                <a:r>
                  <a:rPr lang="zh-CN" altLang="en-US" dirty="0">
                    <a:latin typeface="Arial" panose="020B0604020202020204" pitchFamily="34" charset="0"/>
                    <a:ea typeface="宋体" panose="02010600030101010101" pitchFamily="2" charset="-122"/>
                  </a:rPr>
                  <a:t>求频率响应函数</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dirty="0" err="1">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baseline="30000" dirty="0" err="1">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baseline="30000" dirty="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dirty="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b="0" dirty="0">
                    <a:effectLst>
                      <a:outerShdw blurRad="38100" dist="38100" dir="2700000" algn="tl">
                        <a:srgbClr val="C0C0C0"/>
                      </a:outerShdw>
                    </a:effectLst>
                    <a:latin typeface="Arial" panose="020B0604020202020204" pitchFamily="34" charset="0"/>
                    <a:ea typeface="宋体" panose="02010600030101010101" pitchFamily="2" charset="-122"/>
                  </a:rPr>
                  <a:t>，检验指标</a:t>
                </a:r>
                <a:endParaRPr lang="en-US" altLang="zh-CN" b="0" dirty="0">
                  <a:latin typeface="Arial" panose="020B0604020202020204" pitchFamily="34" charset="0"/>
                  <a:ea typeface="宋体" panose="02010600030101010101" pitchFamily="2" charset="-122"/>
                </a:endParaRPr>
              </a:p>
              <a:p>
                <a:pPr eaLnBrk="1" hangingPunct="1">
                  <a:lnSpc>
                    <a:spcPct val="125000"/>
                  </a:lnSpc>
                </a:pPr>
                <a:r>
                  <a:rPr lang="zh-CN" altLang="en-US" dirty="0">
                    <a:latin typeface="Arial" panose="020B0604020202020204" pitchFamily="34" charset="0"/>
                    <a:ea typeface="宋体" panose="02010600030101010101" pitchFamily="2" charset="-122"/>
                  </a:rPr>
                  <a:t>详细过程见</a:t>
                </a:r>
                <a:r>
                  <a:rPr lang="en-US" altLang="zh-CN" dirty="0">
                    <a:latin typeface="Arial" panose="020B0604020202020204" pitchFamily="34" charset="0"/>
                    <a:ea typeface="宋体" panose="02010600030101010101" pitchFamily="2" charset="-122"/>
                  </a:rPr>
                  <a:t>P343</a:t>
                </a:r>
                <a:r>
                  <a:rPr lang="zh-CN" altLang="en-US" dirty="0">
                    <a:latin typeface="Arial" panose="020B0604020202020204" pitchFamily="34" charset="0"/>
                    <a:ea typeface="宋体" panose="02010600030101010101" pitchFamily="2" charset="-122"/>
                  </a:rPr>
                  <a:t>例题</a:t>
                </a:r>
                <a:r>
                  <a:rPr lang="en-US" altLang="zh-CN" dirty="0">
                    <a:latin typeface="Arial" panose="020B0604020202020204" pitchFamily="34" charset="0"/>
                    <a:ea typeface="宋体" panose="02010600030101010101" pitchFamily="2" charset="-122"/>
                  </a:rPr>
                  <a:t>7-1</a:t>
                </a:r>
                <a:endParaRPr lang="zh-CN" altLang="en-US" dirty="0">
                  <a:latin typeface="Arial" panose="020B0604020202020204" pitchFamily="34" charset="0"/>
                  <a:ea typeface="宋体" panose="02010600030101010101" pitchFamily="2" charset="-122"/>
                </a:endParaRPr>
              </a:p>
            </p:txBody>
          </p:sp>
        </mc:Choice>
        <mc:Fallback xmlns="">
          <p:sp>
            <p:nvSpPr>
              <p:cNvPr id="48131" name="Rectangle 3">
                <a:extLst>
                  <a:ext uri="{FF2B5EF4-FFF2-40B4-BE49-F238E27FC236}">
                    <a16:creationId xmlns:a16="http://schemas.microsoft.com/office/drawing/2014/main" id="{EC0D434F-9784-DA4E-98DC-56718C5513B5}"/>
                  </a:ext>
                </a:extLst>
              </p:cNvPr>
              <p:cNvSpPr>
                <a:spLocks noGrp="1" noRot="1" noChangeAspect="1" noMove="1" noResize="1" noEditPoints="1" noAdjustHandles="1" noChangeArrowheads="1" noChangeShapeType="1" noTextEdit="1"/>
              </p:cNvSpPr>
              <p:nvPr>
                <p:ph type="body" idx="1"/>
              </p:nvPr>
            </p:nvSpPr>
            <p:spPr>
              <a:xfrm>
                <a:off x="927100" y="1314450"/>
                <a:ext cx="7772400" cy="4114800"/>
              </a:xfrm>
              <a:blipFill>
                <a:blip r:embed="rId3"/>
                <a:stretch>
                  <a:fillRect l="-489" t="-923" r="-1305" b="-20923"/>
                </a:stretch>
              </a:blipFill>
            </p:spPr>
            <p:txBody>
              <a:bodyPr/>
              <a:lstStyle/>
              <a:p>
                <a:r>
                  <a:rPr lang="zh-CN" altLang="en-US">
                    <a:noFill/>
                  </a:rPr>
                  <a:t> </a:t>
                </a:r>
              </a:p>
            </p:txBody>
          </p:sp>
        </mc:Fallback>
      </mc:AlternateContent>
      <p:sp>
        <p:nvSpPr>
          <p:cNvPr id="48132" name="Rectangle 5">
            <a:extLst>
              <a:ext uri="{FF2B5EF4-FFF2-40B4-BE49-F238E27FC236}">
                <a16:creationId xmlns:a16="http://schemas.microsoft.com/office/drawing/2014/main" id="{BF7C386D-A2A6-694C-B43E-B5FD19C4634F}"/>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48133" name="Object 4">
            <a:extLst>
              <a:ext uri="{FF2B5EF4-FFF2-40B4-BE49-F238E27FC236}">
                <a16:creationId xmlns:a16="http://schemas.microsoft.com/office/drawing/2014/main" id="{3488002B-A29C-724C-8EC2-AFAFA9A00476}"/>
              </a:ext>
            </a:extLst>
          </p:cNvPr>
          <p:cNvGraphicFramePr>
            <a:graphicFrameLocks noChangeAspect="1"/>
          </p:cNvGraphicFramePr>
          <p:nvPr>
            <p:extLst>
              <p:ext uri="{D42A27DB-BD31-4B8C-83A1-F6EECF244321}">
                <p14:modId xmlns:p14="http://schemas.microsoft.com/office/powerpoint/2010/main" val="1805583283"/>
              </p:ext>
            </p:extLst>
          </p:nvPr>
        </p:nvGraphicFramePr>
        <p:xfrm>
          <a:off x="1376362" y="3519010"/>
          <a:ext cx="6778338" cy="1171814"/>
        </p:xfrm>
        <a:graphic>
          <a:graphicData uri="http://schemas.openxmlformats.org/presentationml/2006/ole">
            <mc:AlternateContent xmlns:mc="http://schemas.openxmlformats.org/markup-compatibility/2006">
              <mc:Choice xmlns:v="urn:schemas-microsoft-com:vml" Requires="v">
                <p:oleObj spid="_x0000_s48147" name="Equation" r:id="rId4" imgW="59690000" imgH="10236200" progId="Equation.DSMT4">
                  <p:embed/>
                </p:oleObj>
              </mc:Choice>
              <mc:Fallback>
                <p:oleObj name="Equation" r:id="rId4" imgW="59690000" imgH="10236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362" y="3519010"/>
                        <a:ext cx="6778338" cy="1171814"/>
                      </a:xfrm>
                      <a:prstGeom prst="rect">
                        <a:avLst/>
                      </a:prstGeom>
                      <a:noFill/>
                      <a:ln>
                        <a:noFill/>
                      </a:ln>
                    </p:spPr>
                  </p:pic>
                </p:oleObj>
              </mc:Fallback>
            </mc:AlternateContent>
          </a:graphicData>
        </a:graphic>
      </p:graphicFrame>
      <p:sp>
        <p:nvSpPr>
          <p:cNvPr id="48134" name="页脚占位符 1">
            <a:extLst>
              <a:ext uri="{FF2B5EF4-FFF2-40B4-BE49-F238E27FC236}">
                <a16:creationId xmlns:a16="http://schemas.microsoft.com/office/drawing/2014/main" id="{84D72508-15D1-0B46-827F-B830DFF1CF5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AD3BD-FB16-0A44-BDE1-188EF9C2BE6D}"/>
              </a:ext>
            </a:extLst>
          </p:cNvPr>
          <p:cNvSpPr>
            <a:spLocks noGrp="1"/>
          </p:cNvSpPr>
          <p:nvPr>
            <p:ph type="title"/>
          </p:nvPr>
        </p:nvSpPr>
        <p:spPr/>
        <p:txBody>
          <a:bodyPr/>
          <a:lstStyle/>
          <a:p>
            <a:pPr>
              <a:defRPr/>
            </a:pPr>
            <a:r>
              <a:rPr lang="zh-CN" altLang="en-US">
                <a:effectLst>
                  <a:outerShdw blurRad="38100" dist="38100" dir="2700000" algn="tl">
                    <a:srgbClr val="C0C0C0"/>
                  </a:outerShdw>
                </a:effectLst>
              </a:rPr>
              <a:t>其他一些线性相位滤波器设计</a:t>
            </a:r>
          </a:p>
        </p:txBody>
      </p:sp>
      <p:sp>
        <p:nvSpPr>
          <p:cNvPr id="50178" name="内容占位符 2">
            <a:extLst>
              <a:ext uri="{FF2B5EF4-FFF2-40B4-BE49-F238E27FC236}">
                <a16:creationId xmlns:a16="http://schemas.microsoft.com/office/drawing/2014/main" id="{E28C9F57-BA35-F340-BF18-385A947037FC}"/>
              </a:ext>
            </a:extLst>
          </p:cNvPr>
          <p:cNvSpPr>
            <a:spLocks noGrp="1" noChangeArrowheads="1"/>
          </p:cNvSpPr>
          <p:nvPr>
            <p:ph idx="1"/>
          </p:nvPr>
        </p:nvSpPr>
        <p:spPr/>
        <p:txBody>
          <a:bodyPr/>
          <a:lstStyle/>
          <a:p>
            <a:r>
              <a:rPr lang="zh-CN" altLang="en-US"/>
              <a:t>线性相位</a:t>
            </a:r>
            <a:r>
              <a:rPr lang="en-US" altLang="zh-CN"/>
              <a:t>FIR</a:t>
            </a:r>
            <a:r>
              <a:rPr lang="zh-CN" altLang="en-US"/>
              <a:t>高通滤波器的设计</a:t>
            </a:r>
            <a:endParaRPr lang="en-US" altLang="zh-CN"/>
          </a:p>
          <a:p>
            <a:r>
              <a:rPr lang="zh-CN" altLang="en-US"/>
              <a:t>线性相位</a:t>
            </a:r>
            <a:r>
              <a:rPr lang="en-US" altLang="zh-CN"/>
              <a:t>FIR</a:t>
            </a:r>
            <a:r>
              <a:rPr lang="zh-CN" altLang="en-US"/>
              <a:t>带通滤波器的设计</a:t>
            </a:r>
            <a:endParaRPr lang="en-US" altLang="zh-CN"/>
          </a:p>
          <a:p>
            <a:r>
              <a:rPr lang="zh-CN" altLang="en-US"/>
              <a:t>线性相位</a:t>
            </a:r>
            <a:r>
              <a:rPr lang="en-US" altLang="zh-CN"/>
              <a:t>FIR</a:t>
            </a:r>
            <a:r>
              <a:rPr lang="zh-CN" altLang="en-US"/>
              <a:t>带阻滤波器的设计</a:t>
            </a:r>
            <a:endParaRPr lang="en-US" altLang="zh-CN"/>
          </a:p>
          <a:p>
            <a:r>
              <a:rPr lang="zh-CN" altLang="en-US"/>
              <a:t>线性相位数字线性差分器的设计</a:t>
            </a:r>
            <a:endParaRPr lang="en-US" altLang="zh-CN"/>
          </a:p>
          <a:p>
            <a:r>
              <a:rPr lang="zh-CN" altLang="en-US"/>
              <a:t>线性相位</a:t>
            </a:r>
            <a:r>
              <a:rPr lang="en-US" altLang="zh-CN"/>
              <a:t>90°</a:t>
            </a:r>
            <a:r>
              <a:rPr lang="zh-CN" altLang="en-US"/>
              <a:t>移相器的设计</a:t>
            </a:r>
          </a:p>
        </p:txBody>
      </p:sp>
      <p:sp>
        <p:nvSpPr>
          <p:cNvPr id="50179" name="灯片编号占位符 3">
            <a:extLst>
              <a:ext uri="{FF2B5EF4-FFF2-40B4-BE49-F238E27FC236}">
                <a16:creationId xmlns:a16="http://schemas.microsoft.com/office/drawing/2014/main" id="{2D6222CB-DA18-B048-8BE3-F5376AEBCD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6C548F4F-7637-5D41-8B0D-D69E7117B0B7}" type="slidenum">
              <a:rPr kumimoji="0" lang="en-US" altLang="zh-CN" sz="1400" b="0" smtClean="0">
                <a:solidFill>
                  <a:schemeClr val="hlink"/>
                </a:solidFill>
                <a:ea typeface="宋体" panose="02010600030101010101" pitchFamily="2" charset="-122"/>
              </a:rPr>
              <a:pPr>
                <a:spcBef>
                  <a:spcPct val="0"/>
                </a:spcBef>
                <a:buClrTx/>
                <a:buSzTx/>
                <a:buFontTx/>
                <a:buNone/>
              </a:pPr>
              <a:t>31</a:t>
            </a:fld>
            <a:endParaRPr kumimoji="0" lang="en-US" altLang="zh-CN" sz="1400" b="0">
              <a:solidFill>
                <a:schemeClr val="hlink"/>
              </a:solidFill>
              <a:ea typeface="宋体" panose="02010600030101010101" pitchFamily="2" charset="-122"/>
            </a:endParaRPr>
          </a:p>
        </p:txBody>
      </p:sp>
      <p:sp>
        <p:nvSpPr>
          <p:cNvPr id="50180" name="页脚占位符 4">
            <a:extLst>
              <a:ext uri="{FF2B5EF4-FFF2-40B4-BE49-F238E27FC236}">
                <a16:creationId xmlns:a16="http://schemas.microsoft.com/office/drawing/2014/main" id="{585362A9-F49E-7E49-90C7-B1C19795F4B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5">
            <a:extLst>
              <a:ext uri="{FF2B5EF4-FFF2-40B4-BE49-F238E27FC236}">
                <a16:creationId xmlns:a16="http://schemas.microsoft.com/office/drawing/2014/main" id="{FEC994C5-6697-834E-A90A-97238FB3EE0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E09F7C85-29A2-A346-91BD-4F8E38F6231A}" type="slidenum">
              <a:rPr kumimoji="0" lang="en-US" altLang="zh-CN" sz="1400" b="0" smtClean="0">
                <a:solidFill>
                  <a:schemeClr val="hlink"/>
                </a:solidFill>
                <a:ea typeface="宋体" panose="02010600030101010101" pitchFamily="2" charset="-122"/>
              </a:rPr>
              <a:pPr>
                <a:spcBef>
                  <a:spcPct val="0"/>
                </a:spcBef>
                <a:buClrTx/>
                <a:buSzTx/>
                <a:buFontTx/>
                <a:buNone/>
              </a:pPr>
              <a:t>32</a:t>
            </a:fld>
            <a:endParaRPr kumimoji="0" lang="en-US" altLang="zh-CN" sz="1400" b="0">
              <a:solidFill>
                <a:schemeClr val="hlink"/>
              </a:solidFill>
              <a:ea typeface="宋体" panose="02010600030101010101" pitchFamily="2" charset="-122"/>
            </a:endParaRPr>
          </a:p>
        </p:txBody>
      </p:sp>
      <p:sp>
        <p:nvSpPr>
          <p:cNvPr id="580610" name="Rectangle 2">
            <a:extLst>
              <a:ext uri="{FF2B5EF4-FFF2-40B4-BE49-F238E27FC236}">
                <a16:creationId xmlns:a16="http://schemas.microsoft.com/office/drawing/2014/main" id="{F486C70B-053F-AB41-A69C-1E784E45DC53}"/>
              </a:ext>
            </a:extLst>
          </p:cNvPr>
          <p:cNvSpPr>
            <a:spLocks noGrp="1" noChangeArrowheads="1"/>
          </p:cNvSpPr>
          <p:nvPr>
            <p:ph type="title"/>
          </p:nvPr>
        </p:nvSpPr>
        <p:spPr>
          <a:xfrm>
            <a:off x="1143000" y="260350"/>
            <a:ext cx="8001000" cy="650875"/>
          </a:xfrm>
        </p:spPr>
        <p:txBody>
          <a:bodyPr/>
          <a:lstStyle/>
          <a:p>
            <a:pPr eaLnBrk="1" hangingPunct="1">
              <a:defRPr/>
            </a:pPr>
            <a:r>
              <a:rPr lang="en-US" altLang="zh-CN" sz="3600" b="0">
                <a:effectLst>
                  <a:outerShdw blurRad="38100" dist="38100" dir="2700000" algn="tl">
                    <a:srgbClr val="C0C0C0"/>
                  </a:outerShdw>
                </a:effectLst>
                <a:latin typeface="Arial" panose="020B0604020202020204" pitchFamily="34" charset="0"/>
              </a:rPr>
              <a:t>7.4  </a:t>
            </a:r>
            <a:r>
              <a:rPr lang="zh-CN" altLang="en-US" sz="3600" b="0">
                <a:effectLst>
                  <a:outerShdw blurRad="38100" dist="38100" dir="2700000" algn="tl">
                    <a:srgbClr val="C0C0C0"/>
                  </a:outerShdw>
                </a:effectLst>
                <a:latin typeface="Arial" panose="020B0604020202020204" pitchFamily="34" charset="0"/>
              </a:rPr>
              <a:t>利用频率抽样法设计</a:t>
            </a:r>
            <a:r>
              <a:rPr lang="en-US" altLang="zh-CN" sz="3600" b="0">
                <a:effectLst>
                  <a:outerShdw blurRad="38100" dist="38100" dir="2700000" algn="tl">
                    <a:srgbClr val="C0C0C0"/>
                  </a:outerShdw>
                </a:effectLst>
                <a:latin typeface="Arial" panose="020B0604020202020204" pitchFamily="34" charset="0"/>
              </a:rPr>
              <a:t>FIR</a:t>
            </a:r>
            <a:r>
              <a:rPr lang="zh-CN" altLang="en-US" sz="3600" b="0">
                <a:effectLst>
                  <a:outerShdw blurRad="38100" dist="38100" dir="2700000" algn="tl">
                    <a:srgbClr val="C0C0C0"/>
                  </a:outerShdw>
                </a:effectLst>
                <a:latin typeface="Arial" panose="020B0604020202020204" pitchFamily="34" charset="0"/>
              </a:rPr>
              <a:t>滤波器</a:t>
            </a:r>
            <a:endParaRPr lang="zh-CN" altLang="en-US" sz="3600">
              <a:effectLst>
                <a:outerShdw blurRad="38100" dist="38100" dir="2700000" algn="tl">
                  <a:srgbClr val="C0C0C0"/>
                </a:outerShdw>
              </a:effectLst>
              <a:latin typeface="Arial" panose="020B0604020202020204" pitchFamily="34" charset="0"/>
            </a:endParaRPr>
          </a:p>
        </p:txBody>
      </p:sp>
      <p:sp>
        <p:nvSpPr>
          <p:cNvPr id="580611" name="Rectangle 3">
            <a:extLst>
              <a:ext uri="{FF2B5EF4-FFF2-40B4-BE49-F238E27FC236}">
                <a16:creationId xmlns:a16="http://schemas.microsoft.com/office/drawing/2014/main" id="{5DB5F457-5314-9246-B58C-4F81AF3BF360}"/>
              </a:ext>
            </a:extLst>
          </p:cNvPr>
          <p:cNvSpPr>
            <a:spLocks noGrp="1" noChangeArrowheads="1"/>
          </p:cNvSpPr>
          <p:nvPr>
            <p:ph type="body" idx="1"/>
          </p:nvPr>
        </p:nvSpPr>
        <p:spPr>
          <a:xfrm>
            <a:off x="609600" y="1219200"/>
            <a:ext cx="8077200" cy="3657600"/>
          </a:xfrm>
        </p:spPr>
        <p:txBody>
          <a:bodyPr/>
          <a:lstStyle/>
          <a:p>
            <a:pPr eaLnBrk="1" hangingPunct="1">
              <a:lnSpc>
                <a:spcPct val="120000"/>
              </a:lnSpc>
              <a:defRPr/>
            </a:pPr>
            <a:r>
              <a:rPr lang="zh-CN" altLang="en-US" sz="2800">
                <a:latin typeface="Arial" panose="020B0604020202020204" pitchFamily="34" charset="0"/>
                <a:ea typeface="宋体" panose="02010600030101010101" pitchFamily="2" charset="-122"/>
              </a:rPr>
              <a:t>频率抽样法是在频率域对理想滤波器</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采样，在采样点上设计的滤波器</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H(e</a:t>
            </a:r>
            <a:r>
              <a:rPr lang="en-US"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和理想滤波器</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幅度值相等，然后根据频率域的采样值求得实际设计的滤波器的频率特性</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H(e</a:t>
            </a:r>
            <a:r>
              <a:rPr lang="en-US"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a:t>
            </a:r>
          </a:p>
          <a:p>
            <a:pPr eaLnBrk="1" hangingPunct="1">
              <a:lnSpc>
                <a:spcPct val="120000"/>
              </a:lnSpc>
              <a:defRPr/>
            </a:pPr>
            <a:r>
              <a:rPr lang="zh-CN" altLang="en-US" sz="2800">
                <a:latin typeface="Arial" panose="020B0604020202020204" pitchFamily="34" charset="0"/>
                <a:ea typeface="宋体" panose="02010600030101010101" pitchFamily="2" charset="-122"/>
              </a:rPr>
              <a:t>对理想滤波器的频率特性</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sz="280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在</a:t>
            </a:r>
            <a:r>
              <a:rPr lang="en-US" altLang="zh-CN" sz="2800">
                <a:latin typeface="Arial" panose="020B0604020202020204" pitchFamily="34" charset="0"/>
                <a:ea typeface="宋体" panose="02010600030101010101" pitchFamily="2" charset="-122"/>
              </a:rPr>
              <a:t>[0,2</a:t>
            </a:r>
            <a:r>
              <a:rPr lang="en-US" altLang="zh-CN" sz="2800">
                <a:latin typeface="Arial" panose="020B0604020202020204" pitchFamily="34" charset="0"/>
                <a:ea typeface="宋体" panose="02010600030101010101" pitchFamily="2" charset="-122"/>
                <a:sym typeface="Symbol" pitchFamily="2" charset="2"/>
              </a:rPr>
              <a:t></a:t>
            </a:r>
            <a:r>
              <a:rPr lang="en-US" altLang="zh-CN" sz="2800">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范围内等间隔地取样</a:t>
            </a:r>
            <a:r>
              <a:rPr lang="en-US" altLang="zh-CN" sz="2800">
                <a:latin typeface="Arial" panose="020B0604020202020204" pitchFamily="34" charset="0"/>
                <a:ea typeface="宋体" panose="02010600030101010101" pitchFamily="2" charset="-122"/>
              </a:rPr>
              <a:t>N</a:t>
            </a:r>
            <a:r>
              <a:rPr lang="zh-CN" altLang="en-US" sz="2800">
                <a:latin typeface="Arial" panose="020B0604020202020204" pitchFamily="34" charset="0"/>
                <a:ea typeface="宋体" panose="02010600030101010101" pitchFamily="2" charset="-122"/>
              </a:rPr>
              <a:t>个点</a:t>
            </a:r>
            <a:r>
              <a:rPr lang="zh-CN" altLang="en-US"/>
              <a:t> </a:t>
            </a:r>
          </a:p>
        </p:txBody>
      </p:sp>
      <p:sp>
        <p:nvSpPr>
          <p:cNvPr id="51204" name="Rectangle 5">
            <a:extLst>
              <a:ext uri="{FF2B5EF4-FFF2-40B4-BE49-F238E27FC236}">
                <a16:creationId xmlns:a16="http://schemas.microsoft.com/office/drawing/2014/main" id="{594E9B12-D0D8-1240-90B5-E06EE9D148A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51205" name="Object 4">
            <a:extLst>
              <a:ext uri="{FF2B5EF4-FFF2-40B4-BE49-F238E27FC236}">
                <a16:creationId xmlns:a16="http://schemas.microsoft.com/office/drawing/2014/main" id="{7F82F0B4-2ECE-8041-A2F4-8F5E49BFBC93}"/>
              </a:ext>
            </a:extLst>
          </p:cNvPr>
          <p:cNvGraphicFramePr>
            <a:graphicFrameLocks noChangeAspect="1"/>
          </p:cNvGraphicFramePr>
          <p:nvPr>
            <p:extLst>
              <p:ext uri="{D42A27DB-BD31-4B8C-83A1-F6EECF244321}">
                <p14:modId xmlns:p14="http://schemas.microsoft.com/office/powerpoint/2010/main" val="2511421507"/>
              </p:ext>
            </p:extLst>
          </p:nvPr>
        </p:nvGraphicFramePr>
        <p:xfrm>
          <a:off x="2591780" y="4503822"/>
          <a:ext cx="4367215" cy="1142999"/>
        </p:xfrm>
        <a:graphic>
          <a:graphicData uri="http://schemas.openxmlformats.org/presentationml/2006/ole">
            <mc:AlternateContent xmlns:mc="http://schemas.openxmlformats.org/markup-compatibility/2006">
              <mc:Choice xmlns:v="urn:schemas-microsoft-com:vml" Requires="v">
                <p:oleObj spid="_x0000_s51218" name="Equation" r:id="rId3" imgW="31013400" imgH="8191500" progId="Equation.DSMT4">
                  <p:embed/>
                </p:oleObj>
              </mc:Choice>
              <mc:Fallback>
                <p:oleObj name="Equation" r:id="rId3" imgW="31013400" imgH="8191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780" y="4503822"/>
                        <a:ext cx="4367215" cy="1142999"/>
                      </a:xfrm>
                      <a:prstGeom prst="rect">
                        <a:avLst/>
                      </a:prstGeom>
                      <a:noFill/>
                      <a:ln>
                        <a:noFill/>
                      </a:ln>
                    </p:spPr>
                  </p:pic>
                </p:oleObj>
              </mc:Fallback>
            </mc:AlternateContent>
          </a:graphicData>
        </a:graphic>
      </p:graphicFrame>
      <p:sp>
        <p:nvSpPr>
          <p:cNvPr id="51206" name="页脚占位符 1">
            <a:extLst>
              <a:ext uri="{FF2B5EF4-FFF2-40B4-BE49-F238E27FC236}">
                <a16:creationId xmlns:a16="http://schemas.microsoft.com/office/drawing/2014/main" id="{1123933D-9429-8E4C-9A72-B70211DB66D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a:extLst>
              <a:ext uri="{FF2B5EF4-FFF2-40B4-BE49-F238E27FC236}">
                <a16:creationId xmlns:a16="http://schemas.microsoft.com/office/drawing/2014/main" id="{80A8B06B-54A8-4548-BB8D-089239F9EF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317C0EA7-0E79-F54D-8344-2865338FE097}" type="slidenum">
              <a:rPr kumimoji="0" lang="en-US" altLang="zh-CN" sz="1400" b="0" smtClean="0">
                <a:solidFill>
                  <a:schemeClr val="hlink"/>
                </a:solidFill>
                <a:ea typeface="宋体" panose="02010600030101010101" pitchFamily="2" charset="-122"/>
              </a:rPr>
              <a:pPr>
                <a:spcBef>
                  <a:spcPct val="0"/>
                </a:spcBef>
                <a:buClrTx/>
                <a:buSzTx/>
                <a:buFontTx/>
                <a:buNone/>
              </a:pPr>
              <a:t>33</a:t>
            </a:fld>
            <a:endParaRPr kumimoji="0" lang="en-US" altLang="zh-CN" sz="1400" b="0">
              <a:solidFill>
                <a:schemeClr val="hlink"/>
              </a:solidFill>
              <a:ea typeface="宋体" panose="02010600030101010101" pitchFamily="2" charset="-122"/>
            </a:endParaRPr>
          </a:p>
        </p:txBody>
      </p:sp>
      <p:sp>
        <p:nvSpPr>
          <p:cNvPr id="581634" name="Rectangle 2">
            <a:extLst>
              <a:ext uri="{FF2B5EF4-FFF2-40B4-BE49-F238E27FC236}">
                <a16:creationId xmlns:a16="http://schemas.microsoft.com/office/drawing/2014/main" id="{605C429B-EB7C-3F43-8B70-BD48EB3EE4B4}"/>
              </a:ext>
            </a:extLst>
          </p:cNvPr>
          <p:cNvSpPr>
            <a:spLocks noGrp="1" noChangeArrowheads="1"/>
          </p:cNvSpPr>
          <p:nvPr>
            <p:ph type="title"/>
          </p:nvPr>
        </p:nvSpPr>
        <p:spPr/>
        <p:txBody>
          <a:bodyPr/>
          <a:lstStyle/>
          <a:p>
            <a:pPr eaLnBrk="1" hangingPunct="1">
              <a:defRPr/>
            </a:pPr>
            <a:r>
              <a:rPr lang="zh-CN" altLang="en-US" dirty="0"/>
              <a:t>内插公式：</a:t>
            </a:r>
            <a:endParaRPr lang="zh-CN" altLang="zh-CN" dirty="0"/>
          </a:p>
        </p:txBody>
      </p:sp>
      <p:sp>
        <p:nvSpPr>
          <p:cNvPr id="52227" name="Rectangle 3">
            <a:extLst>
              <a:ext uri="{FF2B5EF4-FFF2-40B4-BE49-F238E27FC236}">
                <a16:creationId xmlns:a16="http://schemas.microsoft.com/office/drawing/2014/main" id="{0CBE293F-65A0-074E-9200-DDA5719A5047}"/>
              </a:ext>
            </a:extLst>
          </p:cNvPr>
          <p:cNvSpPr>
            <a:spLocks noGrp="1" noChangeArrowheads="1"/>
          </p:cNvSpPr>
          <p:nvPr>
            <p:ph type="body" idx="1"/>
          </p:nvPr>
        </p:nvSpPr>
        <p:spPr>
          <a:xfrm>
            <a:off x="881063" y="1268413"/>
            <a:ext cx="7772400" cy="4114800"/>
          </a:xfrm>
        </p:spPr>
        <p:txBody>
          <a:bodyPr/>
          <a:lstStyle/>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r>
              <a:rPr lang="zh-CN" altLang="en-US" dirty="0">
                <a:ea typeface="宋体" panose="02010600030101010101" pitchFamily="2" charset="-122"/>
              </a:rPr>
              <a:t>频率响应</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r>
              <a:rPr lang="zh-CN" altLang="en-US" dirty="0">
                <a:ea typeface="宋体" panose="02010600030101010101" pitchFamily="2" charset="-122"/>
              </a:rPr>
              <a:t>内插函数</a:t>
            </a:r>
            <a:r>
              <a:rPr lang="zh-CN" altLang="en-US" dirty="0"/>
              <a:t>  </a:t>
            </a:r>
          </a:p>
        </p:txBody>
      </p:sp>
      <p:sp>
        <p:nvSpPr>
          <p:cNvPr id="52228" name="Rectangle 5">
            <a:extLst>
              <a:ext uri="{FF2B5EF4-FFF2-40B4-BE49-F238E27FC236}">
                <a16:creationId xmlns:a16="http://schemas.microsoft.com/office/drawing/2014/main" id="{F3BB9818-8121-4843-BED7-E3A3C72789A3}"/>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52229" name="Object 4">
            <a:extLst>
              <a:ext uri="{FF2B5EF4-FFF2-40B4-BE49-F238E27FC236}">
                <a16:creationId xmlns:a16="http://schemas.microsoft.com/office/drawing/2014/main" id="{3216F066-B6AB-F643-966D-E572419F890F}"/>
              </a:ext>
            </a:extLst>
          </p:cNvPr>
          <p:cNvGraphicFramePr>
            <a:graphicFrameLocks noChangeAspect="1"/>
          </p:cNvGraphicFramePr>
          <p:nvPr>
            <p:extLst>
              <p:ext uri="{D42A27DB-BD31-4B8C-83A1-F6EECF244321}">
                <p14:modId xmlns:p14="http://schemas.microsoft.com/office/powerpoint/2010/main" val="3534198047"/>
              </p:ext>
            </p:extLst>
          </p:nvPr>
        </p:nvGraphicFramePr>
        <p:xfrm>
          <a:off x="2366963" y="1547813"/>
          <a:ext cx="4245002" cy="1216026"/>
        </p:xfrm>
        <a:graphic>
          <a:graphicData uri="http://schemas.openxmlformats.org/presentationml/2006/ole">
            <mc:AlternateContent xmlns:mc="http://schemas.openxmlformats.org/markup-compatibility/2006">
              <mc:Choice xmlns:v="urn:schemas-microsoft-com:vml" Requires="v">
                <p:oleObj spid="_x0000_s52270" name="Equation" r:id="rId3" imgW="42125900" imgH="12001500" progId="Equation.DSMT4">
                  <p:embed/>
                </p:oleObj>
              </mc:Choice>
              <mc:Fallback>
                <p:oleObj name="Equation" r:id="rId3" imgW="42125900" imgH="12001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3" y="1547813"/>
                        <a:ext cx="4245002" cy="1216026"/>
                      </a:xfrm>
                      <a:prstGeom prst="rect">
                        <a:avLst/>
                      </a:prstGeom>
                      <a:noFill/>
                      <a:ln>
                        <a:noFill/>
                      </a:ln>
                    </p:spPr>
                  </p:pic>
                </p:oleObj>
              </mc:Fallback>
            </mc:AlternateContent>
          </a:graphicData>
        </a:graphic>
      </p:graphicFrame>
      <p:graphicFrame>
        <p:nvGraphicFramePr>
          <p:cNvPr id="52230" name="Object 6">
            <a:extLst>
              <a:ext uri="{FF2B5EF4-FFF2-40B4-BE49-F238E27FC236}">
                <a16:creationId xmlns:a16="http://schemas.microsoft.com/office/drawing/2014/main" id="{83441478-FF88-2A46-981A-6A9E118C3561}"/>
              </a:ext>
            </a:extLst>
          </p:cNvPr>
          <p:cNvGraphicFramePr>
            <a:graphicFrameLocks noChangeAspect="1"/>
          </p:cNvGraphicFramePr>
          <p:nvPr>
            <p:extLst>
              <p:ext uri="{D42A27DB-BD31-4B8C-83A1-F6EECF244321}">
                <p14:modId xmlns:p14="http://schemas.microsoft.com/office/powerpoint/2010/main" val="908869716"/>
              </p:ext>
            </p:extLst>
          </p:nvPr>
        </p:nvGraphicFramePr>
        <p:xfrm>
          <a:off x="2527300" y="3698875"/>
          <a:ext cx="4519975" cy="969558"/>
        </p:xfrm>
        <a:graphic>
          <a:graphicData uri="http://schemas.openxmlformats.org/presentationml/2006/ole">
            <mc:AlternateContent xmlns:mc="http://schemas.openxmlformats.org/markup-compatibility/2006">
              <mc:Choice xmlns:v="urn:schemas-microsoft-com:vml" Requires="v">
                <p:oleObj spid="_x0000_s52271" name="Equation" r:id="rId5" imgW="45935900" imgH="9944100" progId="Equation.DSMT4">
                  <p:embed/>
                </p:oleObj>
              </mc:Choice>
              <mc:Fallback>
                <p:oleObj name="Equation" r:id="rId5" imgW="45935900" imgH="9944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7300" y="3698875"/>
                        <a:ext cx="4519975" cy="969558"/>
                      </a:xfrm>
                      <a:prstGeom prst="rect">
                        <a:avLst/>
                      </a:prstGeom>
                      <a:noFill/>
                      <a:ln>
                        <a:noFill/>
                      </a:ln>
                    </p:spPr>
                  </p:pic>
                </p:oleObj>
              </mc:Fallback>
            </mc:AlternateContent>
          </a:graphicData>
        </a:graphic>
      </p:graphicFrame>
      <p:graphicFrame>
        <p:nvGraphicFramePr>
          <p:cNvPr id="52231" name="Object 8">
            <a:extLst>
              <a:ext uri="{FF2B5EF4-FFF2-40B4-BE49-F238E27FC236}">
                <a16:creationId xmlns:a16="http://schemas.microsoft.com/office/drawing/2014/main" id="{1822DCE5-C4B1-6145-BC8E-82795789FAEF}"/>
              </a:ext>
            </a:extLst>
          </p:cNvPr>
          <p:cNvGraphicFramePr>
            <a:graphicFrameLocks noChangeAspect="1"/>
          </p:cNvGraphicFramePr>
          <p:nvPr>
            <p:extLst>
              <p:ext uri="{D42A27DB-BD31-4B8C-83A1-F6EECF244321}">
                <p14:modId xmlns:p14="http://schemas.microsoft.com/office/powerpoint/2010/main" val="392521556"/>
              </p:ext>
            </p:extLst>
          </p:nvPr>
        </p:nvGraphicFramePr>
        <p:xfrm>
          <a:off x="2646657" y="5474504"/>
          <a:ext cx="4731747" cy="1046141"/>
        </p:xfrm>
        <a:graphic>
          <a:graphicData uri="http://schemas.openxmlformats.org/presentationml/2006/ole">
            <mc:AlternateContent xmlns:mc="http://schemas.openxmlformats.org/markup-compatibility/2006">
              <mc:Choice xmlns:v="urn:schemas-microsoft-com:vml" Requires="v">
                <p:oleObj spid="_x0000_s52272" name="Equation" r:id="rId7" imgW="43599100" imgH="9652000" progId="Equation.DSMT4">
                  <p:embed/>
                </p:oleObj>
              </mc:Choice>
              <mc:Fallback>
                <p:oleObj name="Equation" r:id="rId7" imgW="43599100" imgH="9652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6657" y="5474504"/>
                        <a:ext cx="4731747" cy="1046141"/>
                      </a:xfrm>
                      <a:prstGeom prst="rect">
                        <a:avLst/>
                      </a:prstGeom>
                      <a:noFill/>
                      <a:ln>
                        <a:noFill/>
                      </a:ln>
                    </p:spPr>
                  </p:pic>
                </p:oleObj>
              </mc:Fallback>
            </mc:AlternateContent>
          </a:graphicData>
        </a:graphic>
      </p:graphicFrame>
      <p:sp>
        <p:nvSpPr>
          <p:cNvPr id="52232" name="右箭头 1">
            <a:extLst>
              <a:ext uri="{FF2B5EF4-FFF2-40B4-BE49-F238E27FC236}">
                <a16:creationId xmlns:a16="http://schemas.microsoft.com/office/drawing/2014/main" id="{F6DB0F56-A720-F343-9A46-1F250A09AE70}"/>
              </a:ext>
            </a:extLst>
          </p:cNvPr>
          <p:cNvSpPr>
            <a:spLocks noChangeArrowheads="1"/>
          </p:cNvSpPr>
          <p:nvPr/>
        </p:nvSpPr>
        <p:spPr bwMode="auto">
          <a:xfrm>
            <a:off x="1284288" y="1992313"/>
            <a:ext cx="719137" cy="314325"/>
          </a:xfrm>
          <a:prstGeom prst="rightArrow">
            <a:avLst>
              <a:gd name="adj1" fmla="val 50000"/>
              <a:gd name="adj2" fmla="val 5004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52233" name="页脚占位符 2">
            <a:extLst>
              <a:ext uri="{FF2B5EF4-FFF2-40B4-BE49-F238E27FC236}">
                <a16:creationId xmlns:a16="http://schemas.microsoft.com/office/drawing/2014/main" id="{4BA83FF1-F172-9747-BB9E-90103AF7D7F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6">
            <a:extLst>
              <a:ext uri="{FF2B5EF4-FFF2-40B4-BE49-F238E27FC236}">
                <a16:creationId xmlns:a16="http://schemas.microsoft.com/office/drawing/2014/main" id="{F8B83C75-E13A-054E-A2EF-CE261D4A6C7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C4AB3E74-EA74-8E47-BFD0-8D95F88C3785}" type="slidenum">
              <a:rPr kumimoji="0" lang="en-US" altLang="zh-CN" sz="1400" b="0" smtClean="0">
                <a:solidFill>
                  <a:schemeClr val="hlink"/>
                </a:solidFill>
                <a:ea typeface="宋体" panose="02010600030101010101" pitchFamily="2" charset="-122"/>
              </a:rPr>
              <a:pPr>
                <a:spcBef>
                  <a:spcPct val="0"/>
                </a:spcBef>
                <a:buClrTx/>
                <a:buSzTx/>
                <a:buFontTx/>
                <a:buNone/>
              </a:pPr>
              <a:t>34</a:t>
            </a:fld>
            <a:endParaRPr kumimoji="0" lang="en-US" altLang="zh-CN" sz="1400" b="0">
              <a:solidFill>
                <a:schemeClr val="hlink"/>
              </a:solidFill>
              <a:ea typeface="宋体" panose="02010600030101010101" pitchFamily="2" charset="-122"/>
            </a:endParaRPr>
          </a:p>
        </p:txBody>
      </p:sp>
      <p:sp>
        <p:nvSpPr>
          <p:cNvPr id="582658" name="Rectangle 2">
            <a:extLst>
              <a:ext uri="{FF2B5EF4-FFF2-40B4-BE49-F238E27FC236}">
                <a16:creationId xmlns:a16="http://schemas.microsoft.com/office/drawing/2014/main" id="{9A0471C5-EFB9-764B-9E67-3635A5DFA90C}"/>
              </a:ext>
            </a:extLst>
          </p:cNvPr>
          <p:cNvSpPr>
            <a:spLocks noGrp="1" noChangeArrowheads="1"/>
          </p:cNvSpPr>
          <p:nvPr>
            <p:ph type="title"/>
          </p:nvPr>
        </p:nvSpPr>
        <p:spPr/>
        <p:txBody>
          <a:bodyPr/>
          <a:lstStyle/>
          <a:p>
            <a:pPr eaLnBrk="1" hangingPunct="1">
              <a:defRPr/>
            </a:pPr>
            <a:r>
              <a:rPr lang="en-US" altLang="zh-CN" sz="4000" b="0">
                <a:effectLst>
                  <a:outerShdw blurRad="38100" dist="38100" dir="2700000" algn="tl">
                    <a:srgbClr val="C0C0C0"/>
                  </a:outerShdw>
                </a:effectLst>
                <a:latin typeface="Arial" panose="020B0604020202020204" pitchFamily="34" charset="0"/>
              </a:rPr>
              <a:t>H</a:t>
            </a:r>
            <a:r>
              <a:rPr lang="en-US" altLang="zh-CN" sz="4000" b="0" baseline="-25000">
                <a:effectLst>
                  <a:outerShdw blurRad="38100" dist="38100" dir="2700000" algn="tl">
                    <a:srgbClr val="C0C0C0"/>
                  </a:outerShdw>
                </a:effectLst>
                <a:latin typeface="Arial" panose="020B0604020202020204" pitchFamily="34" charset="0"/>
              </a:rPr>
              <a:t>d</a:t>
            </a:r>
            <a:r>
              <a:rPr lang="en-US" altLang="zh-CN" sz="4000" b="0">
                <a:effectLst>
                  <a:outerShdw blurRad="38100" dist="38100" dir="2700000" algn="tl">
                    <a:srgbClr val="C0C0C0"/>
                  </a:outerShdw>
                </a:effectLst>
                <a:latin typeface="Arial" panose="020B0604020202020204" pitchFamily="34" charset="0"/>
              </a:rPr>
              <a:t>(k)</a:t>
            </a:r>
            <a:r>
              <a:rPr lang="zh-CN" altLang="en-US" sz="4000" b="0">
                <a:effectLst>
                  <a:outerShdw blurRad="38100" dist="38100" dir="2700000" algn="tl">
                    <a:srgbClr val="C0C0C0"/>
                  </a:outerShdw>
                </a:effectLst>
                <a:latin typeface="Arial" panose="020B0604020202020204" pitchFamily="34" charset="0"/>
              </a:rPr>
              <a:t>选定原则</a:t>
            </a:r>
            <a:r>
              <a:rPr lang="zh-CN" altLang="en-US" sz="4000">
                <a:effectLst>
                  <a:outerShdw blurRad="38100" dist="38100" dir="2700000" algn="tl">
                    <a:srgbClr val="C0C0C0"/>
                  </a:outerShdw>
                </a:effectLst>
              </a:rPr>
              <a:t> </a:t>
            </a:r>
          </a:p>
        </p:txBody>
      </p:sp>
      <p:sp>
        <p:nvSpPr>
          <p:cNvPr id="53251" name="Rectangle 3">
            <a:extLst>
              <a:ext uri="{FF2B5EF4-FFF2-40B4-BE49-F238E27FC236}">
                <a16:creationId xmlns:a16="http://schemas.microsoft.com/office/drawing/2014/main" id="{97654116-682D-8649-AFE6-62B8F9D815F2}"/>
              </a:ext>
            </a:extLst>
          </p:cNvPr>
          <p:cNvSpPr>
            <a:spLocks noGrp="1" noChangeArrowheads="1"/>
          </p:cNvSpPr>
          <p:nvPr>
            <p:ph type="body" sz="half" idx="1"/>
          </p:nvPr>
        </p:nvSpPr>
        <p:spPr>
          <a:xfrm>
            <a:off x="746125" y="1268413"/>
            <a:ext cx="4095750" cy="811212"/>
          </a:xfrm>
        </p:spPr>
        <p:txBody>
          <a:bodyPr/>
          <a:lstStyle/>
          <a:p>
            <a:pPr lvl="1" eaLnBrk="1" hangingPunct="1">
              <a:lnSpc>
                <a:spcPct val="130000"/>
              </a:lnSpc>
              <a:buFont typeface="Wingdings" pitchFamily="2" charset="2"/>
              <a:buNone/>
            </a:pPr>
            <a:r>
              <a:rPr lang="en-US" altLang="zh-CN" sz="2400">
                <a:latin typeface="Arial" panose="020B0604020202020204" pitchFamily="34" charset="0"/>
                <a:ea typeface="宋体" panose="02010600030101010101" pitchFamily="2" charset="-122"/>
              </a:rPr>
              <a:t>N</a:t>
            </a:r>
            <a:r>
              <a:rPr lang="zh-CN" altLang="en-US" sz="2400">
                <a:latin typeface="Arial" panose="020B0604020202020204" pitchFamily="34" charset="0"/>
                <a:ea typeface="宋体" panose="02010600030101010101" pitchFamily="2" charset="-122"/>
              </a:rPr>
              <a:t>为偶数时</a:t>
            </a:r>
            <a:endParaRPr lang="zh-CN" altLang="el-GR" sz="2400">
              <a:latin typeface="Arial" panose="020B0604020202020204" pitchFamily="34" charset="0"/>
              <a:ea typeface="宋体" panose="02010600030101010101" pitchFamily="2" charset="-122"/>
            </a:endParaRPr>
          </a:p>
        </p:txBody>
      </p:sp>
      <p:sp>
        <p:nvSpPr>
          <p:cNvPr id="53252" name="Rectangle 5">
            <a:extLst>
              <a:ext uri="{FF2B5EF4-FFF2-40B4-BE49-F238E27FC236}">
                <a16:creationId xmlns:a16="http://schemas.microsoft.com/office/drawing/2014/main" id="{2380EA1D-8F46-D046-A2D9-CE588AE748F6}"/>
              </a:ext>
            </a:extLst>
          </p:cNvPr>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53253" name="Object 4">
            <a:extLst>
              <a:ext uri="{FF2B5EF4-FFF2-40B4-BE49-F238E27FC236}">
                <a16:creationId xmlns:a16="http://schemas.microsoft.com/office/drawing/2014/main" id="{1BF0B154-B452-D647-A4E3-65B84E95EF29}"/>
              </a:ext>
            </a:extLst>
          </p:cNvPr>
          <p:cNvGraphicFramePr>
            <a:graphicFrameLocks noChangeAspect="1"/>
          </p:cNvGraphicFramePr>
          <p:nvPr/>
        </p:nvGraphicFramePr>
        <p:xfrm>
          <a:off x="881063" y="1943100"/>
          <a:ext cx="6992937" cy="1936750"/>
        </p:xfrm>
        <a:graphic>
          <a:graphicData uri="http://schemas.openxmlformats.org/presentationml/2006/ole">
            <mc:AlternateContent xmlns:mc="http://schemas.openxmlformats.org/markup-compatibility/2006">
              <mc:Choice xmlns:v="urn:schemas-microsoft-com:vml" Requires="v">
                <p:oleObj spid="_x0000_s53281" name="Equation" r:id="rId3" imgW="61734700" imgH="16967200" progId="Equation.DSMT4">
                  <p:embed/>
                </p:oleObj>
              </mc:Choice>
              <mc:Fallback>
                <p:oleObj name="Equation" r:id="rId3" imgW="61734700" imgH="1696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1943100"/>
                        <a:ext cx="69929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4" name="Rectangle 7">
            <a:extLst>
              <a:ext uri="{FF2B5EF4-FFF2-40B4-BE49-F238E27FC236}">
                <a16:creationId xmlns:a16="http://schemas.microsoft.com/office/drawing/2014/main" id="{74C74F33-6080-D645-A0E8-B3B45FED7D69}"/>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53255" name="Rectangle 13">
            <a:extLst>
              <a:ext uri="{FF2B5EF4-FFF2-40B4-BE49-F238E27FC236}">
                <a16:creationId xmlns:a16="http://schemas.microsoft.com/office/drawing/2014/main" id="{800C0026-8764-494D-BF67-D3FAAC7CAED6}"/>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sp>
        <p:nvSpPr>
          <p:cNvPr id="53256" name="Rectangle 15">
            <a:extLst>
              <a:ext uri="{FF2B5EF4-FFF2-40B4-BE49-F238E27FC236}">
                <a16:creationId xmlns:a16="http://schemas.microsoft.com/office/drawing/2014/main" id="{29430A34-BCCA-7F47-AA32-31FDF4E30228}"/>
              </a:ext>
            </a:extLst>
          </p:cNvPr>
          <p:cNvSpPr>
            <a:spLocks noChangeArrowheads="1"/>
          </p:cNvSpPr>
          <p:nvPr/>
        </p:nvSpPr>
        <p:spPr bwMode="auto">
          <a:xfrm>
            <a:off x="1062038" y="4014788"/>
            <a:ext cx="21018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lvl="1" algn="ctr" eaLnBrk="1" hangingPunct="1">
              <a:lnSpc>
                <a:spcPct val="130000"/>
              </a:lnSpc>
              <a:buFont typeface="Wingdings" pitchFamily="2" charset="2"/>
              <a:buNone/>
            </a:pPr>
            <a:r>
              <a:rPr lang="en-US" altLang="zh-CN" sz="2400">
                <a:ea typeface="宋体" panose="02010600030101010101" pitchFamily="2" charset="-122"/>
              </a:rPr>
              <a:t>N</a:t>
            </a:r>
            <a:r>
              <a:rPr lang="zh-CN" altLang="en-US" sz="2400">
                <a:ea typeface="宋体" panose="02010600030101010101" pitchFamily="2" charset="-122"/>
              </a:rPr>
              <a:t>为奇数时</a:t>
            </a:r>
            <a:endParaRPr lang="zh-CN" altLang="el-GR" sz="2400">
              <a:ea typeface="宋体" panose="02010600030101010101" pitchFamily="2" charset="-122"/>
            </a:endParaRPr>
          </a:p>
        </p:txBody>
      </p:sp>
      <p:graphicFrame>
        <p:nvGraphicFramePr>
          <p:cNvPr id="53257" name="Object 16">
            <a:extLst>
              <a:ext uri="{FF2B5EF4-FFF2-40B4-BE49-F238E27FC236}">
                <a16:creationId xmlns:a16="http://schemas.microsoft.com/office/drawing/2014/main" id="{0FBAAC6C-4901-634A-9208-DEEC9B5C2BE7}"/>
              </a:ext>
            </a:extLst>
          </p:cNvPr>
          <p:cNvGraphicFramePr>
            <a:graphicFrameLocks noGrp="1" noChangeAspect="1"/>
          </p:cNvGraphicFramePr>
          <p:nvPr>
            <p:ph sz="half" idx="2"/>
            <p:extLst>
              <p:ext uri="{D42A27DB-BD31-4B8C-83A1-F6EECF244321}">
                <p14:modId xmlns:p14="http://schemas.microsoft.com/office/powerpoint/2010/main" val="1199274299"/>
              </p:ext>
            </p:extLst>
          </p:nvPr>
        </p:nvGraphicFramePr>
        <p:xfrm>
          <a:off x="1196974" y="4824412"/>
          <a:ext cx="6042025" cy="632785"/>
        </p:xfrm>
        <a:graphic>
          <a:graphicData uri="http://schemas.openxmlformats.org/presentationml/2006/ole">
            <mc:AlternateContent xmlns:mc="http://schemas.openxmlformats.org/markup-compatibility/2006">
              <mc:Choice xmlns:v="urn:schemas-microsoft-com:vml" Requires="v">
                <p:oleObj spid="_x0000_s53282" name="Equation" r:id="rId5" imgW="52959000" imgH="5562600" progId="Equation.DSMT4">
                  <p:embed/>
                </p:oleObj>
              </mc:Choice>
              <mc:Fallback>
                <p:oleObj name="Equation" r:id="rId5" imgW="52959000" imgH="55626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974" y="4824412"/>
                        <a:ext cx="6042025" cy="632785"/>
                      </a:xfrm>
                      <a:prstGeom prst="rect">
                        <a:avLst/>
                      </a:prstGeom>
                      <a:noFill/>
                      <a:ln>
                        <a:noFill/>
                      </a:ln>
                      <a:effectLst/>
                    </p:spPr>
                  </p:pic>
                </p:oleObj>
              </mc:Fallback>
            </mc:AlternateContent>
          </a:graphicData>
        </a:graphic>
      </p:graphicFrame>
      <p:sp>
        <p:nvSpPr>
          <p:cNvPr id="53258" name="页脚占位符 1">
            <a:extLst>
              <a:ext uri="{FF2B5EF4-FFF2-40B4-BE49-F238E27FC236}">
                <a16:creationId xmlns:a16="http://schemas.microsoft.com/office/drawing/2014/main" id="{112DA87D-C76A-CE46-8C58-84BBE772BD0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a:extLst>
              <a:ext uri="{FF2B5EF4-FFF2-40B4-BE49-F238E27FC236}">
                <a16:creationId xmlns:a16="http://schemas.microsoft.com/office/drawing/2014/main" id="{59A520F4-D92A-E84C-9319-53302BD0B92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E7DDA551-DC58-444A-AF68-8B56B84896CE}" type="slidenum">
              <a:rPr kumimoji="0" lang="en-US" altLang="zh-CN" sz="1400" b="0" smtClean="0">
                <a:solidFill>
                  <a:schemeClr val="hlink"/>
                </a:solidFill>
                <a:ea typeface="宋体" panose="02010600030101010101" pitchFamily="2" charset="-122"/>
              </a:rPr>
              <a:pPr>
                <a:spcBef>
                  <a:spcPct val="0"/>
                </a:spcBef>
                <a:buClrTx/>
                <a:buSzTx/>
                <a:buFontTx/>
                <a:buNone/>
              </a:pPr>
              <a:t>35</a:t>
            </a:fld>
            <a:endParaRPr kumimoji="0" lang="en-US" altLang="zh-CN" sz="1400" b="0">
              <a:solidFill>
                <a:schemeClr val="hlink"/>
              </a:solidFill>
              <a:ea typeface="宋体" panose="02010600030101010101" pitchFamily="2" charset="-122"/>
            </a:endParaRPr>
          </a:p>
        </p:txBody>
      </p:sp>
      <p:sp>
        <p:nvSpPr>
          <p:cNvPr id="583682" name="Rectangle 2">
            <a:extLst>
              <a:ext uri="{FF2B5EF4-FFF2-40B4-BE49-F238E27FC236}">
                <a16:creationId xmlns:a16="http://schemas.microsoft.com/office/drawing/2014/main" id="{2E67A161-15EF-0B41-A321-3C912ABC1490}"/>
              </a:ext>
            </a:extLst>
          </p:cNvPr>
          <p:cNvSpPr>
            <a:spLocks noGrp="1" noChangeArrowheads="1"/>
          </p:cNvSpPr>
          <p:nvPr>
            <p:ph type="title"/>
          </p:nvPr>
        </p:nvSpPr>
        <p:spPr/>
        <p:txBody>
          <a:bodyPr/>
          <a:lstStyle/>
          <a:p>
            <a:pPr eaLnBrk="1" hangingPunct="1">
              <a:defRPr/>
            </a:pPr>
            <a:r>
              <a:rPr lang="zh-CN" altLang="en-US" sz="4000" b="0" dirty="0">
                <a:effectLst>
                  <a:outerShdw blurRad="38100" dist="38100" dir="2700000" algn="tl">
                    <a:srgbClr val="C0C0C0"/>
                  </a:outerShdw>
                </a:effectLst>
              </a:rPr>
              <a:t>抽样滤波器过渡带的改进</a:t>
            </a:r>
          </a:p>
        </p:txBody>
      </p:sp>
      <p:sp>
        <p:nvSpPr>
          <p:cNvPr id="54275" name="Rectangle 3">
            <a:extLst>
              <a:ext uri="{FF2B5EF4-FFF2-40B4-BE49-F238E27FC236}">
                <a16:creationId xmlns:a16="http://schemas.microsoft.com/office/drawing/2014/main" id="{BE3BFCB8-0059-C14E-B41C-F30F05432302}"/>
              </a:ext>
            </a:extLst>
          </p:cNvPr>
          <p:cNvSpPr>
            <a:spLocks noGrp="1" noChangeArrowheads="1"/>
          </p:cNvSpPr>
          <p:nvPr>
            <p:ph type="body" idx="1"/>
          </p:nvPr>
        </p:nvSpPr>
        <p:spPr>
          <a:xfrm>
            <a:off x="927100" y="1223963"/>
            <a:ext cx="7772400" cy="4725987"/>
          </a:xfrm>
        </p:spPr>
        <p:txBody>
          <a:bodyPr/>
          <a:lstStyle/>
          <a:p>
            <a:pPr eaLnBrk="1" hangingPunct="1">
              <a:lnSpc>
                <a:spcPct val="110000"/>
              </a:lnSpc>
            </a:pPr>
            <a:r>
              <a:rPr lang="zh-CN" altLang="en-US" sz="2800" dirty="0">
                <a:latin typeface="宋体" panose="02010600030101010101" pitchFamily="2" charset="-122"/>
                <a:ea typeface="宋体" panose="02010600030101010101" pitchFamily="2" charset="-122"/>
              </a:rPr>
              <a:t>采用频率抽样法设计的</a:t>
            </a:r>
            <a:r>
              <a:rPr lang="en-US" altLang="zh-CN" sz="2800" dirty="0">
                <a:latin typeface="宋体" panose="02010600030101010101" pitchFamily="2" charset="-122"/>
                <a:ea typeface="宋体" panose="02010600030101010101" pitchFamily="2" charset="-122"/>
              </a:rPr>
              <a:t>FIR</a:t>
            </a:r>
            <a:r>
              <a:rPr lang="zh-CN" altLang="en-US" sz="2800" dirty="0">
                <a:latin typeface="宋体" panose="02010600030101010101" pitchFamily="2" charset="-122"/>
                <a:ea typeface="宋体" panose="02010600030101010101" pitchFamily="2" charset="-122"/>
              </a:rPr>
              <a:t>数字滤波器在阻带内的衰减很小，在实际应用中往往达不到要求。</a:t>
            </a:r>
          </a:p>
          <a:p>
            <a:pPr eaLnBrk="1" hangingPunct="1">
              <a:lnSpc>
                <a:spcPct val="110000"/>
              </a:lnSpc>
            </a:pPr>
            <a:r>
              <a:rPr lang="zh-CN" altLang="en-US" sz="2800" dirty="0">
                <a:latin typeface="宋体" panose="02010600030101010101" pitchFamily="2" charset="-122"/>
                <a:ea typeface="宋体" panose="02010600030101010101" pitchFamily="2" charset="-122"/>
              </a:rPr>
              <a:t>产生这种现象的原因是由于在通带边缘采样点的陡然变化而引起的起伏振荡。</a:t>
            </a:r>
          </a:p>
          <a:p>
            <a:pPr eaLnBrk="1" hangingPunct="1">
              <a:lnSpc>
                <a:spcPct val="110000"/>
              </a:lnSpc>
            </a:pPr>
            <a:r>
              <a:rPr lang="zh-CN" altLang="en-US" sz="2800" dirty="0">
                <a:latin typeface="宋体" panose="02010600030101010101" pitchFamily="2" charset="-122"/>
                <a:ea typeface="宋体" panose="02010600030101010101" pitchFamily="2" charset="-122"/>
              </a:rPr>
              <a:t>增加阻带衰减的方法是在通带和阻带的边界处增加一些过渡的采样点，从而减小频带边缘的突变，也就减小了起伏振荡，增大了阻带最小衰减。</a:t>
            </a:r>
            <a:r>
              <a:rPr lang="zh-CN" altLang="en-US" dirty="0"/>
              <a:t> </a:t>
            </a:r>
          </a:p>
        </p:txBody>
      </p:sp>
      <p:sp>
        <p:nvSpPr>
          <p:cNvPr id="54276" name="页脚占位符 1">
            <a:extLst>
              <a:ext uri="{FF2B5EF4-FFF2-40B4-BE49-F238E27FC236}">
                <a16:creationId xmlns:a16="http://schemas.microsoft.com/office/drawing/2014/main" id="{A3036EDD-6972-F649-BC78-F11473ACBCB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31BCB-E128-6443-8D5C-62BC2F309C10}"/>
              </a:ext>
            </a:extLst>
          </p:cNvPr>
          <p:cNvSpPr>
            <a:spLocks noGrp="1"/>
          </p:cNvSpPr>
          <p:nvPr>
            <p:ph type="title"/>
          </p:nvPr>
        </p:nvSpPr>
        <p:spPr/>
        <p:txBody>
          <a:bodyPr/>
          <a:lstStyle/>
          <a:p>
            <a:endParaRPr kumimoji="1" lang="zh-CN" altLang="en-US"/>
          </a:p>
        </p:txBody>
      </p:sp>
      <p:pic>
        <p:nvPicPr>
          <p:cNvPr id="7" name="内容占位符 6" descr="图片包含 图示&#10;&#10;描述已自动生成">
            <a:extLst>
              <a:ext uri="{FF2B5EF4-FFF2-40B4-BE49-F238E27FC236}">
                <a16:creationId xmlns:a16="http://schemas.microsoft.com/office/drawing/2014/main" id="{6DEEA480-2C4C-D048-9C7B-D5523CF53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54155"/>
            <a:ext cx="9262857" cy="2504915"/>
          </a:xfrm>
        </p:spPr>
      </p:pic>
      <p:sp>
        <p:nvSpPr>
          <p:cNvPr id="4" name="页脚占位符 3">
            <a:extLst>
              <a:ext uri="{FF2B5EF4-FFF2-40B4-BE49-F238E27FC236}">
                <a16:creationId xmlns:a16="http://schemas.microsoft.com/office/drawing/2014/main" id="{5CD23A07-F9C6-1640-8798-95B9864153F2}"/>
              </a:ext>
            </a:extLst>
          </p:cNvPr>
          <p:cNvSpPr>
            <a:spLocks noGrp="1"/>
          </p:cNvSpPr>
          <p:nvPr>
            <p:ph type="ftr" sz="quarter" idx="11"/>
          </p:nvPr>
        </p:nvSpPr>
        <p:spPr/>
        <p:txBody>
          <a:bodyPr/>
          <a:lstStyle/>
          <a:p>
            <a:pPr>
              <a:defRPr/>
            </a:pPr>
            <a:r>
              <a:rPr lang="en-US" altLang="zh-CN"/>
              <a:t>38</a:t>
            </a:r>
          </a:p>
        </p:txBody>
      </p:sp>
      <p:sp>
        <p:nvSpPr>
          <p:cNvPr id="5" name="灯片编号占位符 4">
            <a:extLst>
              <a:ext uri="{FF2B5EF4-FFF2-40B4-BE49-F238E27FC236}">
                <a16:creationId xmlns:a16="http://schemas.microsoft.com/office/drawing/2014/main" id="{9AA231E2-B780-1A4D-97B0-B993A878DFB7}"/>
              </a:ext>
            </a:extLst>
          </p:cNvPr>
          <p:cNvSpPr>
            <a:spLocks noGrp="1"/>
          </p:cNvSpPr>
          <p:nvPr>
            <p:ph type="sldNum" sz="quarter" idx="12"/>
          </p:nvPr>
        </p:nvSpPr>
        <p:spPr/>
        <p:txBody>
          <a:bodyPr/>
          <a:lstStyle/>
          <a:p>
            <a:pPr>
              <a:defRPr/>
            </a:pPr>
            <a:fld id="{96ACADD4-E95C-B442-B8A4-3B8ABC483EA0}" type="slidenum">
              <a:rPr lang="en-US" altLang="zh-CN" smtClean="0"/>
              <a:pPr>
                <a:defRPr/>
              </a:pPr>
              <a:t>36</a:t>
            </a:fld>
            <a:endParaRPr lang="en-US" altLang="zh-CN"/>
          </a:p>
        </p:txBody>
      </p:sp>
    </p:spTree>
    <p:extLst>
      <p:ext uri="{BB962C8B-B14F-4D97-AF65-F5344CB8AC3E}">
        <p14:creationId xmlns:p14="http://schemas.microsoft.com/office/powerpoint/2010/main" val="850445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5">
            <a:extLst>
              <a:ext uri="{FF2B5EF4-FFF2-40B4-BE49-F238E27FC236}">
                <a16:creationId xmlns:a16="http://schemas.microsoft.com/office/drawing/2014/main" id="{F89306F4-5DAF-AA42-BC8A-1FDFAFD3B0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C4CB81B6-657B-0247-A402-9D0985B2A04A}" type="slidenum">
              <a:rPr kumimoji="0" lang="en-US" altLang="zh-CN" sz="1400" b="0" smtClean="0">
                <a:solidFill>
                  <a:schemeClr val="hlink"/>
                </a:solidFill>
                <a:ea typeface="宋体" panose="02010600030101010101" pitchFamily="2" charset="-122"/>
              </a:rPr>
              <a:pPr>
                <a:spcBef>
                  <a:spcPct val="0"/>
                </a:spcBef>
                <a:buClrTx/>
                <a:buSzTx/>
                <a:buFontTx/>
                <a:buNone/>
              </a:pPr>
              <a:t>37</a:t>
            </a:fld>
            <a:endParaRPr kumimoji="0" lang="en-US" altLang="zh-CN" sz="1400" b="0">
              <a:solidFill>
                <a:schemeClr val="hlink"/>
              </a:solidFill>
              <a:ea typeface="宋体" panose="02010600030101010101" pitchFamily="2" charset="-122"/>
            </a:endParaRPr>
          </a:p>
        </p:txBody>
      </p:sp>
      <p:sp>
        <p:nvSpPr>
          <p:cNvPr id="584706" name="Rectangle 2">
            <a:extLst>
              <a:ext uri="{FF2B5EF4-FFF2-40B4-BE49-F238E27FC236}">
                <a16:creationId xmlns:a16="http://schemas.microsoft.com/office/drawing/2014/main" id="{7C307FE2-18A8-4746-B458-D6946A688447}"/>
              </a:ext>
            </a:extLst>
          </p:cNvPr>
          <p:cNvSpPr>
            <a:spLocks noGrp="1" noChangeArrowheads="1"/>
          </p:cNvSpPr>
          <p:nvPr>
            <p:ph type="title"/>
          </p:nvPr>
        </p:nvSpPr>
        <p:spPr/>
        <p:txBody>
          <a:bodyPr/>
          <a:lstStyle/>
          <a:p>
            <a:pPr eaLnBrk="1" hangingPunct="1">
              <a:defRPr/>
            </a:pPr>
            <a:endParaRPr lang="zh-CN" altLang="zh-CN"/>
          </a:p>
        </p:txBody>
      </p:sp>
      <p:pic>
        <p:nvPicPr>
          <p:cNvPr id="55299" name="Picture 5" descr="8t9">
            <a:extLst>
              <a:ext uri="{FF2B5EF4-FFF2-40B4-BE49-F238E27FC236}">
                <a16:creationId xmlns:a16="http://schemas.microsoft.com/office/drawing/2014/main" id="{8DB452C9-1ABC-3846-BFDD-D169A832BCE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27325" y="998538"/>
            <a:ext cx="3476625"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页脚占位符 1">
            <a:extLst>
              <a:ext uri="{FF2B5EF4-FFF2-40B4-BE49-F238E27FC236}">
                <a16:creationId xmlns:a16="http://schemas.microsoft.com/office/drawing/2014/main" id="{9AA19FDE-DAE9-1943-9EF1-3B360CB7E3D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a:extLst>
              <a:ext uri="{FF2B5EF4-FFF2-40B4-BE49-F238E27FC236}">
                <a16:creationId xmlns:a16="http://schemas.microsoft.com/office/drawing/2014/main" id="{127F8865-4B35-754F-990D-3223F4402E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EEAF1A0F-2982-5C44-8DB5-E7C0D7B54AFB}" type="slidenum">
              <a:rPr kumimoji="0" lang="en-US" altLang="zh-CN" sz="1400" b="0" smtClean="0">
                <a:solidFill>
                  <a:schemeClr val="hlink"/>
                </a:solidFill>
                <a:ea typeface="宋体" panose="02010600030101010101" pitchFamily="2" charset="-122"/>
              </a:rPr>
              <a:pPr>
                <a:spcBef>
                  <a:spcPct val="0"/>
                </a:spcBef>
                <a:buClrTx/>
                <a:buSzTx/>
                <a:buFontTx/>
                <a:buNone/>
              </a:pPr>
              <a:t>38</a:t>
            </a:fld>
            <a:endParaRPr kumimoji="0" lang="en-US" altLang="zh-CN" sz="1400" b="0">
              <a:solidFill>
                <a:schemeClr val="hlink"/>
              </a:solidFill>
              <a:ea typeface="宋体" panose="02010600030101010101" pitchFamily="2" charset="-122"/>
            </a:endParaRPr>
          </a:p>
        </p:txBody>
      </p:sp>
      <p:sp>
        <p:nvSpPr>
          <p:cNvPr id="585730" name="Rectangle 2">
            <a:extLst>
              <a:ext uri="{FF2B5EF4-FFF2-40B4-BE49-F238E27FC236}">
                <a16:creationId xmlns:a16="http://schemas.microsoft.com/office/drawing/2014/main" id="{12C38C29-910C-5540-9F81-5419F8C4D4FE}"/>
              </a:ext>
            </a:extLst>
          </p:cNvPr>
          <p:cNvSpPr>
            <a:spLocks noGrp="1" noChangeArrowheads="1"/>
          </p:cNvSpPr>
          <p:nvPr>
            <p:ph type="title"/>
          </p:nvPr>
        </p:nvSpPr>
        <p:spPr/>
        <p:txBody>
          <a:bodyPr/>
          <a:lstStyle/>
          <a:p>
            <a:pPr eaLnBrk="1" hangingPunct="1">
              <a:defRPr/>
            </a:pPr>
            <a:r>
              <a:rPr lang="en-US" altLang="zh-CN" sz="3600" b="0">
                <a:effectLst>
                  <a:outerShdw blurRad="38100" dist="38100" dir="2700000" algn="tl">
                    <a:srgbClr val="C0C0C0"/>
                  </a:outerShdw>
                </a:effectLst>
                <a:latin typeface="Arial" panose="020B0604020202020204" pitchFamily="34" charset="0"/>
              </a:rPr>
              <a:t>7.5  FIR</a:t>
            </a:r>
            <a:r>
              <a:rPr lang="zh-CN" altLang="en-US" sz="3600" b="0">
                <a:effectLst>
                  <a:outerShdw blurRad="38100" dist="38100" dir="2700000" algn="tl">
                    <a:srgbClr val="C0C0C0"/>
                  </a:outerShdw>
                </a:effectLst>
                <a:latin typeface="Arial" panose="020B0604020202020204" pitchFamily="34" charset="0"/>
              </a:rPr>
              <a:t>数字滤波器的优化设计</a:t>
            </a:r>
            <a:r>
              <a:rPr lang="en-US" altLang="zh-CN" sz="3600" b="0">
                <a:effectLst>
                  <a:outerShdw blurRad="38100" dist="38100" dir="2700000" algn="tl">
                    <a:srgbClr val="C0C0C0"/>
                  </a:outerShdw>
                </a:effectLst>
                <a:latin typeface="Arial" panose="020B0604020202020204" pitchFamily="34" charset="0"/>
              </a:rPr>
              <a:t>*(</a:t>
            </a:r>
            <a:r>
              <a:rPr lang="zh-CN" altLang="en-US" sz="3600" b="0">
                <a:effectLst>
                  <a:outerShdw blurRad="38100" dist="38100" dir="2700000" algn="tl">
                    <a:srgbClr val="C0C0C0"/>
                  </a:outerShdw>
                </a:effectLst>
                <a:latin typeface="Arial" panose="020B0604020202020204" pitchFamily="34" charset="0"/>
              </a:rPr>
              <a:t>自学</a:t>
            </a:r>
            <a:r>
              <a:rPr lang="en-US" altLang="zh-CN" sz="3600" b="0">
                <a:effectLst>
                  <a:outerShdw blurRad="38100" dist="38100" dir="2700000" algn="tl">
                    <a:srgbClr val="C0C0C0"/>
                  </a:outerShdw>
                </a:effectLst>
                <a:latin typeface="Arial" panose="020B0604020202020204" pitchFamily="34" charset="0"/>
              </a:rPr>
              <a:t>)</a:t>
            </a:r>
            <a:endParaRPr lang="zh-CN" altLang="en-US" sz="3600">
              <a:effectLst>
                <a:outerShdw blurRad="38100" dist="38100" dir="2700000" algn="tl">
                  <a:srgbClr val="C0C0C0"/>
                </a:outerShdw>
              </a:effectLst>
              <a:latin typeface="Arial" panose="020B0604020202020204" pitchFamily="34" charset="0"/>
            </a:endParaRPr>
          </a:p>
        </p:txBody>
      </p:sp>
      <p:sp>
        <p:nvSpPr>
          <p:cNvPr id="56323" name="Rectangle 3">
            <a:extLst>
              <a:ext uri="{FF2B5EF4-FFF2-40B4-BE49-F238E27FC236}">
                <a16:creationId xmlns:a16="http://schemas.microsoft.com/office/drawing/2014/main" id="{EEADF264-AE89-3B4B-B02A-DFFF966B0651}"/>
              </a:ext>
            </a:extLst>
          </p:cNvPr>
          <p:cNvSpPr>
            <a:spLocks noGrp="1" noChangeArrowheads="1"/>
          </p:cNvSpPr>
          <p:nvPr>
            <p:ph type="body" idx="1"/>
          </p:nvPr>
        </p:nvSpPr>
        <p:spPr>
          <a:xfrm>
            <a:off x="792163" y="1179513"/>
            <a:ext cx="8189912" cy="5175250"/>
          </a:xfrm>
        </p:spPr>
        <p:txBody>
          <a:bodyPr/>
          <a:lstStyle/>
          <a:p>
            <a:pPr eaLnBrk="1" hangingPunct="1">
              <a:lnSpc>
                <a:spcPct val="90000"/>
              </a:lnSpc>
            </a:pPr>
            <a:r>
              <a:rPr lang="en-US" altLang="zh-CN" sz="2800">
                <a:latin typeface="Arial" panose="020B0604020202020204" pitchFamily="34" charset="0"/>
                <a:ea typeface="宋体" panose="02010600030101010101" pitchFamily="2" charset="-122"/>
              </a:rPr>
              <a:t>FIR</a:t>
            </a:r>
            <a:r>
              <a:rPr lang="zh-CN" altLang="en-US" sz="2800">
                <a:latin typeface="Arial" panose="020B0604020202020204" pitchFamily="34" charset="0"/>
                <a:ea typeface="宋体" panose="02010600030101010101" pitchFamily="2" charset="-122"/>
              </a:rPr>
              <a:t>滤波器的优化设计采用“最大误差最小化”的优化准则，根据滤波器的设计指标，导出一组条件，要求在此条件下，在整个逼近的频带范围内使得逼近误差绝对值的最大值为最小，从而得到唯一的最佳解。</a:t>
            </a:r>
          </a:p>
          <a:p>
            <a:pPr eaLnBrk="1" hangingPunct="1">
              <a:lnSpc>
                <a:spcPct val="90000"/>
              </a:lnSpc>
            </a:pPr>
            <a:r>
              <a:rPr lang="zh-CN" altLang="en-US" sz="2800">
                <a:latin typeface="Arial" panose="020B0604020202020204" pitchFamily="34" charset="0"/>
                <a:ea typeface="宋体" panose="02010600030101010101" pitchFamily="2" charset="-122"/>
              </a:rPr>
              <a:t>可以证明，采用最大误差最小化准则得到的最优滤波器，在通带和阻带内必然呈等纹波特性。</a:t>
            </a:r>
          </a:p>
          <a:p>
            <a:pPr eaLnBrk="1" hangingPunct="1">
              <a:lnSpc>
                <a:spcPct val="90000"/>
              </a:lnSpc>
            </a:pPr>
            <a:r>
              <a:rPr lang="zh-CN" altLang="en-US" sz="2800">
                <a:latin typeface="Arial" panose="020B0604020202020204" pitchFamily="34" charset="0"/>
                <a:ea typeface="宋体" panose="02010600030101010101" pitchFamily="2" charset="-122"/>
              </a:rPr>
              <a:t>最大误差最小化准则也称为切比雪夫准则。</a:t>
            </a:r>
          </a:p>
          <a:p>
            <a:pPr eaLnBrk="1" hangingPunct="1">
              <a:lnSpc>
                <a:spcPct val="90000"/>
              </a:lnSpc>
            </a:pPr>
            <a:r>
              <a:rPr lang="zh-CN" altLang="en-US" sz="2800">
                <a:latin typeface="Arial" panose="020B0604020202020204" pitchFamily="34" charset="0"/>
                <a:ea typeface="宋体" panose="02010600030101010101" pitchFamily="2" charset="-122"/>
              </a:rPr>
              <a:t>采用切比雪夫准则设计的滤波器，误差在整个频带均匀分布，对同样的技术指标，这种逼近法需要的滤波器阶数低，而对同样的滤波器阶数，这种逼近法的最大误差最小。</a:t>
            </a:r>
          </a:p>
        </p:txBody>
      </p:sp>
      <p:sp>
        <p:nvSpPr>
          <p:cNvPr id="56324" name="页脚占位符 1">
            <a:extLst>
              <a:ext uri="{FF2B5EF4-FFF2-40B4-BE49-F238E27FC236}">
                <a16:creationId xmlns:a16="http://schemas.microsoft.com/office/drawing/2014/main" id="{DFEDEBA5-7B4D-C942-9EB9-4E51891DE47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a:extLst>
              <a:ext uri="{FF2B5EF4-FFF2-40B4-BE49-F238E27FC236}">
                <a16:creationId xmlns:a16="http://schemas.microsoft.com/office/drawing/2014/main" id="{83F280B7-D0B4-E54D-8A6A-943FF872B7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015CCEF7-2C5B-9247-BD23-9345D6E30BF8}" type="slidenum">
              <a:rPr kumimoji="0" lang="en-US" altLang="zh-CN" sz="1400" b="0" smtClean="0">
                <a:solidFill>
                  <a:schemeClr val="hlink"/>
                </a:solidFill>
                <a:ea typeface="宋体" panose="02010600030101010101" pitchFamily="2" charset="-122"/>
              </a:rPr>
              <a:pPr>
                <a:spcBef>
                  <a:spcPct val="0"/>
                </a:spcBef>
                <a:buClrTx/>
                <a:buSzTx/>
                <a:buFontTx/>
                <a:buNone/>
              </a:pPr>
              <a:t>39</a:t>
            </a:fld>
            <a:endParaRPr kumimoji="0" lang="en-US" altLang="zh-CN" sz="1400" b="0">
              <a:solidFill>
                <a:schemeClr val="hlink"/>
              </a:solidFill>
              <a:ea typeface="宋体" panose="02010600030101010101" pitchFamily="2" charset="-122"/>
            </a:endParaRPr>
          </a:p>
        </p:txBody>
      </p:sp>
      <p:sp>
        <p:nvSpPr>
          <p:cNvPr id="604162" name="Rectangle 2">
            <a:extLst>
              <a:ext uri="{FF2B5EF4-FFF2-40B4-BE49-F238E27FC236}">
                <a16:creationId xmlns:a16="http://schemas.microsoft.com/office/drawing/2014/main" id="{8D2C90E9-5923-3C4A-979F-CB2C818631AF}"/>
              </a:ext>
            </a:extLst>
          </p:cNvPr>
          <p:cNvSpPr>
            <a:spLocks noGrp="1" noChangeArrowheads="1"/>
          </p:cNvSpPr>
          <p:nvPr>
            <p:ph type="title"/>
          </p:nvPr>
        </p:nvSpPr>
        <p:spPr>
          <a:xfrm>
            <a:off x="1219200" y="260350"/>
            <a:ext cx="7689850" cy="650875"/>
          </a:xfrm>
        </p:spPr>
        <p:txBody>
          <a:bodyPr/>
          <a:lstStyle/>
          <a:p>
            <a:pPr eaLnBrk="1" hangingPunct="1">
              <a:defRPr/>
            </a:pPr>
            <a:r>
              <a:rPr lang="en-US" altLang="zh-CN" sz="3600" b="0">
                <a:effectLst>
                  <a:outerShdw blurRad="38100" dist="38100" dir="2700000" algn="tl">
                    <a:srgbClr val="C0C0C0"/>
                  </a:outerShdw>
                </a:effectLst>
                <a:latin typeface="Arial" panose="020B0604020202020204" pitchFamily="34" charset="0"/>
              </a:rPr>
              <a:t>7.6  IIR</a:t>
            </a:r>
            <a:r>
              <a:rPr lang="zh-CN" altLang="en-US" sz="3600" b="0">
                <a:effectLst>
                  <a:outerShdw blurRad="38100" dist="38100" dir="2700000" algn="tl">
                    <a:srgbClr val="C0C0C0"/>
                  </a:outerShdw>
                </a:effectLst>
                <a:latin typeface="Arial" panose="020B0604020202020204" pitchFamily="34" charset="0"/>
              </a:rPr>
              <a:t>与</a:t>
            </a:r>
            <a:r>
              <a:rPr lang="en-US" altLang="zh-CN" sz="3600" b="0">
                <a:effectLst>
                  <a:outerShdw blurRad="38100" dist="38100" dir="2700000" algn="tl">
                    <a:srgbClr val="C0C0C0"/>
                  </a:outerShdw>
                </a:effectLst>
                <a:latin typeface="Arial" panose="020B0604020202020204" pitchFamily="34" charset="0"/>
              </a:rPr>
              <a:t>FIR</a:t>
            </a:r>
            <a:r>
              <a:rPr lang="zh-CN" altLang="en-US" sz="3600" b="0">
                <a:effectLst>
                  <a:outerShdw blurRad="38100" dist="38100" dir="2700000" algn="tl">
                    <a:srgbClr val="C0C0C0"/>
                  </a:outerShdw>
                </a:effectLst>
                <a:latin typeface="Arial" panose="020B0604020202020204" pitchFamily="34" charset="0"/>
              </a:rPr>
              <a:t>数字滤波器的比较</a:t>
            </a:r>
            <a:endParaRPr lang="zh-CN" altLang="en-US" sz="3600">
              <a:effectLst>
                <a:outerShdw blurRad="38100" dist="38100" dir="2700000" algn="tl">
                  <a:srgbClr val="C0C0C0"/>
                </a:outerShdw>
              </a:effectLst>
              <a:latin typeface="Arial" panose="020B0604020202020204" pitchFamily="34" charset="0"/>
            </a:endParaRPr>
          </a:p>
        </p:txBody>
      </p:sp>
      <p:sp>
        <p:nvSpPr>
          <p:cNvPr id="64515" name="Rectangle 3">
            <a:extLst>
              <a:ext uri="{FF2B5EF4-FFF2-40B4-BE49-F238E27FC236}">
                <a16:creationId xmlns:a16="http://schemas.microsoft.com/office/drawing/2014/main" id="{BFB26D0D-186E-E747-9EA3-56D72457FE55}"/>
              </a:ext>
            </a:extLst>
          </p:cNvPr>
          <p:cNvSpPr>
            <a:spLocks noGrp="1" noChangeArrowheads="1"/>
          </p:cNvSpPr>
          <p:nvPr>
            <p:ph type="body" idx="1"/>
          </p:nvPr>
        </p:nvSpPr>
        <p:spPr>
          <a:xfrm>
            <a:off x="927100" y="1133475"/>
            <a:ext cx="7772400" cy="5724525"/>
          </a:xfrm>
        </p:spPr>
        <p:txBody>
          <a:bodyPr/>
          <a:lstStyle/>
          <a:p>
            <a:pPr eaLnBrk="1" hangingPunct="1">
              <a:lnSpc>
                <a:spcPct val="90000"/>
              </a:lnSpc>
            </a:pPr>
            <a:r>
              <a:rPr lang="en-US" altLang="zh-CN" sz="2400">
                <a:latin typeface="Arial" panose="020B0604020202020204" pitchFamily="34" charset="0"/>
                <a:ea typeface="宋体" panose="02010600030101010101" pitchFamily="2" charset="-122"/>
              </a:rPr>
              <a:t>IIR</a:t>
            </a:r>
            <a:r>
              <a:rPr lang="zh-CN" altLang="en-US" sz="2400">
                <a:latin typeface="Arial" panose="020B0604020202020204" pitchFamily="34" charset="0"/>
                <a:ea typeface="宋体" panose="02010600030101010101" pitchFamily="2" charset="-122"/>
              </a:rPr>
              <a:t>滤波器存在着输出对输入的反馈，因此可以用比</a:t>
            </a:r>
            <a:r>
              <a:rPr lang="en-US" altLang="zh-CN" sz="2400">
                <a:latin typeface="Arial" panose="020B0604020202020204" pitchFamily="34" charset="0"/>
                <a:ea typeface="宋体" panose="02010600030101010101" pitchFamily="2" charset="-122"/>
              </a:rPr>
              <a:t>FIR</a:t>
            </a:r>
            <a:r>
              <a:rPr lang="zh-CN" altLang="en-US" sz="2400">
                <a:latin typeface="Arial" panose="020B0604020202020204" pitchFamily="34" charset="0"/>
                <a:ea typeface="宋体" panose="02010600030101010101" pitchFamily="2" charset="-122"/>
              </a:rPr>
              <a:t>滤波器少的阶数来满足技术指标，这样，</a:t>
            </a:r>
            <a:r>
              <a:rPr lang="en-US" altLang="zh-CN" sz="2400">
                <a:latin typeface="Arial" panose="020B0604020202020204" pitchFamily="34" charset="0"/>
                <a:ea typeface="宋体" panose="02010600030101010101" pitchFamily="2" charset="-122"/>
              </a:rPr>
              <a:t>IIR</a:t>
            </a:r>
            <a:r>
              <a:rPr lang="zh-CN" altLang="en-US" sz="2400">
                <a:latin typeface="Arial" panose="020B0604020202020204" pitchFamily="34" charset="0"/>
                <a:ea typeface="宋体" panose="02010600030101010101" pitchFamily="2" charset="-122"/>
              </a:rPr>
              <a:t>滤波器所用的存储单元和所需的运算次数都比</a:t>
            </a:r>
            <a:r>
              <a:rPr lang="en-US" altLang="zh-CN" sz="2400">
                <a:latin typeface="Arial" panose="020B0604020202020204" pitchFamily="34" charset="0"/>
                <a:ea typeface="宋体" panose="02010600030101010101" pitchFamily="2" charset="-122"/>
              </a:rPr>
              <a:t>FIR</a:t>
            </a:r>
            <a:r>
              <a:rPr lang="zh-CN" altLang="en-US" sz="2400">
                <a:latin typeface="Arial" panose="020B0604020202020204" pitchFamily="34" charset="0"/>
                <a:ea typeface="宋体" panose="02010600030101010101" pitchFamily="2" charset="-122"/>
              </a:rPr>
              <a:t>滤波器少。</a:t>
            </a:r>
          </a:p>
          <a:p>
            <a:pPr eaLnBrk="1" hangingPunct="1">
              <a:lnSpc>
                <a:spcPct val="90000"/>
              </a:lnSpc>
              <a:buClr>
                <a:srgbClr val="FF0000"/>
              </a:buClr>
              <a:buSzPct val="50000"/>
            </a:pPr>
            <a:r>
              <a:rPr lang="zh-CN" altLang="en-US" sz="2400">
                <a:latin typeface="Arial" panose="020B0604020202020204" pitchFamily="34" charset="0"/>
                <a:ea typeface="宋体" panose="02010600030101010101" pitchFamily="2" charset="-122"/>
              </a:rPr>
              <a:t>例如用频率抽样法设计阻带衰减为－</a:t>
            </a:r>
            <a:r>
              <a:rPr lang="en-US" altLang="zh-CN" sz="2400">
                <a:latin typeface="Arial" panose="020B0604020202020204" pitchFamily="34" charset="0"/>
                <a:ea typeface="宋体" panose="02010600030101010101" pitchFamily="2" charset="-122"/>
              </a:rPr>
              <a:t>20dB</a:t>
            </a:r>
            <a:r>
              <a:rPr lang="zh-CN" altLang="en-US" sz="2400">
                <a:latin typeface="Arial" panose="020B0604020202020204" pitchFamily="34" charset="0"/>
                <a:ea typeface="宋体" panose="02010600030101010101" pitchFamily="2" charset="-122"/>
              </a:rPr>
              <a:t>的</a:t>
            </a:r>
            <a:r>
              <a:rPr lang="en-US" altLang="zh-CN" sz="2400">
                <a:latin typeface="Arial" panose="020B0604020202020204" pitchFamily="34" charset="0"/>
                <a:ea typeface="宋体" panose="02010600030101010101" pitchFamily="2" charset="-122"/>
              </a:rPr>
              <a:t>FIR</a:t>
            </a:r>
            <a:r>
              <a:rPr lang="zh-CN" altLang="en-US" sz="2400">
                <a:latin typeface="Arial" panose="020B0604020202020204" pitchFamily="34" charset="0"/>
                <a:ea typeface="宋体" panose="02010600030101010101" pitchFamily="2" charset="-122"/>
              </a:rPr>
              <a:t>滤波器，其阶数要</a:t>
            </a:r>
            <a:r>
              <a:rPr lang="en-US" altLang="zh-CN" sz="2400">
                <a:latin typeface="Arial" panose="020B0604020202020204" pitchFamily="34" charset="0"/>
                <a:ea typeface="宋体" panose="02010600030101010101" pitchFamily="2" charset="-122"/>
              </a:rPr>
              <a:t>33</a:t>
            </a:r>
            <a:r>
              <a:rPr lang="zh-CN" altLang="en-US" sz="2400">
                <a:latin typeface="Arial" panose="020B0604020202020204" pitchFamily="34" charset="0"/>
                <a:ea typeface="宋体" panose="02010600030101010101" pitchFamily="2" charset="-122"/>
              </a:rPr>
              <a:t>阶才能达到要求，而如果用双线性变换法设计一个切比雪夫</a:t>
            </a:r>
            <a:r>
              <a:rPr lang="en-US" altLang="zh-CN" sz="2400">
                <a:latin typeface="Arial" panose="020B0604020202020204" pitchFamily="34" charset="0"/>
                <a:ea typeface="宋体" panose="02010600030101010101" pitchFamily="2" charset="-122"/>
              </a:rPr>
              <a:t>IIR</a:t>
            </a:r>
            <a:r>
              <a:rPr lang="zh-CN" altLang="en-US" sz="2400">
                <a:latin typeface="Arial" panose="020B0604020202020204" pitchFamily="34" charset="0"/>
                <a:ea typeface="宋体" panose="02010600030101010101" pitchFamily="2" charset="-122"/>
              </a:rPr>
              <a:t>滤波器，只需</a:t>
            </a:r>
            <a:r>
              <a:rPr lang="en-US" altLang="zh-CN" sz="2400">
                <a:latin typeface="Arial" panose="020B0604020202020204" pitchFamily="34" charset="0"/>
                <a:ea typeface="宋体" panose="02010600030101010101" pitchFamily="2" charset="-122"/>
              </a:rPr>
              <a:t>4-5</a:t>
            </a:r>
            <a:r>
              <a:rPr lang="zh-CN" altLang="en-US" sz="2400">
                <a:latin typeface="Arial" panose="020B0604020202020204" pitchFamily="34" charset="0"/>
                <a:ea typeface="宋体" panose="02010600030101010101" pitchFamily="2" charset="-122"/>
              </a:rPr>
              <a:t>阶就可以达到同样的指标，所以</a:t>
            </a:r>
            <a:r>
              <a:rPr lang="en-US" altLang="zh-CN" sz="2400">
                <a:latin typeface="Arial" panose="020B0604020202020204" pitchFamily="34" charset="0"/>
                <a:ea typeface="宋体" panose="02010600030101010101" pitchFamily="2" charset="-122"/>
              </a:rPr>
              <a:t>FIR</a:t>
            </a:r>
            <a:r>
              <a:rPr lang="zh-CN" altLang="en-US" sz="2400">
                <a:latin typeface="Arial" panose="020B0604020202020204" pitchFamily="34" charset="0"/>
                <a:ea typeface="宋体" panose="02010600030101010101" pitchFamily="2" charset="-122"/>
              </a:rPr>
              <a:t>滤波器的阶数要高</a:t>
            </a:r>
            <a:r>
              <a:rPr lang="en-US" altLang="zh-CN" sz="2400">
                <a:latin typeface="Arial" panose="020B0604020202020204" pitchFamily="34" charset="0"/>
                <a:ea typeface="宋体" panose="02010600030101010101" pitchFamily="2" charset="-122"/>
              </a:rPr>
              <a:t>5</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10</a:t>
            </a:r>
            <a:r>
              <a:rPr lang="zh-CN" altLang="en-US" sz="2400">
                <a:latin typeface="Arial" panose="020B0604020202020204" pitchFamily="34" charset="0"/>
                <a:ea typeface="宋体" panose="02010600030101010101" pitchFamily="2" charset="-122"/>
              </a:rPr>
              <a:t>倍。</a:t>
            </a:r>
          </a:p>
          <a:p>
            <a:pPr eaLnBrk="1" hangingPunct="1">
              <a:lnSpc>
                <a:spcPct val="90000"/>
              </a:lnSpc>
              <a:buClr>
                <a:srgbClr val="FF0000"/>
              </a:buClr>
              <a:buSzPct val="50000"/>
            </a:pPr>
            <a:r>
              <a:rPr lang="en-US" altLang="zh-CN" sz="2400">
                <a:latin typeface="Arial" panose="020B0604020202020204" pitchFamily="34" charset="0"/>
                <a:ea typeface="宋体" panose="02010600030101010101" pitchFamily="2" charset="-122"/>
              </a:rPr>
              <a:t>FIR</a:t>
            </a:r>
            <a:r>
              <a:rPr lang="zh-CN" altLang="en-US" sz="2400">
                <a:latin typeface="Arial" panose="020B0604020202020204" pitchFamily="34" charset="0"/>
                <a:ea typeface="宋体" panose="02010600030101010101" pitchFamily="2" charset="-122"/>
              </a:rPr>
              <a:t>滤波器可得到严格的线性相位，而</a:t>
            </a:r>
            <a:r>
              <a:rPr lang="en-US" altLang="zh-CN" sz="2400">
                <a:latin typeface="Arial" panose="020B0604020202020204" pitchFamily="34" charset="0"/>
                <a:ea typeface="宋体" panose="02010600030101010101" pitchFamily="2" charset="-122"/>
              </a:rPr>
              <a:t>IIR</a:t>
            </a:r>
            <a:r>
              <a:rPr lang="zh-CN" altLang="en-US" sz="2400">
                <a:latin typeface="Arial" panose="020B0604020202020204" pitchFamily="34" charset="0"/>
                <a:ea typeface="宋体" panose="02010600030101010101" pitchFamily="2" charset="-122"/>
              </a:rPr>
              <a:t>滤波器则做不到这一点。</a:t>
            </a:r>
            <a:r>
              <a:rPr lang="en-US" altLang="zh-CN" sz="2400">
                <a:latin typeface="Arial" panose="020B0604020202020204" pitchFamily="34" charset="0"/>
                <a:ea typeface="宋体" panose="02010600030101010101" pitchFamily="2" charset="-122"/>
              </a:rPr>
              <a:t>IIR</a:t>
            </a:r>
            <a:r>
              <a:rPr lang="zh-CN" altLang="en-US" sz="2400">
                <a:latin typeface="Arial" panose="020B0604020202020204" pitchFamily="34" charset="0"/>
                <a:ea typeface="宋体" panose="02010600030101010101" pitchFamily="2" charset="-122"/>
              </a:rPr>
              <a:t>滤波器的选频特性越好，则相位的非线性就越严重。如果要求</a:t>
            </a:r>
            <a:r>
              <a:rPr lang="en-US" altLang="zh-CN" sz="2400">
                <a:latin typeface="Arial" panose="020B0604020202020204" pitchFamily="34" charset="0"/>
                <a:ea typeface="宋体" panose="02010600030101010101" pitchFamily="2" charset="-122"/>
              </a:rPr>
              <a:t>IIR</a:t>
            </a:r>
            <a:r>
              <a:rPr lang="zh-CN" altLang="en-US" sz="2400">
                <a:latin typeface="Arial" panose="020B0604020202020204" pitchFamily="34" charset="0"/>
                <a:ea typeface="宋体" panose="02010600030101010101" pitchFamily="2" charset="-122"/>
              </a:rPr>
              <a:t>滤波器具有线性相位，同时又要求它满足幅度要求，那么就必须用一个全通网络进行相位校正，这必然会大大增加滤波器的节数和复杂性。因此在需要严格线性相位的情况下应该选择</a:t>
            </a:r>
            <a:r>
              <a:rPr lang="en-US" altLang="zh-CN" sz="2400">
                <a:latin typeface="Arial" panose="020B0604020202020204" pitchFamily="34" charset="0"/>
                <a:ea typeface="宋体" panose="02010600030101010101" pitchFamily="2" charset="-122"/>
              </a:rPr>
              <a:t>FIR</a:t>
            </a:r>
            <a:r>
              <a:rPr lang="zh-CN" altLang="en-US" sz="2400">
                <a:latin typeface="Arial" panose="020B0604020202020204" pitchFamily="34" charset="0"/>
                <a:ea typeface="宋体" panose="02010600030101010101" pitchFamily="2" charset="-122"/>
              </a:rPr>
              <a:t>滤波器。</a:t>
            </a:r>
          </a:p>
        </p:txBody>
      </p:sp>
      <p:sp>
        <p:nvSpPr>
          <p:cNvPr id="64516" name="页脚占位符 1">
            <a:extLst>
              <a:ext uri="{FF2B5EF4-FFF2-40B4-BE49-F238E27FC236}">
                <a16:creationId xmlns:a16="http://schemas.microsoft.com/office/drawing/2014/main" id="{F78E2847-8D74-0E49-8CCE-A90EEA94258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a:extLst>
              <a:ext uri="{FF2B5EF4-FFF2-40B4-BE49-F238E27FC236}">
                <a16:creationId xmlns:a16="http://schemas.microsoft.com/office/drawing/2014/main" id="{8ABDC481-5B90-6644-9040-F4207D94E4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64990E8E-C4AC-A04A-BCAB-977FF61F879F}" type="slidenum">
              <a:rPr kumimoji="0" lang="en-US" altLang="zh-CN" sz="1400" b="0" smtClean="0">
                <a:solidFill>
                  <a:schemeClr val="hlink"/>
                </a:solidFill>
                <a:ea typeface="宋体" panose="02010600030101010101" pitchFamily="2" charset="-122"/>
              </a:rPr>
              <a:pPr>
                <a:spcBef>
                  <a:spcPct val="0"/>
                </a:spcBef>
                <a:buClrTx/>
                <a:buSzTx/>
                <a:buFontTx/>
                <a:buNone/>
              </a:pPr>
              <a:t>4</a:t>
            </a:fld>
            <a:endParaRPr kumimoji="0" lang="en-US" altLang="zh-CN" sz="1400" b="0">
              <a:solidFill>
                <a:schemeClr val="hlink"/>
              </a:solidFill>
              <a:ea typeface="宋体" panose="02010600030101010101" pitchFamily="2" charset="-122"/>
            </a:endParaRPr>
          </a:p>
        </p:txBody>
      </p:sp>
      <p:sp>
        <p:nvSpPr>
          <p:cNvPr id="558082" name="Rectangle 1026">
            <a:extLst>
              <a:ext uri="{FF2B5EF4-FFF2-40B4-BE49-F238E27FC236}">
                <a16:creationId xmlns:a16="http://schemas.microsoft.com/office/drawing/2014/main" id="{847C8FC5-71FD-BC46-94F8-0EF807023060}"/>
              </a:ext>
            </a:extLst>
          </p:cNvPr>
          <p:cNvSpPr>
            <a:spLocks noGrp="1" noChangeArrowheads="1"/>
          </p:cNvSpPr>
          <p:nvPr>
            <p:ph type="title"/>
          </p:nvPr>
        </p:nvSpPr>
        <p:spPr/>
        <p:txBody>
          <a:bodyPr/>
          <a:lstStyle/>
          <a:p>
            <a:pPr eaLnBrk="1" hangingPunct="1">
              <a:defRPr/>
            </a:pPr>
            <a:endParaRPr lang="zh-CN" altLang="zh-CN"/>
          </a:p>
        </p:txBody>
      </p:sp>
      <p:sp>
        <p:nvSpPr>
          <p:cNvPr id="20483" name="Rectangle 1027">
            <a:extLst>
              <a:ext uri="{FF2B5EF4-FFF2-40B4-BE49-F238E27FC236}">
                <a16:creationId xmlns:a16="http://schemas.microsoft.com/office/drawing/2014/main" id="{01E6399C-8CBA-7B46-82C0-8C898150F7A2}"/>
              </a:ext>
            </a:extLst>
          </p:cNvPr>
          <p:cNvSpPr>
            <a:spLocks noGrp="1" noChangeArrowheads="1"/>
          </p:cNvSpPr>
          <p:nvPr>
            <p:ph type="body" idx="1"/>
          </p:nvPr>
        </p:nvSpPr>
        <p:spPr>
          <a:xfrm>
            <a:off x="927100" y="1314450"/>
            <a:ext cx="7772400" cy="4781550"/>
          </a:xfrm>
        </p:spPr>
        <p:txBody>
          <a:bodyPr/>
          <a:lstStyle/>
          <a:p>
            <a:pPr eaLnBrk="1" hangingPunct="1">
              <a:lnSpc>
                <a:spcPct val="120000"/>
              </a:lnSpc>
            </a:pPr>
            <a:r>
              <a:rPr lang="en-US" altLang="zh-CN" sz="2800" dirty="0">
                <a:latin typeface="宋体" panose="02010600030101010101" pitchFamily="2" charset="-122"/>
                <a:ea typeface="宋体" panose="02010600030101010101" pitchFamily="2" charset="-122"/>
              </a:rPr>
              <a:t>FIR</a:t>
            </a:r>
            <a:r>
              <a:rPr lang="zh-CN" altLang="en-US" sz="2800" dirty="0">
                <a:latin typeface="宋体" panose="02010600030101010101" pitchFamily="2" charset="-122"/>
                <a:ea typeface="宋体" panose="02010600030101010101" pitchFamily="2" charset="-122"/>
              </a:rPr>
              <a:t>数字滤波器很容易得到严格的线性相位。</a:t>
            </a:r>
          </a:p>
          <a:p>
            <a:pPr eaLnBrk="1" hangingPunct="1">
              <a:lnSpc>
                <a:spcPct val="120000"/>
              </a:lnSpc>
            </a:pPr>
            <a:r>
              <a:rPr lang="en-US" altLang="zh-CN" sz="2800" dirty="0">
                <a:latin typeface="宋体" panose="02010600030101010101" pitchFamily="2" charset="-122"/>
                <a:ea typeface="宋体" panose="02010600030101010101" pitchFamily="2" charset="-122"/>
              </a:rPr>
              <a:t>FIR</a:t>
            </a:r>
            <a:r>
              <a:rPr lang="zh-CN" altLang="en-US" sz="2800" dirty="0">
                <a:latin typeface="宋体" panose="02010600030101010101" pitchFamily="2" charset="-122"/>
                <a:ea typeface="宋体" panose="02010600030101010101" pitchFamily="2" charset="-122"/>
              </a:rPr>
              <a:t>数字滤波器的单位脉冲响应是有限长的，因此总是稳定的。</a:t>
            </a:r>
          </a:p>
          <a:p>
            <a:pPr eaLnBrk="1" hangingPunct="1">
              <a:lnSpc>
                <a:spcPct val="120000"/>
              </a:lnSpc>
            </a:pPr>
            <a:r>
              <a:rPr lang="en-US" altLang="zh-CN" sz="2800" dirty="0">
                <a:latin typeface="宋体" panose="02010600030101010101" pitchFamily="2" charset="-122"/>
                <a:ea typeface="宋体" panose="02010600030101010101" pitchFamily="2" charset="-122"/>
              </a:rPr>
              <a:t>FIR</a:t>
            </a:r>
            <a:r>
              <a:rPr lang="zh-CN" altLang="en-US" sz="2800" dirty="0">
                <a:latin typeface="宋体" panose="02010600030101010101" pitchFamily="2" charset="-122"/>
                <a:ea typeface="宋体" panose="02010600030101010101" pitchFamily="2" charset="-122"/>
              </a:rPr>
              <a:t>滤波器的设计方法：</a:t>
            </a:r>
          </a:p>
          <a:p>
            <a:pPr lvl="1" eaLnBrk="1" hangingPunct="1">
              <a:lnSpc>
                <a:spcPct val="120000"/>
              </a:lnSpc>
            </a:pPr>
            <a:r>
              <a:rPr lang="zh-CN" altLang="en-US" sz="2400" dirty="0">
                <a:latin typeface="宋体" panose="02010600030101010101" pitchFamily="2" charset="-122"/>
                <a:ea typeface="宋体" panose="02010600030101010101" pitchFamily="2" charset="-122"/>
              </a:rPr>
              <a:t>窗函数法</a:t>
            </a:r>
          </a:p>
          <a:p>
            <a:pPr lvl="1" eaLnBrk="1" hangingPunct="1">
              <a:lnSpc>
                <a:spcPct val="120000"/>
              </a:lnSpc>
            </a:pPr>
            <a:r>
              <a:rPr lang="zh-CN" altLang="en-US" sz="2400" dirty="0">
                <a:latin typeface="宋体" panose="02010600030101010101" pitchFamily="2" charset="-122"/>
                <a:ea typeface="宋体" panose="02010600030101010101" pitchFamily="2" charset="-122"/>
              </a:rPr>
              <a:t>频率取样法</a:t>
            </a:r>
          </a:p>
          <a:p>
            <a:pPr lvl="1" eaLnBrk="1" hangingPunct="1">
              <a:lnSpc>
                <a:spcPct val="120000"/>
              </a:lnSpc>
            </a:pPr>
            <a:r>
              <a:rPr lang="zh-CN" altLang="en-US" sz="2400" dirty="0">
                <a:latin typeface="宋体" panose="02010600030101010101" pitchFamily="2" charset="-122"/>
                <a:ea typeface="宋体" panose="02010600030101010101" pitchFamily="2" charset="-122"/>
              </a:rPr>
              <a:t>等纹波逼近法</a:t>
            </a:r>
          </a:p>
        </p:txBody>
      </p:sp>
      <p:sp>
        <p:nvSpPr>
          <p:cNvPr id="20484" name="页脚占位符 1">
            <a:extLst>
              <a:ext uri="{FF2B5EF4-FFF2-40B4-BE49-F238E27FC236}">
                <a16:creationId xmlns:a16="http://schemas.microsoft.com/office/drawing/2014/main" id="{8893D4FE-1C0E-F147-A35D-199C5B6BEC7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a:extLst>
              <a:ext uri="{FF2B5EF4-FFF2-40B4-BE49-F238E27FC236}">
                <a16:creationId xmlns:a16="http://schemas.microsoft.com/office/drawing/2014/main" id="{A2531240-1B8E-C241-9303-E8F561F6742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3EE006F9-64BA-CD40-AE72-2AFFF0CA82AB}" type="slidenum">
              <a:rPr kumimoji="0" lang="en-US" altLang="zh-CN" sz="1400" b="0" smtClean="0">
                <a:solidFill>
                  <a:schemeClr val="hlink"/>
                </a:solidFill>
                <a:ea typeface="宋体" panose="02010600030101010101" pitchFamily="2" charset="-122"/>
              </a:rPr>
              <a:pPr>
                <a:spcBef>
                  <a:spcPct val="0"/>
                </a:spcBef>
                <a:buClrTx/>
                <a:buSzTx/>
                <a:buFontTx/>
                <a:buNone/>
              </a:pPr>
              <a:t>40</a:t>
            </a:fld>
            <a:endParaRPr kumimoji="0" lang="en-US" altLang="zh-CN" sz="1400" b="0">
              <a:solidFill>
                <a:schemeClr val="hlink"/>
              </a:solidFill>
              <a:ea typeface="宋体" panose="02010600030101010101" pitchFamily="2" charset="-122"/>
            </a:endParaRPr>
          </a:p>
        </p:txBody>
      </p:sp>
      <p:sp>
        <p:nvSpPr>
          <p:cNvPr id="605186" name="Rectangle 2">
            <a:extLst>
              <a:ext uri="{FF2B5EF4-FFF2-40B4-BE49-F238E27FC236}">
                <a16:creationId xmlns:a16="http://schemas.microsoft.com/office/drawing/2014/main" id="{DAABF6A1-E1DC-6C4B-9DAC-15357A04A4F3}"/>
              </a:ext>
            </a:extLst>
          </p:cNvPr>
          <p:cNvSpPr>
            <a:spLocks noGrp="1" noChangeArrowheads="1"/>
          </p:cNvSpPr>
          <p:nvPr>
            <p:ph type="title"/>
          </p:nvPr>
        </p:nvSpPr>
        <p:spPr/>
        <p:txBody>
          <a:bodyPr/>
          <a:lstStyle/>
          <a:p>
            <a:pPr eaLnBrk="1" hangingPunct="1">
              <a:defRPr/>
            </a:pPr>
            <a:endParaRPr lang="zh-CN" altLang="zh-CN"/>
          </a:p>
        </p:txBody>
      </p:sp>
      <p:sp>
        <p:nvSpPr>
          <p:cNvPr id="65539" name="Rectangle 3">
            <a:extLst>
              <a:ext uri="{FF2B5EF4-FFF2-40B4-BE49-F238E27FC236}">
                <a16:creationId xmlns:a16="http://schemas.microsoft.com/office/drawing/2014/main" id="{24B3622F-B749-4C46-9BD5-C47247BBDDB7}"/>
              </a:ext>
            </a:extLst>
          </p:cNvPr>
          <p:cNvSpPr>
            <a:spLocks noGrp="1" noChangeArrowheads="1"/>
          </p:cNvSpPr>
          <p:nvPr>
            <p:ph type="body" idx="1"/>
          </p:nvPr>
        </p:nvSpPr>
        <p:spPr>
          <a:xfrm>
            <a:off x="881063" y="1179513"/>
            <a:ext cx="7772400" cy="4994275"/>
          </a:xfrm>
        </p:spPr>
        <p:txBody>
          <a:bodyPr/>
          <a:lstStyle/>
          <a:p>
            <a:pPr eaLnBrk="1" hangingPunct="1">
              <a:lnSpc>
                <a:spcPct val="120000"/>
              </a:lnSpc>
            </a:pPr>
            <a:r>
              <a:rPr lang="en-US" altLang="zh-CN" sz="2800">
                <a:latin typeface="Times New Roman" panose="02020603050405020304" pitchFamily="18" charset="0"/>
                <a:ea typeface="宋体" panose="02010600030101010101" pitchFamily="2" charset="-122"/>
                <a:cs typeface="Times New Roman" panose="02020603050405020304" pitchFamily="18" charset="0"/>
              </a:rPr>
              <a:t>IIR</a:t>
            </a:r>
            <a:r>
              <a:rPr lang="zh-CN" altLang="en-US" sz="2800">
                <a:latin typeface="宋体" panose="02010600030101010101" pitchFamily="2" charset="-122"/>
                <a:ea typeface="宋体" panose="02010600030101010101" pitchFamily="2" charset="-122"/>
                <a:cs typeface="Times New Roman" panose="02020603050405020304" pitchFamily="18" charset="0"/>
              </a:rPr>
              <a:t>滤波器必须采用递归结构实现，只有当所有极点都在单位圆内时滤波器才是稳定的。但实际中由于存在有限字长效应，滤波器有可能变得不稳定。而</a:t>
            </a:r>
            <a:r>
              <a:rPr lang="en-US" altLang="zh-CN" sz="2800">
                <a:latin typeface="宋体" panose="02010600030101010101" pitchFamily="2" charset="-122"/>
                <a:ea typeface="宋体" panose="02010600030101010101" pitchFamily="2" charset="-122"/>
                <a:cs typeface="Times New Roman" panose="02020603050405020304" pitchFamily="18" charset="0"/>
              </a:rPr>
              <a:t>FIR</a:t>
            </a:r>
            <a:r>
              <a:rPr lang="zh-CN" altLang="en-US" sz="2800">
                <a:latin typeface="宋体" panose="02010600030101010101" pitchFamily="2" charset="-122"/>
                <a:ea typeface="宋体" panose="02010600030101010101" pitchFamily="2" charset="-122"/>
                <a:cs typeface="Times New Roman" panose="02020603050405020304" pitchFamily="18" charset="0"/>
              </a:rPr>
              <a:t>滤波器主要采用非递归结构，因而从理论上以及从实际的有限精度的运算中，都是稳定的。另外，</a:t>
            </a:r>
            <a:r>
              <a:rPr lang="en-US" altLang="zh-CN" sz="2800">
                <a:latin typeface="宋体" panose="02010600030101010101" pitchFamily="2" charset="-122"/>
                <a:ea typeface="宋体" panose="02010600030101010101" pitchFamily="2" charset="-122"/>
                <a:cs typeface="Times New Roman" panose="02020603050405020304" pitchFamily="18" charset="0"/>
              </a:rPr>
              <a:t>FIR</a:t>
            </a:r>
            <a:r>
              <a:rPr lang="zh-CN" altLang="en-US" sz="2800">
                <a:latin typeface="宋体" panose="02010600030101010101" pitchFamily="2" charset="-122"/>
                <a:ea typeface="宋体" panose="02010600030101010101" pitchFamily="2" charset="-122"/>
                <a:cs typeface="Times New Roman" panose="02020603050405020304" pitchFamily="18" charset="0"/>
              </a:rPr>
              <a:t>滤波器可以采用快速傅立叶变换（</a:t>
            </a:r>
            <a:r>
              <a:rPr lang="en-US" altLang="zh-CN" sz="2800">
                <a:latin typeface="宋体" panose="02010600030101010101" pitchFamily="2" charset="-122"/>
                <a:ea typeface="宋体" panose="02010600030101010101" pitchFamily="2" charset="-122"/>
                <a:cs typeface="Times New Roman" panose="02020603050405020304" pitchFamily="18" charset="0"/>
              </a:rPr>
              <a:t>FFT</a:t>
            </a:r>
            <a:r>
              <a:rPr lang="zh-CN" altLang="en-US" sz="2800">
                <a:latin typeface="宋体" panose="02010600030101010101" pitchFamily="2" charset="-122"/>
                <a:ea typeface="宋体" panose="02010600030101010101" pitchFamily="2" charset="-122"/>
                <a:cs typeface="Times New Roman" panose="02020603050405020304" pitchFamily="18" charset="0"/>
              </a:rPr>
              <a:t>）来实现，在相同阶数下，运算速度可以快得多</a:t>
            </a:r>
            <a:r>
              <a:rPr lang="zh-CN" altLang="en-US">
                <a:ea typeface="宋体" panose="02010600030101010101" pitchFamily="2" charset="-122"/>
                <a:cs typeface="Times New Roman" panose="02020603050405020304" pitchFamily="18" charset="0"/>
              </a:rPr>
              <a:t> </a:t>
            </a:r>
          </a:p>
        </p:txBody>
      </p:sp>
      <p:sp>
        <p:nvSpPr>
          <p:cNvPr id="65540" name="页脚占位符 1">
            <a:extLst>
              <a:ext uri="{FF2B5EF4-FFF2-40B4-BE49-F238E27FC236}">
                <a16:creationId xmlns:a16="http://schemas.microsoft.com/office/drawing/2014/main" id="{6B1A2206-9226-4F41-8C7E-AB49FAA835D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a:extLst>
              <a:ext uri="{FF2B5EF4-FFF2-40B4-BE49-F238E27FC236}">
                <a16:creationId xmlns:a16="http://schemas.microsoft.com/office/drawing/2014/main" id="{4B445BBD-FA84-FF46-9A49-78910614D5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526A7A8B-552E-C140-A213-4A7031FD6E9E}" type="slidenum">
              <a:rPr kumimoji="0" lang="en-US" altLang="zh-CN" sz="1400" b="0" smtClean="0">
                <a:solidFill>
                  <a:schemeClr val="hlink"/>
                </a:solidFill>
                <a:ea typeface="宋体" panose="02010600030101010101" pitchFamily="2" charset="-122"/>
              </a:rPr>
              <a:pPr>
                <a:spcBef>
                  <a:spcPct val="0"/>
                </a:spcBef>
                <a:buClrTx/>
                <a:buSzTx/>
                <a:buFontTx/>
                <a:buNone/>
              </a:pPr>
              <a:t>41</a:t>
            </a:fld>
            <a:endParaRPr kumimoji="0" lang="en-US" altLang="zh-CN" sz="1400" b="0">
              <a:solidFill>
                <a:schemeClr val="hlink"/>
              </a:solidFill>
              <a:ea typeface="宋体" panose="02010600030101010101" pitchFamily="2" charset="-122"/>
            </a:endParaRPr>
          </a:p>
        </p:txBody>
      </p:sp>
      <p:sp>
        <p:nvSpPr>
          <p:cNvPr id="606210" name="Rectangle 2">
            <a:extLst>
              <a:ext uri="{FF2B5EF4-FFF2-40B4-BE49-F238E27FC236}">
                <a16:creationId xmlns:a16="http://schemas.microsoft.com/office/drawing/2014/main" id="{75658406-61FC-2C40-94E4-8F8C30963233}"/>
              </a:ext>
            </a:extLst>
          </p:cNvPr>
          <p:cNvSpPr>
            <a:spLocks noGrp="1" noChangeArrowheads="1"/>
          </p:cNvSpPr>
          <p:nvPr>
            <p:ph type="title"/>
          </p:nvPr>
        </p:nvSpPr>
        <p:spPr/>
        <p:txBody>
          <a:bodyPr/>
          <a:lstStyle/>
          <a:p>
            <a:pPr eaLnBrk="1" hangingPunct="1">
              <a:defRPr/>
            </a:pPr>
            <a:endParaRPr lang="zh-CN" altLang="zh-CN"/>
          </a:p>
        </p:txBody>
      </p:sp>
      <p:sp>
        <p:nvSpPr>
          <p:cNvPr id="66563" name="Rectangle 3">
            <a:extLst>
              <a:ext uri="{FF2B5EF4-FFF2-40B4-BE49-F238E27FC236}">
                <a16:creationId xmlns:a16="http://schemas.microsoft.com/office/drawing/2014/main" id="{F509AA4B-3DF5-8D4B-BF9F-0BBC46467C65}"/>
              </a:ext>
            </a:extLst>
          </p:cNvPr>
          <p:cNvSpPr>
            <a:spLocks noGrp="1" noChangeArrowheads="1"/>
          </p:cNvSpPr>
          <p:nvPr>
            <p:ph type="body" idx="1"/>
          </p:nvPr>
        </p:nvSpPr>
        <p:spPr>
          <a:xfrm>
            <a:off x="701675" y="1089025"/>
            <a:ext cx="7772400" cy="5310188"/>
          </a:xfrm>
        </p:spPr>
        <p:txBody>
          <a:bodyPr/>
          <a:lstStyle/>
          <a:p>
            <a:pPr eaLnBrk="1" hangingPunct="1"/>
            <a:r>
              <a:rPr lang="en-US" altLang="zh-CN" sz="2800">
                <a:latin typeface="Arial" panose="020B0604020202020204" pitchFamily="34" charset="0"/>
                <a:ea typeface="宋体" panose="02010600030101010101" pitchFamily="2" charset="-122"/>
              </a:rPr>
              <a:t>IIR</a:t>
            </a:r>
            <a:r>
              <a:rPr lang="zh-CN" altLang="en-US" sz="2800">
                <a:latin typeface="Arial" panose="020B0604020202020204" pitchFamily="34" charset="0"/>
                <a:ea typeface="宋体" panose="02010600030101010101" pitchFamily="2" charset="-122"/>
              </a:rPr>
              <a:t>滤波器可利用模拟滤波器现成的设计公式、数据和表格，因而计算工作量较小，对计算工具要求不高。</a:t>
            </a:r>
            <a:r>
              <a:rPr lang="en-US" altLang="zh-CN" sz="2800">
                <a:latin typeface="Arial" panose="020B0604020202020204" pitchFamily="34" charset="0"/>
                <a:ea typeface="宋体" panose="02010600030101010101" pitchFamily="2" charset="-122"/>
              </a:rPr>
              <a:t>FIR</a:t>
            </a:r>
            <a:r>
              <a:rPr lang="zh-CN" altLang="en-US" sz="2800">
                <a:latin typeface="Arial" panose="020B0604020202020204" pitchFamily="34" charset="0"/>
                <a:ea typeface="宋体" panose="02010600030101010101" pitchFamily="2" charset="-122"/>
              </a:rPr>
              <a:t>滤波器没有现成的设计公式，窗函数法只给出窗函数的计算公式，但计算通带和阻带衰减仍无显式表达式。一般，</a:t>
            </a:r>
            <a:r>
              <a:rPr lang="en-US" altLang="zh-CN" sz="2800">
                <a:latin typeface="Arial" panose="020B0604020202020204" pitchFamily="34" charset="0"/>
                <a:ea typeface="宋体" panose="02010600030101010101" pitchFamily="2" charset="-122"/>
              </a:rPr>
              <a:t>FIR</a:t>
            </a:r>
            <a:r>
              <a:rPr lang="zh-CN" altLang="en-US" sz="2800">
                <a:latin typeface="Arial" panose="020B0604020202020204" pitchFamily="34" charset="0"/>
                <a:ea typeface="宋体" panose="02010600030101010101" pitchFamily="2" charset="-122"/>
              </a:rPr>
              <a:t>滤波器的设计只有计算机程序可以利用，因此对计算工具要求较高，要借助计算机来设计。另外，</a:t>
            </a:r>
            <a:r>
              <a:rPr lang="en-US" altLang="zh-CN" sz="2800">
                <a:latin typeface="Arial" panose="020B0604020202020204" pitchFamily="34" charset="0"/>
                <a:ea typeface="宋体" panose="02010600030101010101" pitchFamily="2" charset="-122"/>
              </a:rPr>
              <a:t>IIR</a:t>
            </a:r>
            <a:r>
              <a:rPr lang="zh-CN" altLang="en-US" sz="2800">
                <a:latin typeface="Arial" panose="020B0604020202020204" pitchFamily="34" charset="0"/>
                <a:ea typeface="宋体" panose="02010600030101010101" pitchFamily="2" charset="-122"/>
              </a:rPr>
              <a:t>滤波器主要是设计规格化的、频率特性为分段常数的标准低通、高通、带通、带阻和全通滤波器，而</a:t>
            </a:r>
            <a:r>
              <a:rPr lang="en-US" altLang="zh-CN" sz="2800">
                <a:latin typeface="Arial" panose="020B0604020202020204" pitchFamily="34" charset="0"/>
                <a:ea typeface="宋体" panose="02010600030101010101" pitchFamily="2" charset="-122"/>
              </a:rPr>
              <a:t>FIR</a:t>
            </a:r>
            <a:r>
              <a:rPr lang="zh-CN" altLang="en-US" sz="2800">
                <a:latin typeface="Arial" panose="020B0604020202020204" pitchFamily="34" charset="0"/>
                <a:ea typeface="宋体" panose="02010600030101010101" pitchFamily="2" charset="-122"/>
              </a:rPr>
              <a:t>滤波器可设计出理想正交变换器、理想微分器、线性调频器等各种网络，适应性较广。</a:t>
            </a:r>
            <a:r>
              <a:rPr lang="zh-CN" altLang="en-US" sz="2800"/>
              <a:t> </a:t>
            </a:r>
          </a:p>
        </p:txBody>
      </p:sp>
      <p:sp>
        <p:nvSpPr>
          <p:cNvPr id="66564" name="页脚占位符 1">
            <a:extLst>
              <a:ext uri="{FF2B5EF4-FFF2-40B4-BE49-F238E27FC236}">
                <a16:creationId xmlns:a16="http://schemas.microsoft.com/office/drawing/2014/main" id="{4244AD54-345E-2445-8B41-1540B24FB37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a:extLst>
              <a:ext uri="{FF2B5EF4-FFF2-40B4-BE49-F238E27FC236}">
                <a16:creationId xmlns:a16="http://schemas.microsoft.com/office/drawing/2014/main" id="{5359785D-46B8-D049-A75F-488E4C318CC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F4169633-EDD6-FC49-8212-3C07B11292B0}" type="slidenum">
              <a:rPr kumimoji="0" lang="en-US" altLang="zh-CN" sz="1400" b="0" smtClean="0">
                <a:solidFill>
                  <a:schemeClr val="hlink"/>
                </a:solidFill>
                <a:ea typeface="宋体" panose="02010600030101010101" pitchFamily="2" charset="-122"/>
              </a:rPr>
              <a:pPr>
                <a:spcBef>
                  <a:spcPct val="0"/>
                </a:spcBef>
                <a:buClrTx/>
                <a:buSzTx/>
                <a:buFontTx/>
                <a:buNone/>
              </a:pPr>
              <a:t>5</a:t>
            </a:fld>
            <a:endParaRPr kumimoji="0" lang="en-US" altLang="zh-CN" sz="1400" b="0">
              <a:solidFill>
                <a:schemeClr val="hlink"/>
              </a:solidFill>
              <a:ea typeface="宋体" panose="02010600030101010101" pitchFamily="2" charset="-122"/>
            </a:endParaRPr>
          </a:p>
        </p:txBody>
      </p:sp>
      <p:sp>
        <p:nvSpPr>
          <p:cNvPr id="601090" name="Rectangle 2">
            <a:extLst>
              <a:ext uri="{FF2B5EF4-FFF2-40B4-BE49-F238E27FC236}">
                <a16:creationId xmlns:a16="http://schemas.microsoft.com/office/drawing/2014/main" id="{D5CADC89-4303-5543-ADE3-C701958DD654}"/>
              </a:ext>
            </a:extLst>
          </p:cNvPr>
          <p:cNvSpPr>
            <a:spLocks noGrp="1" noChangeArrowheads="1"/>
          </p:cNvSpPr>
          <p:nvPr>
            <p:ph type="title"/>
          </p:nvPr>
        </p:nvSpPr>
        <p:spPr>
          <a:xfrm>
            <a:off x="90488" y="263525"/>
            <a:ext cx="9144000" cy="650875"/>
          </a:xfrm>
        </p:spPr>
        <p:txBody>
          <a:bodyPr/>
          <a:lstStyle/>
          <a:p>
            <a:pPr eaLnBrk="1" hangingPunct="1">
              <a:defRPr/>
            </a:pPr>
            <a:r>
              <a:rPr lang="zh-CN" altLang="en-US" sz="3600" b="0" dirty="0">
                <a:effectLst>
                  <a:outerShdw blurRad="38100" dist="38100" dir="2700000" algn="tl">
                    <a:srgbClr val="C0C0C0"/>
                  </a:outerShdw>
                </a:effectLst>
                <a:latin typeface="Arial" panose="020B0604020202020204" pitchFamily="34" charset="0"/>
              </a:rPr>
              <a:t>复习，线性相位</a:t>
            </a:r>
            <a:r>
              <a:rPr lang="en-US" altLang="zh-CN" sz="3600" b="0" dirty="0">
                <a:effectLst>
                  <a:outerShdw blurRad="38100" dist="38100" dir="2700000" algn="tl">
                    <a:srgbClr val="C0C0C0"/>
                  </a:outerShdw>
                </a:effectLst>
                <a:latin typeface="Arial" panose="020B0604020202020204" pitchFamily="34" charset="0"/>
              </a:rPr>
              <a:t>FIR</a:t>
            </a:r>
            <a:r>
              <a:rPr lang="zh-CN" altLang="en-US" sz="3600" b="0" dirty="0">
                <a:effectLst>
                  <a:outerShdw blurRad="38100" dist="38100" dir="2700000" algn="tl">
                    <a:srgbClr val="C0C0C0"/>
                  </a:outerShdw>
                </a:effectLst>
                <a:latin typeface="Arial" panose="020B0604020202020204" pitchFamily="34" charset="0"/>
              </a:rPr>
              <a:t>滤波器四种形式</a:t>
            </a:r>
          </a:p>
        </p:txBody>
      </p:sp>
      <p:sp>
        <p:nvSpPr>
          <p:cNvPr id="21507" name="Rectangle 3">
            <a:extLst>
              <a:ext uri="{FF2B5EF4-FFF2-40B4-BE49-F238E27FC236}">
                <a16:creationId xmlns:a16="http://schemas.microsoft.com/office/drawing/2014/main" id="{6B0BC605-5FD5-4E4C-982B-F787C79A52B5}"/>
              </a:ext>
            </a:extLst>
          </p:cNvPr>
          <p:cNvSpPr>
            <a:spLocks noGrp="1" noChangeArrowheads="1"/>
          </p:cNvSpPr>
          <p:nvPr>
            <p:ph type="body" idx="1"/>
          </p:nvPr>
        </p:nvSpPr>
        <p:spPr>
          <a:xfrm>
            <a:off x="701675" y="1133475"/>
            <a:ext cx="7772400" cy="4860925"/>
          </a:xfrm>
        </p:spPr>
        <p:txBody>
          <a:bodyPr/>
          <a:lstStyle/>
          <a:p>
            <a:pPr eaLnBrk="1" hangingPunct="1">
              <a:lnSpc>
                <a:spcPct val="120000"/>
              </a:lnSpc>
            </a:pPr>
            <a:r>
              <a:rPr lang="en-US" altLang="zh-CN" sz="2800">
                <a:latin typeface="Arial" panose="020B0604020202020204" pitchFamily="34" charset="0"/>
                <a:ea typeface="宋体" panose="02010600030101010101" pitchFamily="2" charset="-122"/>
              </a:rPr>
              <a:t>h(n)</a:t>
            </a:r>
            <a:r>
              <a:rPr lang="zh-CN" altLang="en-US" sz="2800">
                <a:latin typeface="Arial" panose="020B0604020202020204" pitchFamily="34" charset="0"/>
                <a:ea typeface="宋体" panose="02010600030101010101" pitchFamily="2" charset="-122"/>
              </a:rPr>
              <a:t>为偶对称，</a:t>
            </a:r>
            <a:r>
              <a:rPr lang="en-US" altLang="zh-CN" sz="2800">
                <a:latin typeface="Arial" panose="020B0604020202020204" pitchFamily="34" charset="0"/>
                <a:ea typeface="宋体" panose="02010600030101010101" pitchFamily="2" charset="-122"/>
              </a:rPr>
              <a:t>N</a:t>
            </a:r>
            <a:r>
              <a:rPr lang="zh-CN" altLang="en-US" sz="2800">
                <a:latin typeface="Arial" panose="020B0604020202020204" pitchFamily="34" charset="0"/>
                <a:ea typeface="宋体" panose="02010600030101010101" pitchFamily="2" charset="-122"/>
              </a:rPr>
              <a:t>为奇数 </a:t>
            </a:r>
          </a:p>
          <a:p>
            <a:pPr eaLnBrk="1" hangingPunct="1">
              <a:lnSpc>
                <a:spcPct val="120000"/>
              </a:lnSpc>
            </a:pPr>
            <a:endParaRPr lang="zh-CN" altLang="en-US" sz="2800">
              <a:latin typeface="Arial" panose="020B0604020202020204" pitchFamily="34" charset="0"/>
              <a:ea typeface="宋体" panose="02010600030101010101" pitchFamily="2" charset="-122"/>
            </a:endParaRPr>
          </a:p>
          <a:p>
            <a:pPr eaLnBrk="1" hangingPunct="1">
              <a:lnSpc>
                <a:spcPct val="120000"/>
              </a:lnSpc>
            </a:pPr>
            <a:r>
              <a:rPr lang="en-US" altLang="zh-CN" sz="2800">
                <a:latin typeface="Arial" panose="020B0604020202020204" pitchFamily="34" charset="0"/>
                <a:ea typeface="宋体" panose="02010600030101010101" pitchFamily="2" charset="-122"/>
              </a:rPr>
              <a:t>h(n)</a:t>
            </a:r>
            <a:r>
              <a:rPr lang="zh-CN" altLang="en-US" sz="2800">
                <a:latin typeface="Arial" panose="020B0604020202020204" pitchFamily="34" charset="0"/>
                <a:ea typeface="宋体" panose="02010600030101010101" pitchFamily="2" charset="-122"/>
              </a:rPr>
              <a:t>为偶对称，</a:t>
            </a:r>
            <a:r>
              <a:rPr lang="en-US" altLang="zh-CN" sz="2800">
                <a:latin typeface="Arial" panose="020B0604020202020204" pitchFamily="34" charset="0"/>
                <a:ea typeface="宋体" panose="02010600030101010101" pitchFamily="2" charset="-122"/>
              </a:rPr>
              <a:t>N</a:t>
            </a:r>
            <a:r>
              <a:rPr lang="zh-CN" altLang="en-US" sz="2800">
                <a:latin typeface="Arial" panose="020B0604020202020204" pitchFamily="34" charset="0"/>
                <a:ea typeface="宋体" panose="02010600030101010101" pitchFamily="2" charset="-122"/>
              </a:rPr>
              <a:t>为偶数</a:t>
            </a:r>
          </a:p>
          <a:p>
            <a:pPr eaLnBrk="1" hangingPunct="1">
              <a:lnSpc>
                <a:spcPct val="120000"/>
              </a:lnSpc>
            </a:pPr>
            <a:endParaRPr lang="zh-CN" altLang="en-US" sz="2800">
              <a:latin typeface="Arial" panose="020B0604020202020204" pitchFamily="34" charset="0"/>
              <a:ea typeface="宋体" panose="02010600030101010101" pitchFamily="2" charset="-122"/>
            </a:endParaRPr>
          </a:p>
          <a:p>
            <a:pPr eaLnBrk="1" hangingPunct="1">
              <a:lnSpc>
                <a:spcPct val="120000"/>
              </a:lnSpc>
            </a:pPr>
            <a:r>
              <a:rPr lang="en-US" altLang="zh-CN" sz="2800">
                <a:latin typeface="Arial" panose="020B0604020202020204" pitchFamily="34" charset="0"/>
                <a:ea typeface="宋体" panose="02010600030101010101" pitchFamily="2" charset="-122"/>
              </a:rPr>
              <a:t>h(n)</a:t>
            </a:r>
            <a:r>
              <a:rPr lang="zh-CN" altLang="en-US" sz="2800">
                <a:latin typeface="Arial" panose="020B0604020202020204" pitchFamily="34" charset="0"/>
                <a:ea typeface="宋体" panose="02010600030101010101" pitchFamily="2" charset="-122"/>
              </a:rPr>
              <a:t>为奇对称，</a:t>
            </a:r>
            <a:r>
              <a:rPr lang="en-US" altLang="zh-CN" sz="2800">
                <a:latin typeface="Arial" panose="020B0604020202020204" pitchFamily="34" charset="0"/>
                <a:ea typeface="宋体" panose="02010600030101010101" pitchFamily="2" charset="-122"/>
              </a:rPr>
              <a:t>N</a:t>
            </a:r>
            <a:r>
              <a:rPr lang="zh-CN" altLang="en-US" sz="2800">
                <a:latin typeface="Arial" panose="020B0604020202020204" pitchFamily="34" charset="0"/>
                <a:ea typeface="宋体" panose="02010600030101010101" pitchFamily="2" charset="-122"/>
              </a:rPr>
              <a:t>为奇数</a:t>
            </a:r>
          </a:p>
          <a:p>
            <a:pPr eaLnBrk="1" hangingPunct="1">
              <a:lnSpc>
                <a:spcPct val="120000"/>
              </a:lnSpc>
            </a:pPr>
            <a:endParaRPr lang="zh-CN" altLang="en-US" sz="2800">
              <a:latin typeface="Arial" panose="020B0604020202020204" pitchFamily="34" charset="0"/>
              <a:ea typeface="宋体" panose="02010600030101010101" pitchFamily="2" charset="-122"/>
            </a:endParaRPr>
          </a:p>
          <a:p>
            <a:pPr eaLnBrk="1" hangingPunct="1">
              <a:lnSpc>
                <a:spcPct val="120000"/>
              </a:lnSpc>
            </a:pPr>
            <a:r>
              <a:rPr lang="en-US" altLang="zh-CN" sz="2800">
                <a:latin typeface="Arial" panose="020B0604020202020204" pitchFamily="34" charset="0"/>
                <a:ea typeface="宋体" panose="02010600030101010101" pitchFamily="2" charset="-122"/>
              </a:rPr>
              <a:t>h(n)</a:t>
            </a:r>
            <a:r>
              <a:rPr lang="zh-CN" altLang="en-US" sz="2800">
                <a:latin typeface="Arial" panose="020B0604020202020204" pitchFamily="34" charset="0"/>
                <a:ea typeface="宋体" panose="02010600030101010101" pitchFamily="2" charset="-122"/>
              </a:rPr>
              <a:t>为奇对称，</a:t>
            </a:r>
            <a:r>
              <a:rPr lang="en-US" altLang="zh-CN" sz="2800">
                <a:latin typeface="Arial" panose="020B0604020202020204" pitchFamily="34" charset="0"/>
                <a:ea typeface="宋体" panose="02010600030101010101" pitchFamily="2" charset="-122"/>
              </a:rPr>
              <a:t>N</a:t>
            </a:r>
            <a:r>
              <a:rPr lang="zh-CN" altLang="en-US" sz="2800">
                <a:latin typeface="Arial" panose="020B0604020202020204" pitchFamily="34" charset="0"/>
                <a:ea typeface="宋体" panose="02010600030101010101" pitchFamily="2" charset="-122"/>
              </a:rPr>
              <a:t>为偶数</a:t>
            </a:r>
          </a:p>
        </p:txBody>
      </p:sp>
      <p:sp>
        <p:nvSpPr>
          <p:cNvPr id="21508" name="Rectangle 5">
            <a:extLst>
              <a:ext uri="{FF2B5EF4-FFF2-40B4-BE49-F238E27FC236}">
                <a16:creationId xmlns:a16="http://schemas.microsoft.com/office/drawing/2014/main" id="{1707DEF9-F641-C444-974B-C19612C434D3}"/>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1509" name="Object 4">
            <a:extLst>
              <a:ext uri="{FF2B5EF4-FFF2-40B4-BE49-F238E27FC236}">
                <a16:creationId xmlns:a16="http://schemas.microsoft.com/office/drawing/2014/main" id="{16C2FF0F-A6BD-B44F-8D09-46ABB867B8E1}"/>
              </a:ext>
            </a:extLst>
          </p:cNvPr>
          <p:cNvGraphicFramePr>
            <a:graphicFrameLocks noChangeAspect="1"/>
          </p:cNvGraphicFramePr>
          <p:nvPr/>
        </p:nvGraphicFramePr>
        <p:xfrm>
          <a:off x="2535238" y="1709738"/>
          <a:ext cx="4029075" cy="769937"/>
        </p:xfrm>
        <a:graphic>
          <a:graphicData uri="http://schemas.openxmlformats.org/presentationml/2006/ole">
            <mc:AlternateContent xmlns:mc="http://schemas.openxmlformats.org/markup-compatibility/2006">
              <mc:Choice xmlns:v="urn:schemas-microsoft-com:vml" Requires="v">
                <p:oleObj spid="_x0000_s21556" name="Equation" r:id="rId3" imgW="51790600" imgH="9944100" progId="Equation.DSMT4">
                  <p:embed/>
                </p:oleObj>
              </mc:Choice>
              <mc:Fallback>
                <p:oleObj name="Equation" r:id="rId3" imgW="51790600" imgH="9944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5238" y="1709738"/>
                        <a:ext cx="40290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7">
            <a:extLst>
              <a:ext uri="{FF2B5EF4-FFF2-40B4-BE49-F238E27FC236}">
                <a16:creationId xmlns:a16="http://schemas.microsoft.com/office/drawing/2014/main" id="{2A8CFC7C-86A1-A647-AEB4-4E3FCCA5A2FF}"/>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1511" name="Object 6">
            <a:extLst>
              <a:ext uri="{FF2B5EF4-FFF2-40B4-BE49-F238E27FC236}">
                <a16:creationId xmlns:a16="http://schemas.microsoft.com/office/drawing/2014/main" id="{5116183C-5614-4648-B7D5-3F89CE0C5BD4}"/>
              </a:ext>
            </a:extLst>
          </p:cNvPr>
          <p:cNvGraphicFramePr>
            <a:graphicFrameLocks noChangeAspect="1"/>
          </p:cNvGraphicFramePr>
          <p:nvPr/>
        </p:nvGraphicFramePr>
        <p:xfrm>
          <a:off x="2592388" y="2889250"/>
          <a:ext cx="4365625" cy="779463"/>
        </p:xfrm>
        <a:graphic>
          <a:graphicData uri="http://schemas.openxmlformats.org/presentationml/2006/ole">
            <mc:AlternateContent xmlns:mc="http://schemas.openxmlformats.org/markup-compatibility/2006">
              <mc:Choice xmlns:v="urn:schemas-microsoft-com:vml" Requires="v">
                <p:oleObj spid="_x0000_s21557" name="Equation" r:id="rId5" imgW="55295800" imgH="9944100" progId="Equation.DSMT4">
                  <p:embed/>
                </p:oleObj>
              </mc:Choice>
              <mc:Fallback>
                <p:oleObj name="Equation" r:id="rId5" imgW="55295800" imgH="9944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388" y="2889250"/>
                        <a:ext cx="4365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Rectangle 12">
            <a:extLst>
              <a:ext uri="{FF2B5EF4-FFF2-40B4-BE49-F238E27FC236}">
                <a16:creationId xmlns:a16="http://schemas.microsoft.com/office/drawing/2014/main" id="{A1B6E881-5A31-A54C-9118-6DF8FFC72750}"/>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1513" name="Object 11">
            <a:extLst>
              <a:ext uri="{FF2B5EF4-FFF2-40B4-BE49-F238E27FC236}">
                <a16:creationId xmlns:a16="http://schemas.microsoft.com/office/drawing/2014/main" id="{A9A64A5C-8E87-0941-8F07-93577DD1FFE6}"/>
              </a:ext>
            </a:extLst>
          </p:cNvPr>
          <p:cNvGraphicFramePr>
            <a:graphicFrameLocks noChangeAspect="1"/>
          </p:cNvGraphicFramePr>
          <p:nvPr/>
        </p:nvGraphicFramePr>
        <p:xfrm>
          <a:off x="2625725" y="4014788"/>
          <a:ext cx="4164013" cy="820737"/>
        </p:xfrm>
        <a:graphic>
          <a:graphicData uri="http://schemas.openxmlformats.org/presentationml/2006/ole">
            <mc:AlternateContent xmlns:mc="http://schemas.openxmlformats.org/markup-compatibility/2006">
              <mc:Choice xmlns:v="urn:schemas-microsoft-com:vml" Requires="v">
                <p:oleObj spid="_x0000_s21558" name="Equation" r:id="rId7" imgW="50025300" imgH="9944100" progId="Equation.DSMT4">
                  <p:embed/>
                </p:oleObj>
              </mc:Choice>
              <mc:Fallback>
                <p:oleObj name="Equation" r:id="rId7" imgW="50025300" imgH="99441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5725" y="4014788"/>
                        <a:ext cx="416401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Object 13">
            <a:extLst>
              <a:ext uri="{FF2B5EF4-FFF2-40B4-BE49-F238E27FC236}">
                <a16:creationId xmlns:a16="http://schemas.microsoft.com/office/drawing/2014/main" id="{1EE9C701-CF62-EB41-BD26-3BE7C1B9224D}"/>
              </a:ext>
            </a:extLst>
          </p:cNvPr>
          <p:cNvGraphicFramePr>
            <a:graphicFrameLocks noChangeAspect="1"/>
          </p:cNvGraphicFramePr>
          <p:nvPr/>
        </p:nvGraphicFramePr>
        <p:xfrm>
          <a:off x="2636838" y="5273675"/>
          <a:ext cx="4051300" cy="749300"/>
        </p:xfrm>
        <a:graphic>
          <a:graphicData uri="http://schemas.openxmlformats.org/presentationml/2006/ole">
            <mc:AlternateContent xmlns:mc="http://schemas.openxmlformats.org/markup-compatibility/2006">
              <mc:Choice xmlns:v="urn:schemas-microsoft-com:vml" Requires="v">
                <p:oleObj spid="_x0000_s21559" name="Equation" r:id="rId9" imgW="53251100" imgH="9944100" progId="Equation.DSMT4">
                  <p:embed/>
                </p:oleObj>
              </mc:Choice>
              <mc:Fallback>
                <p:oleObj name="Equation" r:id="rId9" imgW="53251100" imgH="99441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6838" y="5273675"/>
                        <a:ext cx="40513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5" name="页脚占位符 1">
            <a:extLst>
              <a:ext uri="{FF2B5EF4-FFF2-40B4-BE49-F238E27FC236}">
                <a16:creationId xmlns:a16="http://schemas.microsoft.com/office/drawing/2014/main" id="{96676D74-FCF4-6D4D-908B-AF4E4BB8454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A0257-C760-D347-B626-624D09F3DADE}"/>
              </a:ext>
            </a:extLst>
          </p:cNvPr>
          <p:cNvSpPr>
            <a:spLocks noGrp="1"/>
          </p:cNvSpPr>
          <p:nvPr>
            <p:ph type="title"/>
          </p:nvPr>
        </p:nvSpPr>
        <p:spPr>
          <a:xfrm>
            <a:off x="956518" y="1721508"/>
            <a:ext cx="1439763" cy="2520578"/>
          </a:xfrm>
        </p:spPr>
        <p:txBody>
          <a:bodyPr/>
          <a:lstStyle/>
          <a:p>
            <a:r>
              <a:rPr kumimoji="1" lang="zh-CN" altLang="en-US" dirty="0"/>
              <a:t>预备：理想低通滤波器</a:t>
            </a:r>
          </a:p>
        </p:txBody>
      </p:sp>
      <p:sp>
        <p:nvSpPr>
          <p:cNvPr id="4" name="页脚占位符 3">
            <a:extLst>
              <a:ext uri="{FF2B5EF4-FFF2-40B4-BE49-F238E27FC236}">
                <a16:creationId xmlns:a16="http://schemas.microsoft.com/office/drawing/2014/main" id="{60A4A19C-C2EF-9B47-BDA4-6B4C3D423404}"/>
              </a:ext>
            </a:extLst>
          </p:cNvPr>
          <p:cNvSpPr>
            <a:spLocks noGrp="1"/>
          </p:cNvSpPr>
          <p:nvPr>
            <p:ph type="ftr" sz="quarter" idx="11"/>
          </p:nvPr>
        </p:nvSpPr>
        <p:spPr/>
        <p:txBody>
          <a:bodyPr/>
          <a:lstStyle/>
          <a:p>
            <a:pPr>
              <a:defRPr/>
            </a:pPr>
            <a:r>
              <a:rPr lang="en-US" altLang="zh-CN"/>
              <a:t>38</a:t>
            </a:r>
          </a:p>
        </p:txBody>
      </p:sp>
      <p:sp>
        <p:nvSpPr>
          <p:cNvPr id="5" name="灯片编号占位符 4">
            <a:extLst>
              <a:ext uri="{FF2B5EF4-FFF2-40B4-BE49-F238E27FC236}">
                <a16:creationId xmlns:a16="http://schemas.microsoft.com/office/drawing/2014/main" id="{8D41C215-3F94-824C-AF4A-F31DD00285CB}"/>
              </a:ext>
            </a:extLst>
          </p:cNvPr>
          <p:cNvSpPr>
            <a:spLocks noGrp="1"/>
          </p:cNvSpPr>
          <p:nvPr>
            <p:ph type="sldNum" sz="quarter" idx="12"/>
          </p:nvPr>
        </p:nvSpPr>
        <p:spPr/>
        <p:txBody>
          <a:bodyPr/>
          <a:lstStyle/>
          <a:p>
            <a:pPr>
              <a:defRPr/>
            </a:pPr>
            <a:fld id="{96ACADD4-E95C-B442-B8A4-3B8ABC483EA0}" type="slidenum">
              <a:rPr lang="en-US" altLang="zh-CN" smtClean="0"/>
              <a:pPr>
                <a:defRPr/>
              </a:pPr>
              <a:t>6</a:t>
            </a:fld>
            <a:endParaRPr lang="en-US" altLang="zh-CN"/>
          </a:p>
        </p:txBody>
      </p:sp>
      <p:pic>
        <p:nvPicPr>
          <p:cNvPr id="10" name="内容占位符 9">
            <a:extLst>
              <a:ext uri="{FF2B5EF4-FFF2-40B4-BE49-F238E27FC236}">
                <a16:creationId xmlns:a16="http://schemas.microsoft.com/office/drawing/2014/main" id="{E2248E82-5498-584C-A801-37700C7BD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412" y="285502"/>
            <a:ext cx="5175575" cy="4603944"/>
          </a:xfrm>
        </p:spPr>
      </p:pic>
      <p:pic>
        <p:nvPicPr>
          <p:cNvPr id="12" name="图片 11">
            <a:extLst>
              <a:ext uri="{FF2B5EF4-FFF2-40B4-BE49-F238E27FC236}">
                <a16:creationId xmlns:a16="http://schemas.microsoft.com/office/drawing/2014/main" id="{A9D232E7-6DCD-9F48-9508-95283B542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 y="5136492"/>
            <a:ext cx="7721600" cy="1498600"/>
          </a:xfrm>
          <a:prstGeom prst="rect">
            <a:avLst/>
          </a:prstGeom>
        </p:spPr>
      </p:pic>
    </p:spTree>
    <p:extLst>
      <p:ext uri="{BB962C8B-B14F-4D97-AF65-F5344CB8AC3E}">
        <p14:creationId xmlns:p14="http://schemas.microsoft.com/office/powerpoint/2010/main" val="370000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17FE008C-216C-8B4C-AEC0-4C87B9E8814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4CC80117-B083-F849-B5D0-54718584E2E8}" type="slidenum">
              <a:rPr kumimoji="0" lang="en-US" altLang="zh-CN" sz="1400" b="0" smtClean="0">
                <a:solidFill>
                  <a:schemeClr val="hlink"/>
                </a:solidFill>
                <a:ea typeface="宋体" panose="02010600030101010101" pitchFamily="2" charset="-122"/>
              </a:rPr>
              <a:pPr>
                <a:spcBef>
                  <a:spcPct val="0"/>
                </a:spcBef>
                <a:buClrTx/>
                <a:buSzTx/>
                <a:buFontTx/>
                <a:buNone/>
              </a:pPr>
              <a:t>7</a:t>
            </a:fld>
            <a:endParaRPr kumimoji="0" lang="en-US" altLang="zh-CN" sz="1400" b="0">
              <a:solidFill>
                <a:schemeClr val="hlink"/>
              </a:solidFill>
              <a:ea typeface="宋体" panose="02010600030101010101" pitchFamily="2" charset="-122"/>
            </a:endParaRPr>
          </a:p>
        </p:txBody>
      </p:sp>
      <p:sp>
        <p:nvSpPr>
          <p:cNvPr id="424965" name="Rectangle 5">
            <a:extLst>
              <a:ext uri="{FF2B5EF4-FFF2-40B4-BE49-F238E27FC236}">
                <a16:creationId xmlns:a16="http://schemas.microsoft.com/office/drawing/2014/main" id="{55E7FC36-AC24-BC4A-A5AD-C217849F08AB}"/>
              </a:ext>
            </a:extLst>
          </p:cNvPr>
          <p:cNvSpPr>
            <a:spLocks noChangeArrowheads="1"/>
          </p:cNvSpPr>
          <p:nvPr/>
        </p:nvSpPr>
        <p:spPr bwMode="auto">
          <a:xfrm>
            <a:off x="661988" y="1133475"/>
            <a:ext cx="7875587" cy="5175250"/>
          </a:xfrm>
          <a:prstGeom prst="rect">
            <a:avLst/>
          </a:prstGeom>
          <a:noFill/>
          <a:ln>
            <a:noFill/>
          </a:ln>
          <a:effectLst/>
        </p:spPr>
        <p:txBody>
          <a:bodyPr/>
          <a:lstStyle>
            <a:lvl1pPr marL="609600" indent="-609600" defTabSz="2281238">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990600" indent="-533400" defTabSz="2281238">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371600" indent="-457200" defTabSz="2281238">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752600" indent="-381000" defTabSz="2281238">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209800" indent="-381000" defTabSz="2281238">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6670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31242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5814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4038600" indent="-381000" defTabSz="2281238"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eaLnBrk="1" hangingPunct="1">
              <a:lnSpc>
                <a:spcPct val="125000"/>
              </a:lnSpc>
              <a:defRPr/>
            </a:pP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设计思想</a:t>
            </a:r>
          </a:p>
          <a:p>
            <a:pPr eaLnBrk="1" hangingPunct="1">
              <a:lnSpc>
                <a:spcPct val="125000"/>
              </a:lnSpc>
              <a:buFont typeface="Wingdings" pitchFamily="2" charset="2"/>
              <a:buNone/>
              <a:defRPr/>
            </a:pP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     寻找一个</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FIR</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滤波器，使其频率特性</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sz="2800" baseline="30000" dirty="0" err="1">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dirty="0">
                <a:effectLst>
                  <a:outerShdw blurRad="38100" dist="38100" dir="2700000" algn="tl">
                    <a:srgbClr val="C0C0C0"/>
                  </a:outerShdw>
                </a:effectLst>
                <a:latin typeface="Arial" panose="020B0604020202020204" pitchFamily="34" charset="0"/>
                <a:ea typeface="宋体" panose="02010600030101010101" pitchFamily="2" charset="-122"/>
                <a:cs typeface="Tahoma" panose="020B0604030504040204" pitchFamily="34" charset="0"/>
              </a:rPr>
              <a:t>ω</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逼近理想</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FIR</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滤波器的频率特性</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sz="2800" baseline="30000" dirty="0" err="1">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dirty="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a:t>
            </a:r>
          </a:p>
          <a:p>
            <a:pPr eaLnBrk="1" hangingPunct="1">
              <a:lnSpc>
                <a:spcPct val="125000"/>
              </a:lnSpc>
              <a:defRPr/>
            </a:pP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理想</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FIR</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滤波器的</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e</a:t>
            </a:r>
            <a:r>
              <a:rPr lang="en-US" altLang="zh-CN" sz="2800" baseline="30000" dirty="0" err="1">
                <a:effectLst>
                  <a:outerShdw blurRad="38100" dist="38100" dir="2700000" algn="tl">
                    <a:srgbClr val="C0C0C0"/>
                  </a:outerShdw>
                </a:effectLst>
                <a:latin typeface="Arial" panose="020B0604020202020204" pitchFamily="34" charset="0"/>
                <a:ea typeface="宋体" panose="02010600030101010101" pitchFamily="2" charset="-122"/>
              </a:rPr>
              <a:t>j</a:t>
            </a:r>
            <a:r>
              <a:rPr lang="el-GR" altLang="zh-CN" sz="2800" baseline="30000" dirty="0">
                <a:effectLst>
                  <a:outerShdw blurRad="38100" dist="38100" dir="2700000" algn="tl">
                    <a:srgbClr val="C0C0C0"/>
                  </a:outerShdw>
                </a:effectLst>
                <a:latin typeface="Arial" panose="020B0604020202020204" pitchFamily="34" charset="0"/>
                <a:ea typeface="宋体" panose="02010600030101010101" pitchFamily="2" charset="-122"/>
              </a:rPr>
              <a:t>ω</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在边界频率处有不连续点，因此</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(n)</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是无限长的，且非因果的。</a:t>
            </a:r>
          </a:p>
          <a:p>
            <a:pPr eaLnBrk="1" hangingPunct="1">
              <a:lnSpc>
                <a:spcPct val="125000"/>
              </a:lnSpc>
              <a:buFont typeface="Wingdings" pitchFamily="2" charset="2"/>
              <a:buNone/>
              <a:defRPr/>
            </a:pPr>
            <a:endPar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endParaRPr>
          </a:p>
          <a:p>
            <a:pPr eaLnBrk="1" hangingPunct="1">
              <a:lnSpc>
                <a:spcPct val="125000"/>
              </a:lnSpc>
              <a:defRPr/>
            </a:pPr>
            <a:endPar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endParaRPr>
          </a:p>
          <a:p>
            <a:pPr eaLnBrk="1" hangingPunct="1">
              <a:lnSpc>
                <a:spcPct val="125000"/>
              </a:lnSpc>
              <a:defRPr/>
            </a:pP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设计方法是用窗函数</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w(n)</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对</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(n)</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进行截取</a:t>
            </a:r>
            <a:r>
              <a:rPr lang="zh-CN" altLang="en-US" sz="2800" dirty="0">
                <a:latin typeface="Arial" panose="020B0604020202020204" pitchFamily="34" charset="0"/>
                <a:ea typeface="宋体" panose="02010600030101010101" pitchFamily="2" charset="-122"/>
              </a:rPr>
              <a:t> </a:t>
            </a:r>
          </a:p>
        </p:txBody>
      </p:sp>
      <p:sp>
        <p:nvSpPr>
          <p:cNvPr id="22531" name="Rectangle 8">
            <a:extLst>
              <a:ext uri="{FF2B5EF4-FFF2-40B4-BE49-F238E27FC236}">
                <a16:creationId xmlns:a16="http://schemas.microsoft.com/office/drawing/2014/main" id="{3C804DC4-B519-9B44-BDC0-1B1327CD8E0D}"/>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2532" name="Object 7">
            <a:extLst>
              <a:ext uri="{FF2B5EF4-FFF2-40B4-BE49-F238E27FC236}">
                <a16:creationId xmlns:a16="http://schemas.microsoft.com/office/drawing/2014/main" id="{6751D8E3-90AA-C94D-A4E0-B0C74F2C8E97}"/>
              </a:ext>
            </a:extLst>
          </p:cNvPr>
          <p:cNvGraphicFramePr>
            <a:graphicFrameLocks noChangeAspect="1"/>
          </p:cNvGraphicFramePr>
          <p:nvPr/>
        </p:nvGraphicFramePr>
        <p:xfrm>
          <a:off x="2860675" y="5930900"/>
          <a:ext cx="3286125" cy="698500"/>
        </p:xfrm>
        <a:graphic>
          <a:graphicData uri="http://schemas.openxmlformats.org/presentationml/2006/ole">
            <mc:AlternateContent xmlns:mc="http://schemas.openxmlformats.org/markup-compatibility/2006">
              <mc:Choice xmlns:v="urn:schemas-microsoft-com:vml" Requires="v">
                <p:oleObj spid="_x0000_s22568" name="Equation" r:id="rId4" imgW="24866600" imgH="5270500" progId="Equation.DSMT4">
                  <p:embed/>
                </p:oleObj>
              </mc:Choice>
              <mc:Fallback>
                <p:oleObj name="Equation" r:id="rId4" imgW="24866600" imgH="52705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5930900"/>
                        <a:ext cx="32861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4969" name="Rectangle 9">
            <a:extLst>
              <a:ext uri="{FF2B5EF4-FFF2-40B4-BE49-F238E27FC236}">
                <a16:creationId xmlns:a16="http://schemas.microsoft.com/office/drawing/2014/main" id="{B808491E-DEE3-1A46-BDEE-D21F17471475}"/>
              </a:ext>
            </a:extLst>
          </p:cNvPr>
          <p:cNvSpPr>
            <a:spLocks noGrp="1" noChangeArrowheads="1"/>
          </p:cNvSpPr>
          <p:nvPr>
            <p:ph type="title" idx="4294967295"/>
          </p:nvPr>
        </p:nvSpPr>
        <p:spPr/>
        <p:txBody>
          <a:bodyPr/>
          <a:lstStyle/>
          <a:p>
            <a:pPr eaLnBrk="1" hangingPunct="1">
              <a:defRPr/>
            </a:pPr>
            <a:r>
              <a:rPr lang="en-US" altLang="zh-CN" sz="4000" b="0">
                <a:effectLst>
                  <a:outerShdw blurRad="38100" dist="38100" dir="2700000" algn="tl">
                    <a:srgbClr val="C0C0C0"/>
                  </a:outerShdw>
                </a:effectLst>
                <a:latin typeface="Arial" panose="020B0604020202020204" pitchFamily="34" charset="0"/>
              </a:rPr>
              <a:t>7.3 </a:t>
            </a:r>
            <a:r>
              <a:rPr lang="zh-CN" altLang="en-US" sz="4000" b="0">
                <a:effectLst>
                  <a:outerShdw blurRad="38100" dist="38100" dir="2700000" algn="tl">
                    <a:srgbClr val="C0C0C0"/>
                  </a:outerShdw>
                </a:effectLst>
                <a:latin typeface="Arial" panose="020B0604020202020204" pitchFamily="34" charset="0"/>
              </a:rPr>
              <a:t>利用窗函数法设计</a:t>
            </a:r>
            <a:r>
              <a:rPr lang="en-US" altLang="zh-CN" sz="4000" b="0">
                <a:effectLst>
                  <a:outerShdw blurRad="38100" dist="38100" dir="2700000" algn="tl">
                    <a:srgbClr val="C0C0C0"/>
                  </a:outerShdw>
                </a:effectLst>
                <a:latin typeface="Arial" panose="020B0604020202020204" pitchFamily="34" charset="0"/>
              </a:rPr>
              <a:t>FIR</a:t>
            </a:r>
            <a:r>
              <a:rPr lang="zh-CN" altLang="en-US" sz="4000" b="0">
                <a:effectLst>
                  <a:outerShdw blurRad="38100" dist="38100" dir="2700000" algn="tl">
                    <a:srgbClr val="C0C0C0"/>
                  </a:outerShdw>
                </a:effectLst>
                <a:latin typeface="Arial" panose="020B0604020202020204" pitchFamily="34" charset="0"/>
              </a:rPr>
              <a:t>滤波器</a:t>
            </a:r>
            <a:endParaRPr lang="zh-CN" altLang="en-US">
              <a:effectLst>
                <a:outerShdw blurRad="38100" dist="38100" dir="2700000" algn="tl">
                  <a:srgbClr val="C0C0C0"/>
                </a:outerShdw>
              </a:effectLst>
              <a:latin typeface="Arial" panose="020B0604020202020204" pitchFamily="34" charset="0"/>
            </a:endParaRPr>
          </a:p>
        </p:txBody>
      </p:sp>
      <p:graphicFrame>
        <p:nvGraphicFramePr>
          <p:cNvPr id="22534" name="Object 12">
            <a:extLst>
              <a:ext uri="{FF2B5EF4-FFF2-40B4-BE49-F238E27FC236}">
                <a16:creationId xmlns:a16="http://schemas.microsoft.com/office/drawing/2014/main" id="{1BC60C43-0635-4240-BC19-521126E0A723}"/>
              </a:ext>
            </a:extLst>
          </p:cNvPr>
          <p:cNvGraphicFramePr>
            <a:graphicFrameLocks noChangeAspect="1"/>
          </p:cNvGraphicFramePr>
          <p:nvPr/>
        </p:nvGraphicFramePr>
        <p:xfrm>
          <a:off x="2997200" y="4076700"/>
          <a:ext cx="3149600" cy="1181100"/>
        </p:xfrm>
        <a:graphic>
          <a:graphicData uri="http://schemas.openxmlformats.org/presentationml/2006/ole">
            <mc:AlternateContent xmlns:mc="http://schemas.openxmlformats.org/markup-compatibility/2006">
              <mc:Choice xmlns:v="urn:schemas-microsoft-com:vml" Requires="v">
                <p:oleObj spid="_x0000_s22569" name="Equation" r:id="rId6" imgW="24282400" imgH="9067800" progId="Equation.DSMT4">
                  <p:embed/>
                </p:oleObj>
              </mc:Choice>
              <mc:Fallback>
                <p:oleObj name="Equation" r:id="rId6" imgW="24282400" imgH="90678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7200" y="4076700"/>
                        <a:ext cx="3149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页脚占位符 1">
            <a:extLst>
              <a:ext uri="{FF2B5EF4-FFF2-40B4-BE49-F238E27FC236}">
                <a16:creationId xmlns:a16="http://schemas.microsoft.com/office/drawing/2014/main" id="{847550F8-4EC2-D047-B357-59594BE54D0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a:extLst>
              <a:ext uri="{FF2B5EF4-FFF2-40B4-BE49-F238E27FC236}">
                <a16:creationId xmlns:a16="http://schemas.microsoft.com/office/drawing/2014/main" id="{42416EF2-BBF3-D04E-856C-41D87E1042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9E4B70F2-4F6E-5845-A7B2-49D752F82294}" type="slidenum">
              <a:rPr kumimoji="0" lang="en-US" altLang="zh-CN" sz="1400" b="0" smtClean="0">
                <a:solidFill>
                  <a:schemeClr val="hlink"/>
                </a:solidFill>
                <a:ea typeface="宋体" panose="02010600030101010101" pitchFamily="2" charset="-122"/>
              </a:rPr>
              <a:pPr>
                <a:spcBef>
                  <a:spcPct val="0"/>
                </a:spcBef>
                <a:buClrTx/>
                <a:buSzTx/>
                <a:buFontTx/>
                <a:buNone/>
              </a:pPr>
              <a:t>8</a:t>
            </a:fld>
            <a:endParaRPr kumimoji="0" lang="en-US" altLang="zh-CN" sz="1400" b="0">
              <a:solidFill>
                <a:schemeClr val="hlink"/>
              </a:solidFill>
              <a:ea typeface="宋体" panose="02010600030101010101" pitchFamily="2" charset="-122"/>
            </a:endParaRPr>
          </a:p>
        </p:txBody>
      </p:sp>
      <p:sp>
        <p:nvSpPr>
          <p:cNvPr id="560130" name="Rectangle 2">
            <a:extLst>
              <a:ext uri="{FF2B5EF4-FFF2-40B4-BE49-F238E27FC236}">
                <a16:creationId xmlns:a16="http://schemas.microsoft.com/office/drawing/2014/main" id="{0B04A853-7DB9-E64C-BEE6-C5AEE2685B52}"/>
              </a:ext>
            </a:extLst>
          </p:cNvPr>
          <p:cNvSpPr>
            <a:spLocks noGrp="1" noChangeArrowheads="1"/>
          </p:cNvSpPr>
          <p:nvPr>
            <p:ph type="title"/>
          </p:nvPr>
        </p:nvSpPr>
        <p:spPr/>
        <p:txBody>
          <a:bodyPr/>
          <a:lstStyle/>
          <a:p>
            <a:pPr eaLnBrk="1" hangingPunct="1">
              <a:defRPr/>
            </a:pPr>
            <a:r>
              <a:rPr lang="zh-CN" altLang="en-US" dirty="0"/>
              <a:t>截取有限</a:t>
            </a:r>
            <a:r>
              <a:rPr lang="zh-CN" altLang="en-US"/>
              <a:t>长（加窗）</a:t>
            </a:r>
            <a:endParaRPr lang="zh-CN" altLang="zh-CN"/>
          </a:p>
        </p:txBody>
      </p:sp>
      <p:sp>
        <p:nvSpPr>
          <p:cNvPr id="560131" name="Rectangle 3">
            <a:extLst>
              <a:ext uri="{FF2B5EF4-FFF2-40B4-BE49-F238E27FC236}">
                <a16:creationId xmlns:a16="http://schemas.microsoft.com/office/drawing/2014/main" id="{06200F23-FC5C-144F-BB17-45EE8A07C69F}"/>
              </a:ext>
            </a:extLst>
          </p:cNvPr>
          <p:cNvSpPr>
            <a:spLocks noGrp="1" noChangeArrowheads="1"/>
          </p:cNvSpPr>
          <p:nvPr>
            <p:ph type="body" idx="1"/>
          </p:nvPr>
        </p:nvSpPr>
        <p:spPr>
          <a:xfrm>
            <a:off x="792163" y="1268760"/>
            <a:ext cx="7772400" cy="4725988"/>
          </a:xfrm>
        </p:spPr>
        <p:txBody>
          <a:bodyPr/>
          <a:lstStyle/>
          <a:p>
            <a:pPr eaLnBrk="1" hangingPunct="1">
              <a:defRPr/>
            </a:pPr>
            <a:r>
              <a:rPr lang="zh-CN" altLang="en-US" sz="2800" dirty="0">
                <a:latin typeface="Arial" panose="020B0604020202020204" pitchFamily="34" charset="0"/>
                <a:ea typeface="宋体" panose="02010600030101010101" pitchFamily="2" charset="-122"/>
              </a:rPr>
              <a:t>将</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(n)</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截取长度为</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N</a:t>
            </a: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的一段，构成</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h(n)</a:t>
            </a:r>
          </a:p>
          <a:p>
            <a:pPr eaLnBrk="1" hangingPunct="1">
              <a:defRPr/>
            </a:pPr>
            <a:endPar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endParaRPr>
          </a:p>
          <a:p>
            <a:pPr eaLnBrk="1" hangingPunct="1">
              <a:defRPr/>
            </a:pPr>
            <a:endPar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endParaRPr>
          </a:p>
          <a:p>
            <a:pPr eaLnBrk="1" hangingPunct="1">
              <a:defRPr/>
            </a:pPr>
            <a:endPar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endParaRPr>
          </a:p>
          <a:p>
            <a:pPr eaLnBrk="1" hangingPunct="1">
              <a:defRPr/>
            </a:pPr>
            <a:r>
              <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rPr>
              <a:t>为了保证设计的滤波器具有线性相位，必须满足对称性要求</a:t>
            </a:r>
          </a:p>
          <a:p>
            <a:pPr eaLnBrk="1" hangingPunct="1">
              <a:defRPr/>
            </a:pPr>
            <a:endParaRPr lang="zh-CN" altLang="en-US" sz="2800" dirty="0">
              <a:effectLst>
                <a:outerShdw blurRad="38100" dist="38100" dir="2700000" algn="tl">
                  <a:srgbClr val="C0C0C0"/>
                </a:outerShdw>
              </a:effectLst>
              <a:latin typeface="Arial" panose="020B0604020202020204" pitchFamily="34" charset="0"/>
              <a:ea typeface="宋体" panose="02010600030101010101" pitchFamily="2" charset="-122"/>
            </a:endParaRPr>
          </a:p>
          <a:p>
            <a:pPr eaLnBrk="1" hangingPunct="1">
              <a:defRPr/>
            </a:pPr>
            <a:r>
              <a:rPr lang="zh-CN" altLang="en-US" sz="2800" dirty="0">
                <a:latin typeface="Arial" panose="020B0604020202020204" pitchFamily="34" charset="0"/>
                <a:ea typeface="宋体" panose="02010600030101010101" pitchFamily="2" charset="-122"/>
              </a:rPr>
              <a:t>可以将</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h(n)</a:t>
            </a:r>
            <a:r>
              <a:rPr lang="zh-CN" altLang="en-US" sz="2800" dirty="0">
                <a:latin typeface="Arial" panose="020B0604020202020204" pitchFamily="34" charset="0"/>
                <a:ea typeface="宋体" panose="02010600030101010101" pitchFamily="2" charset="-122"/>
              </a:rPr>
              <a:t>看作是</a:t>
            </a:r>
            <a:r>
              <a:rPr lang="en-US" altLang="zh-CN" sz="2800" dirty="0" err="1">
                <a:effectLst>
                  <a:outerShdw blurRad="38100" dist="38100" dir="2700000" algn="tl">
                    <a:srgbClr val="C0C0C0"/>
                  </a:outerShdw>
                </a:effectLst>
                <a:latin typeface="Arial" panose="020B0604020202020204" pitchFamily="34" charset="0"/>
                <a:ea typeface="宋体" panose="02010600030101010101" pitchFamily="2" charset="-122"/>
              </a:rPr>
              <a:t>h</a:t>
            </a:r>
            <a:r>
              <a:rPr lang="en-US" altLang="zh-CN" sz="2800" baseline="-25000" dirty="0" err="1">
                <a:effectLst>
                  <a:outerShdw blurRad="38100" dist="38100" dir="2700000" algn="tl">
                    <a:srgbClr val="C0C0C0"/>
                  </a:outerShdw>
                </a:effectLst>
                <a:latin typeface="Arial" panose="020B0604020202020204" pitchFamily="34" charset="0"/>
                <a:ea typeface="宋体" panose="02010600030101010101" pitchFamily="2" charset="-122"/>
              </a:rPr>
              <a:t>d</a:t>
            </a:r>
            <a:r>
              <a:rPr lang="en-US" altLang="zh-CN" sz="2800" dirty="0">
                <a:effectLst>
                  <a:outerShdw blurRad="38100" dist="38100" dir="2700000" algn="tl">
                    <a:srgbClr val="C0C0C0"/>
                  </a:outerShdw>
                </a:effectLst>
                <a:latin typeface="Arial" panose="020B0604020202020204" pitchFamily="34" charset="0"/>
                <a:ea typeface="宋体" panose="02010600030101010101" pitchFamily="2" charset="-122"/>
              </a:rPr>
              <a:t>(n)</a:t>
            </a:r>
            <a:r>
              <a:rPr lang="zh-CN" altLang="en-US" sz="2800" dirty="0">
                <a:latin typeface="Arial" panose="020B0604020202020204" pitchFamily="34" charset="0"/>
                <a:ea typeface="宋体" panose="02010600030101010101" pitchFamily="2" charset="-122"/>
              </a:rPr>
              <a:t>与矩形窗</a:t>
            </a:r>
            <a:r>
              <a:rPr lang="en-US" altLang="zh-CN" sz="2800" dirty="0">
                <a:latin typeface="Arial" panose="020B0604020202020204" pitchFamily="34" charset="0"/>
                <a:ea typeface="宋体" panose="02010600030101010101" pitchFamily="2" charset="-122"/>
              </a:rPr>
              <a:t>w(n)</a:t>
            </a:r>
            <a:r>
              <a:rPr lang="zh-CN" altLang="en-US" sz="2800" dirty="0">
                <a:latin typeface="Arial" panose="020B0604020202020204" pitchFamily="34" charset="0"/>
                <a:ea typeface="宋体" panose="02010600030101010101" pitchFamily="2" charset="-122"/>
              </a:rPr>
              <a:t>相乘</a:t>
            </a:r>
          </a:p>
        </p:txBody>
      </p:sp>
      <p:sp>
        <p:nvSpPr>
          <p:cNvPr id="26628" name="Rectangle 5">
            <a:extLst>
              <a:ext uri="{FF2B5EF4-FFF2-40B4-BE49-F238E27FC236}">
                <a16:creationId xmlns:a16="http://schemas.microsoft.com/office/drawing/2014/main" id="{9A6B686C-CB37-CE42-BACF-0904D0443799}"/>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6629" name="Object 4">
            <a:extLst>
              <a:ext uri="{FF2B5EF4-FFF2-40B4-BE49-F238E27FC236}">
                <a16:creationId xmlns:a16="http://schemas.microsoft.com/office/drawing/2014/main" id="{44775780-2879-EB4B-BBE4-8B4670C3195F}"/>
              </a:ext>
            </a:extLst>
          </p:cNvPr>
          <p:cNvGraphicFramePr>
            <a:graphicFrameLocks noChangeAspect="1"/>
          </p:cNvGraphicFramePr>
          <p:nvPr>
            <p:extLst>
              <p:ext uri="{D42A27DB-BD31-4B8C-83A1-F6EECF244321}">
                <p14:modId xmlns:p14="http://schemas.microsoft.com/office/powerpoint/2010/main" val="2806892093"/>
              </p:ext>
            </p:extLst>
          </p:nvPr>
        </p:nvGraphicFramePr>
        <p:xfrm>
          <a:off x="1962150" y="1898650"/>
          <a:ext cx="4815916" cy="1249358"/>
        </p:xfrm>
        <a:graphic>
          <a:graphicData uri="http://schemas.openxmlformats.org/presentationml/2006/ole">
            <mc:AlternateContent xmlns:mc="http://schemas.openxmlformats.org/markup-compatibility/2006">
              <mc:Choice xmlns:v="urn:schemas-microsoft-com:vml" Requires="v">
                <p:oleObj spid="_x0000_s26664" name="Equation" r:id="rId3" imgW="40665400" imgH="10528300" progId="Equation.DSMT4">
                  <p:embed/>
                </p:oleObj>
              </mc:Choice>
              <mc:Fallback>
                <p:oleObj name="Equation" r:id="rId3" imgW="40665400" imgH="10528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1898650"/>
                        <a:ext cx="4815916" cy="1249358"/>
                      </a:xfrm>
                      <a:prstGeom prst="rect">
                        <a:avLst/>
                      </a:prstGeom>
                      <a:noFill/>
                      <a:ln>
                        <a:noFill/>
                      </a:ln>
                    </p:spPr>
                  </p:pic>
                </p:oleObj>
              </mc:Fallback>
            </mc:AlternateContent>
          </a:graphicData>
        </a:graphic>
      </p:graphicFrame>
      <p:sp>
        <p:nvSpPr>
          <p:cNvPr id="26630" name="Rectangle 7">
            <a:extLst>
              <a:ext uri="{FF2B5EF4-FFF2-40B4-BE49-F238E27FC236}">
                <a16:creationId xmlns:a16="http://schemas.microsoft.com/office/drawing/2014/main" id="{47BA2460-8D7E-FF4E-ADFD-4A95BE0AD847}"/>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6631" name="Object 6">
            <a:extLst>
              <a:ext uri="{FF2B5EF4-FFF2-40B4-BE49-F238E27FC236}">
                <a16:creationId xmlns:a16="http://schemas.microsoft.com/office/drawing/2014/main" id="{66A524DF-CDC8-4E49-9A2F-E317049C4BE0}"/>
              </a:ext>
            </a:extLst>
          </p:cNvPr>
          <p:cNvGraphicFramePr>
            <a:graphicFrameLocks noChangeAspect="1"/>
          </p:cNvGraphicFramePr>
          <p:nvPr>
            <p:extLst>
              <p:ext uri="{D42A27DB-BD31-4B8C-83A1-F6EECF244321}">
                <p14:modId xmlns:p14="http://schemas.microsoft.com/office/powerpoint/2010/main" val="4039009721"/>
              </p:ext>
            </p:extLst>
          </p:nvPr>
        </p:nvGraphicFramePr>
        <p:xfrm>
          <a:off x="3923928" y="3946524"/>
          <a:ext cx="1530350" cy="765175"/>
        </p:xfrm>
        <a:graphic>
          <a:graphicData uri="http://schemas.openxmlformats.org/presentationml/2006/ole">
            <mc:AlternateContent xmlns:mc="http://schemas.openxmlformats.org/markup-compatibility/2006">
              <mc:Choice xmlns:v="urn:schemas-microsoft-com:vml" Requires="v">
                <p:oleObj spid="_x0000_s26665" name="Equation" r:id="rId5" imgW="14338300" imgH="9067800" progId="Equation.DSMT4">
                  <p:embed/>
                </p:oleObj>
              </mc:Choice>
              <mc:Fallback>
                <p:oleObj name="Equation" r:id="rId5" imgW="14338300" imgH="9067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3946524"/>
                        <a:ext cx="15303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2" name="Object 8">
            <a:extLst>
              <a:ext uri="{FF2B5EF4-FFF2-40B4-BE49-F238E27FC236}">
                <a16:creationId xmlns:a16="http://schemas.microsoft.com/office/drawing/2014/main" id="{4F747C96-A035-044B-889E-0905F840FCF6}"/>
              </a:ext>
            </a:extLst>
          </p:cNvPr>
          <p:cNvGraphicFramePr>
            <a:graphicFrameLocks noChangeAspect="1"/>
          </p:cNvGraphicFramePr>
          <p:nvPr/>
        </p:nvGraphicFramePr>
        <p:xfrm>
          <a:off x="2979738" y="5408613"/>
          <a:ext cx="2941637" cy="623887"/>
        </p:xfrm>
        <a:graphic>
          <a:graphicData uri="http://schemas.openxmlformats.org/presentationml/2006/ole">
            <mc:AlternateContent xmlns:mc="http://schemas.openxmlformats.org/markup-compatibility/2006">
              <mc:Choice xmlns:v="urn:schemas-microsoft-com:vml" Requires="v">
                <p:oleObj spid="_x0000_s26666" name="Equation" r:id="rId7" imgW="24866600" imgH="5270500" progId="Equation.DSMT4">
                  <p:embed/>
                </p:oleObj>
              </mc:Choice>
              <mc:Fallback>
                <p:oleObj name="Equation" r:id="rId7" imgW="24866600" imgH="52705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9738" y="5408613"/>
                        <a:ext cx="29416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页脚占位符 1">
            <a:extLst>
              <a:ext uri="{FF2B5EF4-FFF2-40B4-BE49-F238E27FC236}">
                <a16:creationId xmlns:a16="http://schemas.microsoft.com/office/drawing/2014/main" id="{BA8A5CC4-114F-A247-A45F-BB97C755155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a:extLst>
              <a:ext uri="{FF2B5EF4-FFF2-40B4-BE49-F238E27FC236}">
                <a16:creationId xmlns:a16="http://schemas.microsoft.com/office/drawing/2014/main" id="{764B4C5B-5499-D64B-B126-3FF058B63D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fld id="{954D7421-1308-2649-8216-BA534E28EC3A}" type="slidenum">
              <a:rPr kumimoji="0" lang="en-US" altLang="zh-CN" sz="1400" b="0" smtClean="0">
                <a:solidFill>
                  <a:schemeClr val="hlink"/>
                </a:solidFill>
                <a:ea typeface="宋体" panose="02010600030101010101" pitchFamily="2" charset="-122"/>
              </a:rPr>
              <a:pPr>
                <a:spcBef>
                  <a:spcPct val="0"/>
                </a:spcBef>
                <a:buClrTx/>
                <a:buSzTx/>
                <a:buFontTx/>
                <a:buNone/>
              </a:pPr>
              <a:t>9</a:t>
            </a:fld>
            <a:endParaRPr kumimoji="0" lang="en-US" altLang="zh-CN" sz="1400" b="0">
              <a:solidFill>
                <a:schemeClr val="hlink"/>
              </a:solidFill>
              <a:ea typeface="宋体" panose="02010600030101010101" pitchFamily="2" charset="-122"/>
            </a:endParaRPr>
          </a:p>
        </p:txBody>
      </p:sp>
      <p:sp>
        <p:nvSpPr>
          <p:cNvPr id="559106" name="Rectangle 2">
            <a:extLst>
              <a:ext uri="{FF2B5EF4-FFF2-40B4-BE49-F238E27FC236}">
                <a16:creationId xmlns:a16="http://schemas.microsoft.com/office/drawing/2014/main" id="{6DC87A38-7FC5-D949-9E00-E7AA96347CF2}"/>
              </a:ext>
            </a:extLst>
          </p:cNvPr>
          <p:cNvSpPr>
            <a:spLocks noGrp="1" noChangeArrowheads="1"/>
          </p:cNvSpPr>
          <p:nvPr>
            <p:ph type="title"/>
          </p:nvPr>
        </p:nvSpPr>
        <p:spPr/>
        <p:txBody>
          <a:bodyPr/>
          <a:lstStyle/>
          <a:p>
            <a:pPr eaLnBrk="1" hangingPunct="1">
              <a:defRPr/>
            </a:pPr>
            <a:r>
              <a:rPr lang="zh-CN" altLang="en-US" dirty="0"/>
              <a:t>理想低通滤波器变换对</a:t>
            </a:r>
            <a:endParaRPr lang="zh-CN" altLang="zh-CN" dirty="0"/>
          </a:p>
        </p:txBody>
      </p:sp>
      <p:sp>
        <p:nvSpPr>
          <p:cNvPr id="24579" name="Rectangle 3">
            <a:extLst>
              <a:ext uri="{FF2B5EF4-FFF2-40B4-BE49-F238E27FC236}">
                <a16:creationId xmlns:a16="http://schemas.microsoft.com/office/drawing/2014/main" id="{0C5E5628-A691-6049-8D83-57ADA81DCAF3}"/>
              </a:ext>
            </a:extLst>
          </p:cNvPr>
          <p:cNvSpPr>
            <a:spLocks noGrp="1" noChangeArrowheads="1"/>
          </p:cNvSpPr>
          <p:nvPr>
            <p:ph type="body" idx="1"/>
          </p:nvPr>
        </p:nvSpPr>
        <p:spPr>
          <a:xfrm>
            <a:off x="881063" y="1223963"/>
            <a:ext cx="7772400" cy="4114800"/>
          </a:xfrm>
        </p:spPr>
        <p:txBody>
          <a:bodyPr/>
          <a:lstStyle/>
          <a:p>
            <a:pPr eaLnBrk="1" hangingPunct="1"/>
            <a:r>
              <a:rPr lang="zh-CN" altLang="en-US" dirty="0">
                <a:latin typeface="Arial" panose="020B0604020202020204" pitchFamily="34" charset="0"/>
                <a:ea typeface="宋体" panose="02010600030101010101" pitchFamily="2" charset="-122"/>
              </a:rPr>
              <a:t>带有时延的理想低通滤波器的频率响应</a:t>
            </a:r>
          </a:p>
          <a:p>
            <a:pPr eaLnBrk="1" hangingPunct="1"/>
            <a:endParaRPr lang="zh-CN" altLang="en-US" dirty="0">
              <a:latin typeface="Arial" panose="020B0604020202020204" pitchFamily="34" charset="0"/>
              <a:ea typeface="宋体" panose="02010600030101010101" pitchFamily="2" charset="-122"/>
            </a:endParaRPr>
          </a:p>
          <a:p>
            <a:pPr eaLnBrk="1" hangingPunct="1"/>
            <a:endParaRPr lang="zh-CN" altLang="en-US" dirty="0">
              <a:latin typeface="Arial" panose="020B0604020202020204" pitchFamily="34" charset="0"/>
              <a:ea typeface="宋体" panose="02010600030101010101" pitchFamily="2" charset="-122"/>
            </a:endParaRPr>
          </a:p>
          <a:p>
            <a:pPr eaLnBrk="1" hangingPunct="1"/>
            <a:endParaRPr lang="zh-CN" altLang="en-US"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单位取样响应  </a:t>
            </a:r>
          </a:p>
        </p:txBody>
      </p:sp>
      <p:sp>
        <p:nvSpPr>
          <p:cNvPr id="24580" name="Rectangle 5">
            <a:extLst>
              <a:ext uri="{FF2B5EF4-FFF2-40B4-BE49-F238E27FC236}">
                <a16:creationId xmlns:a16="http://schemas.microsoft.com/office/drawing/2014/main" id="{680EA95C-2888-D340-A983-877599860C7F}"/>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4581" name="Object 4">
            <a:extLst>
              <a:ext uri="{FF2B5EF4-FFF2-40B4-BE49-F238E27FC236}">
                <a16:creationId xmlns:a16="http://schemas.microsoft.com/office/drawing/2014/main" id="{A8BBCE58-CFAC-2940-A5AF-97FA7D60E74F}"/>
              </a:ext>
            </a:extLst>
          </p:cNvPr>
          <p:cNvGraphicFramePr>
            <a:graphicFrameLocks noChangeAspect="1"/>
          </p:cNvGraphicFramePr>
          <p:nvPr/>
        </p:nvGraphicFramePr>
        <p:xfrm>
          <a:off x="1871663" y="1936750"/>
          <a:ext cx="5167312" cy="1349375"/>
        </p:xfrm>
        <a:graphic>
          <a:graphicData uri="http://schemas.openxmlformats.org/presentationml/2006/ole">
            <mc:AlternateContent xmlns:mc="http://schemas.openxmlformats.org/markup-compatibility/2006">
              <mc:Choice xmlns:v="urn:schemas-microsoft-com:vml" Requires="v">
                <p:oleObj spid="_x0000_s24617" name="Equation" r:id="rId4" imgW="44475400" imgH="11696700" progId="Equation.DSMT4">
                  <p:embed/>
                </p:oleObj>
              </mc:Choice>
              <mc:Fallback>
                <p:oleObj name="Equation" r:id="rId4" imgW="44475400" imgH="116967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1936750"/>
                        <a:ext cx="5167312"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7">
            <a:extLst>
              <a:ext uri="{FF2B5EF4-FFF2-40B4-BE49-F238E27FC236}">
                <a16:creationId xmlns:a16="http://schemas.microsoft.com/office/drawing/2014/main" id="{4D196EAE-4549-E94F-93C0-A6006C20D07F}"/>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lgn="ctr" eaLnBrk="1" hangingPunct="1">
              <a:spcBef>
                <a:spcPct val="0"/>
              </a:spcBef>
              <a:buClrTx/>
              <a:buSzTx/>
              <a:buFontTx/>
              <a:buNone/>
            </a:pPr>
            <a:endParaRPr lang="zh-CN" altLang="en-US" sz="2400">
              <a:ea typeface="宋体" panose="02010600030101010101" pitchFamily="2" charset="-122"/>
            </a:endParaRPr>
          </a:p>
        </p:txBody>
      </p:sp>
      <p:graphicFrame>
        <p:nvGraphicFramePr>
          <p:cNvPr id="24583" name="Object 6">
            <a:extLst>
              <a:ext uri="{FF2B5EF4-FFF2-40B4-BE49-F238E27FC236}">
                <a16:creationId xmlns:a16="http://schemas.microsoft.com/office/drawing/2014/main" id="{C8C6F6BF-95B9-1F4C-841F-DAFECF989699}"/>
              </a:ext>
            </a:extLst>
          </p:cNvPr>
          <p:cNvGraphicFramePr>
            <a:graphicFrameLocks noChangeAspect="1"/>
          </p:cNvGraphicFramePr>
          <p:nvPr/>
        </p:nvGraphicFramePr>
        <p:xfrm>
          <a:off x="1116013" y="4416425"/>
          <a:ext cx="7545387" cy="1235075"/>
        </p:xfrm>
        <a:graphic>
          <a:graphicData uri="http://schemas.openxmlformats.org/presentationml/2006/ole">
            <mc:AlternateContent xmlns:mc="http://schemas.openxmlformats.org/markup-compatibility/2006">
              <mc:Choice xmlns:v="urn:schemas-microsoft-com:vml" Requires="v">
                <p:oleObj spid="_x0000_s24618" name="Equation" r:id="rId6" imgW="65239900" imgH="10236200" progId="Equation.DSMT4">
                  <p:embed/>
                </p:oleObj>
              </mc:Choice>
              <mc:Fallback>
                <p:oleObj name="Equation" r:id="rId6" imgW="65239900" imgH="10236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416425"/>
                        <a:ext cx="754538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页脚占位符 1">
            <a:extLst>
              <a:ext uri="{FF2B5EF4-FFF2-40B4-BE49-F238E27FC236}">
                <a16:creationId xmlns:a16="http://schemas.microsoft.com/office/drawing/2014/main" id="{B7AC2F1A-31B9-4147-B2D6-6587191245F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kumimoji="0" lang="en-US" altLang="zh-CN" sz="1600">
                <a:solidFill>
                  <a:srgbClr val="FF0000"/>
                </a:solidFill>
                <a:ea typeface="方正舒体" pitchFamily="2" charset="-122"/>
              </a:rPr>
              <a:t>38</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默认设计模板">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默认设计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默认设计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默认设计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7第七章_FIR数字滤波器的设计方法-2020-02" id="{E5C7DDCA-2CCF-554F-ACA2-C2086CB54CC2}" vid="{D32EE64A-554D-2F44-BC4E-17FF22C2A02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默认设计模板</Template>
  <TotalTime>3951</TotalTime>
  <Words>2167</Words>
  <Application>Microsoft Macintosh PowerPoint</Application>
  <PresentationFormat>全屏显示(4:3)</PresentationFormat>
  <Paragraphs>248</Paragraphs>
  <Slides>41</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0" baseType="lpstr">
      <vt:lpstr>黑体</vt:lpstr>
      <vt:lpstr>宋体</vt:lpstr>
      <vt:lpstr>Arial</vt:lpstr>
      <vt:lpstr>Cambria Math</vt:lpstr>
      <vt:lpstr>Tahoma</vt:lpstr>
      <vt:lpstr>Times New Roman</vt:lpstr>
      <vt:lpstr>Wingdings</vt:lpstr>
      <vt:lpstr>默认设计模板</vt:lpstr>
      <vt:lpstr>Equation</vt:lpstr>
      <vt:lpstr>第七章  有限脉冲响应数字滤波器的设计</vt:lpstr>
      <vt:lpstr>本章目录</vt:lpstr>
      <vt:lpstr>引言回顾</vt:lpstr>
      <vt:lpstr>PowerPoint 演示文稿</vt:lpstr>
      <vt:lpstr>复习，线性相位FIR滤波器四种形式</vt:lpstr>
      <vt:lpstr>预备：理想低通滤波器</vt:lpstr>
      <vt:lpstr>7.3 利用窗函数法设计FIR滤波器</vt:lpstr>
      <vt:lpstr>截取有限长（加窗）</vt:lpstr>
      <vt:lpstr>理想低通滤波器变换对</vt:lpstr>
      <vt:lpstr>窗函数设计法的频域解释</vt:lpstr>
      <vt:lpstr>矩形窗函数</vt:lpstr>
      <vt:lpstr>FIR滤波器的幅频特性</vt:lpstr>
      <vt:lpstr>理想低通与矩形窗频谱函数卷积过程 </vt:lpstr>
      <vt:lpstr>加窗对Hd(ω)的影响</vt:lpstr>
      <vt:lpstr>减小吉布斯效应的方法 </vt:lpstr>
      <vt:lpstr>几种常用的窗函数 </vt:lpstr>
      <vt:lpstr>几种常用的窗函数 </vt:lpstr>
      <vt:lpstr>三角（Bartlett）窗</vt:lpstr>
      <vt:lpstr>汉宁（Hanning）窗</vt:lpstr>
      <vt:lpstr>汉明（Hamming）窗 </vt:lpstr>
      <vt:lpstr>布莱克曼（Blackman）窗</vt:lpstr>
      <vt:lpstr>常用窗函数的时域波形</vt:lpstr>
      <vt:lpstr>常用窗函数的频谱（p340 图7-11） </vt:lpstr>
      <vt:lpstr>PowerPoint 演示文稿</vt:lpstr>
      <vt:lpstr>用不同窗函数设计的FIR滤波器 </vt:lpstr>
      <vt:lpstr>凯泽（Kaiser）窗（参数β可调）</vt:lpstr>
      <vt:lpstr>用窗函数法设计FIR滤波器的步骤 </vt:lpstr>
      <vt:lpstr>PowerPoint 演示文稿</vt:lpstr>
      <vt:lpstr>例  窗函数法设计FIR滤波器</vt:lpstr>
      <vt:lpstr>PowerPoint 演示文稿</vt:lpstr>
      <vt:lpstr>其他一些线性相位滤波器设计</vt:lpstr>
      <vt:lpstr>7.4  利用频率抽样法设计FIR滤波器</vt:lpstr>
      <vt:lpstr>内插公式：</vt:lpstr>
      <vt:lpstr>Hd(k)选定原则 </vt:lpstr>
      <vt:lpstr>抽样滤波器过渡带的改进</vt:lpstr>
      <vt:lpstr>PowerPoint 演示文稿</vt:lpstr>
      <vt:lpstr>PowerPoint 演示文稿</vt:lpstr>
      <vt:lpstr>7.5  FIR数字滤波器的优化设计*(自学)</vt:lpstr>
      <vt:lpstr>7.6  IIR与FIR数字滤波器的比较</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有限脉冲响应数字滤波器的设计</dc:title>
  <dc:creator>陈从颜</dc:creator>
  <cp:lastModifiedBy>陈从颜</cp:lastModifiedBy>
  <cp:revision>2</cp:revision>
  <dcterms:created xsi:type="dcterms:W3CDTF">2021-12-13T07:16:38Z</dcterms:created>
  <dcterms:modified xsi:type="dcterms:W3CDTF">2021-12-16T01:07:58Z</dcterms:modified>
</cp:coreProperties>
</file>