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9" r:id="rId3"/>
    <p:sldId id="265" r:id="rId4"/>
    <p:sldId id="284" r:id="rId5"/>
    <p:sldId id="291" r:id="rId6"/>
    <p:sldId id="285" r:id="rId7"/>
    <p:sldId id="287" r:id="rId8"/>
    <p:sldId id="286" r:id="rId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1" d="100"/>
          <a:sy n="151" d="100"/>
        </p:scale>
        <p:origin x="456"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694844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2019/11/16</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11376" y="1599673"/>
            <a:ext cx="5340191" cy="715581"/>
          </a:xfrm>
          <a:prstGeom prst="rect">
            <a:avLst/>
          </a:prstGeom>
          <a:noFill/>
        </p:spPr>
        <p:txBody>
          <a:bodyPr wrap="square" lIns="68580" tIns="34290" rIns="68580" bIns="34290" rtlCol="0">
            <a:spAutoFit/>
          </a:bodyPr>
          <a:lstStyle/>
          <a:p>
            <a:r>
              <a:rPr lang="zh-CN" altLang="en-US" sz="4200" b="1" dirty="0">
                <a:solidFill>
                  <a:srgbClr val="1B4367"/>
                </a:solidFill>
                <a:cs typeface="+mn-ea"/>
                <a:sym typeface="+mn-lt"/>
              </a:rPr>
              <a:t>项目总结</a:t>
            </a:r>
          </a:p>
        </p:txBody>
      </p:sp>
      <p:sp>
        <p:nvSpPr>
          <p:cNvPr id="3075" name="文本框 3074"/>
          <p:cNvSpPr txBox="1"/>
          <p:nvPr/>
        </p:nvSpPr>
        <p:spPr>
          <a:xfrm>
            <a:off x="3404878" y="2929779"/>
            <a:ext cx="3461808" cy="253916"/>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时间：</a:t>
            </a:r>
            <a:r>
              <a:rPr lang="en-US" altLang="zh-CN" sz="1200" dirty="0">
                <a:solidFill>
                  <a:schemeClr val="tx1">
                    <a:lumMod val="75000"/>
                    <a:lumOff val="25000"/>
                  </a:schemeClr>
                </a:solidFill>
                <a:cs typeface="+mn-ea"/>
                <a:sym typeface="+mn-lt"/>
              </a:rPr>
              <a:t>19</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11</a:t>
            </a:r>
            <a:r>
              <a:rPr lang="zh-CN" altLang="en-US" sz="1200" dirty="0">
                <a:solidFill>
                  <a:schemeClr val="tx1">
                    <a:lumMod val="75000"/>
                    <a:lumOff val="25000"/>
                  </a:schemeClr>
                </a:solidFill>
                <a:cs typeface="+mn-ea"/>
                <a:sym typeface="+mn-lt"/>
              </a:rPr>
              <a:t>月</a:t>
            </a:r>
            <a:r>
              <a:rPr lang="en-US" altLang="zh-CN" sz="1200" dirty="0">
                <a:solidFill>
                  <a:schemeClr val="tx1">
                    <a:lumMod val="75000"/>
                    <a:lumOff val="25000"/>
                  </a:schemeClr>
                </a:solidFill>
                <a:cs typeface="+mn-ea"/>
                <a:sym typeface="+mn-lt"/>
              </a:rPr>
              <a:t>16</a:t>
            </a:r>
            <a:r>
              <a:rPr lang="zh-CN" altLang="en-US" sz="1200" dirty="0">
                <a:solidFill>
                  <a:schemeClr val="tx1">
                    <a:lumMod val="75000"/>
                    <a:lumOff val="25000"/>
                  </a:schemeClr>
                </a:solidFill>
                <a:cs typeface="+mn-ea"/>
                <a:sym typeface="+mn-lt"/>
              </a:rPr>
              <a:t>日</a:t>
            </a:r>
          </a:p>
        </p:txBody>
      </p:sp>
      <p:sp>
        <p:nvSpPr>
          <p:cNvPr id="121" name="TextBox 120"/>
          <p:cNvSpPr txBox="1"/>
          <p:nvPr/>
        </p:nvSpPr>
        <p:spPr>
          <a:xfrm>
            <a:off x="3404878" y="2418516"/>
            <a:ext cx="1510022" cy="306467"/>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西交大软院</a:t>
            </a:r>
            <a:r>
              <a:rPr lang="en-US" altLang="zh-CN" sz="1200" dirty="0">
                <a:solidFill>
                  <a:schemeClr val="bg1"/>
                </a:solidFill>
                <a:cs typeface="+mn-ea"/>
                <a:sym typeface="+mn-lt"/>
              </a:rPr>
              <a:t>9083</a:t>
            </a:r>
            <a:r>
              <a:rPr lang="zh-CN" altLang="en-US" sz="1200" dirty="0">
                <a:solidFill>
                  <a:schemeClr val="bg1"/>
                </a:solidFill>
                <a:cs typeface="+mn-ea"/>
                <a:sym typeface="+mn-lt"/>
              </a:rPr>
              <a:t>班</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65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1150"/>
                            </p:stCondLst>
                            <p:childTnLst>
                              <p:par>
                                <p:cTn id="17" presetID="12" presetClass="entr" presetSubtype="8" fill="hold" grpId="0" nodeType="after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p:tgtEl>
                                          <p:spTgt spid="3075"/>
                                        </p:tgtEl>
                                        <p:attrNameLst>
                                          <p:attrName>ppt_x</p:attrName>
                                        </p:attrNameLst>
                                      </p:cBhvr>
                                      <p:tavLst>
                                        <p:tav tm="0">
                                          <p:val>
                                            <p:strVal val="#ppt_x-#ppt_w*1.125000"/>
                                          </p:val>
                                        </p:tav>
                                        <p:tav tm="100000">
                                          <p:val>
                                            <p:strVal val="#ppt_x"/>
                                          </p:val>
                                        </p:tav>
                                      </p:tavLst>
                                    </p:anim>
                                    <p:animEffect transition="in" filter="wipe(right)">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1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3679766" y="93774"/>
            <a:ext cx="1784468"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小组成员及分工</a:t>
            </a:r>
          </a:p>
        </p:txBody>
      </p:sp>
      <p:sp>
        <p:nvSpPr>
          <p:cNvPr id="79" name="文本框 10"/>
          <p:cNvSpPr txBox="1"/>
          <p:nvPr/>
        </p:nvSpPr>
        <p:spPr>
          <a:xfrm>
            <a:off x="2478058" y="726875"/>
            <a:ext cx="4187884" cy="681038"/>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丘浩成：负责后端登录注册、验证，安卓端全明星、查看更多等模块</a:t>
            </a:r>
          </a:p>
        </p:txBody>
      </p:sp>
      <p:sp>
        <p:nvSpPr>
          <p:cNvPr id="83" name="文本框 10"/>
          <p:cNvSpPr txBox="1"/>
          <p:nvPr/>
        </p:nvSpPr>
        <p:spPr>
          <a:xfrm>
            <a:off x="2478058" y="1816600"/>
            <a:ext cx="4187884" cy="681038"/>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伍敏：负责后端文件操作处理，安卓端云相册、人脸注册等模块</a:t>
            </a:r>
          </a:p>
        </p:txBody>
      </p:sp>
      <p:sp>
        <p:nvSpPr>
          <p:cNvPr id="87" name="文本框 10"/>
          <p:cNvSpPr txBox="1"/>
          <p:nvPr/>
        </p:nvSpPr>
        <p:spPr>
          <a:xfrm>
            <a:off x="2478058" y="2765110"/>
            <a:ext cx="4187884" cy="681038"/>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周瑞彪负责安卓端页面布局、美化、配合后端完成一系列操作</a:t>
            </a:r>
          </a:p>
        </p:txBody>
      </p:sp>
      <p:sp>
        <p:nvSpPr>
          <p:cNvPr id="21" name="文本框 10">
            <a:extLst>
              <a:ext uri="{FF2B5EF4-FFF2-40B4-BE49-F238E27FC236}">
                <a16:creationId xmlns:a16="http://schemas.microsoft.com/office/drawing/2014/main" id="{583219EA-1ECA-416B-908A-36B3B854605A}"/>
              </a:ext>
            </a:extLst>
          </p:cNvPr>
          <p:cNvSpPr txBox="1"/>
          <p:nvPr/>
        </p:nvSpPr>
        <p:spPr>
          <a:xfrm>
            <a:off x="2478058" y="3713620"/>
            <a:ext cx="4187884" cy="1259919"/>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本组没有明确的分工某个模块，更多的大家一起配合、讨论、更改需求，把</a:t>
            </a:r>
            <a:r>
              <a:rPr lang="en-US" altLang="zh-CN" sz="1700" dirty="0">
                <a:solidFill>
                  <a:schemeClr val="bg1"/>
                </a:solidFill>
                <a:cs typeface="+mn-ea"/>
                <a:sym typeface="+mn-lt"/>
              </a:rPr>
              <a:t>idea</a:t>
            </a:r>
            <a:r>
              <a:rPr lang="zh-CN" altLang="en-US" sz="1700" dirty="0">
                <a:solidFill>
                  <a:schemeClr val="bg1"/>
                </a:solidFill>
                <a:cs typeface="+mn-ea"/>
                <a:sym typeface="+mn-lt"/>
              </a:rPr>
              <a:t>实现，并且协助完成代码的编写和软件的</a:t>
            </a:r>
            <a:r>
              <a:rPr lang="en-US" altLang="zh-CN" sz="1700" dirty="0">
                <a:solidFill>
                  <a:schemeClr val="bg1"/>
                </a:solidFill>
                <a:cs typeface="+mn-ea"/>
                <a:sym typeface="+mn-lt"/>
              </a:rPr>
              <a:t>debug</a:t>
            </a:r>
            <a:endParaRPr lang="zh-CN" altLang="en-US" sz="17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 calcmode="lin" valueType="num">
                                      <p:cBhvr additive="base">
                                        <p:cTn id="12" dur="500" fill="hold"/>
                                        <p:tgtEl>
                                          <p:spTgt spid="79"/>
                                        </p:tgtEl>
                                        <p:attrNameLst>
                                          <p:attrName>ppt_x</p:attrName>
                                        </p:attrNameLst>
                                      </p:cBhvr>
                                      <p:tavLst>
                                        <p:tav tm="0">
                                          <p:val>
                                            <p:strVal val="1+#ppt_w/2"/>
                                          </p:val>
                                        </p:tav>
                                        <p:tav tm="100000">
                                          <p:val>
                                            <p:strVal val="#ppt_x"/>
                                          </p:val>
                                        </p:tav>
                                      </p:tavLst>
                                    </p:anim>
                                    <p:anim calcmode="lin" valueType="num">
                                      <p:cBhvr additive="base">
                                        <p:cTn id="13" dur="500" fill="hold"/>
                                        <p:tgtEl>
                                          <p:spTgt spid="7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3"/>
                                        </p:tgtEl>
                                        <p:attrNameLst>
                                          <p:attrName>style.visibility</p:attrName>
                                        </p:attrNameLst>
                                      </p:cBhvr>
                                      <p:to>
                                        <p:strVal val="visible"/>
                                      </p:to>
                                    </p:set>
                                    <p:anim calcmode="lin" valueType="num">
                                      <p:cBhvr additive="base">
                                        <p:cTn id="17" dur="500" fill="hold"/>
                                        <p:tgtEl>
                                          <p:spTgt spid="83"/>
                                        </p:tgtEl>
                                        <p:attrNameLst>
                                          <p:attrName>ppt_x</p:attrName>
                                        </p:attrNameLst>
                                      </p:cBhvr>
                                      <p:tavLst>
                                        <p:tav tm="0">
                                          <p:val>
                                            <p:strVal val="1+#ppt_w/2"/>
                                          </p:val>
                                        </p:tav>
                                        <p:tav tm="100000">
                                          <p:val>
                                            <p:strVal val="#ppt_x"/>
                                          </p:val>
                                        </p:tav>
                                      </p:tavLst>
                                    </p:anim>
                                    <p:anim calcmode="lin" valueType="num">
                                      <p:cBhvr additive="base">
                                        <p:cTn id="18" dur="500" fill="hold"/>
                                        <p:tgtEl>
                                          <p:spTgt spid="8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87"/>
                                        </p:tgtEl>
                                        <p:attrNameLst>
                                          <p:attrName>style.visibility</p:attrName>
                                        </p:attrNameLst>
                                      </p:cBhvr>
                                      <p:to>
                                        <p:strVal val="visible"/>
                                      </p:to>
                                    </p:set>
                                    <p:anim calcmode="lin" valueType="num">
                                      <p:cBhvr additive="base">
                                        <p:cTn id="22" dur="500" fill="hold"/>
                                        <p:tgtEl>
                                          <p:spTgt spid="87"/>
                                        </p:tgtEl>
                                        <p:attrNameLst>
                                          <p:attrName>ppt_x</p:attrName>
                                        </p:attrNameLst>
                                      </p:cBhvr>
                                      <p:tavLst>
                                        <p:tav tm="0">
                                          <p:val>
                                            <p:strVal val="1+#ppt_w/2"/>
                                          </p:val>
                                        </p:tav>
                                        <p:tav tm="100000">
                                          <p:val>
                                            <p:strVal val="#ppt_x"/>
                                          </p:val>
                                        </p:tav>
                                      </p:tavLst>
                                    </p:anim>
                                    <p:anim calcmode="lin" valueType="num">
                                      <p:cBhvr additive="base">
                                        <p:cTn id="23" dur="500" fill="hold"/>
                                        <p:tgtEl>
                                          <p:spTgt spid="8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9" grpId="0" animBg="1"/>
      <p:bldP spid="83" grpId="0" animBg="1"/>
      <p:bldP spid="87"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1D8EFB9-9939-4BDF-9BB8-0A45A449C7EB}"/>
              </a:ext>
            </a:extLst>
          </p:cNvPr>
          <p:cNvPicPr>
            <a:picLocks noChangeAspect="1"/>
          </p:cNvPicPr>
          <p:nvPr/>
        </p:nvPicPr>
        <p:blipFill>
          <a:blip r:embed="rId3"/>
          <a:stretch>
            <a:fillRect/>
          </a:stretch>
        </p:blipFill>
        <p:spPr>
          <a:xfrm>
            <a:off x="1720807" y="0"/>
            <a:ext cx="5702386" cy="514350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0" y="0"/>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7887" y="157544"/>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登陆</a:t>
            </a:r>
            <a:r>
              <a:rPr lang="en-US" altLang="zh-CN" sz="3400" b="1" dirty="0">
                <a:solidFill>
                  <a:srgbClr val="1B4367"/>
                </a:solidFill>
                <a:cs typeface="+mn-ea"/>
                <a:sym typeface="+mn-lt"/>
              </a:rPr>
              <a:t>\</a:t>
            </a:r>
            <a:r>
              <a:rPr lang="zh-CN" altLang="en-US" sz="3400" b="1" dirty="0">
                <a:solidFill>
                  <a:srgbClr val="1B4367"/>
                </a:solidFill>
                <a:cs typeface="+mn-ea"/>
                <a:sym typeface="+mn-lt"/>
              </a:rPr>
              <a:t>注册</a:t>
            </a:r>
          </a:p>
        </p:txBody>
      </p:sp>
      <p:sp>
        <p:nvSpPr>
          <p:cNvPr id="95" name="文本框 11"/>
          <p:cNvSpPr txBox="1"/>
          <p:nvPr/>
        </p:nvSpPr>
        <p:spPr>
          <a:xfrm>
            <a:off x="-116433" y="515569"/>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21" name="图片 20">
            <a:extLst>
              <a:ext uri="{FF2B5EF4-FFF2-40B4-BE49-F238E27FC236}">
                <a16:creationId xmlns:a16="http://schemas.microsoft.com/office/drawing/2014/main" id="{E1022241-5595-4F4D-9840-279F0C8136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9150" y="1657569"/>
            <a:ext cx="1858442" cy="3303897"/>
          </a:xfrm>
          <a:prstGeom prst="rect">
            <a:avLst/>
          </a:prstGeom>
        </p:spPr>
      </p:pic>
      <p:pic>
        <p:nvPicPr>
          <p:cNvPr id="23" name="图片 22">
            <a:extLst>
              <a:ext uri="{FF2B5EF4-FFF2-40B4-BE49-F238E27FC236}">
                <a16:creationId xmlns:a16="http://schemas.microsoft.com/office/drawing/2014/main" id="{47CD7ADD-46A5-4C8B-BEDE-113B9AA1BB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4978" y="1657569"/>
            <a:ext cx="1858443" cy="3303898"/>
          </a:xfrm>
          <a:prstGeom prst="rect">
            <a:avLst/>
          </a:prstGeom>
        </p:spPr>
      </p:pic>
      <p:pic>
        <p:nvPicPr>
          <p:cNvPr id="25" name="图片 24">
            <a:extLst>
              <a:ext uri="{FF2B5EF4-FFF2-40B4-BE49-F238E27FC236}">
                <a16:creationId xmlns:a16="http://schemas.microsoft.com/office/drawing/2014/main" id="{D0466D78-D3F0-460F-B67E-E487F10883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806" y="1657569"/>
            <a:ext cx="1858443" cy="3303898"/>
          </a:xfrm>
          <a:prstGeom prst="rect">
            <a:avLst/>
          </a:prstGeom>
        </p:spPr>
      </p:pic>
      <p:pic>
        <p:nvPicPr>
          <p:cNvPr id="27" name="图片 26">
            <a:extLst>
              <a:ext uri="{FF2B5EF4-FFF2-40B4-BE49-F238E27FC236}">
                <a16:creationId xmlns:a16="http://schemas.microsoft.com/office/drawing/2014/main" id="{7F41156A-6E7E-4273-B323-CED5B9D335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27140" y="1657569"/>
            <a:ext cx="1944808" cy="3457436"/>
          </a:xfrm>
          <a:prstGeom prst="rect">
            <a:avLst/>
          </a:prstGeom>
        </p:spPr>
      </p:pic>
      <p:sp>
        <p:nvSpPr>
          <p:cNvPr id="29" name="文本框 28">
            <a:extLst>
              <a:ext uri="{FF2B5EF4-FFF2-40B4-BE49-F238E27FC236}">
                <a16:creationId xmlns:a16="http://schemas.microsoft.com/office/drawing/2014/main" id="{BE642C20-2D71-47D0-890C-AFC4CD5ED8C6}"/>
              </a:ext>
            </a:extLst>
          </p:cNvPr>
          <p:cNvSpPr txBox="1"/>
          <p:nvPr/>
        </p:nvSpPr>
        <p:spPr>
          <a:xfrm>
            <a:off x="666406" y="1377277"/>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首页面（轮播图）</a:t>
            </a:r>
          </a:p>
        </p:txBody>
      </p:sp>
      <p:sp>
        <p:nvSpPr>
          <p:cNvPr id="30" name="文本框 29">
            <a:extLst>
              <a:ext uri="{FF2B5EF4-FFF2-40B4-BE49-F238E27FC236}">
                <a16:creationId xmlns:a16="http://schemas.microsoft.com/office/drawing/2014/main" id="{0882B1AE-03F0-4B59-851E-E33D26472366}"/>
              </a:ext>
            </a:extLst>
          </p:cNvPr>
          <p:cNvSpPr txBox="1"/>
          <p:nvPr/>
        </p:nvSpPr>
        <p:spPr>
          <a:xfrm>
            <a:off x="2734978" y="1377050"/>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人脸注册</a:t>
            </a:r>
            <a:r>
              <a:rPr lang="en-US" altLang="zh-CN" sz="1000" b="1" dirty="0">
                <a:solidFill>
                  <a:srgbClr val="1B4367"/>
                </a:solidFill>
                <a:cs typeface="+mn-ea"/>
                <a:sym typeface="+mn-lt"/>
              </a:rPr>
              <a:t>\</a:t>
            </a:r>
            <a:r>
              <a:rPr lang="zh-CN" altLang="en-US" sz="1000" b="1" dirty="0">
                <a:solidFill>
                  <a:srgbClr val="1B4367"/>
                </a:solidFill>
                <a:cs typeface="+mn-ea"/>
                <a:sym typeface="+mn-lt"/>
              </a:rPr>
              <a:t>人脸登录界面</a:t>
            </a:r>
          </a:p>
        </p:txBody>
      </p:sp>
      <p:sp>
        <p:nvSpPr>
          <p:cNvPr id="31" name="文本框 30">
            <a:extLst>
              <a:ext uri="{FF2B5EF4-FFF2-40B4-BE49-F238E27FC236}">
                <a16:creationId xmlns:a16="http://schemas.microsoft.com/office/drawing/2014/main" id="{F736C893-C8DB-41ED-B4DC-976C3824B15A}"/>
              </a:ext>
            </a:extLst>
          </p:cNvPr>
          <p:cNvSpPr txBox="1"/>
          <p:nvPr/>
        </p:nvSpPr>
        <p:spPr>
          <a:xfrm>
            <a:off x="4994750" y="1377050"/>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人脸注册</a:t>
            </a:r>
          </a:p>
        </p:txBody>
      </p:sp>
      <p:sp>
        <p:nvSpPr>
          <p:cNvPr id="32" name="文本框 31">
            <a:extLst>
              <a:ext uri="{FF2B5EF4-FFF2-40B4-BE49-F238E27FC236}">
                <a16:creationId xmlns:a16="http://schemas.microsoft.com/office/drawing/2014/main" id="{E0A016DF-131E-4EC3-91E6-14FA876F8746}"/>
              </a:ext>
            </a:extLst>
          </p:cNvPr>
          <p:cNvSpPr txBox="1"/>
          <p:nvPr/>
        </p:nvSpPr>
        <p:spPr>
          <a:xfrm>
            <a:off x="7165923" y="1351310"/>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主页面</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par>
                                <p:cTn id="22" presetID="1"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par>
                          <p:cTn id="24" fill="hold">
                            <p:stCondLst>
                              <p:cond delay="1800"/>
                            </p:stCondLst>
                            <p:childTnLst>
                              <p:par>
                                <p:cTn id="25" presetID="1"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1800"/>
                            </p:stCondLst>
                            <p:childTnLst>
                              <p:par>
                                <p:cTn id="28" presetID="1"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par>
                          <p:cTn id="30" fill="hold">
                            <p:stCondLst>
                              <p:cond delay="18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29"/>
                                        </p:tgtEl>
                                        <p:attrNameLst>
                                          <p:attrName>ppt_y</p:attrName>
                                        </p:attrNameLst>
                                      </p:cBhvr>
                                      <p:tavLst>
                                        <p:tav tm="0">
                                          <p:val>
                                            <p:strVal val="#ppt_y"/>
                                          </p:val>
                                        </p:tav>
                                        <p:tav tm="100000">
                                          <p:val>
                                            <p:strVal val="#ppt_y"/>
                                          </p:val>
                                        </p:tav>
                                      </p:tavLst>
                                    </p:anim>
                                    <p:anim calcmode="lin" valueType="num">
                                      <p:cBhvr>
                                        <p:cTn id="35"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29"/>
                                        </p:tgtEl>
                                      </p:cBhvr>
                                    </p:animEffect>
                                  </p:childTnLst>
                                </p:cTn>
                              </p:par>
                            </p:childTnLst>
                          </p:cTn>
                        </p:par>
                        <p:par>
                          <p:cTn id="38" fill="hold">
                            <p:stCondLst>
                              <p:cond delay="26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30"/>
                                        </p:tgtEl>
                                        <p:attrNameLst>
                                          <p:attrName>ppt_y</p:attrName>
                                        </p:attrNameLst>
                                      </p:cBhvr>
                                      <p:tavLst>
                                        <p:tav tm="0">
                                          <p:val>
                                            <p:strVal val="#ppt_y"/>
                                          </p:val>
                                        </p:tav>
                                        <p:tav tm="100000">
                                          <p:val>
                                            <p:strVal val="#ppt_y"/>
                                          </p:val>
                                        </p:tav>
                                      </p:tavLst>
                                    </p:anim>
                                    <p:anim calcmode="lin" valueType="num">
                                      <p:cBhvr>
                                        <p:cTn id="43"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30"/>
                                        </p:tgtEl>
                                      </p:cBhvr>
                                    </p:animEffect>
                                  </p:childTnLst>
                                </p:cTn>
                              </p:par>
                            </p:childTnLst>
                          </p:cTn>
                        </p:par>
                        <p:par>
                          <p:cTn id="46" fill="hold">
                            <p:stCondLst>
                              <p:cond delay="3650"/>
                            </p:stCondLst>
                            <p:childTnLst>
                              <p:par>
                                <p:cTn id="47" presetID="41" presetClass="entr" presetSubtype="0" fill="hold" grpId="0" nodeType="afterEffect">
                                  <p:stCondLst>
                                    <p:cond delay="0"/>
                                  </p:stCondLst>
                                  <p:iterate type="lt">
                                    <p:tmPct val="10000"/>
                                  </p:iterate>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1"/>
                                        </p:tgtEl>
                                        <p:attrNameLst>
                                          <p:attrName>ppt_y</p:attrName>
                                        </p:attrNameLst>
                                      </p:cBhvr>
                                      <p:tavLst>
                                        <p:tav tm="0">
                                          <p:val>
                                            <p:strVal val="#ppt_y"/>
                                          </p:val>
                                        </p:tav>
                                        <p:tav tm="100000">
                                          <p:val>
                                            <p:strVal val="#ppt_y"/>
                                          </p:val>
                                        </p:tav>
                                      </p:tavLst>
                                    </p:anim>
                                    <p:anim calcmode="lin" valueType="num">
                                      <p:cBhvr>
                                        <p:cTn id="51"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1"/>
                                        </p:tgtEl>
                                      </p:cBhvr>
                                    </p:animEffect>
                                  </p:childTnLst>
                                </p:cTn>
                              </p:par>
                            </p:childTnLst>
                          </p:cTn>
                        </p:par>
                        <p:par>
                          <p:cTn id="54" fill="hold">
                            <p:stCondLst>
                              <p:cond delay="430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2"/>
                                        </p:tgtEl>
                                        <p:attrNameLst>
                                          <p:attrName>ppt_y</p:attrName>
                                        </p:attrNameLst>
                                      </p:cBhvr>
                                      <p:tavLst>
                                        <p:tav tm="0">
                                          <p:val>
                                            <p:strVal val="#ppt_y"/>
                                          </p:val>
                                        </p:tav>
                                        <p:tav tm="100000">
                                          <p:val>
                                            <p:strVal val="#ppt_y"/>
                                          </p:val>
                                        </p:tav>
                                      </p:tavLst>
                                    </p:anim>
                                    <p:anim calcmode="lin" valueType="num">
                                      <p:cBhvr>
                                        <p:cTn id="5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0" y="0"/>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7887" y="157544"/>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云相册</a:t>
            </a:r>
          </a:p>
        </p:txBody>
      </p:sp>
      <p:sp>
        <p:nvSpPr>
          <p:cNvPr id="95" name="文本框 11"/>
          <p:cNvSpPr txBox="1"/>
          <p:nvPr/>
        </p:nvSpPr>
        <p:spPr>
          <a:xfrm>
            <a:off x="-116433" y="515569"/>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8" name="图片 7">
            <a:extLst>
              <a:ext uri="{FF2B5EF4-FFF2-40B4-BE49-F238E27FC236}">
                <a16:creationId xmlns:a16="http://schemas.microsoft.com/office/drawing/2014/main" id="{2F03D822-371D-4DBF-AD1C-F3E4786A17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349" y="1500026"/>
            <a:ext cx="1670827" cy="2970359"/>
          </a:xfrm>
          <a:prstGeom prst="rect">
            <a:avLst/>
          </a:prstGeom>
        </p:spPr>
      </p:pic>
      <p:pic>
        <p:nvPicPr>
          <p:cNvPr id="15" name="图片 14">
            <a:extLst>
              <a:ext uri="{FF2B5EF4-FFF2-40B4-BE49-F238E27FC236}">
                <a16:creationId xmlns:a16="http://schemas.microsoft.com/office/drawing/2014/main" id="{6C959C2B-D78E-4411-9142-3CCBC03823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9923" y="1500027"/>
            <a:ext cx="1670827" cy="2970358"/>
          </a:xfrm>
          <a:prstGeom prst="rect">
            <a:avLst/>
          </a:prstGeom>
        </p:spPr>
      </p:pic>
      <p:pic>
        <p:nvPicPr>
          <p:cNvPr id="17" name="图片 16">
            <a:extLst>
              <a:ext uri="{FF2B5EF4-FFF2-40B4-BE49-F238E27FC236}">
                <a16:creationId xmlns:a16="http://schemas.microsoft.com/office/drawing/2014/main" id="{DC8F57FB-3DDF-4DA5-8325-412E39CAE6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5148" y="1500027"/>
            <a:ext cx="1670827" cy="2970359"/>
          </a:xfrm>
          <a:prstGeom prst="rect">
            <a:avLst/>
          </a:prstGeom>
        </p:spPr>
      </p:pic>
      <p:pic>
        <p:nvPicPr>
          <p:cNvPr id="19" name="图片 18">
            <a:extLst>
              <a:ext uri="{FF2B5EF4-FFF2-40B4-BE49-F238E27FC236}">
                <a16:creationId xmlns:a16="http://schemas.microsoft.com/office/drawing/2014/main" id="{7522B5B1-38AB-46D3-939F-33C306A42B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0401" y="1500027"/>
            <a:ext cx="1670828" cy="2970360"/>
          </a:xfrm>
          <a:prstGeom prst="rect">
            <a:avLst/>
          </a:prstGeom>
        </p:spPr>
      </p:pic>
      <p:sp>
        <p:nvSpPr>
          <p:cNvPr id="24" name="文本框 23">
            <a:extLst>
              <a:ext uri="{FF2B5EF4-FFF2-40B4-BE49-F238E27FC236}">
                <a16:creationId xmlns:a16="http://schemas.microsoft.com/office/drawing/2014/main" id="{51210373-CA08-432B-BC75-FEB4F1863A8E}"/>
              </a:ext>
            </a:extLst>
          </p:cNvPr>
          <p:cNvSpPr txBox="1"/>
          <p:nvPr/>
        </p:nvSpPr>
        <p:spPr>
          <a:xfrm>
            <a:off x="1134349" y="1192528"/>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相册主页面及功能</a:t>
            </a:r>
          </a:p>
        </p:txBody>
      </p:sp>
      <p:sp>
        <p:nvSpPr>
          <p:cNvPr id="26" name="文本框 25">
            <a:extLst>
              <a:ext uri="{FF2B5EF4-FFF2-40B4-BE49-F238E27FC236}">
                <a16:creationId xmlns:a16="http://schemas.microsoft.com/office/drawing/2014/main" id="{48A55F93-12E4-4F07-ACC6-F696D7CEE201}"/>
              </a:ext>
            </a:extLst>
          </p:cNvPr>
          <p:cNvSpPr txBox="1"/>
          <p:nvPr/>
        </p:nvSpPr>
        <p:spPr>
          <a:xfrm>
            <a:off x="3319923" y="1192528"/>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人脸排序</a:t>
            </a:r>
          </a:p>
        </p:txBody>
      </p:sp>
      <p:sp>
        <p:nvSpPr>
          <p:cNvPr id="27" name="文本框 26">
            <a:extLst>
              <a:ext uri="{FF2B5EF4-FFF2-40B4-BE49-F238E27FC236}">
                <a16:creationId xmlns:a16="http://schemas.microsoft.com/office/drawing/2014/main" id="{251F346F-4485-4377-80F0-692C6E5DE6B0}"/>
              </a:ext>
            </a:extLst>
          </p:cNvPr>
          <p:cNvSpPr txBox="1"/>
          <p:nvPr/>
        </p:nvSpPr>
        <p:spPr>
          <a:xfrm>
            <a:off x="5375148" y="1192528"/>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人脸搜索</a:t>
            </a:r>
          </a:p>
        </p:txBody>
      </p:sp>
      <p:sp>
        <p:nvSpPr>
          <p:cNvPr id="28" name="文本框 27">
            <a:extLst>
              <a:ext uri="{FF2B5EF4-FFF2-40B4-BE49-F238E27FC236}">
                <a16:creationId xmlns:a16="http://schemas.microsoft.com/office/drawing/2014/main" id="{EDAD4694-5908-48D6-8A7B-5C11ADEEA052}"/>
              </a:ext>
            </a:extLst>
          </p:cNvPr>
          <p:cNvSpPr txBox="1"/>
          <p:nvPr/>
        </p:nvSpPr>
        <p:spPr>
          <a:xfrm>
            <a:off x="7283987" y="1192528"/>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人脸排序</a:t>
            </a:r>
            <a:r>
              <a:rPr lang="en-US" altLang="zh-CN" sz="1000" b="1" dirty="0">
                <a:solidFill>
                  <a:srgbClr val="1B4367"/>
                </a:solidFill>
                <a:cs typeface="+mn-ea"/>
                <a:sym typeface="+mn-lt"/>
              </a:rPr>
              <a:t>2</a:t>
            </a:r>
            <a:endParaRPr lang="zh-CN" altLang="en-US" sz="1000" b="1" dirty="0">
              <a:solidFill>
                <a:srgbClr val="1B4367"/>
              </a:solidFill>
              <a:cs typeface="+mn-ea"/>
              <a:sym typeface="+mn-lt"/>
            </a:endParaRPr>
          </a:p>
        </p:txBody>
      </p:sp>
    </p:spTree>
    <p:extLst>
      <p:ext uri="{BB962C8B-B14F-4D97-AF65-F5344CB8AC3E}">
        <p14:creationId xmlns:p14="http://schemas.microsoft.com/office/powerpoint/2010/main" val="8659885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17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4"/>
                                        </p:tgtEl>
                                        <p:attrNameLst>
                                          <p:attrName>ppt_y</p:attrName>
                                        </p:attrNameLst>
                                      </p:cBhvr>
                                      <p:tavLst>
                                        <p:tav tm="0">
                                          <p:val>
                                            <p:strVal val="#ppt_y"/>
                                          </p:val>
                                        </p:tav>
                                        <p:tav tm="100000">
                                          <p:val>
                                            <p:strVal val="#ppt_y"/>
                                          </p:val>
                                        </p:tav>
                                      </p:tavLst>
                                    </p:anim>
                                    <p:anim calcmode="lin" valueType="num">
                                      <p:cBhvr>
                                        <p:cTn id="27"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4"/>
                                        </p:tgtEl>
                                      </p:cBhvr>
                                    </p:animEffect>
                                  </p:childTnLst>
                                </p:cTn>
                              </p:par>
                            </p:childTnLst>
                          </p:cTn>
                        </p:par>
                        <p:par>
                          <p:cTn id="30" fill="hold">
                            <p:stCondLst>
                              <p:cond delay="255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26"/>
                                        </p:tgtEl>
                                        <p:attrNameLst>
                                          <p:attrName>ppt_y</p:attrName>
                                        </p:attrNameLst>
                                      </p:cBhvr>
                                      <p:tavLst>
                                        <p:tav tm="0">
                                          <p:val>
                                            <p:strVal val="#ppt_y"/>
                                          </p:val>
                                        </p:tav>
                                        <p:tav tm="100000">
                                          <p:val>
                                            <p:strVal val="#ppt_y"/>
                                          </p:val>
                                        </p:tav>
                                      </p:tavLst>
                                    </p:anim>
                                    <p:anim calcmode="lin" valueType="num">
                                      <p:cBhvr>
                                        <p:cTn id="35"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26"/>
                                        </p:tgtEl>
                                      </p:cBhvr>
                                    </p:animEffect>
                                  </p:childTnLst>
                                </p:cTn>
                              </p:par>
                            </p:childTnLst>
                          </p:cTn>
                        </p:par>
                        <p:par>
                          <p:cTn id="38" fill="hold">
                            <p:stCondLst>
                              <p:cond delay="32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27"/>
                                        </p:tgtEl>
                                        <p:attrNameLst>
                                          <p:attrName>ppt_y</p:attrName>
                                        </p:attrNameLst>
                                      </p:cBhvr>
                                      <p:tavLst>
                                        <p:tav tm="0">
                                          <p:val>
                                            <p:strVal val="#ppt_y"/>
                                          </p:val>
                                        </p:tav>
                                        <p:tav tm="100000">
                                          <p:val>
                                            <p:strVal val="#ppt_y"/>
                                          </p:val>
                                        </p:tav>
                                      </p:tavLst>
                                    </p:anim>
                                    <p:anim calcmode="lin" valueType="num">
                                      <p:cBhvr>
                                        <p:cTn id="43"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27"/>
                                        </p:tgtEl>
                                      </p:cBhvr>
                                    </p:animEffect>
                                  </p:childTnLst>
                                </p:cTn>
                              </p:par>
                            </p:childTnLst>
                          </p:cTn>
                        </p:par>
                        <p:par>
                          <p:cTn id="46" fill="hold">
                            <p:stCondLst>
                              <p:cond delay="3850"/>
                            </p:stCondLst>
                            <p:childTnLst>
                              <p:par>
                                <p:cTn id="47" presetID="41" presetClass="entr" presetSubtype="0" fill="hold" grpId="0" nodeType="afterEffect">
                                  <p:stCondLst>
                                    <p:cond delay="0"/>
                                  </p:stCondLst>
                                  <p:iterate type="lt">
                                    <p:tmPct val="10000"/>
                                  </p:iterate>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28"/>
                                        </p:tgtEl>
                                        <p:attrNameLst>
                                          <p:attrName>ppt_y</p:attrName>
                                        </p:attrNameLst>
                                      </p:cBhvr>
                                      <p:tavLst>
                                        <p:tav tm="0">
                                          <p:val>
                                            <p:strVal val="#ppt_y"/>
                                          </p:val>
                                        </p:tav>
                                        <p:tav tm="100000">
                                          <p:val>
                                            <p:strVal val="#ppt_y"/>
                                          </p:val>
                                        </p:tav>
                                      </p:tavLst>
                                    </p:anim>
                                    <p:anim calcmode="lin" valueType="num">
                                      <p:cBhvr>
                                        <p:cTn id="5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P spid="24" grpId="0"/>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5035" y="-79342"/>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1042318" y="0"/>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鬼畜全明星</a:t>
            </a:r>
          </a:p>
        </p:txBody>
      </p:sp>
      <p:sp>
        <p:nvSpPr>
          <p:cNvPr id="105" name="文本框 11"/>
          <p:cNvSpPr txBox="1"/>
          <p:nvPr/>
        </p:nvSpPr>
        <p:spPr>
          <a:xfrm>
            <a:off x="-71124" y="4066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3" name="图片 2">
            <a:extLst>
              <a:ext uri="{FF2B5EF4-FFF2-40B4-BE49-F238E27FC236}">
                <a16:creationId xmlns:a16="http://schemas.microsoft.com/office/drawing/2014/main" id="{7290D744-8D3F-49F1-9C6D-080E9BA21E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30" y="1245333"/>
            <a:ext cx="2052896" cy="3649593"/>
          </a:xfrm>
          <a:prstGeom prst="rect">
            <a:avLst/>
          </a:prstGeom>
        </p:spPr>
      </p:pic>
      <p:pic>
        <p:nvPicPr>
          <p:cNvPr id="5" name="图片 4">
            <a:extLst>
              <a:ext uri="{FF2B5EF4-FFF2-40B4-BE49-F238E27FC236}">
                <a16:creationId xmlns:a16="http://schemas.microsoft.com/office/drawing/2014/main" id="{00A54C8A-68C6-4426-A71F-5F0310DA41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8123" y="1245332"/>
            <a:ext cx="2052896" cy="3649593"/>
          </a:xfrm>
          <a:prstGeom prst="rect">
            <a:avLst/>
          </a:prstGeom>
        </p:spPr>
      </p:pic>
      <p:pic>
        <p:nvPicPr>
          <p:cNvPr id="7" name="图片 6">
            <a:extLst>
              <a:ext uri="{FF2B5EF4-FFF2-40B4-BE49-F238E27FC236}">
                <a16:creationId xmlns:a16="http://schemas.microsoft.com/office/drawing/2014/main" id="{7AAA0096-57E2-444F-9444-FF0FFFD311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0" y="1245331"/>
            <a:ext cx="2052897" cy="3649594"/>
          </a:xfrm>
          <a:prstGeom prst="rect">
            <a:avLst/>
          </a:prstGeom>
        </p:spPr>
      </p:pic>
      <p:pic>
        <p:nvPicPr>
          <p:cNvPr id="9" name="图片 8">
            <a:extLst>
              <a:ext uri="{FF2B5EF4-FFF2-40B4-BE49-F238E27FC236}">
                <a16:creationId xmlns:a16="http://schemas.microsoft.com/office/drawing/2014/main" id="{0F844F23-9E19-43CD-B783-3A2A8C5C63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06224" y="1245332"/>
            <a:ext cx="2052897" cy="3649594"/>
          </a:xfrm>
          <a:prstGeom prst="rect">
            <a:avLst/>
          </a:prstGeom>
        </p:spPr>
      </p:pic>
      <p:sp>
        <p:nvSpPr>
          <p:cNvPr id="14" name="文本框 13">
            <a:extLst>
              <a:ext uri="{FF2B5EF4-FFF2-40B4-BE49-F238E27FC236}">
                <a16:creationId xmlns:a16="http://schemas.microsoft.com/office/drawing/2014/main" id="{30DDB4C7-5703-444E-B60C-41CF6BD5AE5A}"/>
              </a:ext>
            </a:extLst>
          </p:cNvPr>
          <p:cNvSpPr txBox="1"/>
          <p:nvPr/>
        </p:nvSpPr>
        <p:spPr>
          <a:xfrm>
            <a:off x="1449643" y="930442"/>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制作证件照</a:t>
            </a:r>
          </a:p>
        </p:txBody>
      </p:sp>
      <p:sp>
        <p:nvSpPr>
          <p:cNvPr id="15" name="文本框 14">
            <a:extLst>
              <a:ext uri="{FF2B5EF4-FFF2-40B4-BE49-F238E27FC236}">
                <a16:creationId xmlns:a16="http://schemas.microsoft.com/office/drawing/2014/main" id="{D42165D7-A046-4A89-8975-BD981A091EB5}"/>
              </a:ext>
            </a:extLst>
          </p:cNvPr>
          <p:cNvSpPr txBox="1"/>
          <p:nvPr/>
        </p:nvSpPr>
        <p:spPr>
          <a:xfrm>
            <a:off x="4696699" y="928982"/>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鬼畜全明星识别</a:t>
            </a:r>
          </a:p>
        </p:txBody>
      </p:sp>
      <p:sp>
        <p:nvSpPr>
          <p:cNvPr id="16" name="文本框 15">
            <a:extLst>
              <a:ext uri="{FF2B5EF4-FFF2-40B4-BE49-F238E27FC236}">
                <a16:creationId xmlns:a16="http://schemas.microsoft.com/office/drawing/2014/main" id="{A56919EE-D392-4113-B66F-BB4CE8F7931A}"/>
              </a:ext>
            </a:extLst>
          </p:cNvPr>
          <p:cNvSpPr txBox="1"/>
          <p:nvPr/>
        </p:nvSpPr>
        <p:spPr>
          <a:xfrm>
            <a:off x="7039849" y="928982"/>
            <a:ext cx="1667242" cy="223138"/>
          </a:xfrm>
          <a:prstGeom prst="rect">
            <a:avLst/>
          </a:prstGeom>
          <a:noFill/>
        </p:spPr>
        <p:txBody>
          <a:bodyPr wrap="square" lIns="68580" tIns="34290" rIns="68580" bIns="34290" rtlCol="0">
            <a:spAutoFit/>
          </a:bodyPr>
          <a:lstStyle/>
          <a:p>
            <a:pPr algn="ctr"/>
            <a:r>
              <a:rPr lang="zh-CN" altLang="en-US" sz="1000" b="1" dirty="0">
                <a:solidFill>
                  <a:srgbClr val="1B4367"/>
                </a:solidFill>
                <a:cs typeface="+mn-ea"/>
                <a:sym typeface="+mn-lt"/>
              </a:rPr>
              <a:t>查看更多</a:t>
            </a:r>
            <a:r>
              <a:rPr lang="en-US" altLang="zh-CN" sz="1000" b="1" dirty="0">
                <a:solidFill>
                  <a:srgbClr val="1B4367"/>
                </a:solidFill>
                <a:cs typeface="+mn-ea"/>
                <a:sym typeface="+mn-lt"/>
              </a:rPr>
              <a:t>-</a:t>
            </a:r>
            <a:r>
              <a:rPr lang="zh-CN" altLang="en-US" sz="1000" b="1" dirty="0">
                <a:solidFill>
                  <a:srgbClr val="1B4367"/>
                </a:solidFill>
                <a:cs typeface="+mn-ea"/>
                <a:sym typeface="+mn-lt"/>
              </a:rPr>
              <a:t>识别人物直达</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par>
                          <p:cTn id="22" fill="hold">
                            <p:stCondLst>
                              <p:cond delay="18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4"/>
                                        </p:tgtEl>
                                        <p:attrNameLst>
                                          <p:attrName>ppt_y</p:attrName>
                                        </p:attrNameLst>
                                      </p:cBhvr>
                                      <p:tavLst>
                                        <p:tav tm="0">
                                          <p:val>
                                            <p:strVal val="#ppt_y"/>
                                          </p:val>
                                        </p:tav>
                                        <p:tav tm="100000">
                                          <p:val>
                                            <p:strVal val="#ppt_y"/>
                                          </p:val>
                                        </p:tav>
                                      </p:tavLst>
                                    </p:anim>
                                    <p:anim calcmode="lin" valueType="num">
                                      <p:cBhvr>
                                        <p:cTn id="27"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4"/>
                                        </p:tgtEl>
                                      </p:cBhvr>
                                    </p:animEffect>
                                  </p:childTnLst>
                                </p:cTn>
                              </p:par>
                            </p:childTnLst>
                          </p:cTn>
                        </p:par>
                        <p:par>
                          <p:cTn id="30" fill="hold">
                            <p:stCondLst>
                              <p:cond delay="25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5"/>
                                        </p:tgtEl>
                                        <p:attrNameLst>
                                          <p:attrName>ppt_y</p:attrName>
                                        </p:attrNameLst>
                                      </p:cBhvr>
                                      <p:tavLst>
                                        <p:tav tm="0">
                                          <p:val>
                                            <p:strVal val="#ppt_y"/>
                                          </p:val>
                                        </p:tav>
                                        <p:tav tm="100000">
                                          <p:val>
                                            <p:strVal val="#ppt_y"/>
                                          </p:val>
                                        </p:tav>
                                      </p:tavLst>
                                    </p:anim>
                                    <p:anim calcmode="lin" valueType="num">
                                      <p:cBhvr>
                                        <p:cTn id="3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5"/>
                                        </p:tgtEl>
                                      </p:cBhvr>
                                    </p:animEffect>
                                  </p:childTnLst>
                                </p:cTn>
                              </p:par>
                            </p:childTnLst>
                          </p:cTn>
                        </p:par>
                        <p:par>
                          <p:cTn id="38" fill="hold">
                            <p:stCondLst>
                              <p:cond delay="33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anim calcmode="lin" valueType="num">
                                      <p:cBhvr>
                                        <p:cTn id="43"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106159" y="0"/>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1754187" y="2197100"/>
            <a:ext cx="5635625" cy="111569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单点登录（演示）、安全策略（密码加密、</a:t>
            </a:r>
            <a:r>
              <a:rPr lang="en-US" altLang="zh-CN" sz="3400" b="1" dirty="0">
                <a:solidFill>
                  <a:srgbClr val="1B4367"/>
                </a:solidFill>
                <a:cs typeface="+mn-ea"/>
                <a:sym typeface="+mn-lt"/>
              </a:rPr>
              <a:t>JWT</a:t>
            </a:r>
            <a:r>
              <a:rPr lang="zh-CN" altLang="en-US" sz="3400" b="1" dirty="0">
                <a:solidFill>
                  <a:srgbClr val="1B4367"/>
                </a:solidFill>
                <a:cs typeface="+mn-ea"/>
                <a:sym typeface="+mn-lt"/>
              </a:rPr>
              <a:t>加密）</a:t>
            </a:r>
            <a:endParaRPr lang="en-US" altLang="zh-CN" sz="3400" b="1" dirty="0">
              <a:solidFill>
                <a:srgbClr val="1B4367"/>
              </a:solidFill>
              <a:cs typeface="+mn-ea"/>
              <a:sym typeface="+mn-lt"/>
            </a:endParaRPr>
          </a:p>
        </p:txBody>
      </p:sp>
      <p:sp>
        <p:nvSpPr>
          <p:cNvPr id="105" name="文本框 11"/>
          <p:cNvSpPr txBox="1"/>
          <p:nvPr/>
        </p:nvSpPr>
        <p:spPr>
          <a:xfrm>
            <a:off x="-10274" y="492334"/>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0" y="0"/>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1448718" y="204137"/>
            <a:ext cx="4171762" cy="111569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不要求做得多好，</a:t>
            </a:r>
            <a:endParaRPr lang="en-US" altLang="zh-CN" sz="3400" b="1" dirty="0">
              <a:solidFill>
                <a:srgbClr val="1B4367"/>
              </a:solidFill>
              <a:cs typeface="+mn-ea"/>
              <a:sym typeface="+mn-lt"/>
            </a:endParaRPr>
          </a:p>
          <a:p>
            <a:pPr algn="ctr"/>
            <a:r>
              <a:rPr lang="zh-CN" altLang="en-US" sz="3400" b="1" dirty="0">
                <a:solidFill>
                  <a:srgbClr val="1B4367"/>
                </a:solidFill>
                <a:cs typeface="+mn-ea"/>
                <a:sym typeface="+mn-lt"/>
              </a:rPr>
              <a:t>在乎学到了多少。</a:t>
            </a:r>
          </a:p>
        </p:txBody>
      </p:sp>
      <p:sp>
        <p:nvSpPr>
          <p:cNvPr id="103" name="文本框 11"/>
          <p:cNvSpPr txBox="1"/>
          <p:nvPr/>
        </p:nvSpPr>
        <p:spPr>
          <a:xfrm>
            <a:off x="-116433" y="481136"/>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6" name="文本框 5">
            <a:extLst>
              <a:ext uri="{FF2B5EF4-FFF2-40B4-BE49-F238E27FC236}">
                <a16:creationId xmlns:a16="http://schemas.microsoft.com/office/drawing/2014/main" id="{F6042871-7AED-450F-B613-2A5C658EEB50}"/>
              </a:ext>
            </a:extLst>
          </p:cNvPr>
          <p:cNvSpPr txBox="1"/>
          <p:nvPr/>
        </p:nvSpPr>
        <p:spPr>
          <a:xfrm>
            <a:off x="2266187" y="17323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
        <p:nvSpPr>
          <p:cNvPr id="7" name="文本框 6">
            <a:extLst>
              <a:ext uri="{FF2B5EF4-FFF2-40B4-BE49-F238E27FC236}">
                <a16:creationId xmlns:a16="http://schemas.microsoft.com/office/drawing/2014/main" id="{1F9138AE-2ED0-4069-ACC7-E979C245B5BD}"/>
              </a:ext>
            </a:extLst>
          </p:cNvPr>
          <p:cNvSpPr txBox="1"/>
          <p:nvPr/>
        </p:nvSpPr>
        <p:spPr>
          <a:xfrm>
            <a:off x="2486119" y="2899810"/>
            <a:ext cx="4171761" cy="1454244"/>
          </a:xfrm>
          <a:prstGeom prst="rect">
            <a:avLst/>
          </a:prstGeom>
          <a:noFill/>
        </p:spPr>
        <p:txBody>
          <a:bodyPr wrap="square" lIns="68580" tIns="34290" rIns="68580" bIns="34290" rtlCol="0">
            <a:spAutoFit/>
          </a:bodyPr>
          <a:lstStyle/>
          <a:p>
            <a:pPr algn="ctr">
              <a:defRPr/>
            </a:pPr>
            <a:r>
              <a:rPr lang="zh-CN" altLang="en-US" sz="3000" dirty="0">
                <a:solidFill>
                  <a:srgbClr val="1B4367"/>
                </a:solidFill>
                <a:cs typeface="+mn-ea"/>
                <a:sym typeface="+mn-lt"/>
              </a:rPr>
              <a:t>感谢余老师为我们三位跨专业的小白提供了新颖的概念和宽阔的视野！</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par>
                          <p:cTn id="22" fill="hold">
                            <p:stCondLst>
                              <p:cond delay="235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850"/>
                            </p:stCondLst>
                            <p:childTnLst>
                              <p:par>
                                <p:cTn id="29" presetID="53" presetClass="entr" presetSubtype="16"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231</Words>
  <Application>Microsoft Office PowerPoint</Application>
  <PresentationFormat>全屏显示(16:9)</PresentationFormat>
  <Paragraphs>45</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qhc116</dc:creator>
  <cp:keywords/>
  <dc:description>http://www.ypppt.com/</dc:description>
  <cp:lastModifiedBy>丘 浩成</cp:lastModifiedBy>
  <cp:revision>64</cp:revision>
  <dcterms:created xsi:type="dcterms:W3CDTF">2016-05-20T12:59:00Z</dcterms:created>
  <dcterms:modified xsi:type="dcterms:W3CDTF">2019-11-16T14:22:19Z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