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70" r:id="rId14"/>
    <p:sldId id="271" r:id="rId15"/>
    <p:sldId id="272" r:id="rId16"/>
    <p:sldId id="273" r:id="rId17"/>
    <p:sldId id="266" r:id="rId18"/>
    <p:sldId id="268" r:id="rId1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94"/>
  </p:normalViewPr>
  <p:slideViewPr>
    <p:cSldViewPr snapToGrid="0">
      <p:cViewPr varScale="1">
        <p:scale>
          <a:sx n="121" d="100"/>
          <a:sy n="121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11/8/22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9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7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0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5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4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11/8/22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2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11/8/22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3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11/8/22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7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9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8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11/8/22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020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51" r:id="rId7"/>
    <p:sldLayoutId id="2147483752" r:id="rId8"/>
    <p:sldLayoutId id="2147483753" r:id="rId9"/>
    <p:sldLayoutId id="2147483754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D7050A3-B1DE-4865-BAE7-B35015408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0401EF1-C054-4118-87E7-1621168AD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0600C-75A2-70C9-14C9-DD230E0A8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677" y="1601217"/>
            <a:ext cx="8325572" cy="2387600"/>
          </a:xfrm>
        </p:spPr>
        <p:txBody>
          <a:bodyPr>
            <a:normAutofit/>
          </a:bodyPr>
          <a:lstStyle/>
          <a:p>
            <a:pPr algn="l"/>
            <a:r>
              <a:rPr lang="en-CN" sz="3400" dirty="0"/>
              <a:t>Huggingface</a:t>
            </a:r>
            <a:r>
              <a:rPr lang="en-US" altLang="zh-CN" sz="3400" dirty="0"/>
              <a:t>/</a:t>
            </a:r>
            <a:r>
              <a:rPr lang="en-US" altLang="zh-CN" sz="3400" dirty="0" err="1"/>
              <a:t>txtai</a:t>
            </a:r>
            <a:br>
              <a:rPr lang="en-US" altLang="zh-CN" sz="3400" dirty="0"/>
            </a:br>
            <a:r>
              <a:rPr lang="zh-CN" altLang="en-US" sz="3400" dirty="0"/>
              <a:t>构建的深度学习工具链</a:t>
            </a:r>
            <a:endParaRPr lang="en-CN" sz="3400" dirty="0"/>
          </a:p>
        </p:txBody>
      </p:sp>
      <p:grpSp>
        <p:nvGrpSpPr>
          <p:cNvPr id="54" name="decorative circles">
            <a:extLst>
              <a:ext uri="{FF2B5EF4-FFF2-40B4-BE49-F238E27FC236}">
                <a16:creationId xmlns:a16="http://schemas.microsoft.com/office/drawing/2014/main" id="{499E7689-E646-4066-9AD0-62F46B462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AFEBC98-1CAB-474C-8458-BEB70D8F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C1741FF-E9EA-44E7-90AD-0009B23D9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41A188E-5A43-4269-BD7A-89A6C8F39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D6BB9FB-66A8-4DC7-BE6D-04F08DFF1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9D76882-E899-4E4C-8818-FDEA473A7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239A1762-72AF-8D3D-5FF6-310EF375B9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53" r="-3" b="-3"/>
          <a:stretch/>
        </p:blipFill>
        <p:spPr>
          <a:xfrm>
            <a:off x="6475068" y="1214970"/>
            <a:ext cx="5716932" cy="5643030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74583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92631D-588C-8E76-F360-1F2A8196CA93}"/>
              </a:ext>
            </a:extLst>
          </p:cNvPr>
          <p:cNvSpPr/>
          <p:nvPr/>
        </p:nvSpPr>
        <p:spPr>
          <a:xfrm>
            <a:off x="2669310" y="2818573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文本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AAC4458-27DA-BE88-460C-F8A123C4D516}"/>
              </a:ext>
            </a:extLst>
          </p:cNvPr>
          <p:cNvSpPr/>
          <p:nvPr/>
        </p:nvSpPr>
        <p:spPr>
          <a:xfrm>
            <a:off x="4675677" y="2818573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图像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79CBD2-DF45-8996-1A92-C54B88844E05}"/>
              </a:ext>
            </a:extLst>
          </p:cNvPr>
          <p:cNvSpPr/>
          <p:nvPr/>
        </p:nvSpPr>
        <p:spPr>
          <a:xfrm>
            <a:off x="6682044" y="2833254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音频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C62054B-D841-47AE-AF80-9A7282F688E6}"/>
              </a:ext>
            </a:extLst>
          </p:cNvPr>
          <p:cNvSpPr/>
          <p:nvPr/>
        </p:nvSpPr>
        <p:spPr>
          <a:xfrm>
            <a:off x="8688411" y="2833254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向量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3B3F9447-B27D-7962-D8F9-3014977E5AFE}"/>
              </a:ext>
            </a:extLst>
          </p:cNvPr>
          <p:cNvCxnSpPr>
            <a:stCxn id="6" idx="0"/>
            <a:endCxn id="4" idx="0"/>
          </p:cNvCxnSpPr>
          <p:nvPr/>
        </p:nvCxnSpPr>
        <p:spPr>
          <a:xfrm rot="16200000" flipV="1">
            <a:off x="4268240" y="1815389"/>
            <a:ext cx="12700" cy="2006367"/>
          </a:xfrm>
          <a:prstGeom prst="curvedConnector3">
            <a:avLst>
              <a:gd name="adj1" fmla="val 9389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D83C861-69CE-C3E4-0C10-1BDC11EF6AAC}"/>
              </a:ext>
            </a:extLst>
          </p:cNvPr>
          <p:cNvSpPr txBox="1"/>
          <p:nvPr/>
        </p:nvSpPr>
        <p:spPr>
          <a:xfrm>
            <a:off x="3075985" y="1026916"/>
            <a:ext cx="2390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3600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725549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92631D-588C-8E76-F360-1F2A8196CA93}"/>
              </a:ext>
            </a:extLst>
          </p:cNvPr>
          <p:cNvSpPr/>
          <p:nvPr/>
        </p:nvSpPr>
        <p:spPr>
          <a:xfrm>
            <a:off x="2669310" y="2818573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文本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AAC4458-27DA-BE88-460C-F8A123C4D516}"/>
              </a:ext>
            </a:extLst>
          </p:cNvPr>
          <p:cNvSpPr/>
          <p:nvPr/>
        </p:nvSpPr>
        <p:spPr>
          <a:xfrm>
            <a:off x="4675677" y="2818573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图像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79CBD2-DF45-8996-1A92-C54B88844E05}"/>
              </a:ext>
            </a:extLst>
          </p:cNvPr>
          <p:cNvSpPr/>
          <p:nvPr/>
        </p:nvSpPr>
        <p:spPr>
          <a:xfrm>
            <a:off x="6682044" y="2833254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音频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C62054B-D841-47AE-AF80-9A7282F688E6}"/>
              </a:ext>
            </a:extLst>
          </p:cNvPr>
          <p:cNvSpPr/>
          <p:nvPr/>
        </p:nvSpPr>
        <p:spPr>
          <a:xfrm>
            <a:off x="8688411" y="2833254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向量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C4FF01C0-96D5-8EE3-CA06-57E693384BCA}"/>
              </a:ext>
            </a:extLst>
          </p:cNvPr>
          <p:cNvCxnSpPr>
            <a:stCxn id="4" idx="0"/>
            <a:endCxn id="8" idx="0"/>
          </p:cNvCxnSpPr>
          <p:nvPr/>
        </p:nvCxnSpPr>
        <p:spPr>
          <a:xfrm rot="16200000" flipH="1">
            <a:off x="6267265" y="-183637"/>
            <a:ext cx="14681" cy="6019101"/>
          </a:xfrm>
          <a:prstGeom prst="curvedConnector3">
            <a:avLst>
              <a:gd name="adj1" fmla="val -11152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7DCA842E-CED6-7872-2EFF-7E599EDFC0AD}"/>
              </a:ext>
            </a:extLst>
          </p:cNvPr>
          <p:cNvCxnSpPr>
            <a:stCxn id="6" idx="0"/>
            <a:endCxn id="8" idx="0"/>
          </p:cNvCxnSpPr>
          <p:nvPr/>
        </p:nvCxnSpPr>
        <p:spPr>
          <a:xfrm rot="16200000" flipH="1">
            <a:off x="7270449" y="819546"/>
            <a:ext cx="14681" cy="4012734"/>
          </a:xfrm>
          <a:prstGeom prst="curvedConnector3">
            <a:avLst>
              <a:gd name="adj1" fmla="val -89639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57A31087-B4DE-FF9B-7987-684049925AC9}"/>
              </a:ext>
            </a:extLst>
          </p:cNvPr>
          <p:cNvCxnSpPr>
            <a:stCxn id="7" idx="0"/>
            <a:endCxn id="8" idx="0"/>
          </p:cNvCxnSpPr>
          <p:nvPr/>
        </p:nvCxnSpPr>
        <p:spPr>
          <a:xfrm rot="5400000" flipH="1" flipV="1">
            <a:off x="8280973" y="1830071"/>
            <a:ext cx="12700" cy="2006367"/>
          </a:xfrm>
          <a:prstGeom prst="curvedConnector3">
            <a:avLst>
              <a:gd name="adj1" fmla="val 7378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A4A458-6A44-1103-63E8-6D2CB2F2C311}"/>
              </a:ext>
            </a:extLst>
          </p:cNvPr>
          <p:cNvSpPr txBox="1"/>
          <p:nvPr/>
        </p:nvSpPr>
        <p:spPr>
          <a:xfrm>
            <a:off x="3860801" y="947351"/>
            <a:ext cx="145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3600" dirty="0"/>
              <a:t>BERT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AC3551-60F7-CDD5-E9C0-D7732B6A92F8}"/>
              </a:ext>
            </a:extLst>
          </p:cNvPr>
          <p:cNvSpPr txBox="1"/>
          <p:nvPr/>
        </p:nvSpPr>
        <p:spPr>
          <a:xfrm>
            <a:off x="5129545" y="1426342"/>
            <a:ext cx="1145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3600" dirty="0"/>
              <a:t>CLIP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9A3145-77FD-09B0-F5C3-2746A52F6526}"/>
              </a:ext>
            </a:extLst>
          </p:cNvPr>
          <p:cNvSpPr txBox="1"/>
          <p:nvPr/>
        </p:nvSpPr>
        <p:spPr>
          <a:xfrm>
            <a:off x="6274605" y="2060423"/>
            <a:ext cx="2131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3600" dirty="0"/>
              <a:t>Wav2Vec</a:t>
            </a:r>
          </a:p>
        </p:txBody>
      </p:sp>
    </p:spTree>
    <p:extLst>
      <p:ext uri="{BB962C8B-B14F-4D97-AF65-F5344CB8AC3E}">
        <p14:creationId xmlns:p14="http://schemas.microsoft.com/office/powerpoint/2010/main" val="55339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92631D-588C-8E76-F360-1F2A8196CA93}"/>
              </a:ext>
            </a:extLst>
          </p:cNvPr>
          <p:cNvSpPr/>
          <p:nvPr/>
        </p:nvSpPr>
        <p:spPr>
          <a:xfrm>
            <a:off x="1391879" y="1631755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菠萝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C62054B-D841-47AE-AF80-9A7282F688E6}"/>
              </a:ext>
            </a:extLst>
          </p:cNvPr>
          <p:cNvSpPr/>
          <p:nvPr/>
        </p:nvSpPr>
        <p:spPr>
          <a:xfrm>
            <a:off x="1391878" y="3741469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向量1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DD4C1B0-B1D6-5C3F-F72C-8C5316008090}"/>
              </a:ext>
            </a:extLst>
          </p:cNvPr>
          <p:cNvSpPr/>
          <p:nvPr/>
        </p:nvSpPr>
        <p:spPr>
          <a:xfrm>
            <a:off x="5778528" y="1631754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凤梨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A100473-F7AF-4556-B858-8E7E52A93023}"/>
              </a:ext>
            </a:extLst>
          </p:cNvPr>
          <p:cNvSpPr/>
          <p:nvPr/>
        </p:nvSpPr>
        <p:spPr>
          <a:xfrm>
            <a:off x="5778527" y="3741469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向量2</a:t>
            </a:r>
          </a:p>
        </p:txBody>
      </p:sp>
      <p:sp>
        <p:nvSpPr>
          <p:cNvPr id="10" name="Equal 9">
            <a:extLst>
              <a:ext uri="{FF2B5EF4-FFF2-40B4-BE49-F238E27FC236}">
                <a16:creationId xmlns:a16="http://schemas.microsoft.com/office/drawing/2014/main" id="{27640FAD-DA67-583E-1D93-38E9650F5EFC}"/>
              </a:ext>
            </a:extLst>
          </p:cNvPr>
          <p:cNvSpPr/>
          <p:nvPr/>
        </p:nvSpPr>
        <p:spPr>
          <a:xfrm>
            <a:off x="3531532" y="4061246"/>
            <a:ext cx="1293341" cy="551935"/>
          </a:xfrm>
          <a:prstGeom prst="mathEqual">
            <a:avLst>
              <a:gd name="adj1" fmla="val 14565"/>
              <a:gd name="adj2" fmla="val 20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2E44E7-DA1E-964C-B4AB-F7F30A1BF883}"/>
              </a:ext>
            </a:extLst>
          </p:cNvPr>
          <p:cNvSpPr txBox="1"/>
          <p:nvPr/>
        </p:nvSpPr>
        <p:spPr>
          <a:xfrm>
            <a:off x="3479671" y="1590705"/>
            <a:ext cx="186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语义相似度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A12A62-B982-3E21-6FCB-61FD64C8DA1D}"/>
              </a:ext>
            </a:extLst>
          </p:cNvPr>
          <p:cNvSpPr txBox="1"/>
          <p:nvPr/>
        </p:nvSpPr>
        <p:spPr>
          <a:xfrm>
            <a:off x="3531531" y="4613181"/>
            <a:ext cx="186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距离相似度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73F4E43D-D635-D417-E6F0-0D18621D58F5}"/>
              </a:ext>
            </a:extLst>
          </p:cNvPr>
          <p:cNvSpPr/>
          <p:nvPr/>
        </p:nvSpPr>
        <p:spPr>
          <a:xfrm>
            <a:off x="1822866" y="2989914"/>
            <a:ext cx="329514" cy="584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82942050-3906-79E3-4F8B-22FAECEC799F}"/>
              </a:ext>
            </a:extLst>
          </p:cNvPr>
          <p:cNvSpPr/>
          <p:nvPr/>
        </p:nvSpPr>
        <p:spPr>
          <a:xfrm>
            <a:off x="6209515" y="2989914"/>
            <a:ext cx="329514" cy="584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" name="Equal 20">
            <a:extLst>
              <a:ext uri="{FF2B5EF4-FFF2-40B4-BE49-F238E27FC236}">
                <a16:creationId xmlns:a16="http://schemas.microsoft.com/office/drawing/2014/main" id="{FC6CB553-0C50-BE53-A0CA-C96FA2B57A8B}"/>
              </a:ext>
            </a:extLst>
          </p:cNvPr>
          <p:cNvSpPr/>
          <p:nvPr/>
        </p:nvSpPr>
        <p:spPr>
          <a:xfrm>
            <a:off x="3531531" y="2022382"/>
            <a:ext cx="1293341" cy="551935"/>
          </a:xfrm>
          <a:prstGeom prst="mathEqual">
            <a:avLst>
              <a:gd name="adj1" fmla="val 14565"/>
              <a:gd name="adj2" fmla="val 20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452365-B258-E7D9-050F-075750227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869" y="1305791"/>
            <a:ext cx="922064" cy="1517454"/>
          </a:xfrm>
          <a:prstGeom prst="rect">
            <a:avLst/>
          </a:prstGeom>
        </p:spPr>
      </p:pic>
      <p:sp>
        <p:nvSpPr>
          <p:cNvPr id="7" name="Equal 6">
            <a:extLst>
              <a:ext uri="{FF2B5EF4-FFF2-40B4-BE49-F238E27FC236}">
                <a16:creationId xmlns:a16="http://schemas.microsoft.com/office/drawing/2014/main" id="{28608316-48E0-AD9B-23C1-6B8DFD80BA5E}"/>
              </a:ext>
            </a:extLst>
          </p:cNvPr>
          <p:cNvSpPr/>
          <p:nvPr/>
        </p:nvSpPr>
        <p:spPr>
          <a:xfrm>
            <a:off x="7552873" y="2055992"/>
            <a:ext cx="1293341" cy="551935"/>
          </a:xfrm>
          <a:prstGeom prst="mathEqual">
            <a:avLst>
              <a:gd name="adj1" fmla="val 14565"/>
              <a:gd name="adj2" fmla="val 20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A050E3-571E-4130-5AB8-10DCA456B640}"/>
              </a:ext>
            </a:extLst>
          </p:cNvPr>
          <p:cNvSpPr txBox="1"/>
          <p:nvPr/>
        </p:nvSpPr>
        <p:spPr>
          <a:xfrm>
            <a:off x="7605705" y="1653050"/>
            <a:ext cx="186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语义相似度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9239E00-BA7C-D489-F63A-A77B54CFD028}"/>
              </a:ext>
            </a:extLst>
          </p:cNvPr>
          <p:cNvSpPr/>
          <p:nvPr/>
        </p:nvSpPr>
        <p:spPr>
          <a:xfrm>
            <a:off x="9665155" y="3691914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向量3</a:t>
            </a:r>
          </a:p>
        </p:txBody>
      </p:sp>
      <p:sp>
        <p:nvSpPr>
          <p:cNvPr id="13" name="Equal 12">
            <a:extLst>
              <a:ext uri="{FF2B5EF4-FFF2-40B4-BE49-F238E27FC236}">
                <a16:creationId xmlns:a16="http://schemas.microsoft.com/office/drawing/2014/main" id="{1FDBB588-41A6-F0A1-E92C-25908DC650E9}"/>
              </a:ext>
            </a:extLst>
          </p:cNvPr>
          <p:cNvSpPr/>
          <p:nvPr/>
        </p:nvSpPr>
        <p:spPr>
          <a:xfrm>
            <a:off x="7552874" y="4011693"/>
            <a:ext cx="1293341" cy="551935"/>
          </a:xfrm>
          <a:prstGeom prst="mathEqual">
            <a:avLst>
              <a:gd name="adj1" fmla="val 14565"/>
              <a:gd name="adj2" fmla="val 20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D2B278-E26F-9000-7BBE-79F97F6BD6F8}"/>
              </a:ext>
            </a:extLst>
          </p:cNvPr>
          <p:cNvSpPr txBox="1"/>
          <p:nvPr/>
        </p:nvSpPr>
        <p:spPr>
          <a:xfrm>
            <a:off x="7552873" y="4563628"/>
            <a:ext cx="186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距离相似度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3163B660-1B0E-CD36-77BD-974990062438}"/>
              </a:ext>
            </a:extLst>
          </p:cNvPr>
          <p:cNvSpPr/>
          <p:nvPr/>
        </p:nvSpPr>
        <p:spPr>
          <a:xfrm>
            <a:off x="10096143" y="2989914"/>
            <a:ext cx="329514" cy="584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26365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D2E44E7-DA1E-964C-B4AB-F7F30A1BF883}"/>
              </a:ext>
            </a:extLst>
          </p:cNvPr>
          <p:cNvSpPr txBox="1"/>
          <p:nvPr/>
        </p:nvSpPr>
        <p:spPr>
          <a:xfrm>
            <a:off x="1237906" y="2697954"/>
            <a:ext cx="186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我们的数据</a:t>
            </a:r>
          </a:p>
        </p:txBody>
      </p:sp>
      <p:pic>
        <p:nvPicPr>
          <p:cNvPr id="1026" name="Picture 2" descr="Can you eat too much fruit? - Heart Matters magazine - BHF">
            <a:extLst>
              <a:ext uri="{FF2B5EF4-FFF2-40B4-BE49-F238E27FC236}">
                <a16:creationId xmlns:a16="http://schemas.microsoft.com/office/drawing/2014/main" id="{26045821-CAFE-A9A9-D295-3D20353D7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503" y="1791170"/>
            <a:ext cx="3395622" cy="21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EFA19F-5F74-7368-33A6-E512D917E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408" y="1791170"/>
            <a:ext cx="2750454" cy="21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36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D2E44E7-DA1E-964C-B4AB-F7F30A1BF883}"/>
              </a:ext>
            </a:extLst>
          </p:cNvPr>
          <p:cNvSpPr txBox="1"/>
          <p:nvPr/>
        </p:nvSpPr>
        <p:spPr>
          <a:xfrm>
            <a:off x="4406448" y="4201851"/>
            <a:ext cx="387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分类 = 和已有标签数据相似度对比</a:t>
            </a:r>
          </a:p>
        </p:txBody>
      </p:sp>
      <p:pic>
        <p:nvPicPr>
          <p:cNvPr id="1026" name="Picture 2" descr="Can you eat too much fruit? - Heart Matters magazine - BHF">
            <a:extLst>
              <a:ext uri="{FF2B5EF4-FFF2-40B4-BE49-F238E27FC236}">
                <a16:creationId xmlns:a16="http://schemas.microsoft.com/office/drawing/2014/main" id="{26045821-CAFE-A9A9-D295-3D20353D7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887" y="1246100"/>
            <a:ext cx="3395622" cy="21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EFA19F-5F74-7368-33A6-E512D917E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493" y="1246100"/>
            <a:ext cx="2750454" cy="2182900"/>
          </a:xfrm>
          <a:prstGeom prst="rect">
            <a:avLst/>
          </a:prstGeom>
        </p:spPr>
      </p:pic>
      <p:sp>
        <p:nvSpPr>
          <p:cNvPr id="2" name="AutoShape 2" descr="Can Dogs Eat Kiwi?">
            <a:extLst>
              <a:ext uri="{FF2B5EF4-FFF2-40B4-BE49-F238E27FC236}">
                <a16:creationId xmlns:a16="http://schemas.microsoft.com/office/drawing/2014/main" id="{7C25D4F6-FB7D-B5F0-5E0E-4F523E5A0D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N"/>
          </a:p>
        </p:txBody>
      </p:sp>
      <p:pic>
        <p:nvPicPr>
          <p:cNvPr id="7" name="Picture 6" descr="A picture containing kiwi, fruit&#10;&#10;Description automatically generated">
            <a:extLst>
              <a:ext uri="{FF2B5EF4-FFF2-40B4-BE49-F238E27FC236}">
                <a16:creationId xmlns:a16="http://schemas.microsoft.com/office/drawing/2014/main" id="{8CE76ECF-4079-2C41-11F2-ED0BFECC4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509" y="4884825"/>
            <a:ext cx="1744980" cy="1454150"/>
          </a:xfrm>
          <a:prstGeom prst="rect">
            <a:avLst/>
          </a:prstGeom>
        </p:spPr>
      </p:pic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69E22F22-E9D8-2429-D78E-D41BCFB2D14E}"/>
              </a:ext>
            </a:extLst>
          </p:cNvPr>
          <p:cNvCxnSpPr>
            <a:stCxn id="7" idx="0"/>
            <a:endCxn id="1026" idx="2"/>
          </p:cNvCxnSpPr>
          <p:nvPr/>
        </p:nvCxnSpPr>
        <p:spPr>
          <a:xfrm rot="16200000" flipV="1">
            <a:off x="3892937" y="2871762"/>
            <a:ext cx="1455825" cy="25703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4F7AD30-F420-E118-B6F3-33CAC94EAC08}"/>
              </a:ext>
            </a:extLst>
          </p:cNvPr>
          <p:cNvCxnSpPr>
            <a:stCxn id="7" idx="0"/>
            <a:endCxn id="6" idx="2"/>
          </p:cNvCxnSpPr>
          <p:nvPr/>
        </p:nvCxnSpPr>
        <p:spPr>
          <a:xfrm rot="5400000" flipH="1" flipV="1">
            <a:off x="6491947" y="2843053"/>
            <a:ext cx="1455825" cy="26277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469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D2E44E7-DA1E-964C-B4AB-F7F30A1BF883}"/>
              </a:ext>
            </a:extLst>
          </p:cNvPr>
          <p:cNvSpPr txBox="1"/>
          <p:nvPr/>
        </p:nvSpPr>
        <p:spPr>
          <a:xfrm>
            <a:off x="4744200" y="4254627"/>
            <a:ext cx="387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搜索 = 和已有数据相似度对比</a:t>
            </a:r>
          </a:p>
        </p:txBody>
      </p:sp>
      <p:pic>
        <p:nvPicPr>
          <p:cNvPr id="1026" name="Picture 2" descr="Can you eat too much fruit? - Heart Matters magazine - BHF">
            <a:extLst>
              <a:ext uri="{FF2B5EF4-FFF2-40B4-BE49-F238E27FC236}">
                <a16:creationId xmlns:a16="http://schemas.microsoft.com/office/drawing/2014/main" id="{26045821-CAFE-A9A9-D295-3D20353D7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887" y="1246100"/>
            <a:ext cx="3395622" cy="21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EFA19F-5F74-7368-33A6-E512D917E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493" y="1246100"/>
            <a:ext cx="2750454" cy="2182900"/>
          </a:xfrm>
          <a:prstGeom prst="rect">
            <a:avLst/>
          </a:prstGeom>
        </p:spPr>
      </p:pic>
      <p:sp>
        <p:nvSpPr>
          <p:cNvPr id="2" name="AutoShape 2" descr="Can Dogs Eat Kiwi?">
            <a:extLst>
              <a:ext uri="{FF2B5EF4-FFF2-40B4-BE49-F238E27FC236}">
                <a16:creationId xmlns:a16="http://schemas.microsoft.com/office/drawing/2014/main" id="{7C25D4F6-FB7D-B5F0-5E0E-4F523E5A0D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N"/>
          </a:p>
        </p:txBody>
      </p:sp>
      <p:pic>
        <p:nvPicPr>
          <p:cNvPr id="7" name="Picture 6" descr="A picture containing kiwi, fruit&#10;&#10;Description automatically generated">
            <a:extLst>
              <a:ext uri="{FF2B5EF4-FFF2-40B4-BE49-F238E27FC236}">
                <a16:creationId xmlns:a16="http://schemas.microsoft.com/office/drawing/2014/main" id="{8CE76ECF-4079-2C41-11F2-ED0BFECC4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509" y="4884825"/>
            <a:ext cx="1744980" cy="1454150"/>
          </a:xfrm>
          <a:prstGeom prst="rect">
            <a:avLst/>
          </a:prstGeom>
        </p:spPr>
      </p:pic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69E22F22-E9D8-2429-D78E-D41BCFB2D14E}"/>
              </a:ext>
            </a:extLst>
          </p:cNvPr>
          <p:cNvCxnSpPr>
            <a:stCxn id="7" idx="0"/>
            <a:endCxn id="1026" idx="2"/>
          </p:cNvCxnSpPr>
          <p:nvPr/>
        </p:nvCxnSpPr>
        <p:spPr>
          <a:xfrm rot="16200000" flipV="1">
            <a:off x="3892937" y="2871762"/>
            <a:ext cx="1455825" cy="25703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4F7AD30-F420-E118-B6F3-33CAC94EAC08}"/>
              </a:ext>
            </a:extLst>
          </p:cNvPr>
          <p:cNvCxnSpPr>
            <a:stCxn id="7" idx="0"/>
            <a:endCxn id="6" idx="2"/>
          </p:cNvCxnSpPr>
          <p:nvPr/>
        </p:nvCxnSpPr>
        <p:spPr>
          <a:xfrm rot="5400000" flipH="1" flipV="1">
            <a:off x="6491947" y="2843053"/>
            <a:ext cx="1455825" cy="26277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06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D2E44E7-DA1E-964C-B4AB-F7F30A1BF883}"/>
              </a:ext>
            </a:extLst>
          </p:cNvPr>
          <p:cNvSpPr txBox="1"/>
          <p:nvPr/>
        </p:nvSpPr>
        <p:spPr>
          <a:xfrm>
            <a:off x="4480589" y="4831275"/>
            <a:ext cx="387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聚类 = 数据之间的相似度对比</a:t>
            </a:r>
          </a:p>
        </p:txBody>
      </p:sp>
      <p:pic>
        <p:nvPicPr>
          <p:cNvPr id="1026" name="Picture 2" descr="Can you eat too much fruit? - Heart Matters magazine - BHF">
            <a:extLst>
              <a:ext uri="{FF2B5EF4-FFF2-40B4-BE49-F238E27FC236}">
                <a16:creationId xmlns:a16="http://schemas.microsoft.com/office/drawing/2014/main" id="{26045821-CAFE-A9A9-D295-3D20353D7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887" y="1246100"/>
            <a:ext cx="3395622" cy="21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EFA19F-5F74-7368-33A6-E512D917E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493" y="1246100"/>
            <a:ext cx="2750454" cy="2182900"/>
          </a:xfrm>
          <a:prstGeom prst="rect">
            <a:avLst/>
          </a:prstGeom>
        </p:spPr>
      </p:pic>
      <p:sp>
        <p:nvSpPr>
          <p:cNvPr id="2" name="AutoShape 2" descr="Can Dogs Eat Kiwi?">
            <a:extLst>
              <a:ext uri="{FF2B5EF4-FFF2-40B4-BE49-F238E27FC236}">
                <a16:creationId xmlns:a16="http://schemas.microsoft.com/office/drawing/2014/main" id="{7C25D4F6-FB7D-B5F0-5E0E-4F523E5A0D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N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FF206E6E-7319-CDE8-502C-443A60332E94}"/>
              </a:ext>
            </a:extLst>
          </p:cNvPr>
          <p:cNvCxnSpPr>
            <a:cxnSpLocks/>
            <a:stCxn id="1026" idx="2"/>
            <a:endCxn id="6" idx="2"/>
          </p:cNvCxnSpPr>
          <p:nvPr/>
        </p:nvCxnSpPr>
        <p:spPr>
          <a:xfrm rot="16200000" flipH="1">
            <a:off x="5934709" y="829989"/>
            <a:ext cx="12700" cy="5198022"/>
          </a:xfrm>
          <a:prstGeom prst="curvedConnector3">
            <a:avLst>
              <a:gd name="adj1" fmla="val 1101081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777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ADF9B1F-6EC1-6613-F97E-09E0614AC732}"/>
              </a:ext>
            </a:extLst>
          </p:cNvPr>
          <p:cNvGrpSpPr/>
          <p:nvPr/>
        </p:nvGrpSpPr>
        <p:grpSpPr>
          <a:xfrm>
            <a:off x="4164227" y="492584"/>
            <a:ext cx="2560469" cy="2170297"/>
            <a:chOff x="4164227" y="492584"/>
            <a:chExt cx="2560469" cy="2170297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C62054B-D841-47AE-AF80-9A7282F688E6}"/>
                </a:ext>
              </a:extLst>
            </p:cNvPr>
            <p:cNvSpPr/>
            <p:nvPr/>
          </p:nvSpPr>
          <p:spPr>
            <a:xfrm>
              <a:off x="5533205" y="492584"/>
              <a:ext cx="1191491" cy="11914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向量</a:t>
              </a:r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8FCBBDB5-BA94-A1E1-A47B-A56FD2323BF3}"/>
                </a:ext>
              </a:extLst>
            </p:cNvPr>
            <p:cNvSpPr/>
            <p:nvPr/>
          </p:nvSpPr>
          <p:spPr>
            <a:xfrm>
              <a:off x="5339616" y="620271"/>
              <a:ext cx="1191491" cy="11914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向量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A6D934E3-7ADE-5FDF-6B69-5DBD5EB20EE8}"/>
                </a:ext>
              </a:extLst>
            </p:cNvPr>
            <p:cNvSpPr/>
            <p:nvPr/>
          </p:nvSpPr>
          <p:spPr>
            <a:xfrm>
              <a:off x="5146027" y="747958"/>
              <a:ext cx="1191491" cy="11914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向量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AF04955-ED8E-3C44-20AA-94E6004C692A}"/>
                </a:ext>
              </a:extLst>
            </p:cNvPr>
            <p:cNvSpPr/>
            <p:nvPr/>
          </p:nvSpPr>
          <p:spPr>
            <a:xfrm>
              <a:off x="4952438" y="892682"/>
              <a:ext cx="1191491" cy="11914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向量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C490BCD-CC2E-F7D2-A0E4-E09BCF6F4CB2}"/>
                </a:ext>
              </a:extLst>
            </p:cNvPr>
            <p:cNvSpPr/>
            <p:nvPr/>
          </p:nvSpPr>
          <p:spPr>
            <a:xfrm>
              <a:off x="4744994" y="1071292"/>
              <a:ext cx="1191491" cy="11914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向量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08A500A8-7AE0-0C3A-06FD-51486FF44C59}"/>
                </a:ext>
              </a:extLst>
            </p:cNvPr>
            <p:cNvSpPr/>
            <p:nvPr/>
          </p:nvSpPr>
          <p:spPr>
            <a:xfrm>
              <a:off x="4551405" y="1198979"/>
              <a:ext cx="1191491" cy="11914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向量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4CD4B02-59F4-C544-04BC-652B492D8471}"/>
                </a:ext>
              </a:extLst>
            </p:cNvPr>
            <p:cNvSpPr/>
            <p:nvPr/>
          </p:nvSpPr>
          <p:spPr>
            <a:xfrm>
              <a:off x="4357816" y="1326666"/>
              <a:ext cx="1191491" cy="11914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向量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7C263D07-A18A-BFF4-786B-9D7AA371E808}"/>
                </a:ext>
              </a:extLst>
            </p:cNvPr>
            <p:cNvSpPr/>
            <p:nvPr/>
          </p:nvSpPr>
          <p:spPr>
            <a:xfrm>
              <a:off x="4164227" y="1471390"/>
              <a:ext cx="1191491" cy="11914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向量</a:t>
              </a:r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8FE13F0-1126-4F1E-8F4B-7C940F9DBC45}"/>
              </a:ext>
            </a:extLst>
          </p:cNvPr>
          <p:cNvSpPr/>
          <p:nvPr/>
        </p:nvSpPr>
        <p:spPr>
          <a:xfrm>
            <a:off x="4904509" y="3871785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索引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1E6FC291-8AE9-25EE-D28A-DF5DE42B058F}"/>
              </a:ext>
            </a:extLst>
          </p:cNvPr>
          <p:cNvSpPr/>
          <p:nvPr/>
        </p:nvSpPr>
        <p:spPr>
          <a:xfrm>
            <a:off x="5299176" y="2813785"/>
            <a:ext cx="402156" cy="7676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06FF7D-A54B-F481-E1AE-28D366445E6B}"/>
              </a:ext>
            </a:extLst>
          </p:cNvPr>
          <p:cNvSpPr txBox="1"/>
          <p:nvPr/>
        </p:nvSpPr>
        <p:spPr>
          <a:xfrm>
            <a:off x="3922708" y="5369014"/>
            <a:ext cx="315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FAISS/ANNOY/HNSWLIB</a:t>
            </a:r>
          </a:p>
        </p:txBody>
      </p:sp>
    </p:spTree>
    <p:extLst>
      <p:ext uri="{BB962C8B-B14F-4D97-AF65-F5344CB8AC3E}">
        <p14:creationId xmlns:p14="http://schemas.microsoft.com/office/powerpoint/2010/main" val="4042636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8FE13F0-1126-4F1E-8F4B-7C940F9DBC45}"/>
              </a:ext>
            </a:extLst>
          </p:cNvPr>
          <p:cNvSpPr/>
          <p:nvPr/>
        </p:nvSpPr>
        <p:spPr>
          <a:xfrm>
            <a:off x="4929223" y="4819134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模型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06FF7D-A54B-F481-E1AE-28D366445E6B}"/>
              </a:ext>
            </a:extLst>
          </p:cNvPr>
          <p:cNvSpPr txBox="1"/>
          <p:nvPr/>
        </p:nvSpPr>
        <p:spPr>
          <a:xfrm>
            <a:off x="5739152" y="3700706"/>
            <a:ext cx="315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TXTAI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6F860-925C-A250-85FA-777C072BBF0F}"/>
              </a:ext>
            </a:extLst>
          </p:cNvPr>
          <p:cNvSpPr txBox="1"/>
          <p:nvPr/>
        </p:nvSpPr>
        <p:spPr>
          <a:xfrm>
            <a:off x="5739152" y="5230213"/>
            <a:ext cx="315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HUGGINGFACE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E608A94-172B-9398-0A15-550020D37841}"/>
              </a:ext>
            </a:extLst>
          </p:cNvPr>
          <p:cNvSpPr/>
          <p:nvPr/>
        </p:nvSpPr>
        <p:spPr>
          <a:xfrm>
            <a:off x="4929223" y="3289627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工具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9F6FDF-63D7-D500-4F6A-723FAD662412}"/>
              </a:ext>
            </a:extLst>
          </p:cNvPr>
          <p:cNvSpPr/>
          <p:nvPr/>
        </p:nvSpPr>
        <p:spPr>
          <a:xfrm>
            <a:off x="5055411" y="1979547"/>
            <a:ext cx="972064" cy="97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SQL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C3666E-545C-93B9-2D91-EC7BA055D080}"/>
              </a:ext>
            </a:extLst>
          </p:cNvPr>
          <p:cNvSpPr/>
          <p:nvPr/>
        </p:nvSpPr>
        <p:spPr>
          <a:xfrm>
            <a:off x="3719385" y="2014149"/>
            <a:ext cx="972064" cy="97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RESTFul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7B5D83-CF5B-A86B-29CC-EECDC5491E72}"/>
              </a:ext>
            </a:extLst>
          </p:cNvPr>
          <p:cNvSpPr/>
          <p:nvPr/>
        </p:nvSpPr>
        <p:spPr>
          <a:xfrm>
            <a:off x="6577917" y="2014149"/>
            <a:ext cx="972064" cy="97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9CFBA-B40F-3785-9AFC-F7C84BB6A0E8}"/>
              </a:ext>
            </a:extLst>
          </p:cNvPr>
          <p:cNvSpPr txBox="1"/>
          <p:nvPr/>
        </p:nvSpPr>
        <p:spPr>
          <a:xfrm>
            <a:off x="7316698" y="2315515"/>
            <a:ext cx="315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接口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F9AD41-274A-432A-BE4C-0554C5ADE2DF}"/>
              </a:ext>
            </a:extLst>
          </p:cNvPr>
          <p:cNvSpPr txBox="1"/>
          <p:nvPr/>
        </p:nvSpPr>
        <p:spPr>
          <a:xfrm>
            <a:off x="2044481" y="1098940"/>
            <a:ext cx="776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文本搜索</a:t>
            </a:r>
            <a:r>
              <a:rPr lang="en-US" altLang="zh-CN" dirty="0"/>
              <a:t>/</a:t>
            </a:r>
            <a:r>
              <a:rPr lang="zh-CN" altLang="en-US" dirty="0"/>
              <a:t>图像搜索</a:t>
            </a:r>
            <a:r>
              <a:rPr lang="en-US" altLang="zh-CN" dirty="0"/>
              <a:t>/</a:t>
            </a:r>
            <a:r>
              <a:rPr lang="zh-CN" altLang="en-US" dirty="0"/>
              <a:t>意图识别</a:t>
            </a:r>
            <a:r>
              <a:rPr lang="en-US" altLang="zh-CN" dirty="0"/>
              <a:t>/</a:t>
            </a:r>
            <a:r>
              <a:rPr lang="zh-CN" altLang="en-US" dirty="0"/>
              <a:t>人脸识别</a:t>
            </a:r>
            <a:r>
              <a:rPr lang="en-US" altLang="zh-CN" dirty="0"/>
              <a:t>/...</a:t>
            </a:r>
            <a:endParaRPr lang="en-CN" dirty="0"/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C9E8494B-DB1F-C17C-F362-F2792E3ACF4C}"/>
              </a:ext>
            </a:extLst>
          </p:cNvPr>
          <p:cNvSpPr/>
          <p:nvPr/>
        </p:nvSpPr>
        <p:spPr>
          <a:xfrm>
            <a:off x="5436973" y="1713470"/>
            <a:ext cx="214184" cy="1729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BA0D412A-3C4C-0DCC-D94D-3B4F9723A6D2}"/>
              </a:ext>
            </a:extLst>
          </p:cNvPr>
          <p:cNvSpPr/>
          <p:nvPr/>
        </p:nvSpPr>
        <p:spPr>
          <a:xfrm>
            <a:off x="5417876" y="3034122"/>
            <a:ext cx="214184" cy="1729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BAC3EF9E-1E4A-C515-33B9-9D3C173B137F}"/>
              </a:ext>
            </a:extLst>
          </p:cNvPr>
          <p:cNvSpPr/>
          <p:nvPr/>
        </p:nvSpPr>
        <p:spPr>
          <a:xfrm>
            <a:off x="5417876" y="4574599"/>
            <a:ext cx="214184" cy="1729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208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92631D-588C-8E76-F360-1F2A8196CA93}"/>
              </a:ext>
            </a:extLst>
          </p:cNvPr>
          <p:cNvSpPr/>
          <p:nvPr/>
        </p:nvSpPr>
        <p:spPr>
          <a:xfrm>
            <a:off x="2669310" y="2818573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文本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AAC4458-27DA-BE88-460C-F8A123C4D516}"/>
              </a:ext>
            </a:extLst>
          </p:cNvPr>
          <p:cNvSpPr/>
          <p:nvPr/>
        </p:nvSpPr>
        <p:spPr>
          <a:xfrm>
            <a:off x="4675677" y="2818573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图像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79CBD2-DF45-8996-1A92-C54B88844E05}"/>
              </a:ext>
            </a:extLst>
          </p:cNvPr>
          <p:cNvSpPr/>
          <p:nvPr/>
        </p:nvSpPr>
        <p:spPr>
          <a:xfrm>
            <a:off x="6682044" y="2833254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音频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C62054B-D841-47AE-AF80-9A7282F688E6}"/>
              </a:ext>
            </a:extLst>
          </p:cNvPr>
          <p:cNvSpPr/>
          <p:nvPr/>
        </p:nvSpPr>
        <p:spPr>
          <a:xfrm>
            <a:off x="8688411" y="2833254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向量</a:t>
            </a:r>
          </a:p>
        </p:txBody>
      </p:sp>
      <p:sp>
        <p:nvSpPr>
          <p:cNvPr id="9" name="Equal 8">
            <a:extLst>
              <a:ext uri="{FF2B5EF4-FFF2-40B4-BE49-F238E27FC236}">
                <a16:creationId xmlns:a16="http://schemas.microsoft.com/office/drawing/2014/main" id="{F1BA2C1B-9A45-513C-109A-E1C3965E9188}"/>
              </a:ext>
            </a:extLst>
          </p:cNvPr>
          <p:cNvSpPr/>
          <p:nvPr/>
        </p:nvSpPr>
        <p:spPr>
          <a:xfrm>
            <a:off x="3931112" y="3151908"/>
            <a:ext cx="674254" cy="55418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0" name="Equal 9">
            <a:extLst>
              <a:ext uri="{FF2B5EF4-FFF2-40B4-BE49-F238E27FC236}">
                <a16:creationId xmlns:a16="http://schemas.microsoft.com/office/drawing/2014/main" id="{648C091F-6B06-B8CD-9C82-F1A438667C1B}"/>
              </a:ext>
            </a:extLst>
          </p:cNvPr>
          <p:cNvSpPr/>
          <p:nvPr/>
        </p:nvSpPr>
        <p:spPr>
          <a:xfrm>
            <a:off x="5937479" y="3151908"/>
            <a:ext cx="674254" cy="55418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1" name="Equal 10">
            <a:extLst>
              <a:ext uri="{FF2B5EF4-FFF2-40B4-BE49-F238E27FC236}">
                <a16:creationId xmlns:a16="http://schemas.microsoft.com/office/drawing/2014/main" id="{BFFD7EC5-B0E0-B6B4-9DD2-2D9A16921F53}"/>
              </a:ext>
            </a:extLst>
          </p:cNvPr>
          <p:cNvSpPr/>
          <p:nvPr/>
        </p:nvSpPr>
        <p:spPr>
          <a:xfrm>
            <a:off x="7943846" y="3151908"/>
            <a:ext cx="674254" cy="55418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01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92631D-588C-8E76-F360-1F2A8196CA93}"/>
              </a:ext>
            </a:extLst>
          </p:cNvPr>
          <p:cNvSpPr/>
          <p:nvPr/>
        </p:nvSpPr>
        <p:spPr>
          <a:xfrm>
            <a:off x="2669310" y="2818573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文本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AAC4458-27DA-BE88-460C-F8A123C4D516}"/>
              </a:ext>
            </a:extLst>
          </p:cNvPr>
          <p:cNvSpPr/>
          <p:nvPr/>
        </p:nvSpPr>
        <p:spPr>
          <a:xfrm>
            <a:off x="4675677" y="2818573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图像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79CBD2-DF45-8996-1A92-C54B88844E05}"/>
              </a:ext>
            </a:extLst>
          </p:cNvPr>
          <p:cNvSpPr/>
          <p:nvPr/>
        </p:nvSpPr>
        <p:spPr>
          <a:xfrm>
            <a:off x="6682044" y="2833254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音频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C62054B-D841-47AE-AF80-9A7282F688E6}"/>
              </a:ext>
            </a:extLst>
          </p:cNvPr>
          <p:cNvSpPr/>
          <p:nvPr/>
        </p:nvSpPr>
        <p:spPr>
          <a:xfrm>
            <a:off x="8688411" y="2833254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向量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1E0BF412-9B79-703F-6319-FEB99C2C0441}"/>
              </a:ext>
            </a:extLst>
          </p:cNvPr>
          <p:cNvCxnSpPr>
            <a:stCxn id="4" idx="2"/>
            <a:endCxn id="8" idx="2"/>
          </p:cNvCxnSpPr>
          <p:nvPr/>
        </p:nvCxnSpPr>
        <p:spPr>
          <a:xfrm rot="16200000" flipH="1">
            <a:off x="6267266" y="1007853"/>
            <a:ext cx="14681" cy="6019101"/>
          </a:xfrm>
          <a:prstGeom prst="curvedConnector3">
            <a:avLst>
              <a:gd name="adj1" fmla="val 71427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70C87D-C620-B568-E06A-0EC3AE303FDE}"/>
              </a:ext>
            </a:extLst>
          </p:cNvPr>
          <p:cNvSpPr txBox="1"/>
          <p:nvPr/>
        </p:nvSpPr>
        <p:spPr>
          <a:xfrm>
            <a:off x="5717059" y="4934465"/>
            <a:ext cx="1145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3600" dirty="0"/>
              <a:t>BERT</a:t>
            </a:r>
          </a:p>
        </p:txBody>
      </p:sp>
    </p:spTree>
    <p:extLst>
      <p:ext uri="{BB962C8B-B14F-4D97-AF65-F5344CB8AC3E}">
        <p14:creationId xmlns:p14="http://schemas.microsoft.com/office/powerpoint/2010/main" val="82858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92631D-588C-8E76-F360-1F2A8196CA93}"/>
              </a:ext>
            </a:extLst>
          </p:cNvPr>
          <p:cNvSpPr/>
          <p:nvPr/>
        </p:nvSpPr>
        <p:spPr>
          <a:xfrm>
            <a:off x="2669310" y="2818573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文本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AAC4458-27DA-BE88-460C-F8A123C4D516}"/>
              </a:ext>
            </a:extLst>
          </p:cNvPr>
          <p:cNvSpPr/>
          <p:nvPr/>
        </p:nvSpPr>
        <p:spPr>
          <a:xfrm>
            <a:off x="4675677" y="2818573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图像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79CBD2-DF45-8996-1A92-C54B88844E05}"/>
              </a:ext>
            </a:extLst>
          </p:cNvPr>
          <p:cNvSpPr/>
          <p:nvPr/>
        </p:nvSpPr>
        <p:spPr>
          <a:xfrm>
            <a:off x="6682044" y="2833254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音频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C62054B-D841-47AE-AF80-9A7282F688E6}"/>
              </a:ext>
            </a:extLst>
          </p:cNvPr>
          <p:cNvSpPr/>
          <p:nvPr/>
        </p:nvSpPr>
        <p:spPr>
          <a:xfrm>
            <a:off x="8688411" y="2833254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向量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CB8E35B6-7F00-6395-0B7C-ECF491D2BBE4}"/>
              </a:ext>
            </a:extLst>
          </p:cNvPr>
          <p:cNvCxnSpPr>
            <a:stCxn id="6" idx="0"/>
            <a:endCxn id="8" idx="0"/>
          </p:cNvCxnSpPr>
          <p:nvPr/>
        </p:nvCxnSpPr>
        <p:spPr>
          <a:xfrm rot="16200000" flipH="1">
            <a:off x="7270449" y="819546"/>
            <a:ext cx="14681" cy="4012734"/>
          </a:xfrm>
          <a:prstGeom prst="curvedConnector3">
            <a:avLst>
              <a:gd name="adj1" fmla="val -7785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E42452-AA58-36FA-D93B-E99289ADA668}"/>
              </a:ext>
            </a:extLst>
          </p:cNvPr>
          <p:cNvSpPr txBox="1"/>
          <p:nvPr/>
        </p:nvSpPr>
        <p:spPr>
          <a:xfrm>
            <a:off x="6705259" y="1442415"/>
            <a:ext cx="1145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3600" dirty="0"/>
              <a:t>CLIP</a:t>
            </a:r>
          </a:p>
        </p:txBody>
      </p:sp>
    </p:spTree>
    <p:extLst>
      <p:ext uri="{BB962C8B-B14F-4D97-AF65-F5344CB8AC3E}">
        <p14:creationId xmlns:p14="http://schemas.microsoft.com/office/powerpoint/2010/main" val="279738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92631D-588C-8E76-F360-1F2A8196CA93}"/>
              </a:ext>
            </a:extLst>
          </p:cNvPr>
          <p:cNvSpPr/>
          <p:nvPr/>
        </p:nvSpPr>
        <p:spPr>
          <a:xfrm>
            <a:off x="2669310" y="2818573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文本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AAC4458-27DA-BE88-460C-F8A123C4D516}"/>
              </a:ext>
            </a:extLst>
          </p:cNvPr>
          <p:cNvSpPr/>
          <p:nvPr/>
        </p:nvSpPr>
        <p:spPr>
          <a:xfrm>
            <a:off x="4675677" y="2818573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图像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79CBD2-DF45-8996-1A92-C54B88844E05}"/>
              </a:ext>
            </a:extLst>
          </p:cNvPr>
          <p:cNvSpPr/>
          <p:nvPr/>
        </p:nvSpPr>
        <p:spPr>
          <a:xfrm>
            <a:off x="6682044" y="2833254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音频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C62054B-D841-47AE-AF80-9A7282F688E6}"/>
              </a:ext>
            </a:extLst>
          </p:cNvPr>
          <p:cNvSpPr/>
          <p:nvPr/>
        </p:nvSpPr>
        <p:spPr>
          <a:xfrm>
            <a:off x="8688411" y="2833254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向量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E9EB73B-7682-69A1-2255-5FEB0E376E58}"/>
              </a:ext>
            </a:extLst>
          </p:cNvPr>
          <p:cNvSpPr/>
          <p:nvPr/>
        </p:nvSpPr>
        <p:spPr>
          <a:xfrm>
            <a:off x="5023833" y="3134497"/>
            <a:ext cx="833849" cy="87556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人脸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B6061628-2BB4-97CE-63FC-898B75FBD79F}"/>
              </a:ext>
            </a:extLst>
          </p:cNvPr>
          <p:cNvCxnSpPr>
            <a:stCxn id="2" idx="2"/>
            <a:endCxn id="8" idx="2"/>
          </p:cNvCxnSpPr>
          <p:nvPr/>
        </p:nvCxnSpPr>
        <p:spPr>
          <a:xfrm rot="16200000" flipH="1">
            <a:off x="7355117" y="2095704"/>
            <a:ext cx="14681" cy="3843399"/>
          </a:xfrm>
          <a:prstGeom prst="curvedConnector3">
            <a:avLst>
              <a:gd name="adj1" fmla="val 49116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9CFB16-64B1-10FC-55F2-55E9DE6E1E43}"/>
              </a:ext>
            </a:extLst>
          </p:cNvPr>
          <p:cNvSpPr txBox="1"/>
          <p:nvPr/>
        </p:nvSpPr>
        <p:spPr>
          <a:xfrm>
            <a:off x="6360585" y="4577143"/>
            <a:ext cx="200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3600" dirty="0"/>
              <a:t>ArcFace</a:t>
            </a:r>
          </a:p>
        </p:txBody>
      </p:sp>
    </p:spTree>
    <p:extLst>
      <p:ext uri="{BB962C8B-B14F-4D97-AF65-F5344CB8AC3E}">
        <p14:creationId xmlns:p14="http://schemas.microsoft.com/office/powerpoint/2010/main" val="21611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92631D-588C-8E76-F360-1F2A8196CA93}"/>
              </a:ext>
            </a:extLst>
          </p:cNvPr>
          <p:cNvSpPr/>
          <p:nvPr/>
        </p:nvSpPr>
        <p:spPr>
          <a:xfrm>
            <a:off x="2669310" y="2818573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文本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AAC4458-27DA-BE88-460C-F8A123C4D516}"/>
              </a:ext>
            </a:extLst>
          </p:cNvPr>
          <p:cNvSpPr/>
          <p:nvPr/>
        </p:nvSpPr>
        <p:spPr>
          <a:xfrm>
            <a:off x="4675677" y="2818573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图像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79CBD2-DF45-8996-1A92-C54B88844E05}"/>
              </a:ext>
            </a:extLst>
          </p:cNvPr>
          <p:cNvSpPr/>
          <p:nvPr/>
        </p:nvSpPr>
        <p:spPr>
          <a:xfrm>
            <a:off x="6682044" y="2833254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音频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C62054B-D841-47AE-AF80-9A7282F688E6}"/>
              </a:ext>
            </a:extLst>
          </p:cNvPr>
          <p:cNvSpPr/>
          <p:nvPr/>
        </p:nvSpPr>
        <p:spPr>
          <a:xfrm>
            <a:off x="8688411" y="2833254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向量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BAADB53C-DC16-8B59-41FD-EED437156419}"/>
              </a:ext>
            </a:extLst>
          </p:cNvPr>
          <p:cNvCxnSpPr>
            <a:stCxn id="7" idx="2"/>
            <a:endCxn id="8" idx="2"/>
          </p:cNvCxnSpPr>
          <p:nvPr/>
        </p:nvCxnSpPr>
        <p:spPr>
          <a:xfrm rot="16200000" flipH="1">
            <a:off x="8280973" y="3021561"/>
            <a:ext cx="12700" cy="2006367"/>
          </a:xfrm>
          <a:prstGeom prst="curvedConnector3">
            <a:avLst>
              <a:gd name="adj1" fmla="val 5961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407844-F84F-DEC6-F4A7-D99D2DBD495E}"/>
              </a:ext>
            </a:extLst>
          </p:cNvPr>
          <p:cNvSpPr txBox="1"/>
          <p:nvPr/>
        </p:nvSpPr>
        <p:spPr>
          <a:xfrm>
            <a:off x="7125398" y="4569904"/>
            <a:ext cx="216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3600" dirty="0"/>
              <a:t>Wav2Vec</a:t>
            </a:r>
          </a:p>
        </p:txBody>
      </p:sp>
    </p:spTree>
    <p:extLst>
      <p:ext uri="{BB962C8B-B14F-4D97-AF65-F5344CB8AC3E}">
        <p14:creationId xmlns:p14="http://schemas.microsoft.com/office/powerpoint/2010/main" val="389364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92631D-588C-8E76-F360-1F2A8196CA93}"/>
              </a:ext>
            </a:extLst>
          </p:cNvPr>
          <p:cNvSpPr/>
          <p:nvPr/>
        </p:nvSpPr>
        <p:spPr>
          <a:xfrm>
            <a:off x="2669310" y="2818573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文本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AAC4458-27DA-BE88-460C-F8A123C4D516}"/>
              </a:ext>
            </a:extLst>
          </p:cNvPr>
          <p:cNvSpPr/>
          <p:nvPr/>
        </p:nvSpPr>
        <p:spPr>
          <a:xfrm>
            <a:off x="4675677" y="2818573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图像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79CBD2-DF45-8996-1A92-C54B88844E05}"/>
              </a:ext>
            </a:extLst>
          </p:cNvPr>
          <p:cNvSpPr/>
          <p:nvPr/>
        </p:nvSpPr>
        <p:spPr>
          <a:xfrm>
            <a:off x="6682044" y="2833254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音频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C62054B-D841-47AE-AF80-9A7282F688E6}"/>
              </a:ext>
            </a:extLst>
          </p:cNvPr>
          <p:cNvSpPr/>
          <p:nvPr/>
        </p:nvSpPr>
        <p:spPr>
          <a:xfrm>
            <a:off x="8688411" y="2833254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向量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23FA115-0C3F-2FCE-A6F7-0ED67A101BE8}"/>
              </a:ext>
            </a:extLst>
          </p:cNvPr>
          <p:cNvSpPr/>
          <p:nvPr/>
        </p:nvSpPr>
        <p:spPr>
          <a:xfrm>
            <a:off x="4675676" y="781446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视频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3E46AA-0A72-E05B-0A1E-E6BBCBF12057}"/>
              </a:ext>
            </a:extLst>
          </p:cNvPr>
          <p:cNvCxnSpPr>
            <a:stCxn id="2" idx="2"/>
            <a:endCxn id="6" idx="0"/>
          </p:cNvCxnSpPr>
          <p:nvPr/>
        </p:nvCxnSpPr>
        <p:spPr>
          <a:xfrm>
            <a:off x="5271422" y="1972937"/>
            <a:ext cx="1" cy="84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F55989-8D68-BDA9-440E-6730B3A7A953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5271422" y="1972937"/>
            <a:ext cx="2006368" cy="860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9271AC87-DE03-893D-E9E7-5B25EEBF5170}"/>
              </a:ext>
            </a:extLst>
          </p:cNvPr>
          <p:cNvCxnSpPr>
            <a:stCxn id="6" idx="2"/>
            <a:endCxn id="4" idx="2"/>
          </p:cNvCxnSpPr>
          <p:nvPr/>
        </p:nvCxnSpPr>
        <p:spPr>
          <a:xfrm rot="5400000">
            <a:off x="4268240" y="3006881"/>
            <a:ext cx="12700" cy="2006367"/>
          </a:xfrm>
          <a:prstGeom prst="curvedConnector3">
            <a:avLst>
              <a:gd name="adj1" fmla="val 42000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7511AC41-8870-A569-AF07-324CA94E225F}"/>
              </a:ext>
            </a:extLst>
          </p:cNvPr>
          <p:cNvCxnSpPr>
            <a:stCxn id="7" idx="2"/>
            <a:endCxn id="4" idx="2"/>
          </p:cNvCxnSpPr>
          <p:nvPr/>
        </p:nvCxnSpPr>
        <p:spPr>
          <a:xfrm rot="5400000" flipH="1">
            <a:off x="5264082" y="2011038"/>
            <a:ext cx="14681" cy="4012734"/>
          </a:xfrm>
          <a:prstGeom prst="curvedConnector3">
            <a:avLst>
              <a:gd name="adj1" fmla="val -98617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DAE33EB-D26B-F576-3A17-C17E970D56DC}"/>
              </a:ext>
            </a:extLst>
          </p:cNvPr>
          <p:cNvSpPr txBox="1"/>
          <p:nvPr/>
        </p:nvSpPr>
        <p:spPr>
          <a:xfrm>
            <a:off x="3860801" y="4209369"/>
            <a:ext cx="1145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3600" dirty="0"/>
              <a:t>OCR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6A2304-7330-37C8-F104-93F527926727}"/>
              </a:ext>
            </a:extLst>
          </p:cNvPr>
          <p:cNvSpPr txBox="1"/>
          <p:nvPr/>
        </p:nvSpPr>
        <p:spPr>
          <a:xfrm>
            <a:off x="5372562" y="5025081"/>
            <a:ext cx="1804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3600" dirty="0"/>
              <a:t>whisper</a:t>
            </a:r>
          </a:p>
        </p:txBody>
      </p:sp>
    </p:spTree>
    <p:extLst>
      <p:ext uri="{BB962C8B-B14F-4D97-AF65-F5344CB8AC3E}">
        <p14:creationId xmlns:p14="http://schemas.microsoft.com/office/powerpoint/2010/main" val="346640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92631D-588C-8E76-F360-1F2A8196CA93}"/>
              </a:ext>
            </a:extLst>
          </p:cNvPr>
          <p:cNvSpPr/>
          <p:nvPr/>
        </p:nvSpPr>
        <p:spPr>
          <a:xfrm>
            <a:off x="2669310" y="2818573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文本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AAC4458-27DA-BE88-460C-F8A123C4D516}"/>
              </a:ext>
            </a:extLst>
          </p:cNvPr>
          <p:cNvSpPr/>
          <p:nvPr/>
        </p:nvSpPr>
        <p:spPr>
          <a:xfrm>
            <a:off x="4675677" y="2818573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图像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79CBD2-DF45-8996-1A92-C54B88844E05}"/>
              </a:ext>
            </a:extLst>
          </p:cNvPr>
          <p:cNvSpPr/>
          <p:nvPr/>
        </p:nvSpPr>
        <p:spPr>
          <a:xfrm>
            <a:off x="6682044" y="2833254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音频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C62054B-D841-47AE-AF80-9A7282F688E6}"/>
              </a:ext>
            </a:extLst>
          </p:cNvPr>
          <p:cNvSpPr/>
          <p:nvPr/>
        </p:nvSpPr>
        <p:spPr>
          <a:xfrm>
            <a:off x="8688411" y="2833254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向量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0242EA5-16EC-B17E-B64F-0D5F4AD5438E}"/>
              </a:ext>
            </a:extLst>
          </p:cNvPr>
          <p:cNvSpPr/>
          <p:nvPr/>
        </p:nvSpPr>
        <p:spPr>
          <a:xfrm>
            <a:off x="1101967" y="4808162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中文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3BFBA9-517D-4FA9-8946-AE7C6298E29A}"/>
              </a:ext>
            </a:extLst>
          </p:cNvPr>
          <p:cNvSpPr/>
          <p:nvPr/>
        </p:nvSpPr>
        <p:spPr>
          <a:xfrm>
            <a:off x="4172337" y="4808161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英文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47EDA9-AE3A-A962-CAF8-D75081DE04B7}"/>
              </a:ext>
            </a:extLst>
          </p:cNvPr>
          <p:cNvCxnSpPr>
            <a:stCxn id="3" idx="0"/>
            <a:endCxn id="4" idx="2"/>
          </p:cNvCxnSpPr>
          <p:nvPr/>
        </p:nvCxnSpPr>
        <p:spPr>
          <a:xfrm flipV="1">
            <a:off x="1697713" y="4010064"/>
            <a:ext cx="1567343" cy="79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8BA5A9-BA3D-977C-785E-B9F89C97427F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3265056" y="4010064"/>
            <a:ext cx="1503027" cy="798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9FD82B-44F0-FBAC-9C6B-81D848C3E369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2293458" y="5403907"/>
            <a:ext cx="187887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888091-904A-2DC7-CCAB-292F0238CE24}"/>
              </a:ext>
            </a:extLst>
          </p:cNvPr>
          <p:cNvSpPr txBox="1"/>
          <p:nvPr/>
        </p:nvSpPr>
        <p:spPr>
          <a:xfrm>
            <a:off x="1975034" y="5403906"/>
            <a:ext cx="2451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3600" dirty="0"/>
              <a:t>M2M100</a:t>
            </a:r>
          </a:p>
        </p:txBody>
      </p:sp>
    </p:spTree>
    <p:extLst>
      <p:ext uri="{BB962C8B-B14F-4D97-AF65-F5344CB8AC3E}">
        <p14:creationId xmlns:p14="http://schemas.microsoft.com/office/powerpoint/2010/main" val="285498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92631D-588C-8E76-F360-1F2A8196CA93}"/>
              </a:ext>
            </a:extLst>
          </p:cNvPr>
          <p:cNvSpPr/>
          <p:nvPr/>
        </p:nvSpPr>
        <p:spPr>
          <a:xfrm>
            <a:off x="2669310" y="2818573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文本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AAC4458-27DA-BE88-460C-F8A123C4D516}"/>
              </a:ext>
            </a:extLst>
          </p:cNvPr>
          <p:cNvSpPr/>
          <p:nvPr/>
        </p:nvSpPr>
        <p:spPr>
          <a:xfrm>
            <a:off x="4675677" y="2818573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图像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79CBD2-DF45-8996-1A92-C54B88844E05}"/>
              </a:ext>
            </a:extLst>
          </p:cNvPr>
          <p:cNvSpPr/>
          <p:nvPr/>
        </p:nvSpPr>
        <p:spPr>
          <a:xfrm>
            <a:off x="6682044" y="2833254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音频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C62054B-D841-47AE-AF80-9A7282F688E6}"/>
              </a:ext>
            </a:extLst>
          </p:cNvPr>
          <p:cNvSpPr/>
          <p:nvPr/>
        </p:nvSpPr>
        <p:spPr>
          <a:xfrm>
            <a:off x="8688411" y="2833254"/>
            <a:ext cx="1191491" cy="1191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向量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D1EFD4FE-65E5-F4C8-8BFD-FE041A10F0D7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16200000" flipH="1">
            <a:off x="4268239" y="3006880"/>
            <a:ext cx="12700" cy="2006367"/>
          </a:xfrm>
          <a:prstGeom prst="curvedConnector3">
            <a:avLst>
              <a:gd name="adj1" fmla="val 8740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64C75D5-B6B7-1B90-EC0F-FDF68405E16D}"/>
              </a:ext>
            </a:extLst>
          </p:cNvPr>
          <p:cNvSpPr txBox="1"/>
          <p:nvPr/>
        </p:nvSpPr>
        <p:spPr>
          <a:xfrm>
            <a:off x="3141885" y="4950941"/>
            <a:ext cx="2393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3600" dirty="0"/>
              <a:t>Diffusions</a:t>
            </a:r>
          </a:p>
        </p:txBody>
      </p:sp>
    </p:spTree>
    <p:extLst>
      <p:ext uri="{BB962C8B-B14F-4D97-AF65-F5344CB8AC3E}">
        <p14:creationId xmlns:p14="http://schemas.microsoft.com/office/powerpoint/2010/main" val="2937312138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122</Words>
  <Application>Microsoft Macintosh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Gill Sans Nova</vt:lpstr>
      <vt:lpstr>ConfettiVTI</vt:lpstr>
      <vt:lpstr>Huggingface/txtai 构建的深度学习工具链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Huggingface/txtai/SentenceTransformers 构建的深度学习工具链</dc:title>
  <dc:creator>Duan Qinghua</dc:creator>
  <cp:lastModifiedBy>Duan Qinghua</cp:lastModifiedBy>
  <cp:revision>3</cp:revision>
  <dcterms:created xsi:type="dcterms:W3CDTF">2022-11-08T04:27:54Z</dcterms:created>
  <dcterms:modified xsi:type="dcterms:W3CDTF">2022-11-08T07:41:54Z</dcterms:modified>
</cp:coreProperties>
</file>