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2"/>
  </p:sldMasterIdLst>
  <p:notesMasterIdLst>
    <p:notesMasterId r:id="rId32"/>
  </p:notesMasterIdLst>
  <p:sldIdLst>
    <p:sldId id="257" r:id="rId3"/>
    <p:sldId id="259" r:id="rId4"/>
    <p:sldId id="267" r:id="rId5"/>
    <p:sldId id="270" r:id="rId6"/>
    <p:sldId id="271" r:id="rId7"/>
    <p:sldId id="261" r:id="rId8"/>
    <p:sldId id="268" r:id="rId9"/>
    <p:sldId id="269" r:id="rId10"/>
    <p:sldId id="273" r:id="rId11"/>
    <p:sldId id="274" r:id="rId12"/>
    <p:sldId id="292" r:id="rId13"/>
    <p:sldId id="272" r:id="rId14"/>
    <p:sldId id="296" r:id="rId15"/>
    <p:sldId id="276" r:id="rId16"/>
    <p:sldId id="279" r:id="rId17"/>
    <p:sldId id="278" r:id="rId18"/>
    <p:sldId id="282" r:id="rId19"/>
    <p:sldId id="283" r:id="rId20"/>
    <p:sldId id="287" r:id="rId21"/>
    <p:sldId id="284" r:id="rId22"/>
    <p:sldId id="285" r:id="rId23"/>
    <p:sldId id="288" r:id="rId24"/>
    <p:sldId id="280" r:id="rId25"/>
    <p:sldId id="295" r:id="rId26"/>
    <p:sldId id="289" r:id="rId27"/>
    <p:sldId id="290" r:id="rId28"/>
    <p:sldId id="291" r:id="rId29"/>
    <p:sldId id="294" r:id="rId30"/>
    <p:sldId id="293" r:id="rId31"/>
  </p:sldIdLst>
  <p:sldSz cx="12192000" cy="6858000"/>
  <p:notesSz cx="6858000" cy="9144000"/>
  <p:embeddedFontLst>
    <p:embeddedFont>
      <p:font typeface="한컴 윤고딕 250" panose="02020603020101020101" pitchFamily="18" charset="-127"/>
      <p:regular r:id="rId33"/>
    </p:embeddedFont>
    <p:embeddedFont>
      <p:font typeface="한컴 윤고딕 230" panose="0202060302010102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4837"/>
    <a:srgbClr val="ADB9CA"/>
    <a:srgbClr val="C4CDD8"/>
    <a:srgbClr val="0070C0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53576" autoAdjust="0"/>
  </p:normalViewPr>
  <p:slideViewPr>
    <p:cSldViewPr snapToGrid="0">
      <p:cViewPr varScale="1">
        <p:scale>
          <a:sx n="73" d="100"/>
          <a:sy n="73" d="100"/>
        </p:scale>
        <p:origin x="66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</a:lstStyle>
          <a:p>
            <a:fld id="{DB019EA2-8DE6-46E9-A969-01D53C0490CE}" type="datetimeFigureOut">
              <a:rPr lang="ko-KR" altLang="en-US" smtClean="0"/>
              <a:pPr/>
              <a:t>2018-12-10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한컴 윤고딕 230" panose="02020603020101020101" pitchFamily="18" charset="-127"/>
                <a:ea typeface="한컴 윤고딕 230" panose="02020603020101020101" pitchFamily="18" charset="-127"/>
              </a:defRPr>
            </a:lvl1pPr>
          </a:lstStyle>
          <a:p>
            <a:fld id="{D8C4CE8A-5229-42B2-8B1A-037015D227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13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한컴 윤고딕 230" panose="02020603020101020101" pitchFamily="18" charset="-127"/>
        <a:ea typeface="한컴 윤고딕 2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한컴 윤고딕 230" panose="02020603020101020101" pitchFamily="18" charset="-127"/>
        <a:ea typeface="한컴 윤고딕 2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한컴 윤고딕 230" panose="02020603020101020101" pitchFamily="18" charset="-127"/>
        <a:ea typeface="한컴 윤고딕 2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한컴 윤고딕 230" panose="02020603020101020101" pitchFamily="18" charset="-127"/>
        <a:ea typeface="한컴 윤고딕 2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한컴 윤고딕 230" panose="02020603020101020101" pitchFamily="18" charset="-127"/>
        <a:ea typeface="한컴 윤고딕 2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4CE8A-5229-42B2-8B1A-037015D227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9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종합적으로 소비자들이 앞으로 중소기업 상품을 더 구입하게 될 것인지 아닌 지에 대해 질문</a:t>
            </a:r>
            <a:r>
              <a:rPr lang="en-US" altLang="ko-KR" dirty="0"/>
              <a:t>. </a:t>
            </a:r>
            <a:r>
              <a:rPr lang="ko-KR" altLang="en-US" dirty="0"/>
              <a:t>전체의 </a:t>
            </a:r>
            <a:r>
              <a:rPr lang="en-US" altLang="ko-KR" dirty="0"/>
              <a:t>40.2% </a:t>
            </a:r>
            <a:r>
              <a:rPr lang="ko-KR" altLang="en-US" dirty="0"/>
              <a:t>응답자들이 ‘증가할 </a:t>
            </a:r>
            <a:r>
              <a:rPr lang="ko-KR" altLang="en-US" dirty="0" err="1"/>
              <a:t>것’이라고</a:t>
            </a:r>
            <a:r>
              <a:rPr lang="ko-KR" altLang="en-US" dirty="0"/>
              <a:t> 답변했고</a:t>
            </a:r>
            <a:r>
              <a:rPr lang="en-US" altLang="ko-KR" dirty="0"/>
              <a:t>, 59.0%</a:t>
            </a:r>
            <a:r>
              <a:rPr lang="ko-KR" altLang="en-US" dirty="0"/>
              <a:t>는 ‘</a:t>
            </a:r>
            <a:r>
              <a:rPr lang="ko-KR" altLang="en-US" dirty="0" err="1"/>
              <a:t>비숫할</a:t>
            </a:r>
            <a:r>
              <a:rPr lang="ko-KR" altLang="en-US" dirty="0"/>
              <a:t> </a:t>
            </a:r>
            <a:r>
              <a:rPr lang="ko-KR" altLang="en-US" dirty="0" err="1"/>
              <a:t>것’이라고</a:t>
            </a:r>
            <a:r>
              <a:rPr lang="ko-KR" altLang="en-US" dirty="0"/>
              <a:t> 예측</a:t>
            </a:r>
            <a:r>
              <a:rPr lang="en-US" altLang="ko-KR" dirty="0"/>
              <a:t>. </a:t>
            </a:r>
            <a:r>
              <a:rPr lang="ko-KR" altLang="en-US" dirty="0"/>
              <a:t>반면 ‘감소할 </a:t>
            </a:r>
            <a:r>
              <a:rPr lang="ko-KR" altLang="en-US" dirty="0" err="1"/>
              <a:t>것’이라는</a:t>
            </a:r>
            <a:r>
              <a:rPr lang="ko-KR" altLang="en-US" dirty="0"/>
              <a:t> 소비자은 거의 드 물었음</a:t>
            </a:r>
            <a:r>
              <a:rPr lang="en-US" altLang="ko-KR" dirty="0"/>
              <a:t>(0.8%). 10</a:t>
            </a:r>
            <a:r>
              <a:rPr lang="ko-KR" altLang="en-US" dirty="0"/>
              <a:t>명 중 </a:t>
            </a:r>
            <a:r>
              <a:rPr lang="en-US" altLang="ko-KR" dirty="0"/>
              <a:t>4</a:t>
            </a:r>
            <a:r>
              <a:rPr lang="ko-KR" altLang="en-US" dirty="0"/>
              <a:t>명은 앞으로 중소기업 상품 구입 빈도가 늘어날 것 이라고 응답한 것이 고무적인 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4CE8A-5229-42B2-8B1A-037015D227E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8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종합적으로 소비자들이 앞으로 중소기업 상품을 더 구입하게 될 것인지 아닌 지에 대해 질문</a:t>
            </a:r>
            <a:r>
              <a:rPr lang="en-US" altLang="ko-KR" dirty="0"/>
              <a:t>. </a:t>
            </a:r>
            <a:r>
              <a:rPr lang="ko-KR" altLang="en-US" dirty="0"/>
              <a:t>전체의 </a:t>
            </a:r>
            <a:r>
              <a:rPr lang="en-US" altLang="ko-KR" dirty="0"/>
              <a:t>40.2% </a:t>
            </a:r>
            <a:r>
              <a:rPr lang="ko-KR" altLang="en-US" dirty="0"/>
              <a:t>응답자들이 ‘증가할 </a:t>
            </a:r>
            <a:r>
              <a:rPr lang="ko-KR" altLang="en-US" dirty="0" err="1"/>
              <a:t>것’이라고</a:t>
            </a:r>
            <a:r>
              <a:rPr lang="ko-KR" altLang="en-US" dirty="0"/>
              <a:t> 답변했고</a:t>
            </a:r>
            <a:r>
              <a:rPr lang="en-US" altLang="ko-KR" dirty="0"/>
              <a:t>, 59.0%</a:t>
            </a:r>
            <a:r>
              <a:rPr lang="ko-KR" altLang="en-US" dirty="0"/>
              <a:t>는 ‘</a:t>
            </a:r>
            <a:r>
              <a:rPr lang="ko-KR" altLang="en-US" dirty="0" err="1"/>
              <a:t>비숫할</a:t>
            </a:r>
            <a:r>
              <a:rPr lang="ko-KR" altLang="en-US" dirty="0"/>
              <a:t> </a:t>
            </a:r>
            <a:r>
              <a:rPr lang="ko-KR" altLang="en-US" dirty="0" err="1"/>
              <a:t>것’이라고</a:t>
            </a:r>
            <a:r>
              <a:rPr lang="ko-KR" altLang="en-US" dirty="0"/>
              <a:t> 예측</a:t>
            </a:r>
            <a:r>
              <a:rPr lang="en-US" altLang="ko-KR" dirty="0"/>
              <a:t>. </a:t>
            </a:r>
            <a:r>
              <a:rPr lang="ko-KR" altLang="en-US" dirty="0"/>
              <a:t>반면 ‘감소할 </a:t>
            </a:r>
            <a:r>
              <a:rPr lang="ko-KR" altLang="en-US" dirty="0" err="1"/>
              <a:t>것’이라는</a:t>
            </a:r>
            <a:r>
              <a:rPr lang="ko-KR" altLang="en-US" dirty="0"/>
              <a:t> 소비자은 거의 드 물었음</a:t>
            </a:r>
            <a:r>
              <a:rPr lang="en-US" altLang="ko-KR" dirty="0"/>
              <a:t>(0.8%). 10</a:t>
            </a:r>
            <a:r>
              <a:rPr lang="ko-KR" altLang="en-US" dirty="0"/>
              <a:t>명 중 </a:t>
            </a:r>
            <a:r>
              <a:rPr lang="en-US" altLang="ko-KR" dirty="0"/>
              <a:t>4</a:t>
            </a:r>
            <a:r>
              <a:rPr lang="ko-KR" altLang="en-US" dirty="0"/>
              <a:t>명은 앞으로 중소기업 상품 구입 빈도가 늘어날 것 이라고 응답한 것이 고무적인 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4CE8A-5229-42B2-8B1A-037015D227E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0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4CE8A-5229-42B2-8B1A-037015D227E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4CE8A-5229-42B2-8B1A-037015D227E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4CE8A-5229-42B2-8B1A-037015D227E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ZAlbQpW05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3985" y="590368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삼남일녀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80169" y="2911644"/>
            <a:ext cx="5631670" cy="82516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000" b="1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세대 소통 프로젝트 </a:t>
            </a:r>
            <a:r>
              <a:rPr lang="en-US" altLang="ko-KR" sz="4000" b="1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“We”</a:t>
            </a:r>
            <a:endParaRPr lang="ko-KR" altLang="en-US" sz="4000" b="1" dirty="0">
              <a:solidFill>
                <a:srgbClr val="0070C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67171" y="3820370"/>
            <a:ext cx="4129657" cy="4001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미디어를 활용한 멘토링 프로그램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449028" y="2879630"/>
            <a:ext cx="1293944" cy="9717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3538" y="2328183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세대 소통 프로젝트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17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E93EB0-D41D-4E0E-BB70-C3CBFAEBAE05}"/>
              </a:ext>
            </a:extLst>
          </p:cNvPr>
          <p:cNvGrpSpPr/>
          <p:nvPr/>
        </p:nvGrpSpPr>
        <p:grpSpPr>
          <a:xfrm>
            <a:off x="1737722" y="829613"/>
            <a:ext cx="8424168" cy="5183220"/>
            <a:chOff x="1571027" y="1288191"/>
            <a:chExt cx="8424168" cy="518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E7B17E-4E3F-48CA-B137-391012B34879}"/>
                </a:ext>
              </a:extLst>
            </p:cNvPr>
            <p:cNvSpPr txBox="1"/>
            <p:nvPr/>
          </p:nvSpPr>
          <p:spPr>
            <a:xfrm>
              <a:off x="1571027" y="1456789"/>
              <a:ext cx="2319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84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플랫폼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F9D2231-4E85-4052-A544-729E199E4FF1}"/>
                </a:ext>
              </a:extLst>
            </p:cNvPr>
            <p:cNvGrpSpPr/>
            <p:nvPr/>
          </p:nvGrpSpPr>
          <p:grpSpPr>
            <a:xfrm>
              <a:off x="1993451" y="1288191"/>
              <a:ext cx="8001744" cy="5183220"/>
              <a:chOff x="1596972" y="1282300"/>
              <a:chExt cx="8001744" cy="496590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AC67755-FE78-4C3D-9265-3A441E7D73F5}"/>
                  </a:ext>
                </a:extLst>
              </p:cNvPr>
              <p:cNvSpPr/>
              <p:nvPr/>
            </p:nvSpPr>
            <p:spPr>
              <a:xfrm>
                <a:off x="1596972" y="1282300"/>
                <a:ext cx="8001744" cy="49659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D19C73B-7637-4980-86A4-C759AD52D824}"/>
                  </a:ext>
                </a:extLst>
              </p:cNvPr>
              <p:cNvSpPr/>
              <p:nvPr/>
            </p:nvSpPr>
            <p:spPr>
              <a:xfrm>
                <a:off x="2410736" y="1937335"/>
                <a:ext cx="6420988" cy="380693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D0A6C61-82FC-4568-B880-2E13FF9269BA}"/>
                  </a:ext>
                </a:extLst>
              </p:cNvPr>
              <p:cNvSpPr/>
              <p:nvPr/>
            </p:nvSpPr>
            <p:spPr>
              <a:xfrm>
                <a:off x="3532734" y="2729234"/>
                <a:ext cx="4570783" cy="2396591"/>
              </a:xfrm>
              <a:prstGeom prst="rect">
                <a:avLst/>
              </a:prstGeom>
              <a:solidFill>
                <a:srgbClr val="C4CD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3C2BBB-3F6C-4B13-A76D-33A374662238}"/>
                  </a:ext>
                </a:extLst>
              </p:cNvPr>
              <p:cNvSpPr txBox="1"/>
              <p:nvPr/>
            </p:nvSpPr>
            <p:spPr>
              <a:xfrm>
                <a:off x="2171434" y="2034021"/>
                <a:ext cx="2319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846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r>
                  <a:rPr lang="ko-KR" altLang="en-US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846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인 미디어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A9E3E-5B85-4B74-A065-BFE49113BF19}"/>
                  </a:ext>
                </a:extLst>
              </p:cNvPr>
              <p:cNvSpPr txBox="1"/>
              <p:nvPr/>
            </p:nvSpPr>
            <p:spPr>
              <a:xfrm>
                <a:off x="3494046" y="2853414"/>
                <a:ext cx="2319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846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멘토링 활동</a:t>
                </a: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699B1CA3-4F73-4EDF-9357-F7A339C44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6535" y="3502083"/>
                <a:ext cx="1091664" cy="1091664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040877F-55ED-471F-AA36-8966CA5CF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2846" y="3502083"/>
                <a:ext cx="1091664" cy="1091664"/>
              </a:xfrm>
              <a:prstGeom prst="rect">
                <a:avLst/>
              </a:prstGeom>
            </p:spPr>
          </p:pic>
          <p:pic>
            <p:nvPicPr>
              <p:cNvPr id="30" name="그래픽 29">
                <a:extLst>
                  <a:ext uri="{FF2B5EF4-FFF2-40B4-BE49-F238E27FC236}">
                    <a16:creationId xmlns:a16="http://schemas.microsoft.com/office/drawing/2014/main" id="{C665937E-EA97-45F5-BFE9-7C9A9ED09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28093" y="3779710"/>
                <a:ext cx="685290" cy="685290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05302F7-CAEC-4013-8858-F45AD0F2E0C0}"/>
              </a:ext>
            </a:extLst>
          </p:cNvPr>
          <p:cNvSpPr txBox="1"/>
          <p:nvPr/>
        </p:nvSpPr>
        <p:spPr>
          <a:xfrm>
            <a:off x="4768156" y="1593293"/>
            <a:ext cx="278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간접참여자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C131D1-15DD-4499-866B-3B5B0AA79722}"/>
              </a:ext>
            </a:extLst>
          </p:cNvPr>
          <p:cNvSpPr txBox="1"/>
          <p:nvPr/>
        </p:nvSpPr>
        <p:spPr>
          <a:xfrm>
            <a:off x="6067166" y="2484959"/>
            <a:ext cx="278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D483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직접참여자</a:t>
            </a:r>
          </a:p>
        </p:txBody>
      </p:sp>
    </p:spTree>
    <p:extLst>
      <p:ext uri="{BB962C8B-B14F-4D97-AF65-F5344CB8AC3E}">
        <p14:creationId xmlns:p14="http://schemas.microsoft.com/office/powerpoint/2010/main" val="165951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9F9E4F-90BA-4F93-8972-B5019AA107C7}"/>
              </a:ext>
            </a:extLst>
          </p:cNvPr>
          <p:cNvSpPr/>
          <p:nvPr/>
        </p:nvSpPr>
        <p:spPr>
          <a:xfrm>
            <a:off x="1237054" y="837390"/>
            <a:ext cx="10231824" cy="5183220"/>
          </a:xfrm>
          <a:prstGeom prst="rect">
            <a:avLst/>
          </a:prstGeom>
          <a:solidFill>
            <a:srgbClr val="C4CDD8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3DF75A-6B82-4885-AA63-011F1537B97B}"/>
              </a:ext>
            </a:extLst>
          </p:cNvPr>
          <p:cNvCxnSpPr>
            <a:cxnSpLocks/>
          </p:cNvCxnSpPr>
          <p:nvPr/>
        </p:nvCxnSpPr>
        <p:spPr>
          <a:xfrm flipH="1">
            <a:off x="6352966" y="952320"/>
            <a:ext cx="1" cy="48211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866C0A-E1AC-4A4F-ACFC-5F753717637D}"/>
              </a:ext>
            </a:extLst>
          </p:cNvPr>
          <p:cNvSpPr txBox="1"/>
          <p:nvPr/>
        </p:nvSpPr>
        <p:spPr>
          <a:xfrm>
            <a:off x="2781631" y="1517272"/>
            <a:ext cx="278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간접참여자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267247-20C8-4036-BFDB-29E1A8E8081F}"/>
              </a:ext>
            </a:extLst>
          </p:cNvPr>
          <p:cNvSpPr txBox="1"/>
          <p:nvPr/>
        </p:nvSpPr>
        <p:spPr>
          <a:xfrm>
            <a:off x="8017507" y="1517272"/>
            <a:ext cx="2785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D4837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직접참여자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DD80BC-DE2C-4F82-998F-A1505549D52B}"/>
              </a:ext>
            </a:extLst>
          </p:cNvPr>
          <p:cNvSpPr/>
          <p:nvPr/>
        </p:nvSpPr>
        <p:spPr>
          <a:xfrm>
            <a:off x="6726697" y="2489838"/>
            <a:ext cx="4519357" cy="2260016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CAB465-AD08-4602-8918-2E6537D9E901}"/>
              </a:ext>
            </a:extLst>
          </p:cNvPr>
          <p:cNvSpPr txBox="1"/>
          <p:nvPr/>
        </p:nvSpPr>
        <p:spPr>
          <a:xfrm>
            <a:off x="6617521" y="2542644"/>
            <a:ext cx="2293401" cy="4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84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멘토링 활동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57A921B-CD99-4E87-8031-9AFDD6C65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94" y="3115019"/>
            <a:ext cx="1079382" cy="102945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76D2544-E6F9-493F-AC39-7FC022E19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924" y="3127252"/>
            <a:ext cx="1079382" cy="1029453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343D1914-7A39-4692-850A-BCB9DB0FEE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200" y="3389058"/>
            <a:ext cx="677580" cy="64623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4F8AB9-357A-4EF3-85CB-1BC0EBF9EBA5}"/>
              </a:ext>
            </a:extLst>
          </p:cNvPr>
          <p:cNvSpPr/>
          <p:nvPr/>
        </p:nvSpPr>
        <p:spPr>
          <a:xfrm>
            <a:off x="1459879" y="2489838"/>
            <a:ext cx="4519357" cy="2260016"/>
          </a:xfrm>
          <a:prstGeom prst="rect">
            <a:avLst/>
          </a:prstGeom>
          <a:solidFill>
            <a:srgbClr val="ADB9CA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67EFB6-718C-418B-90A1-D7A479875BD9}"/>
              </a:ext>
            </a:extLst>
          </p:cNvPr>
          <p:cNvSpPr/>
          <p:nvPr/>
        </p:nvSpPr>
        <p:spPr>
          <a:xfrm>
            <a:off x="1919656" y="2772340"/>
            <a:ext cx="3599801" cy="1771854"/>
          </a:xfrm>
          <a:prstGeom prst="rect">
            <a:avLst/>
          </a:prstGeom>
          <a:solidFill>
            <a:schemeClr val="tx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5E7087-CEB4-4C8B-A1CF-1D99385461E4}"/>
              </a:ext>
            </a:extLst>
          </p:cNvPr>
          <p:cNvSpPr txBox="1"/>
          <p:nvPr/>
        </p:nvSpPr>
        <p:spPr>
          <a:xfrm>
            <a:off x="1314450" y="2566680"/>
            <a:ext cx="229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84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84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미디어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715E5C-05D0-432B-9D8B-9A1A7CBE91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25" y="3166039"/>
            <a:ext cx="996868" cy="99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9F9E4F-90BA-4F93-8972-B5019AA107C7}"/>
              </a:ext>
            </a:extLst>
          </p:cNvPr>
          <p:cNvSpPr/>
          <p:nvPr/>
        </p:nvSpPr>
        <p:spPr>
          <a:xfrm>
            <a:off x="1237054" y="837390"/>
            <a:ext cx="10231824" cy="5183220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267247-20C8-4036-BFDB-29E1A8E8081F}"/>
              </a:ext>
            </a:extLst>
          </p:cNvPr>
          <p:cNvSpPr txBox="1"/>
          <p:nvPr/>
        </p:nvSpPr>
        <p:spPr>
          <a:xfrm>
            <a:off x="1560021" y="1100986"/>
            <a:ext cx="314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직접참여자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멘토링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영상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X)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72C3B1-DBC7-4682-AD1D-3CAFCF3CB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4" y="1664882"/>
            <a:ext cx="688573" cy="6885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1828C47-9605-418B-99AD-5D1BC7B2B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55" y="1664882"/>
            <a:ext cx="688573" cy="6885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BC5CB6-BF5B-4765-8B3F-6AFAA9FF80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77" y="1664883"/>
            <a:ext cx="688573" cy="688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C39A20-A5A0-4080-B22B-764369F2D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4" y="2544706"/>
            <a:ext cx="688573" cy="6885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6576AED-9E23-4D19-8A31-99B6F66E1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55" y="2544705"/>
            <a:ext cx="688573" cy="6885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B88DFC3-8E16-4B50-8312-21FB09894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76" y="2544705"/>
            <a:ext cx="688573" cy="6885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0722A4-13CB-4542-86D1-6F732BDC0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13" y="3882965"/>
            <a:ext cx="1683681" cy="1683681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4D428C-7C93-42A7-9766-23B6C4CD5C1E}"/>
              </a:ext>
            </a:extLst>
          </p:cNvPr>
          <p:cNvCxnSpPr>
            <a:cxnSpLocks/>
          </p:cNvCxnSpPr>
          <p:nvPr/>
        </p:nvCxnSpPr>
        <p:spPr>
          <a:xfrm>
            <a:off x="2142309" y="3429000"/>
            <a:ext cx="8011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9AA844-5973-4116-B717-881100E4C493}"/>
              </a:ext>
            </a:extLst>
          </p:cNvPr>
          <p:cNvSpPr txBox="1"/>
          <p:nvPr/>
        </p:nvSpPr>
        <p:spPr>
          <a:xfrm>
            <a:off x="6598787" y="1897818"/>
            <a:ext cx="4241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멘토 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|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카테고리 별 자신의 전문성 대해 기록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CC94D-5372-4E98-9E65-4F5B55A4E7F1}"/>
              </a:ext>
            </a:extLst>
          </p:cNvPr>
          <p:cNvSpPr txBox="1"/>
          <p:nvPr/>
        </p:nvSpPr>
        <p:spPr>
          <a:xfrm>
            <a:off x="3391139" y="4135596"/>
            <a:ext cx="4241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멘티 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|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분류되어 있는 멘토 중 원하는 멘토 선택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238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9F9E4F-90BA-4F93-8972-B5019AA107C7}"/>
              </a:ext>
            </a:extLst>
          </p:cNvPr>
          <p:cNvSpPr/>
          <p:nvPr/>
        </p:nvSpPr>
        <p:spPr>
          <a:xfrm>
            <a:off x="1237054" y="837390"/>
            <a:ext cx="10231824" cy="5183220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267247-20C8-4036-BFDB-29E1A8E8081F}"/>
              </a:ext>
            </a:extLst>
          </p:cNvPr>
          <p:cNvSpPr txBox="1"/>
          <p:nvPr/>
        </p:nvSpPr>
        <p:spPr>
          <a:xfrm>
            <a:off x="1560021" y="1100986"/>
            <a:ext cx="321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직접참여자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멘토링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영상팀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72C3B1-DBC7-4682-AD1D-3CAFCF3CB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4" y="1664882"/>
            <a:ext cx="688573" cy="6885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1828C47-9605-418B-99AD-5D1BC7B2B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55" y="1664882"/>
            <a:ext cx="688573" cy="6885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BC5CB6-BF5B-4765-8B3F-6AFAA9FF80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77" y="1664883"/>
            <a:ext cx="688573" cy="6885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4C39A20-A5A0-4080-B22B-764369F2DB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34" y="2544706"/>
            <a:ext cx="688573" cy="6885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6576AED-9E23-4D19-8A31-99B6F66E1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55" y="2544705"/>
            <a:ext cx="688573" cy="6885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B88DFC3-8E16-4B50-8312-21FB09894F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76" y="2544705"/>
            <a:ext cx="688573" cy="6885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0722A4-13CB-4542-86D1-6F732BDC0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13" y="3882965"/>
            <a:ext cx="1683681" cy="1683681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4D428C-7C93-42A7-9766-23B6C4CD5C1E}"/>
              </a:ext>
            </a:extLst>
          </p:cNvPr>
          <p:cNvCxnSpPr>
            <a:cxnSpLocks/>
          </p:cNvCxnSpPr>
          <p:nvPr/>
        </p:nvCxnSpPr>
        <p:spPr>
          <a:xfrm>
            <a:off x="2142309" y="3429000"/>
            <a:ext cx="80118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9AA844-5973-4116-B717-881100E4C493}"/>
              </a:ext>
            </a:extLst>
          </p:cNvPr>
          <p:cNvSpPr txBox="1"/>
          <p:nvPr/>
        </p:nvSpPr>
        <p:spPr>
          <a:xfrm>
            <a:off x="6598787" y="1897818"/>
            <a:ext cx="4241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멘토 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|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카테고리 별 자신의 전문성 대해 기록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CC94D-5372-4E98-9E65-4F5B55A4E7F1}"/>
              </a:ext>
            </a:extLst>
          </p:cNvPr>
          <p:cNvSpPr txBox="1"/>
          <p:nvPr/>
        </p:nvSpPr>
        <p:spPr>
          <a:xfrm>
            <a:off x="3391139" y="4135596"/>
            <a:ext cx="4241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멘티 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|</a:t>
            </a:r>
          </a:p>
          <a:p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분류되어 있는 멘토 중 원하는 멘토 선택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EA87A4-4FCB-49FB-BAEC-8EB20AA9C219}"/>
              </a:ext>
            </a:extLst>
          </p:cNvPr>
          <p:cNvSpPr txBox="1"/>
          <p:nvPr/>
        </p:nvSpPr>
        <p:spPr>
          <a:xfrm>
            <a:off x="8719324" y="5611271"/>
            <a:ext cx="3782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+</a:t>
            </a:r>
            <a:r>
              <a:rPr lang="en-US" altLang="ko-KR" sz="4000" dirty="0" err="1">
                <a:solidFill>
                  <a:srgbClr val="FF0000"/>
                </a:solidFill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Weview</a:t>
            </a:r>
            <a:endParaRPr lang="ko-KR" altLang="en-US" sz="4000" dirty="0">
              <a:solidFill>
                <a:srgbClr val="FF0000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7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9F9E4F-90BA-4F93-8972-B5019AA107C7}"/>
              </a:ext>
            </a:extLst>
          </p:cNvPr>
          <p:cNvSpPr/>
          <p:nvPr/>
        </p:nvSpPr>
        <p:spPr>
          <a:xfrm>
            <a:off x="1237054" y="837390"/>
            <a:ext cx="10231824" cy="5183220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267247-20C8-4036-BFDB-29E1A8E8081F}"/>
              </a:ext>
            </a:extLst>
          </p:cNvPr>
          <p:cNvSpPr txBox="1"/>
          <p:nvPr/>
        </p:nvSpPr>
        <p:spPr>
          <a:xfrm>
            <a:off x="1560022" y="1100986"/>
            <a:ext cx="278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직접참여자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멘토링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7254FE-E558-4C05-B803-7DC822D24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04" y="2615459"/>
            <a:ext cx="2324163" cy="23241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6F8742-F33B-45C8-B486-F3B7AADF0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90" y="2702545"/>
            <a:ext cx="2601185" cy="2601185"/>
          </a:xfrm>
          <a:prstGeom prst="rect">
            <a:avLst/>
          </a:prstGeom>
        </p:spPr>
      </p:pic>
      <p:sp>
        <p:nvSpPr>
          <p:cNvPr id="20" name="더하기 기호 19">
            <a:extLst>
              <a:ext uri="{FF2B5EF4-FFF2-40B4-BE49-F238E27FC236}">
                <a16:creationId xmlns:a16="http://schemas.microsoft.com/office/drawing/2014/main" id="{C899CC27-9433-4053-AA14-B54FEC50D6C7}"/>
              </a:ext>
            </a:extLst>
          </p:cNvPr>
          <p:cNvSpPr/>
          <p:nvPr/>
        </p:nvSpPr>
        <p:spPr>
          <a:xfrm>
            <a:off x="6073420" y="3736487"/>
            <a:ext cx="775054" cy="731519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218CA-0270-42F6-A63E-4EFCF7D38244}"/>
              </a:ext>
            </a:extLst>
          </p:cNvPr>
          <p:cNvSpPr txBox="1"/>
          <p:nvPr/>
        </p:nvSpPr>
        <p:spPr>
          <a:xfrm>
            <a:off x="1733006" y="1611086"/>
            <a:ext cx="778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멘토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멘티 인원 구성</a:t>
            </a:r>
          </a:p>
        </p:txBody>
      </p:sp>
    </p:spTree>
    <p:extLst>
      <p:ext uri="{BB962C8B-B14F-4D97-AF65-F5344CB8AC3E}">
        <p14:creationId xmlns:p14="http://schemas.microsoft.com/office/powerpoint/2010/main" val="516571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9F9E4F-90BA-4F93-8972-B5019AA107C7}"/>
              </a:ext>
            </a:extLst>
          </p:cNvPr>
          <p:cNvSpPr/>
          <p:nvPr/>
        </p:nvSpPr>
        <p:spPr>
          <a:xfrm>
            <a:off x="1237054" y="837390"/>
            <a:ext cx="10231824" cy="5183220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267247-20C8-4036-BFDB-29E1A8E8081F}"/>
              </a:ext>
            </a:extLst>
          </p:cNvPr>
          <p:cNvSpPr txBox="1"/>
          <p:nvPr/>
        </p:nvSpPr>
        <p:spPr>
          <a:xfrm>
            <a:off x="1560022" y="1100986"/>
            <a:ext cx="278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직접참여자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멘토링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47F13-E947-4229-BA05-1DEBAB838623}"/>
              </a:ext>
            </a:extLst>
          </p:cNvPr>
          <p:cNvSpPr txBox="1"/>
          <p:nvPr/>
        </p:nvSpPr>
        <p:spPr>
          <a:xfrm>
            <a:off x="1733006" y="1611086"/>
            <a:ext cx="778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서포터즈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6D25811-334C-43F7-81EA-3C63AF54DCB4}"/>
              </a:ext>
            </a:extLst>
          </p:cNvPr>
          <p:cNvGrpSpPr/>
          <p:nvPr/>
        </p:nvGrpSpPr>
        <p:grpSpPr>
          <a:xfrm>
            <a:off x="4955346" y="2246176"/>
            <a:ext cx="2925911" cy="3026229"/>
            <a:chOff x="4345746" y="2429691"/>
            <a:chExt cx="2925911" cy="302622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D2EF1C9-BBE8-4BF2-B1D8-C8B965BA4665}"/>
                </a:ext>
              </a:extLst>
            </p:cNvPr>
            <p:cNvCxnSpPr/>
            <p:nvPr/>
          </p:nvCxnSpPr>
          <p:spPr>
            <a:xfrm>
              <a:off x="4345746" y="2447109"/>
              <a:ext cx="1532540" cy="1184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46116B2-5546-42D7-8233-5FD72FA7A0B3}"/>
                </a:ext>
              </a:extLst>
            </p:cNvPr>
            <p:cNvCxnSpPr>
              <a:cxnSpLocks/>
            </p:cNvCxnSpPr>
            <p:nvPr/>
          </p:nvCxnSpPr>
          <p:spPr>
            <a:xfrm>
              <a:off x="5878270" y="3631474"/>
              <a:ext cx="0" cy="1824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FFF1F80-EE63-4731-9746-B1B7E3764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8270" y="2429691"/>
              <a:ext cx="1393387" cy="1210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3FB28DB2-1C77-4E7C-BA7C-9F3E70C5B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01" y="3396098"/>
            <a:ext cx="1393388" cy="139338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0F59F6F-FE32-4331-ADDB-7E6CC2F1A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6" y="1515389"/>
            <a:ext cx="1274294" cy="12742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B0853C1-407C-41FE-9C62-3A66C18C2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63" y="3456722"/>
            <a:ext cx="1434972" cy="14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6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9F9E4F-90BA-4F93-8972-B5019AA107C7}"/>
              </a:ext>
            </a:extLst>
          </p:cNvPr>
          <p:cNvSpPr/>
          <p:nvPr/>
        </p:nvSpPr>
        <p:spPr>
          <a:xfrm>
            <a:off x="1096274" y="837390"/>
            <a:ext cx="10231824" cy="5183220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267247-20C8-4036-BFDB-29E1A8E8081F}"/>
              </a:ext>
            </a:extLst>
          </p:cNvPr>
          <p:cNvSpPr txBox="1"/>
          <p:nvPr/>
        </p:nvSpPr>
        <p:spPr>
          <a:xfrm>
            <a:off x="1560022" y="1100986"/>
            <a:ext cx="278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참여자 보상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4BB4A9-6D65-40B9-A4BC-88F5792B2BA4}"/>
              </a:ext>
            </a:extLst>
          </p:cNvPr>
          <p:cNvSpPr txBox="1"/>
          <p:nvPr/>
        </p:nvSpPr>
        <p:spPr>
          <a:xfrm>
            <a:off x="6017623" y="1844320"/>
            <a:ext cx="4781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공공 기관과 협력 가능성 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B59727-3428-4F03-BC07-B40BEB1DD98B}"/>
              </a:ext>
            </a:extLst>
          </p:cNvPr>
          <p:cNvSpPr txBox="1"/>
          <p:nvPr/>
        </p:nvSpPr>
        <p:spPr>
          <a:xfrm>
            <a:off x="6017623" y="2375765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▷ 부산 시청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노인복지과 인터뷰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DC97A-5919-48AA-9DF0-320BCE94BDB9}"/>
              </a:ext>
            </a:extLst>
          </p:cNvPr>
          <p:cNvSpPr txBox="1"/>
          <p:nvPr/>
        </p:nvSpPr>
        <p:spPr>
          <a:xfrm>
            <a:off x="6017623" y="2851172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▷ 부산시 바다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TV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운영진과의 인터뷰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A559B-3930-4535-939C-16050E1D5EB1}"/>
              </a:ext>
            </a:extLst>
          </p:cNvPr>
          <p:cNvSpPr txBox="1"/>
          <p:nvPr/>
        </p:nvSpPr>
        <p:spPr>
          <a:xfrm>
            <a:off x="2351314" y="3821807"/>
            <a:ext cx="478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중소 기업과 협력 가능성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C665A-28BC-4D79-9CF1-4355FAE84F58}"/>
              </a:ext>
            </a:extLst>
          </p:cNvPr>
          <p:cNvSpPr txBox="1"/>
          <p:nvPr/>
        </p:nvSpPr>
        <p:spPr>
          <a:xfrm>
            <a:off x="2351314" y="4397353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▷ </a:t>
            </a:r>
            <a:r>
              <a: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바이럴마켓팅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C96FEA-0107-43DE-90CB-B0C620E98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33" y="1844320"/>
            <a:ext cx="1380145" cy="13801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86B671-8DE7-442D-8DAB-9D5D5405F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45" y="3735319"/>
            <a:ext cx="1693400" cy="16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0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9F63B3-6A00-41C5-A022-510D687D6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151" y="957668"/>
            <a:ext cx="7106535" cy="49095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923432-0C09-47A3-A4D5-97AFCE850AFB}"/>
              </a:ext>
            </a:extLst>
          </p:cNvPr>
          <p:cNvSpPr/>
          <p:nvPr/>
        </p:nvSpPr>
        <p:spPr>
          <a:xfrm>
            <a:off x="2734151" y="2803490"/>
            <a:ext cx="7106535" cy="12459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97799C-86C9-4C04-B8B0-49873CFD6595}"/>
              </a:ext>
            </a:extLst>
          </p:cNvPr>
          <p:cNvSpPr/>
          <p:nvPr/>
        </p:nvSpPr>
        <p:spPr>
          <a:xfrm>
            <a:off x="4245204" y="5895308"/>
            <a:ext cx="823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출처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중소기업 제품 홍보 및 확산을 위한 뉴미디어 플랫폼 연구보고서</a:t>
            </a:r>
          </a:p>
        </p:txBody>
      </p:sp>
    </p:spTree>
    <p:extLst>
      <p:ext uri="{BB962C8B-B14F-4D97-AF65-F5344CB8AC3E}">
        <p14:creationId xmlns:p14="http://schemas.microsoft.com/office/powerpoint/2010/main" val="2880169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2B8106-46FB-44BD-8A42-1152E347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64" y="1284849"/>
            <a:ext cx="7391576" cy="46823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FBE154A-5601-451F-A4F6-5C273929AD37}"/>
              </a:ext>
            </a:extLst>
          </p:cNvPr>
          <p:cNvSpPr/>
          <p:nvPr/>
        </p:nvSpPr>
        <p:spPr>
          <a:xfrm>
            <a:off x="7053944" y="2803489"/>
            <a:ext cx="2301072" cy="20498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595116-FACC-4F45-8761-891E319F82FC}"/>
              </a:ext>
            </a:extLst>
          </p:cNvPr>
          <p:cNvSpPr/>
          <p:nvPr/>
        </p:nvSpPr>
        <p:spPr>
          <a:xfrm>
            <a:off x="4245204" y="5895308"/>
            <a:ext cx="823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출처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중소기업 제품 홍보 및 확산을 위한 뉴미디어 플랫폼 연구보고서</a:t>
            </a:r>
          </a:p>
        </p:txBody>
      </p:sp>
    </p:spTree>
    <p:extLst>
      <p:ext uri="{BB962C8B-B14F-4D97-AF65-F5344CB8AC3E}">
        <p14:creationId xmlns:p14="http://schemas.microsoft.com/office/powerpoint/2010/main" val="51671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5075833" y="300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75833" y="363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75833" y="4273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75833" y="4908078"/>
            <a:ext cx="2131819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702013" y="2044920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20" name="타원 19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Contents</a:t>
              </a:r>
              <a:endPara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814587" y="3196339"/>
            <a:ext cx="4603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5539" y="3817079"/>
            <a:ext cx="4603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48753" y="4452079"/>
            <a:ext cx="4603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결론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18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A546E0-7039-4A97-AC2F-6A731FA6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27" y="1385966"/>
            <a:ext cx="9622746" cy="40860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A27B74-1B27-4FEB-837D-F6EC73A4E337}"/>
              </a:ext>
            </a:extLst>
          </p:cNvPr>
          <p:cNvSpPr/>
          <p:nvPr/>
        </p:nvSpPr>
        <p:spPr>
          <a:xfrm>
            <a:off x="1123070" y="2190541"/>
            <a:ext cx="9622746" cy="7435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D7C2AB-C10D-4F68-9865-A4FC9B165E4A}"/>
              </a:ext>
            </a:extLst>
          </p:cNvPr>
          <p:cNvSpPr/>
          <p:nvPr/>
        </p:nvSpPr>
        <p:spPr>
          <a:xfrm>
            <a:off x="4245204" y="5895308"/>
            <a:ext cx="823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출처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중소기업 제품 홍보 및 확산을 위한 뉴미디어 플랫폼 연구보고서</a:t>
            </a:r>
          </a:p>
        </p:txBody>
      </p:sp>
    </p:spTree>
    <p:extLst>
      <p:ext uri="{BB962C8B-B14F-4D97-AF65-F5344CB8AC3E}">
        <p14:creationId xmlns:p14="http://schemas.microsoft.com/office/powerpoint/2010/main" val="92488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B26EAF-2214-44C0-A447-B88897FB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428750"/>
            <a:ext cx="8820150" cy="4000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BE0A40F-D6C5-4280-8842-B3A6C2F4DE46}"/>
              </a:ext>
            </a:extLst>
          </p:cNvPr>
          <p:cNvSpPr/>
          <p:nvPr/>
        </p:nvSpPr>
        <p:spPr>
          <a:xfrm>
            <a:off x="1608735" y="2441748"/>
            <a:ext cx="9112856" cy="6933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7B9874-1627-4CFC-82DF-A8997B474DBE}"/>
              </a:ext>
            </a:extLst>
          </p:cNvPr>
          <p:cNvSpPr/>
          <p:nvPr/>
        </p:nvSpPr>
        <p:spPr>
          <a:xfrm>
            <a:off x="4245204" y="5895308"/>
            <a:ext cx="823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출처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중소기업 제품 홍보 및 확산을 위한 뉴미디어 플랫폼 연구보고서</a:t>
            </a:r>
          </a:p>
        </p:txBody>
      </p:sp>
    </p:spTree>
    <p:extLst>
      <p:ext uri="{BB962C8B-B14F-4D97-AF65-F5344CB8AC3E}">
        <p14:creationId xmlns:p14="http://schemas.microsoft.com/office/powerpoint/2010/main" val="2615112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930F29-6E9D-419D-9C8B-0B7D5AEE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837" y="1295400"/>
            <a:ext cx="7172325" cy="4267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035F20-CE96-4C30-902D-73886F967E88}"/>
              </a:ext>
            </a:extLst>
          </p:cNvPr>
          <p:cNvSpPr/>
          <p:nvPr/>
        </p:nvSpPr>
        <p:spPr>
          <a:xfrm>
            <a:off x="4245204" y="5895308"/>
            <a:ext cx="823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출처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중소기업 제품 홍보 및 확산을 위한 뉴미디어 플랫폼 연구보고서</a:t>
            </a:r>
          </a:p>
        </p:txBody>
      </p:sp>
    </p:spTree>
    <p:extLst>
      <p:ext uri="{BB962C8B-B14F-4D97-AF65-F5344CB8AC3E}">
        <p14:creationId xmlns:p14="http://schemas.microsoft.com/office/powerpoint/2010/main" val="374091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9F9E4F-90BA-4F93-8972-B5019AA107C7}"/>
              </a:ext>
            </a:extLst>
          </p:cNvPr>
          <p:cNvSpPr/>
          <p:nvPr/>
        </p:nvSpPr>
        <p:spPr>
          <a:xfrm>
            <a:off x="1201669" y="769684"/>
            <a:ext cx="10433002" cy="5183220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267247-20C8-4036-BFDB-29E1A8E8081F}"/>
              </a:ext>
            </a:extLst>
          </p:cNvPr>
          <p:cNvSpPr txBox="1"/>
          <p:nvPr/>
        </p:nvSpPr>
        <p:spPr>
          <a:xfrm>
            <a:off x="1560022" y="1100986"/>
            <a:ext cx="278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직접참여자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멘토링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4BB4A9-6D65-40B9-A4BC-88F5792B2BA4}"/>
              </a:ext>
            </a:extLst>
          </p:cNvPr>
          <p:cNvSpPr txBox="1"/>
          <p:nvPr/>
        </p:nvSpPr>
        <p:spPr>
          <a:xfrm>
            <a:off x="1759131" y="1793966"/>
            <a:ext cx="478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en-US" altLang="ko-KR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Weview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A5607-2878-4547-B85D-BA6AE47A2030}"/>
              </a:ext>
            </a:extLst>
          </p:cNvPr>
          <p:cNvSpPr txBox="1"/>
          <p:nvPr/>
        </p:nvSpPr>
        <p:spPr>
          <a:xfrm>
            <a:off x="8205688" y="3220948"/>
            <a:ext cx="7733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중소 기업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24A3C-33BE-4759-9A42-661C6C15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75" y="2554178"/>
            <a:ext cx="2274982" cy="2274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7E39C1-4862-474D-8680-7741AF596B95}"/>
              </a:ext>
            </a:extLst>
          </p:cNvPr>
          <p:cNvSpPr txBox="1"/>
          <p:nvPr/>
        </p:nvSpPr>
        <p:spPr>
          <a:xfrm>
            <a:off x="2952884" y="3220948"/>
            <a:ext cx="2169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Weview</a:t>
            </a:r>
            <a:endParaRPr lang="ko-KR" alt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7D64E-416D-42B3-8403-33067C4E52F4}"/>
              </a:ext>
            </a:extLst>
          </p:cNvPr>
          <p:cNvSpPr txBox="1"/>
          <p:nvPr/>
        </p:nvSpPr>
        <p:spPr>
          <a:xfrm>
            <a:off x="1865396" y="4543834"/>
            <a:ext cx="467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공통의 상품 사용을 통한 </a:t>
            </a:r>
            <a:r>
              <a:rPr lang="ko-KR" altLang="en-US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세대 소통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가능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상품 광고를 통해 </a:t>
            </a:r>
            <a:r>
              <a:rPr lang="ko-KR" altLang="en-US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수익 창출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A11967-50BD-4D88-9F64-A1444A2BDE32}"/>
              </a:ext>
            </a:extLst>
          </p:cNvPr>
          <p:cNvSpPr txBox="1"/>
          <p:nvPr/>
        </p:nvSpPr>
        <p:spPr>
          <a:xfrm>
            <a:off x="7235883" y="4543834"/>
            <a:ext cx="467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소비자들에게 제품과 서비스 </a:t>
            </a:r>
            <a:r>
              <a:rPr lang="ko-KR" altLang="en-US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홍보효과</a:t>
            </a:r>
            <a:endParaRPr lang="en-US" altLang="ko-KR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긍정적인</a:t>
            </a:r>
            <a:r>
              <a:rPr lang="ko-KR" altLang="en-US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소비자 평판 및 신뢰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구축 가능</a:t>
            </a:r>
          </a:p>
        </p:txBody>
      </p:sp>
    </p:spTree>
    <p:extLst>
      <p:ext uri="{BB962C8B-B14F-4D97-AF65-F5344CB8AC3E}">
        <p14:creationId xmlns:p14="http://schemas.microsoft.com/office/powerpoint/2010/main" val="3318349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99BB4528-2D9F-4D62-8DC0-A0C1894B98D0}"/>
              </a:ext>
            </a:extLst>
          </p:cNvPr>
          <p:cNvSpPr/>
          <p:nvPr/>
        </p:nvSpPr>
        <p:spPr>
          <a:xfrm>
            <a:off x="1096274" y="837390"/>
            <a:ext cx="10231824" cy="5183220"/>
          </a:xfrm>
          <a:prstGeom prst="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26FBC6BB-0036-4DD0-8CE5-0F673A0D0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639" y="975172"/>
            <a:ext cx="2820586" cy="29449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96A77-0643-4291-AA76-F2D4EC55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86" y="1470318"/>
            <a:ext cx="3152956" cy="420394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54D0417-ECF6-46FC-AAB6-45E533434B0A}"/>
              </a:ext>
            </a:extLst>
          </p:cNvPr>
          <p:cNvSpPr txBox="1"/>
          <p:nvPr/>
        </p:nvSpPr>
        <p:spPr>
          <a:xfrm>
            <a:off x="1560022" y="1100986"/>
            <a:ext cx="278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제작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ACBF6-0E0E-4857-8C81-5C27922F68E1}"/>
              </a:ext>
            </a:extLst>
          </p:cNvPr>
          <p:cNvSpPr txBox="1"/>
          <p:nvPr/>
        </p:nvSpPr>
        <p:spPr>
          <a:xfrm>
            <a:off x="1748191" y="1902088"/>
            <a:ext cx="3901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참여자 모집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어플리케이션 제작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동영상 제작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0D361B-5FA0-4718-ADC1-3ECA1484C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798" y="3502836"/>
            <a:ext cx="3817928" cy="26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39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결론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697FF-34D8-4CD8-B736-73D2FCB65EDF}"/>
              </a:ext>
            </a:extLst>
          </p:cNvPr>
          <p:cNvSpPr txBox="1"/>
          <p:nvPr/>
        </p:nvSpPr>
        <p:spPr>
          <a:xfrm>
            <a:off x="3596250" y="3044279"/>
            <a:ext cx="8595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어플리케이션 시연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F8D047-BE9A-4812-8181-8B83F3AAF7C6}"/>
              </a:ext>
            </a:extLst>
          </p:cNvPr>
          <p:cNvSpPr/>
          <p:nvPr/>
        </p:nvSpPr>
        <p:spPr>
          <a:xfrm>
            <a:off x="561638" y="5700151"/>
            <a:ext cx="6285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https://www.youtube.com/watch?v=mZAlbQpW05c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54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449027" y="2879630"/>
            <a:ext cx="1293945" cy="9717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3538" y="2328183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세대 소통 프로젝트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228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691F8-A9D1-4FB6-9949-0F694BBB49B1}"/>
              </a:ext>
            </a:extLst>
          </p:cNvPr>
          <p:cNvSpPr/>
          <p:nvPr/>
        </p:nvSpPr>
        <p:spPr>
          <a:xfrm>
            <a:off x="2234153" y="801278"/>
            <a:ext cx="7663991" cy="5250730"/>
          </a:xfrm>
          <a:prstGeom prst="rect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결론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1E340E-1845-479D-ABBE-73BBB6F0246C}"/>
              </a:ext>
            </a:extLst>
          </p:cNvPr>
          <p:cNvGrpSpPr/>
          <p:nvPr/>
        </p:nvGrpSpPr>
        <p:grpSpPr>
          <a:xfrm>
            <a:off x="3084136" y="1166566"/>
            <a:ext cx="6023728" cy="4524867"/>
            <a:chOff x="3084136" y="1166566"/>
            <a:chExt cx="6023728" cy="45248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83A3B0-57B7-40C7-98B7-9857B3CEE5C8}"/>
                </a:ext>
              </a:extLst>
            </p:cNvPr>
            <p:cNvSpPr/>
            <p:nvPr/>
          </p:nvSpPr>
          <p:spPr>
            <a:xfrm>
              <a:off x="3084136" y="4183144"/>
              <a:ext cx="6023728" cy="15082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FFF71C-886F-4F2C-9F04-151ED9C885D6}"/>
                </a:ext>
              </a:extLst>
            </p:cNvPr>
            <p:cNvSpPr/>
            <p:nvPr/>
          </p:nvSpPr>
          <p:spPr>
            <a:xfrm>
              <a:off x="3084136" y="2674855"/>
              <a:ext cx="6023728" cy="15082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86A1A52-FA27-4493-92AB-1741FBD6356B}"/>
                </a:ext>
              </a:extLst>
            </p:cNvPr>
            <p:cNvSpPr/>
            <p:nvPr/>
          </p:nvSpPr>
          <p:spPr>
            <a:xfrm>
              <a:off x="3084136" y="1166566"/>
              <a:ext cx="6023728" cy="15082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9BC51E2-334A-42A1-BAE7-A02E87D3713E}"/>
              </a:ext>
            </a:extLst>
          </p:cNvPr>
          <p:cNvSpPr txBox="1"/>
          <p:nvPr/>
        </p:nvSpPr>
        <p:spPr>
          <a:xfrm>
            <a:off x="4507697" y="3075056"/>
            <a:ext cx="3176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84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84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미디어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626F8-33EF-4DBD-B216-E0FAC5666CB7}"/>
              </a:ext>
            </a:extLst>
          </p:cNvPr>
          <p:cNvSpPr txBox="1"/>
          <p:nvPr/>
        </p:nvSpPr>
        <p:spPr>
          <a:xfrm>
            <a:off x="4507697" y="4462367"/>
            <a:ext cx="3176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84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멘토링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11167-6114-4F9E-AEDC-FB05AC8799DD}"/>
              </a:ext>
            </a:extLst>
          </p:cNvPr>
          <p:cNvSpPr txBox="1"/>
          <p:nvPr/>
        </p:nvSpPr>
        <p:spPr>
          <a:xfrm>
            <a:off x="4507697" y="1613026"/>
            <a:ext cx="3176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84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중소기업 협력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D70E7-E6E1-4711-852C-A1294CF26E81}"/>
              </a:ext>
            </a:extLst>
          </p:cNvPr>
          <p:cNvSpPr txBox="1"/>
          <p:nvPr/>
        </p:nvSpPr>
        <p:spPr>
          <a:xfrm>
            <a:off x="1331091" y="799964"/>
            <a:ext cx="317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3952684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결론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697FF-34D8-4CD8-B736-73D2FCB65EDF}"/>
              </a:ext>
            </a:extLst>
          </p:cNvPr>
          <p:cNvSpPr txBox="1"/>
          <p:nvPr/>
        </p:nvSpPr>
        <p:spPr>
          <a:xfrm>
            <a:off x="4199565" y="1781087"/>
            <a:ext cx="8595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발전 계획</a:t>
            </a:r>
            <a:endParaRPr lang="en-US" altLang="ko-K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C895F-F445-44EC-A102-CA648E218D00}"/>
              </a:ext>
            </a:extLst>
          </p:cNvPr>
          <p:cNvSpPr txBox="1"/>
          <p:nvPr/>
        </p:nvSpPr>
        <p:spPr>
          <a:xfrm>
            <a:off x="1803393" y="3338342"/>
            <a:ext cx="91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중소기업 협력업체 조사 및 활용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중소기업진흥공단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E8465-45C8-4038-918B-F449A3ED0134}"/>
              </a:ext>
            </a:extLst>
          </p:cNvPr>
          <p:cNvSpPr txBox="1"/>
          <p:nvPr/>
        </p:nvSpPr>
        <p:spPr>
          <a:xfrm>
            <a:off x="1803393" y="3910082"/>
            <a:ext cx="91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플랫폼 웹 제작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youtube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와의 연동 필요성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0DAAA-D092-4876-9A17-AA8B439B708B}"/>
              </a:ext>
            </a:extLst>
          </p:cNvPr>
          <p:cNvSpPr txBox="1"/>
          <p:nvPr/>
        </p:nvSpPr>
        <p:spPr>
          <a:xfrm>
            <a:off x="1803393" y="4499469"/>
            <a:ext cx="91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공공기관 제안서 제출</a:t>
            </a:r>
          </a:p>
        </p:txBody>
      </p:sp>
    </p:spTree>
    <p:extLst>
      <p:ext uri="{BB962C8B-B14F-4D97-AF65-F5344CB8AC3E}">
        <p14:creationId xmlns:p14="http://schemas.microsoft.com/office/powerpoint/2010/main" val="1876024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4617070" y="2879630"/>
            <a:ext cx="2957861" cy="9717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감사합니다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3538" y="2328183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세대 소통 프로젝트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71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449028" y="2879630"/>
            <a:ext cx="1293944" cy="9717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3538" y="2328183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세대 소통 프로젝트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2" name="Picture 2" descr="http://cdn.pressian.com/data/photos/cdn/20171145/art_1510208666.jpg">
            <a:extLst>
              <a:ext uri="{FF2B5EF4-FFF2-40B4-BE49-F238E27FC236}">
                <a16:creationId xmlns:a16="http://schemas.microsoft.com/office/drawing/2014/main" id="{D3C29DCA-0998-4CE7-8B04-AD4388A6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70" y="1311291"/>
            <a:ext cx="6645207" cy="40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 descr="연금충.jpg">
            <a:extLst>
              <a:ext uri="{FF2B5EF4-FFF2-40B4-BE49-F238E27FC236}">
                <a16:creationId xmlns:a16="http://schemas.microsoft.com/office/drawing/2014/main" id="{F2B41C5F-5D47-4D3C-A79C-0D89B28197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27043" y="1064986"/>
            <a:ext cx="3861048" cy="5013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06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506C03-C4B3-44E0-936B-DDF55352CE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6090" y="1029668"/>
            <a:ext cx="4621904" cy="5030738"/>
          </a:xfrm>
          <a:prstGeom prst="rect">
            <a:avLst/>
          </a:prstGeom>
        </p:spPr>
      </p:pic>
      <p:pic>
        <p:nvPicPr>
          <p:cNvPr id="9" name="Picture 2" descr="https://post-phinf.pstatic.net/MjAxODA5MTlfMiAg/MDAxNTM3MzQyNzMwNTU4.X9S_rZwlKLh-WPMNZcHmTA3Qoy6iRRZ1DBCzCtp5pLsg.qISxongbeWtsm3-EA9Fjbf2wvaeguZPisoe-nyKu5bog.JPEG/%EC%9D%B8%EA%B5%AC%EC%87%BC%ED%81%AC-28%ED%8E%B8_2.jpg?type=w1200">
            <a:extLst>
              <a:ext uri="{FF2B5EF4-FFF2-40B4-BE49-F238E27FC236}">
                <a16:creationId xmlns:a16="http://schemas.microsoft.com/office/drawing/2014/main" id="{5677A4D4-E3FF-4464-B3DE-30B0F230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478" y="829613"/>
            <a:ext cx="4878894" cy="32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B2F925-2B1B-4C02-A684-D173D54FC6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6335" y="4269044"/>
            <a:ext cx="7083005" cy="14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9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2" name="그룹 15">
            <a:extLst>
              <a:ext uri="{FF2B5EF4-FFF2-40B4-BE49-F238E27FC236}">
                <a16:creationId xmlns:a16="http://schemas.microsoft.com/office/drawing/2014/main" id="{F2A59E03-AEE3-4291-90D7-6FBD74020C11}"/>
              </a:ext>
            </a:extLst>
          </p:cNvPr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081D875-B5CA-40EC-B265-AAF2E70595F4}"/>
                </a:ext>
              </a:extLst>
            </p:cNvPr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0ABFAE-EFB7-4288-BF0D-2C698983B2AB}"/>
                </a:ext>
              </a:extLst>
            </p:cNvPr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4BAE5B7-17B1-45C5-842F-60D410000DA7}"/>
                </a:ext>
              </a:extLst>
            </p:cNvPr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grpSp>
        <p:nvGrpSpPr>
          <p:cNvPr id="20" name="그룹 12">
            <a:extLst>
              <a:ext uri="{FF2B5EF4-FFF2-40B4-BE49-F238E27FC236}">
                <a16:creationId xmlns:a16="http://schemas.microsoft.com/office/drawing/2014/main" id="{EB5273B5-5961-4E16-809C-F8784B317435}"/>
              </a:ext>
            </a:extLst>
          </p:cNvPr>
          <p:cNvGrpSpPr/>
          <p:nvPr/>
        </p:nvGrpSpPr>
        <p:grpSpPr>
          <a:xfrm>
            <a:off x="8910152" y="3023885"/>
            <a:ext cx="2507816" cy="1262811"/>
            <a:chOff x="102324" y="3738357"/>
            <a:chExt cx="2507816" cy="126281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B76B06-75F9-48D2-8577-367A0F5FF751}"/>
                </a:ext>
              </a:extLst>
            </p:cNvPr>
            <p:cNvSpPr txBox="1"/>
            <p:nvPr/>
          </p:nvSpPr>
          <p:spPr>
            <a:xfrm>
              <a:off x="102324" y="3738357"/>
              <a:ext cx="1678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시대의 변화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100FB3-93DC-4993-B1E3-315B34120261}"/>
                </a:ext>
              </a:extLst>
            </p:cNvPr>
            <p:cNvSpPr txBox="1"/>
            <p:nvPr/>
          </p:nvSpPr>
          <p:spPr>
            <a:xfrm>
              <a:off x="102324" y="4231727"/>
              <a:ext cx="25078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급속한 산업발전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 </a:t>
              </a:r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각 세대는 생애</a:t>
              </a:r>
              <a:endParaRPr lang="en-US" altLang="ko-KR" sz="1100" dirty="0">
                <a:solidFill>
                  <a:schemeClr val="tx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주기에서 각기 다른 역사적 사건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</a:p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세대 간 경험의 단절로 다른 가치관이 형성</a:t>
              </a:r>
            </a:p>
          </p:txBody>
        </p:sp>
      </p:grpSp>
      <p:grpSp>
        <p:nvGrpSpPr>
          <p:cNvPr id="27" name="그룹 20">
            <a:extLst>
              <a:ext uri="{FF2B5EF4-FFF2-40B4-BE49-F238E27FC236}">
                <a16:creationId xmlns:a16="http://schemas.microsoft.com/office/drawing/2014/main" id="{EA21E33F-2C09-4DF8-991C-E6046A293548}"/>
              </a:ext>
            </a:extLst>
          </p:cNvPr>
          <p:cNvGrpSpPr/>
          <p:nvPr/>
        </p:nvGrpSpPr>
        <p:grpSpPr>
          <a:xfrm>
            <a:off x="854947" y="2427655"/>
            <a:ext cx="2128885" cy="972714"/>
            <a:chOff x="93908" y="3859177"/>
            <a:chExt cx="2128885" cy="97271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64FEFC-1EC6-4ABD-B94F-0A133C0F809C}"/>
                </a:ext>
              </a:extLst>
            </p:cNvPr>
            <p:cNvSpPr txBox="1"/>
            <p:nvPr/>
          </p:nvSpPr>
          <p:spPr>
            <a:xfrm>
              <a:off x="93908" y="3859177"/>
              <a:ext cx="1749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과학 기술 발전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8FAE7F-B881-4B8A-8A65-14924FD4B72A}"/>
                </a:ext>
              </a:extLst>
            </p:cNvPr>
            <p:cNvSpPr txBox="1"/>
            <p:nvPr/>
          </p:nvSpPr>
          <p:spPr>
            <a:xfrm>
              <a:off x="102325" y="4231727"/>
              <a:ext cx="21204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계층 간 정보와 기술의 </a:t>
              </a:r>
              <a:endParaRPr lang="en-US" altLang="ko-KR" sz="1100" dirty="0">
                <a:solidFill>
                  <a:schemeClr val="tx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비대칭이 증가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세대 간 디지털 </a:t>
              </a:r>
              <a:endParaRPr lang="en-US" altLang="ko-KR" sz="1100" dirty="0">
                <a:solidFill>
                  <a:schemeClr val="tx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정보 소외</a:t>
              </a:r>
            </a:p>
          </p:txBody>
        </p:sp>
      </p:grpSp>
      <p:grpSp>
        <p:nvGrpSpPr>
          <p:cNvPr id="30" name="그룹 23">
            <a:extLst>
              <a:ext uri="{FF2B5EF4-FFF2-40B4-BE49-F238E27FC236}">
                <a16:creationId xmlns:a16="http://schemas.microsoft.com/office/drawing/2014/main" id="{69AF8144-370F-4768-9F52-A71D6A9D1FAE}"/>
              </a:ext>
            </a:extLst>
          </p:cNvPr>
          <p:cNvGrpSpPr/>
          <p:nvPr/>
        </p:nvGrpSpPr>
        <p:grpSpPr>
          <a:xfrm>
            <a:off x="2276396" y="4840220"/>
            <a:ext cx="2343729" cy="1150783"/>
            <a:chOff x="-248992" y="3850385"/>
            <a:chExt cx="2343729" cy="115078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52A51F-504E-4906-98B7-DB14BE2BC812}"/>
                </a:ext>
              </a:extLst>
            </p:cNvPr>
            <p:cNvSpPr txBox="1"/>
            <p:nvPr/>
          </p:nvSpPr>
          <p:spPr>
            <a:xfrm>
              <a:off x="-248992" y="3850385"/>
              <a:ext cx="1428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인구의 변화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11737E-317E-4CB1-B345-F971ECA4A191}"/>
                </a:ext>
              </a:extLst>
            </p:cNvPr>
            <p:cNvSpPr txBox="1"/>
            <p:nvPr/>
          </p:nvSpPr>
          <p:spPr>
            <a:xfrm>
              <a:off x="-135068" y="4231727"/>
              <a:ext cx="222980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 err="1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저출산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고령화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인구 감소로 인해 핵가족화와 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1</a:t>
              </a:r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인 가구가 증가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</a:p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다세대화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(Multi-generation)</a:t>
              </a:r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가</a:t>
              </a:r>
              <a:endParaRPr lang="en-US" altLang="ko-KR" sz="1100" dirty="0">
                <a:solidFill>
                  <a:schemeClr val="tx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발생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0953CE5-DC70-4394-A672-3EBBB719A374}"/>
              </a:ext>
            </a:extLst>
          </p:cNvPr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67934B9-F70B-4726-B370-98F38CE29CC4}"/>
              </a:ext>
            </a:extLst>
          </p:cNvPr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6910E5D-9DE8-4212-A5BC-388046C9CD6D}"/>
              </a:ext>
            </a:extLst>
          </p:cNvPr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6E3FB7-2BED-4E82-BF33-51C135C99C3C}"/>
              </a:ext>
            </a:extLst>
          </p:cNvPr>
          <p:cNvSpPr txBox="1"/>
          <p:nvPr/>
        </p:nvSpPr>
        <p:spPr>
          <a:xfrm>
            <a:off x="4477061" y="3064608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거시적 차원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020E49-ED1B-4D60-8EB9-65B4AE8366E9}"/>
              </a:ext>
            </a:extLst>
          </p:cNvPr>
          <p:cNvSpPr/>
          <p:nvPr/>
        </p:nvSpPr>
        <p:spPr>
          <a:xfrm>
            <a:off x="543136" y="1798566"/>
            <a:ext cx="2587652" cy="22506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6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Ponybuhagom</a:t>
            </a:r>
            <a:endParaRPr lang="ko-KR" altLang="en-US" sz="2000" b="1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2" name="그룹 15">
            <a:extLst>
              <a:ext uri="{FF2B5EF4-FFF2-40B4-BE49-F238E27FC236}">
                <a16:creationId xmlns:a16="http://schemas.microsoft.com/office/drawing/2014/main" id="{A1991C43-3572-44B5-96E0-08C11EE69AB7}"/>
              </a:ext>
            </a:extLst>
          </p:cNvPr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FF8D734-187B-45E8-AF65-4C26E7F1A00F}"/>
                </a:ext>
              </a:extLst>
            </p:cNvPr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E6B55D1-1748-4068-9DC6-D3BE25016CB7}"/>
                </a:ext>
              </a:extLst>
            </p:cNvPr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27E8CA-EDB3-4182-9144-589211BFA707}"/>
                </a:ext>
              </a:extLst>
            </p:cNvPr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grpSp>
        <p:nvGrpSpPr>
          <p:cNvPr id="20" name="그룹 12">
            <a:extLst>
              <a:ext uri="{FF2B5EF4-FFF2-40B4-BE49-F238E27FC236}">
                <a16:creationId xmlns:a16="http://schemas.microsoft.com/office/drawing/2014/main" id="{06F03263-5EC7-4A67-9355-27CAF85AF490}"/>
              </a:ext>
            </a:extLst>
          </p:cNvPr>
          <p:cNvGrpSpPr/>
          <p:nvPr/>
        </p:nvGrpSpPr>
        <p:grpSpPr>
          <a:xfrm>
            <a:off x="8910152" y="3023885"/>
            <a:ext cx="2362993" cy="924257"/>
            <a:chOff x="102324" y="3738357"/>
            <a:chExt cx="2362993" cy="9242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353420-B0E9-48E5-A01D-D5128A29CE4C}"/>
                </a:ext>
              </a:extLst>
            </p:cNvPr>
            <p:cNvSpPr txBox="1"/>
            <p:nvPr/>
          </p:nvSpPr>
          <p:spPr>
            <a:xfrm>
              <a:off x="102324" y="3738357"/>
              <a:ext cx="1678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나이로 차별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24256A-8D6E-4872-80B4-DADE0D5467F2}"/>
                </a:ext>
              </a:extLst>
            </p:cNvPr>
            <p:cNvSpPr txBox="1"/>
            <p:nvPr/>
          </p:nvSpPr>
          <p:spPr>
            <a:xfrm>
              <a:off x="102325" y="4231727"/>
              <a:ext cx="23629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나이가 어리고 늙었다는 이유로</a:t>
              </a:r>
              <a:endParaRPr lang="en-US" altLang="ko-KR" sz="1100" dirty="0">
                <a:solidFill>
                  <a:schemeClr val="tx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무시</a:t>
              </a:r>
            </a:p>
          </p:txBody>
        </p:sp>
      </p:grpSp>
      <p:grpSp>
        <p:nvGrpSpPr>
          <p:cNvPr id="27" name="그룹 20">
            <a:extLst>
              <a:ext uri="{FF2B5EF4-FFF2-40B4-BE49-F238E27FC236}">
                <a16:creationId xmlns:a16="http://schemas.microsoft.com/office/drawing/2014/main" id="{BE7F6823-BA78-4717-B5A7-40905B2F7641}"/>
              </a:ext>
            </a:extLst>
          </p:cNvPr>
          <p:cNvGrpSpPr/>
          <p:nvPr/>
        </p:nvGrpSpPr>
        <p:grpSpPr>
          <a:xfrm>
            <a:off x="749440" y="2401279"/>
            <a:ext cx="1980029" cy="972714"/>
            <a:chOff x="93908" y="3859177"/>
            <a:chExt cx="1980029" cy="97271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704EB2-08B7-430E-884C-820B3595B4EA}"/>
                </a:ext>
              </a:extLst>
            </p:cNvPr>
            <p:cNvSpPr txBox="1"/>
            <p:nvPr/>
          </p:nvSpPr>
          <p:spPr>
            <a:xfrm>
              <a:off x="93908" y="3859177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세대 간 교류부족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5DA54F-8867-4726-9A40-8BF1F87AA8DE}"/>
                </a:ext>
              </a:extLst>
            </p:cNvPr>
            <p:cNvSpPr txBox="1"/>
            <p:nvPr/>
          </p:nvSpPr>
          <p:spPr>
            <a:xfrm>
              <a:off x="102325" y="4231727"/>
              <a:ext cx="19484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서로의 목표와 가치관을</a:t>
              </a:r>
              <a:endParaRPr lang="en-US" altLang="ko-KR" sz="1100" dirty="0">
                <a:solidFill>
                  <a:schemeClr val="tx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‘다름’이 아니라 ‘틀림’</a:t>
              </a:r>
              <a:r>
                <a:rPr lang="ko-KR" altLang="en-US" sz="1100" dirty="0" err="1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으로</a:t>
              </a:r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인식</a:t>
              </a:r>
            </a:p>
          </p:txBody>
        </p:sp>
      </p:grpSp>
      <p:grpSp>
        <p:nvGrpSpPr>
          <p:cNvPr id="30" name="그룹 23">
            <a:extLst>
              <a:ext uri="{FF2B5EF4-FFF2-40B4-BE49-F238E27FC236}">
                <a16:creationId xmlns:a16="http://schemas.microsoft.com/office/drawing/2014/main" id="{1A6B143A-B68C-4551-9CB1-DA0744AF4CC0}"/>
              </a:ext>
            </a:extLst>
          </p:cNvPr>
          <p:cNvGrpSpPr/>
          <p:nvPr/>
        </p:nvGrpSpPr>
        <p:grpSpPr>
          <a:xfrm>
            <a:off x="1458711" y="4796258"/>
            <a:ext cx="2300630" cy="981506"/>
            <a:chOff x="-248992" y="3850385"/>
            <a:chExt cx="2300630" cy="98150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46F329-39BB-4203-8092-215F1FC2E130}"/>
                </a:ext>
              </a:extLst>
            </p:cNvPr>
            <p:cNvSpPr txBox="1"/>
            <p:nvPr/>
          </p:nvSpPr>
          <p:spPr>
            <a:xfrm>
              <a:off x="-248992" y="3850385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인구</a:t>
              </a:r>
              <a:r>
                <a:rPr lang="en-US" altLang="ko-KR" sz="20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ko-KR" altLang="en-US" sz="20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사회학적 요인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33BEA8-8493-4183-BD37-EA23B79163CB}"/>
                </a:ext>
              </a:extLst>
            </p:cNvPr>
            <p:cNvSpPr txBox="1"/>
            <p:nvPr/>
          </p:nvSpPr>
          <p:spPr>
            <a:xfrm>
              <a:off x="-135067" y="4231727"/>
              <a:ext cx="194840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성별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교육수준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생활 수준</a:t>
              </a:r>
              <a:r>
                <a:rPr lang="en-US" altLang="ko-KR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, </a:t>
              </a:r>
              <a:r>
                <a:rPr lang="ko-KR" altLang="en-US" sz="1100" dirty="0">
                  <a:solidFill>
                    <a:schemeClr val="tx2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여가 및 기호 등에 따라 세대갈등이 다르게 나타난다</a:t>
              </a: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65EE236-31AC-4840-96DB-78A4BFE5B158}"/>
              </a:ext>
            </a:extLst>
          </p:cNvPr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23B0455-02B6-4E49-956D-9B30A2F85A39}"/>
              </a:ext>
            </a:extLst>
          </p:cNvPr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28D14E2-2809-4CFA-822B-435E95EA8504}"/>
              </a:ext>
            </a:extLst>
          </p:cNvPr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B58F8F-356F-4548-9E41-0B9AFC84EA13}"/>
              </a:ext>
            </a:extLst>
          </p:cNvPr>
          <p:cNvSpPr txBox="1"/>
          <p:nvPr/>
        </p:nvSpPr>
        <p:spPr>
          <a:xfrm>
            <a:off x="4477061" y="3064608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미시적 차원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B5D1CB5-DBCB-4629-BF8B-F5D98DF663B9}"/>
              </a:ext>
            </a:extLst>
          </p:cNvPr>
          <p:cNvSpPr/>
          <p:nvPr/>
        </p:nvSpPr>
        <p:spPr>
          <a:xfrm>
            <a:off x="543136" y="1798566"/>
            <a:ext cx="2587652" cy="22506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52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F1C502A-7F9A-4CB4-98E5-C09592435891}"/>
              </a:ext>
            </a:extLst>
          </p:cNvPr>
          <p:cNvSpPr/>
          <p:nvPr/>
        </p:nvSpPr>
        <p:spPr>
          <a:xfrm>
            <a:off x="2287794" y="1921920"/>
            <a:ext cx="2809875" cy="2809875"/>
          </a:xfrm>
          <a:prstGeom prst="ellipse">
            <a:avLst/>
          </a:prstGeom>
          <a:solidFill>
            <a:schemeClr val="accent1"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37A34-60EB-4E01-A914-C790716F3F59}"/>
              </a:ext>
            </a:extLst>
          </p:cNvPr>
          <p:cNvSpPr txBox="1"/>
          <p:nvPr/>
        </p:nvSpPr>
        <p:spPr>
          <a:xfrm>
            <a:off x="2929138" y="4841374"/>
            <a:ext cx="19800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2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세대 간 교류부족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1D27B-FE3E-4397-B6BA-206F638F5E54}"/>
              </a:ext>
            </a:extLst>
          </p:cNvPr>
          <p:cNvSpPr txBox="1"/>
          <p:nvPr/>
        </p:nvSpPr>
        <p:spPr>
          <a:xfrm>
            <a:off x="2745684" y="5281111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▷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교류 플랫폼 마련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BC1C55-7D17-4775-8B16-84CE6C028C6C}"/>
              </a:ext>
            </a:extLst>
          </p:cNvPr>
          <p:cNvSpPr txBox="1"/>
          <p:nvPr/>
        </p:nvSpPr>
        <p:spPr>
          <a:xfrm>
            <a:off x="7077280" y="5281111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▷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어르신들에게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IT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기술 교육 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989BD7F-5393-4739-91D4-541AC1FAEF08}"/>
              </a:ext>
            </a:extLst>
          </p:cNvPr>
          <p:cNvSpPr/>
          <p:nvPr/>
        </p:nvSpPr>
        <p:spPr>
          <a:xfrm>
            <a:off x="7311250" y="1939287"/>
            <a:ext cx="2809875" cy="2809875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3B3F2-68DB-4AB3-91C5-3CFDD0129CBD}"/>
              </a:ext>
            </a:extLst>
          </p:cNvPr>
          <p:cNvSpPr txBox="1"/>
          <p:nvPr/>
        </p:nvSpPr>
        <p:spPr>
          <a:xfrm>
            <a:off x="7841588" y="4841374"/>
            <a:ext cx="174919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과학 기술 발전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ECE44-1285-446B-AD89-821891C9B1B2}"/>
              </a:ext>
            </a:extLst>
          </p:cNvPr>
          <p:cNvSpPr txBox="1"/>
          <p:nvPr/>
        </p:nvSpPr>
        <p:spPr>
          <a:xfrm>
            <a:off x="5330970" y="3082131"/>
            <a:ext cx="183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멘토링</a:t>
            </a:r>
          </a:p>
        </p:txBody>
      </p:sp>
    </p:spTree>
    <p:extLst>
      <p:ext uri="{BB962C8B-B14F-4D97-AF65-F5344CB8AC3E}">
        <p14:creationId xmlns:p14="http://schemas.microsoft.com/office/powerpoint/2010/main" val="23127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17045 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-0.18138 -1.4814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19314" y="161924"/>
            <a:ext cx="995136" cy="376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1E93EB0-D41D-4E0E-BB70-C3CBFAEBAE05}"/>
              </a:ext>
            </a:extLst>
          </p:cNvPr>
          <p:cNvGrpSpPr/>
          <p:nvPr/>
        </p:nvGrpSpPr>
        <p:grpSpPr>
          <a:xfrm>
            <a:off x="1737722" y="829613"/>
            <a:ext cx="8424168" cy="5183220"/>
            <a:chOff x="1571027" y="1288191"/>
            <a:chExt cx="8424168" cy="518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E7B17E-4E3F-48CA-B137-391012B34879}"/>
                </a:ext>
              </a:extLst>
            </p:cNvPr>
            <p:cNvSpPr txBox="1"/>
            <p:nvPr/>
          </p:nvSpPr>
          <p:spPr>
            <a:xfrm>
              <a:off x="1571027" y="1456789"/>
              <a:ext cx="2319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FF84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플랫폼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F9D2231-4E85-4052-A544-729E199E4FF1}"/>
                </a:ext>
              </a:extLst>
            </p:cNvPr>
            <p:cNvGrpSpPr/>
            <p:nvPr/>
          </p:nvGrpSpPr>
          <p:grpSpPr>
            <a:xfrm>
              <a:off x="1993451" y="1288191"/>
              <a:ext cx="8001744" cy="5183220"/>
              <a:chOff x="1596972" y="1282300"/>
              <a:chExt cx="8001744" cy="496590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AC67755-FE78-4C3D-9265-3A441E7D73F5}"/>
                  </a:ext>
                </a:extLst>
              </p:cNvPr>
              <p:cNvSpPr/>
              <p:nvPr/>
            </p:nvSpPr>
            <p:spPr>
              <a:xfrm>
                <a:off x="1596972" y="1282300"/>
                <a:ext cx="8001744" cy="496590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D19C73B-7637-4980-86A4-C759AD52D824}"/>
                  </a:ext>
                </a:extLst>
              </p:cNvPr>
              <p:cNvSpPr/>
              <p:nvPr/>
            </p:nvSpPr>
            <p:spPr>
              <a:xfrm>
                <a:off x="2410736" y="1937335"/>
                <a:ext cx="6420988" cy="380693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D0A6C61-82FC-4568-B880-2E13FF9269BA}"/>
                  </a:ext>
                </a:extLst>
              </p:cNvPr>
              <p:cNvSpPr/>
              <p:nvPr/>
            </p:nvSpPr>
            <p:spPr>
              <a:xfrm>
                <a:off x="3532734" y="2729234"/>
                <a:ext cx="4570783" cy="2396591"/>
              </a:xfrm>
              <a:prstGeom prst="rect">
                <a:avLst/>
              </a:prstGeom>
              <a:solidFill>
                <a:srgbClr val="C4CD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한컴 윤고딕 230" panose="02020603020101020101" pitchFamily="18" charset="-127"/>
                  <a:ea typeface="한컴 윤고딕 230" panose="02020603020101020101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3C2BBB-3F6C-4B13-A76D-33A374662238}"/>
                  </a:ext>
                </a:extLst>
              </p:cNvPr>
              <p:cNvSpPr txBox="1"/>
              <p:nvPr/>
            </p:nvSpPr>
            <p:spPr>
              <a:xfrm>
                <a:off x="2171434" y="2034021"/>
                <a:ext cx="2319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846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1</a:t>
                </a:r>
                <a:r>
                  <a:rPr lang="ko-KR" altLang="en-US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846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인 미디어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A9E3E-5B85-4B74-A065-BFE49113BF19}"/>
                  </a:ext>
                </a:extLst>
              </p:cNvPr>
              <p:cNvSpPr txBox="1"/>
              <p:nvPr/>
            </p:nvSpPr>
            <p:spPr>
              <a:xfrm>
                <a:off x="3494046" y="2853414"/>
                <a:ext cx="2319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FF846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윤고딕 230" panose="02020603020101020101" pitchFamily="18" charset="-127"/>
                    <a:ea typeface="한컴 윤고딕 230" panose="02020603020101020101" pitchFamily="18" charset="-127"/>
                  </a:rPr>
                  <a:t>멘토링 활동</a:t>
                </a: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699B1CA3-4F73-4EDF-9357-F7A339C44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6535" y="3502083"/>
                <a:ext cx="1091664" cy="1091664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1040877F-55ED-471F-AA36-8966CA5CF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2846" y="3502083"/>
                <a:ext cx="1091664" cy="1091664"/>
              </a:xfrm>
              <a:prstGeom prst="rect">
                <a:avLst/>
              </a:prstGeom>
            </p:spPr>
          </p:pic>
          <p:pic>
            <p:nvPicPr>
              <p:cNvPr id="30" name="그래픽 29">
                <a:extLst>
                  <a:ext uri="{FF2B5EF4-FFF2-40B4-BE49-F238E27FC236}">
                    <a16:creationId xmlns:a16="http://schemas.microsoft.com/office/drawing/2014/main" id="{C665937E-EA97-45F5-BFE9-7C9A9ED09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28093" y="3779710"/>
                <a:ext cx="685290" cy="6852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5595294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564</Words>
  <Application>Microsoft Office PowerPoint</Application>
  <PresentationFormat>와이드스크린</PresentationFormat>
  <Paragraphs>139</Paragraphs>
  <Slides>29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한컴 윤고딕 250</vt:lpstr>
      <vt:lpstr>Arial</vt:lpstr>
      <vt:lpstr>한컴 윤고딕 230</vt:lpstr>
      <vt:lpstr>Wingdings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song</cp:lastModifiedBy>
  <cp:revision>45</cp:revision>
  <dcterms:created xsi:type="dcterms:W3CDTF">2017-11-24T11:22:27Z</dcterms:created>
  <dcterms:modified xsi:type="dcterms:W3CDTF">2018-12-10T08:21:49Z</dcterms:modified>
</cp:coreProperties>
</file>