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8" r:id="rId5"/>
    <p:sldId id="258" r:id="rId6"/>
    <p:sldId id="264" r:id="rId7"/>
    <p:sldId id="263" r:id="rId8"/>
    <p:sldId id="265" r:id="rId9"/>
    <p:sldId id="267" r:id="rId10"/>
    <p:sldId id="266"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4CE78F-46EE-4EA6-8567-55CD0C1D6B32}"/>
              </a:ext>
            </a:extLst>
          </p:cNvPr>
          <p:cNvSpPr>
            <a:spLocks noGrp="1"/>
          </p:cNvSpPr>
          <p:nvPr>
            <p:ph type="ctrTitle"/>
          </p:nvPr>
        </p:nvSpPr>
        <p:spPr/>
        <p:txBody>
          <a:bodyPr/>
          <a:lstStyle/>
          <a:p>
            <a:r>
              <a:rPr lang="ko-KR" altLang="en-US">
                <a:latin typeface="한컴 윤고딕 250" panose="02020603020101020101" pitchFamily="18" charset="-127"/>
                <a:ea typeface="한컴 윤고딕 250" panose="02020603020101020101" pitchFamily="18" charset="-127"/>
              </a:rPr>
              <a:t>그룹 지정하기</a:t>
            </a:r>
            <a:endParaRPr lang="ko-KR" altLang="en-US" dirty="0">
              <a:latin typeface="한컴 윤고딕 250" panose="02020603020101020101" pitchFamily="18" charset="-127"/>
              <a:ea typeface="한컴 윤고딕 250" panose="02020603020101020101" pitchFamily="18" charset="-127"/>
            </a:endParaRPr>
          </a:p>
        </p:txBody>
      </p:sp>
      <p:sp>
        <p:nvSpPr>
          <p:cNvPr id="3" name="부제목 2">
            <a:extLst>
              <a:ext uri="{FF2B5EF4-FFF2-40B4-BE49-F238E27FC236}">
                <a16:creationId xmlns:a16="http://schemas.microsoft.com/office/drawing/2014/main" id="{885AF3D2-A43D-4806-80D3-8BC4EFA8733E}"/>
              </a:ext>
            </a:extLst>
          </p:cNvPr>
          <p:cNvSpPr>
            <a:spLocks noGrp="1"/>
          </p:cNvSpPr>
          <p:nvPr>
            <p:ph type="subTitle" idx="1"/>
          </p:nvPr>
        </p:nvSpPr>
        <p:spPr/>
        <p:txBody>
          <a:bodyPr/>
          <a:lstStyle/>
          <a:p>
            <a:r>
              <a:rPr lang="en-US" altLang="ko-KR" dirty="0">
                <a:latin typeface="한컴 윤고딕 250" panose="02020603020101020101" pitchFamily="18" charset="-127"/>
                <a:ea typeface="한컴 윤고딕 250" panose="02020603020101020101" pitchFamily="18" charset="-127"/>
              </a:rPr>
              <a:t>PHP</a:t>
            </a:r>
            <a:r>
              <a:rPr lang="ko-KR" altLang="en-US" dirty="0">
                <a:latin typeface="한컴 윤고딕 250" panose="02020603020101020101" pitchFamily="18" charset="-127"/>
                <a:ea typeface="한컴 윤고딕 250" panose="02020603020101020101" pitchFamily="18" charset="-127"/>
              </a:rPr>
              <a:t>와 </a:t>
            </a:r>
            <a:r>
              <a:rPr lang="en-US" altLang="ko-KR" dirty="0">
                <a:latin typeface="한컴 윤고딕 250" panose="02020603020101020101" pitchFamily="18" charset="-127"/>
                <a:ea typeface="한컴 윤고딕 250" panose="02020603020101020101" pitchFamily="18" charset="-127"/>
              </a:rPr>
              <a:t>SQL</a:t>
            </a:r>
            <a:r>
              <a:rPr lang="ko-KR" altLang="en-US" dirty="0">
                <a:latin typeface="한컴 윤고딕 250" panose="02020603020101020101" pitchFamily="18" charset="-127"/>
                <a:ea typeface="한컴 윤고딕 250" panose="02020603020101020101" pitchFamily="18" charset="-127"/>
              </a:rPr>
              <a:t>을 활용한 그룹 나누기 웹페이지 제작</a:t>
            </a:r>
          </a:p>
        </p:txBody>
      </p:sp>
    </p:spTree>
    <p:extLst>
      <p:ext uri="{BB962C8B-B14F-4D97-AF65-F5344CB8AC3E}">
        <p14:creationId xmlns:p14="http://schemas.microsoft.com/office/powerpoint/2010/main" val="122236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3. </a:t>
            </a:r>
            <a:r>
              <a:rPr lang="ko-KR" altLang="en-US" dirty="0"/>
              <a:t>그룹추출</a:t>
            </a:r>
            <a:endParaRPr lang="en-US" altLang="ko-KR" dirty="0"/>
          </a:p>
          <a:p>
            <a:endParaRPr lang="en-US" altLang="ko-KR" dirty="0"/>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5" name="그림 4">
            <a:extLst>
              <a:ext uri="{FF2B5EF4-FFF2-40B4-BE49-F238E27FC236}">
                <a16:creationId xmlns:a16="http://schemas.microsoft.com/office/drawing/2014/main" id="{D92298FD-05BA-40CF-98D9-326A36AF45A7}"/>
              </a:ext>
            </a:extLst>
          </p:cNvPr>
          <p:cNvPicPr>
            <a:picLocks noChangeAspect="1"/>
          </p:cNvPicPr>
          <p:nvPr/>
        </p:nvPicPr>
        <p:blipFill>
          <a:blip r:embed="rId2"/>
          <a:stretch>
            <a:fillRect/>
          </a:stretch>
        </p:blipFill>
        <p:spPr>
          <a:xfrm>
            <a:off x="1744394" y="2340148"/>
            <a:ext cx="2076450" cy="2724150"/>
          </a:xfrm>
          <a:prstGeom prst="rect">
            <a:avLst/>
          </a:prstGeom>
        </p:spPr>
      </p:pic>
      <p:pic>
        <p:nvPicPr>
          <p:cNvPr id="6" name="그림 5">
            <a:extLst>
              <a:ext uri="{FF2B5EF4-FFF2-40B4-BE49-F238E27FC236}">
                <a16:creationId xmlns:a16="http://schemas.microsoft.com/office/drawing/2014/main" id="{79447C8B-4649-4EFB-9B55-BE0BA84F66B1}"/>
              </a:ext>
            </a:extLst>
          </p:cNvPr>
          <p:cNvPicPr>
            <a:picLocks noChangeAspect="1"/>
          </p:cNvPicPr>
          <p:nvPr/>
        </p:nvPicPr>
        <p:blipFill>
          <a:blip r:embed="rId3"/>
          <a:stretch>
            <a:fillRect/>
          </a:stretch>
        </p:blipFill>
        <p:spPr>
          <a:xfrm>
            <a:off x="6029325" y="1284105"/>
            <a:ext cx="5010150" cy="4429125"/>
          </a:xfrm>
          <a:prstGeom prst="rect">
            <a:avLst/>
          </a:prstGeom>
        </p:spPr>
      </p:pic>
      <p:sp>
        <p:nvSpPr>
          <p:cNvPr id="7" name="TextBox 6">
            <a:extLst>
              <a:ext uri="{FF2B5EF4-FFF2-40B4-BE49-F238E27FC236}">
                <a16:creationId xmlns:a16="http://schemas.microsoft.com/office/drawing/2014/main" id="{402274B0-4C37-43FC-9A1D-318AA1296A2B}"/>
              </a:ext>
            </a:extLst>
          </p:cNvPr>
          <p:cNvSpPr txBox="1"/>
          <p:nvPr/>
        </p:nvSpPr>
        <p:spPr>
          <a:xfrm>
            <a:off x="7890740" y="3944817"/>
            <a:ext cx="2969623" cy="646331"/>
          </a:xfrm>
          <a:prstGeom prst="rect">
            <a:avLst/>
          </a:prstGeom>
          <a:noFill/>
        </p:spPr>
        <p:txBody>
          <a:bodyPr wrap="square" rtlCol="0">
            <a:spAutoFit/>
          </a:bodyPr>
          <a:lstStyle/>
          <a:p>
            <a:r>
              <a:rPr lang="ko-KR" altLang="en-US" dirty="0"/>
              <a:t>중복 </a:t>
            </a:r>
            <a:r>
              <a:rPr lang="ko-KR" altLang="en-US" dirty="0" err="1"/>
              <a:t>안들어가고</a:t>
            </a:r>
            <a:endParaRPr lang="en-US" altLang="ko-KR" dirty="0"/>
          </a:p>
          <a:p>
            <a:r>
              <a:rPr lang="en-US" altLang="ko-KR" dirty="0"/>
              <a:t>NULL </a:t>
            </a:r>
            <a:r>
              <a:rPr lang="ko-KR" altLang="en-US" dirty="0"/>
              <a:t>값이 </a:t>
            </a:r>
            <a:r>
              <a:rPr lang="ko-KR" altLang="en-US" dirty="0" err="1"/>
              <a:t>안들어가게</a:t>
            </a:r>
            <a:endParaRPr lang="ko-KR" altLang="en-US" dirty="0"/>
          </a:p>
        </p:txBody>
      </p:sp>
    </p:spTree>
    <p:extLst>
      <p:ext uri="{BB962C8B-B14F-4D97-AF65-F5344CB8AC3E}">
        <p14:creationId xmlns:p14="http://schemas.microsoft.com/office/powerpoint/2010/main" val="328966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sp>
        <p:nvSpPr>
          <p:cNvPr id="8" name="TextBox 7">
            <a:extLst>
              <a:ext uri="{FF2B5EF4-FFF2-40B4-BE49-F238E27FC236}">
                <a16:creationId xmlns:a16="http://schemas.microsoft.com/office/drawing/2014/main" id="{28A4C48E-7E13-43C4-A156-AB1F53E91A60}"/>
              </a:ext>
            </a:extLst>
          </p:cNvPr>
          <p:cNvSpPr txBox="1"/>
          <p:nvPr/>
        </p:nvSpPr>
        <p:spPr>
          <a:xfrm>
            <a:off x="5674759" y="3020517"/>
            <a:ext cx="7157776" cy="1569660"/>
          </a:xfrm>
          <a:prstGeom prst="rect">
            <a:avLst/>
          </a:prstGeom>
          <a:noFill/>
        </p:spPr>
        <p:txBody>
          <a:bodyPr wrap="square" rtlCol="0">
            <a:spAutoFit/>
          </a:bodyPr>
          <a:lstStyle/>
          <a:p>
            <a:r>
              <a:rPr lang="en-US" altLang="ko-KR" sz="1600" dirty="0">
                <a:latin typeface="한컴 윤고딕 240" panose="02020603020101020101" pitchFamily="18" charset="-127"/>
                <a:ea typeface="한컴 윤고딕 240" panose="02020603020101020101" pitchFamily="18" charset="-127"/>
              </a:rPr>
              <a:t>Group table</a:t>
            </a:r>
            <a:r>
              <a:rPr lang="ko-KR" altLang="en-US" sz="1600" dirty="0">
                <a:latin typeface="한컴 윤고딕 240" panose="02020603020101020101" pitchFamily="18" charset="-127"/>
                <a:ea typeface="한컴 윤고딕 240" panose="02020603020101020101" pitchFamily="18" charset="-127"/>
              </a:rPr>
              <a:t>을 생성 후 </a:t>
            </a:r>
            <a:r>
              <a:rPr lang="en-US" altLang="ko-KR" sz="1600" dirty="0">
                <a:latin typeface="한컴 윤고딕 240" panose="02020603020101020101" pitchFamily="18" charset="-127"/>
                <a:ea typeface="한컴 윤고딕 240" panose="02020603020101020101" pitchFamily="18" charset="-127"/>
              </a:rPr>
              <a:t>member</a:t>
            </a:r>
            <a:r>
              <a:rPr lang="ko-KR" altLang="en-US" sz="1600" dirty="0">
                <a:latin typeface="한컴 윤고딕 240" panose="02020603020101020101" pitchFamily="18" charset="-127"/>
                <a:ea typeface="한컴 윤고딕 240" panose="02020603020101020101" pitchFamily="18" charset="-127"/>
              </a:rPr>
              <a:t> 의 데이터를 가공하여 </a:t>
            </a:r>
            <a:r>
              <a:rPr lang="en-US" altLang="ko-KR" sz="1600" dirty="0">
                <a:latin typeface="한컴 윤고딕 240" panose="02020603020101020101" pitchFamily="18" charset="-127"/>
                <a:ea typeface="한컴 윤고딕 240" panose="02020603020101020101" pitchFamily="18" charset="-127"/>
              </a:rPr>
              <a:t>INSERT</a:t>
            </a:r>
          </a:p>
          <a:p>
            <a:pPr marL="285750" indent="-285750">
              <a:buFont typeface="Wingdings" panose="05000000000000000000" pitchFamily="2" charset="2"/>
              <a:buChar char="§"/>
            </a:pPr>
            <a:endParaRPr lang="en-US" altLang="ko-KR" sz="1600"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
            </a:pPr>
            <a:r>
              <a:rPr lang="ko-KR" altLang="en-US" sz="1600" dirty="0">
                <a:latin typeface="한컴 윤고딕 240" panose="02020603020101020101" pitchFamily="18" charset="-127"/>
                <a:ea typeface="한컴 윤고딕 240" panose="02020603020101020101" pitchFamily="18" charset="-127"/>
              </a:rPr>
              <a:t>랜덤 수를 만들어</a:t>
            </a:r>
            <a:r>
              <a:rPr lang="en-US" altLang="ko-KR" sz="1600" dirty="0">
                <a:latin typeface="한컴 윤고딕 240" panose="02020603020101020101" pitchFamily="18" charset="-127"/>
                <a:ea typeface="한컴 윤고딕 240" panose="02020603020101020101" pitchFamily="18" charset="-127"/>
              </a:rPr>
              <a:t>, </a:t>
            </a:r>
            <a:r>
              <a:rPr lang="ko-KR" altLang="en-US" sz="1600" dirty="0">
                <a:latin typeface="한컴 윤고딕 240" panose="02020603020101020101" pitchFamily="18" charset="-127"/>
                <a:ea typeface="한컴 윤고딕 240" panose="02020603020101020101" pitchFamily="18" charset="-127"/>
              </a:rPr>
              <a:t>랜덤 수에다 만들고자 하는 </a:t>
            </a:r>
            <a:r>
              <a:rPr lang="ko-KR" altLang="en-US" sz="1600" dirty="0" err="1">
                <a:latin typeface="한컴 윤고딕 240" panose="02020603020101020101" pitchFamily="18" charset="-127"/>
                <a:ea typeface="한컴 윤고딕 240" panose="02020603020101020101" pitchFamily="18" charset="-127"/>
              </a:rPr>
              <a:t>그룹수를</a:t>
            </a:r>
            <a:r>
              <a:rPr lang="ko-KR" altLang="en-US" sz="1600" dirty="0">
                <a:latin typeface="한컴 윤고딕 240" panose="02020603020101020101" pitchFamily="18" charset="-127"/>
                <a:ea typeface="한컴 윤고딕 240" panose="02020603020101020101" pitchFamily="18" charset="-127"/>
              </a:rPr>
              <a:t> 나눠 그 나머지를 </a:t>
            </a:r>
            <a:endParaRPr lang="en-US" altLang="ko-KR" sz="1600" dirty="0">
              <a:latin typeface="한컴 윤고딕 240" panose="02020603020101020101" pitchFamily="18" charset="-127"/>
              <a:ea typeface="한컴 윤고딕 240" panose="02020603020101020101" pitchFamily="18" charset="-127"/>
            </a:endParaRPr>
          </a:p>
          <a:p>
            <a:r>
              <a:rPr lang="ko-KR" altLang="en-US" sz="1600" dirty="0">
                <a:latin typeface="한컴 윤고딕 240" panose="02020603020101020101" pitchFamily="18" charset="-127"/>
                <a:ea typeface="한컴 윤고딕 240" panose="02020603020101020101" pitchFamily="18" charset="-127"/>
              </a:rPr>
              <a:t>그룹의 넘버로 이용</a:t>
            </a:r>
            <a:r>
              <a:rPr lang="en-US" altLang="ko-KR" sz="1600"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
            </a:pPr>
            <a:r>
              <a:rPr lang="en-US" altLang="ko-KR" sz="1600" dirty="0">
                <a:latin typeface="한컴 윤고딕 240" panose="02020603020101020101" pitchFamily="18" charset="-127"/>
                <a:ea typeface="한컴 윤고딕 240" panose="02020603020101020101" pitchFamily="18" charset="-127"/>
              </a:rPr>
              <a:t>Flag</a:t>
            </a:r>
            <a:r>
              <a:rPr lang="ko-KR" altLang="en-US" sz="1600" dirty="0">
                <a:latin typeface="한컴 윤고딕 240" panose="02020603020101020101" pitchFamily="18" charset="-127"/>
                <a:ea typeface="한컴 윤고딕 240" panose="02020603020101020101" pitchFamily="18" charset="-127"/>
              </a:rPr>
              <a:t>를 이용하여 </a:t>
            </a:r>
            <a:r>
              <a:rPr lang="ko-KR" altLang="en-US" sz="1600" dirty="0" err="1">
                <a:latin typeface="한컴 윤고딕 240" panose="02020603020101020101" pitchFamily="18" charset="-127"/>
                <a:ea typeface="한컴 윤고딕 240" panose="02020603020101020101" pitchFamily="18" charset="-127"/>
              </a:rPr>
              <a:t>멤버들간의</a:t>
            </a:r>
            <a:r>
              <a:rPr lang="ko-KR" altLang="en-US" sz="1600" dirty="0">
                <a:latin typeface="한컴 윤고딕 240" panose="02020603020101020101" pitchFamily="18" charset="-127"/>
                <a:ea typeface="한컴 윤고딕 240" panose="02020603020101020101" pitchFamily="18" charset="-127"/>
              </a:rPr>
              <a:t> 필터링</a:t>
            </a:r>
            <a:endParaRPr lang="en-US" altLang="ko-KR" sz="1600" dirty="0">
              <a:latin typeface="한컴 윤고딕 240" panose="02020603020101020101" pitchFamily="18" charset="-127"/>
              <a:ea typeface="한컴 윤고딕 240" panose="02020603020101020101" pitchFamily="18" charset="-127"/>
            </a:endParaRPr>
          </a:p>
          <a:p>
            <a:endParaRPr lang="ko-KR" altLang="en-US" sz="1600" dirty="0">
              <a:latin typeface="한컴 윤고딕 240" panose="02020603020101020101" pitchFamily="18" charset="-127"/>
              <a:ea typeface="한컴 윤고딕 240" panose="02020603020101020101" pitchFamily="18" charset="-127"/>
            </a:endParaRPr>
          </a:p>
        </p:txBody>
      </p:sp>
      <p:graphicFrame>
        <p:nvGraphicFramePr>
          <p:cNvPr id="2" name="표 1">
            <a:extLst>
              <a:ext uri="{FF2B5EF4-FFF2-40B4-BE49-F238E27FC236}">
                <a16:creationId xmlns:a16="http://schemas.microsoft.com/office/drawing/2014/main" id="{BCB64E93-AAEF-46E8-BDBB-1A33CF28F66D}"/>
              </a:ext>
            </a:extLst>
          </p:cNvPr>
          <p:cNvGraphicFramePr>
            <a:graphicFrameLocks noGrp="1"/>
          </p:cNvGraphicFramePr>
          <p:nvPr>
            <p:extLst>
              <p:ext uri="{D42A27DB-BD31-4B8C-83A1-F6EECF244321}">
                <p14:modId xmlns:p14="http://schemas.microsoft.com/office/powerpoint/2010/main" val="624989938"/>
              </p:ext>
            </p:extLst>
          </p:nvPr>
        </p:nvGraphicFramePr>
        <p:xfrm>
          <a:off x="1142929" y="1669145"/>
          <a:ext cx="4191000" cy="325755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29896804"/>
                    </a:ext>
                  </a:extLst>
                </a:gridCol>
                <a:gridCol w="1333500">
                  <a:extLst>
                    <a:ext uri="{9D8B030D-6E8A-4147-A177-3AD203B41FA5}">
                      <a16:colId xmlns:a16="http://schemas.microsoft.com/office/drawing/2014/main" val="3628034473"/>
                    </a:ext>
                  </a:extLst>
                </a:gridCol>
                <a:gridCol w="1143000">
                  <a:extLst>
                    <a:ext uri="{9D8B030D-6E8A-4147-A177-3AD203B41FA5}">
                      <a16:colId xmlns:a16="http://schemas.microsoft.com/office/drawing/2014/main" val="816556053"/>
                    </a:ext>
                  </a:extLst>
                </a:gridCol>
                <a:gridCol w="660400">
                  <a:extLst>
                    <a:ext uri="{9D8B030D-6E8A-4147-A177-3AD203B41FA5}">
                      <a16:colId xmlns:a16="http://schemas.microsoft.com/office/drawing/2014/main" val="743237345"/>
                    </a:ext>
                  </a:extLst>
                </a:gridCol>
              </a:tblGrid>
              <a:tr h="222250">
                <a:tc>
                  <a:txBody>
                    <a:bodyPr/>
                    <a:lstStyle/>
                    <a:p>
                      <a:pPr algn="ctr" fontAlgn="ctr"/>
                      <a:r>
                        <a:rPr lang="en-US" sz="1100" u="none" strike="noStrike">
                          <a:effectLst/>
                        </a:rPr>
                        <a:t>Group</a:t>
                      </a:r>
                      <a:endParaRPr lang="en-US" sz="1100" b="0" i="0" u="none" strike="noStrike">
                        <a:solidFill>
                          <a:srgbClr val="9C57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ko-KR" altLang="en-US" sz="1100" u="none" strike="noStrike">
                          <a:effectLst/>
                        </a:rPr>
                        <a:t>만들 그룹 수</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6187735"/>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랜덤수</a:t>
                      </a:r>
                      <a:r>
                        <a:rPr lang="en-US" altLang="ko-KR" sz="1100" u="none" strike="noStrike">
                          <a:effectLst/>
                        </a:rPr>
                        <a:t>(</a:t>
                      </a:r>
                      <a:r>
                        <a:rPr lang="en-US" sz="1100" u="none" strike="noStrike">
                          <a:effectLst/>
                        </a:rPr>
                        <a:t>randNum)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그룹</a:t>
                      </a:r>
                      <a:r>
                        <a:rPr lang="en-US" altLang="ko-KR" sz="1100" u="none" strike="noStrike">
                          <a:effectLst/>
                        </a:rPr>
                        <a:t>(</a:t>
                      </a:r>
                      <a:r>
                        <a:rPr lang="en-US" sz="1100" u="none" strike="noStrike">
                          <a:effectLst/>
                        </a:rPr>
                        <a:t>group)</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100" u="none" strike="noStrike">
                          <a:effectLst/>
                        </a:rPr>
                        <a:t>flag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811318526"/>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354110585"/>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6795625"/>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3547149"/>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911447647"/>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310267485"/>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115722159"/>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7206205"/>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842569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048332622"/>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48894956"/>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92391519"/>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8814497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41327980"/>
                  </a:ext>
                </a:extLst>
              </a:tr>
            </a:tbl>
          </a:graphicData>
        </a:graphic>
      </p:graphicFrame>
      <p:sp>
        <p:nvSpPr>
          <p:cNvPr id="4" name="직사각형 3">
            <a:extLst>
              <a:ext uri="{FF2B5EF4-FFF2-40B4-BE49-F238E27FC236}">
                <a16:creationId xmlns:a16="http://schemas.microsoft.com/office/drawing/2014/main" id="{D65F62A5-1A63-4480-A051-5E8560FE33E1}"/>
              </a:ext>
            </a:extLst>
          </p:cNvPr>
          <p:cNvSpPr/>
          <p:nvPr/>
        </p:nvSpPr>
        <p:spPr>
          <a:xfrm>
            <a:off x="1142929" y="5268950"/>
            <a:ext cx="9421169" cy="1200329"/>
          </a:xfrm>
          <a:prstGeom prst="rect">
            <a:avLst/>
          </a:prstGeom>
        </p:spPr>
        <p:txBody>
          <a:bodyPr wrap="none">
            <a:spAutoFit/>
          </a:bodyPr>
          <a:lstStyle/>
          <a:p>
            <a:r>
              <a:rPr lang="ko-KR" altLang="en-US" dirty="0"/>
              <a:t> </a:t>
            </a:r>
            <a:r>
              <a:rPr lang="ko-KR" altLang="en-US" dirty="0" err="1"/>
              <a:t>mysqli_fetch_row</a:t>
            </a:r>
            <a:r>
              <a:rPr lang="ko-KR" altLang="en-US" dirty="0"/>
              <a:t>($</a:t>
            </a:r>
            <a:r>
              <a:rPr lang="ko-KR" altLang="en-US" dirty="0" err="1"/>
              <a:t>result</a:t>
            </a:r>
            <a:r>
              <a:rPr lang="ko-KR" altLang="en-US" dirty="0"/>
              <a:t>) 을 이용하여 </a:t>
            </a:r>
            <a:r>
              <a:rPr lang="en-US" altLang="ko-KR" dirty="0"/>
              <a:t>member</a:t>
            </a:r>
            <a:r>
              <a:rPr lang="ko-KR" altLang="en-US" dirty="0"/>
              <a:t>에 있는 데이터를 가져옴</a:t>
            </a:r>
            <a:endParaRPr lang="en-US" altLang="ko-KR" dirty="0"/>
          </a:p>
          <a:p>
            <a:r>
              <a:rPr lang="ko-KR" altLang="en-US" dirty="0"/>
              <a:t>랜덤수가 </a:t>
            </a:r>
            <a:r>
              <a:rPr lang="ko-KR" altLang="en-US" dirty="0" err="1"/>
              <a:t>겹칠때는</a:t>
            </a:r>
            <a:r>
              <a:rPr lang="ko-KR" altLang="en-US" dirty="0"/>
              <a:t> 어떻게 처리 해야 안 겹칠까</a:t>
            </a:r>
            <a:r>
              <a:rPr lang="en-US" altLang="ko-KR" dirty="0"/>
              <a:t>? </a:t>
            </a:r>
            <a:r>
              <a:rPr lang="ko-KR" altLang="en-US" dirty="0"/>
              <a:t>배열을 만들어 이미 있다고 기록 </a:t>
            </a:r>
            <a:r>
              <a:rPr lang="ko-KR" altLang="en-US" dirty="0" err="1"/>
              <a:t>해놓을까</a:t>
            </a:r>
            <a:r>
              <a:rPr lang="en-US" altLang="ko-KR" dirty="0"/>
              <a:t>?</a:t>
            </a:r>
          </a:p>
          <a:p>
            <a:r>
              <a:rPr lang="ko-KR" altLang="en-US" dirty="0"/>
              <a:t>총 몇 개의 자료가 </a:t>
            </a:r>
            <a:r>
              <a:rPr lang="ko-KR" altLang="en-US" dirty="0" err="1"/>
              <a:t>저장되어있는지</a:t>
            </a:r>
            <a:r>
              <a:rPr lang="ko-KR" altLang="en-US" dirty="0"/>
              <a:t> 알 수 있는 방법이 없을까</a:t>
            </a:r>
            <a:r>
              <a:rPr lang="en-US" altLang="ko-KR" dirty="0"/>
              <a:t>?</a:t>
            </a:r>
            <a:br>
              <a:rPr lang="en-US" altLang="ko-KR" dirty="0"/>
            </a:br>
            <a:r>
              <a:rPr lang="en-US" altLang="ko-KR" dirty="0"/>
              <a:t>=&gt;SELECT COUNT(</a:t>
            </a:r>
            <a:r>
              <a:rPr lang="en-US" altLang="ko-KR" dirty="0" err="1"/>
              <a:t>song_num</a:t>
            </a:r>
            <a:r>
              <a:rPr lang="en-US" altLang="ko-KR" dirty="0"/>
              <a:t>) FROM </a:t>
            </a:r>
            <a:r>
              <a:rPr lang="en-US" altLang="ko-KR" dirty="0" err="1"/>
              <a:t>song_member</a:t>
            </a:r>
            <a:r>
              <a:rPr lang="en-US" altLang="ko-KR" dirty="0"/>
              <a:t>;</a:t>
            </a:r>
            <a:endParaRPr lang="ko-KR" altLang="en-US" dirty="0"/>
          </a:p>
        </p:txBody>
      </p:sp>
    </p:spTree>
    <p:extLst>
      <p:ext uri="{BB962C8B-B14F-4D97-AF65-F5344CB8AC3E}">
        <p14:creationId xmlns:p14="http://schemas.microsoft.com/office/powerpoint/2010/main" val="359541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6272A-C861-4EF3-A870-F2509DABB30E}"/>
              </a:ext>
            </a:extLst>
          </p:cNvPr>
          <p:cNvSpPr txBox="1"/>
          <p:nvPr/>
        </p:nvSpPr>
        <p:spPr>
          <a:xfrm>
            <a:off x="1332411" y="627017"/>
            <a:ext cx="7715795" cy="3693319"/>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a:t>
            </a:r>
            <a:endParaRPr lang="ko-KR" altLang="en-US" dirty="0"/>
          </a:p>
        </p:txBody>
      </p:sp>
      <p:sp>
        <p:nvSpPr>
          <p:cNvPr id="3" name="TextBox 2">
            <a:extLst>
              <a:ext uri="{FF2B5EF4-FFF2-40B4-BE49-F238E27FC236}">
                <a16:creationId xmlns:a16="http://schemas.microsoft.com/office/drawing/2014/main" id="{570C23D5-A8C8-48E8-BD78-DC6CF4130DC2}"/>
              </a:ext>
            </a:extLst>
          </p:cNvPr>
          <p:cNvSpPr txBox="1"/>
          <p:nvPr/>
        </p:nvSpPr>
        <p:spPr>
          <a:xfrm>
            <a:off x="6411675" y="627016"/>
            <a:ext cx="7715795" cy="4524315"/>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	</a:t>
            </a:r>
            <a:r>
              <a:rPr lang="en-US" altLang="ko-KR" dirty="0" err="1"/>
              <a:t>groupDB</a:t>
            </a:r>
            <a:r>
              <a:rPr lang="ko-KR" altLang="en-US" dirty="0"/>
              <a:t>에서 </a:t>
            </a:r>
            <a:r>
              <a:rPr lang="ko-KR" altLang="en-US" dirty="0" err="1"/>
              <a:t>한줄씩</a:t>
            </a:r>
            <a:r>
              <a:rPr lang="ko-KR" altLang="en-US" dirty="0"/>
              <a:t> </a:t>
            </a:r>
            <a:r>
              <a:rPr lang="ko-KR" altLang="en-US" dirty="0" err="1"/>
              <a:t>뽑아옴</a:t>
            </a:r>
            <a:endParaRPr lang="en-US" altLang="ko-KR" dirty="0"/>
          </a:p>
          <a:p>
            <a:r>
              <a:rPr lang="en-US" altLang="ko-KR" dirty="0"/>
              <a:t>	if(</a:t>
            </a:r>
            <a:r>
              <a:rPr lang="en-US" altLang="ko-KR" dirty="0" err="1"/>
              <a:t>group_row</a:t>
            </a:r>
            <a:r>
              <a:rPr lang="en-US" altLang="ko-KR" dirty="0"/>
              <a:t>[2] == row[0]) </a:t>
            </a:r>
          </a:p>
          <a:p>
            <a:endParaRPr lang="en-US" altLang="ko-KR" dirty="0"/>
          </a:p>
          <a:p>
            <a:r>
              <a:rPr lang="en-US" altLang="ko-KR" dirty="0"/>
              <a:t>}</a:t>
            </a:r>
            <a:endParaRPr lang="ko-KR" altLang="en-US" dirty="0"/>
          </a:p>
        </p:txBody>
      </p:sp>
    </p:spTree>
    <p:extLst>
      <p:ext uri="{BB962C8B-B14F-4D97-AF65-F5344CB8AC3E}">
        <p14:creationId xmlns:p14="http://schemas.microsoft.com/office/powerpoint/2010/main" val="217855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412798" y="627017"/>
            <a:ext cx="7715795" cy="1200329"/>
          </a:xfrm>
          <a:prstGeom prst="rect">
            <a:avLst/>
          </a:prstGeom>
          <a:noFill/>
        </p:spPr>
        <p:txBody>
          <a:bodyPr wrap="square" rtlCol="0">
            <a:spAutoFit/>
          </a:bodyPr>
          <a:lstStyle/>
          <a:p>
            <a:r>
              <a:rPr lang="en-US" altLang="ko-KR" dirty="0"/>
              <a:t>**</a:t>
            </a:r>
            <a:r>
              <a:rPr lang="ko-KR" altLang="en-US" dirty="0"/>
              <a:t>정렬 알고리즘</a:t>
            </a:r>
            <a:endParaRPr lang="en-US" altLang="ko-KR" dirty="0"/>
          </a:p>
          <a:p>
            <a:endParaRPr lang="en-US" altLang="ko-KR" dirty="0"/>
          </a:p>
          <a:p>
            <a:r>
              <a:rPr lang="en-US" altLang="ko-KR" dirty="0"/>
              <a:t>-</a:t>
            </a:r>
            <a:r>
              <a:rPr lang="ko-KR" altLang="en-US" dirty="0"/>
              <a:t>그룹 지정된 멤버들을 정렬</a:t>
            </a:r>
            <a:endParaRPr lang="en-US" altLang="ko-KR" dirty="0"/>
          </a:p>
          <a:p>
            <a:r>
              <a:rPr lang="en-US" altLang="ko-KR" dirty="0"/>
              <a:t>-</a:t>
            </a:r>
          </a:p>
        </p:txBody>
      </p:sp>
    </p:spTree>
    <p:extLst>
      <p:ext uri="{BB962C8B-B14F-4D97-AF65-F5344CB8AC3E}">
        <p14:creationId xmlns:p14="http://schemas.microsoft.com/office/powerpoint/2010/main" val="365528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 공동체에서 그룹장을 맡은 적이 있습니다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공동체 안에서 여러가지 그룹이 있는데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그룹장으로서 그 그룹에 공동체 인원을 배분해야 하였습니다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항상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하였지만</a:t>
            </a:r>
            <a:r>
              <a:rPr lang="en-US" altLang="ko-KR" dirty="0">
                <a:latin typeface="한컴 윤고딕 240" panose="02020603020101020101" pitchFamily="18" charset="-127"/>
                <a:ea typeface="한컴 윤고딕 240" panose="02020603020101020101" pitchFamily="18" charset="-127"/>
              </a:rPr>
              <a:t>,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하면 데이터 저장이 힘들고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저번 그룹에 했던 사람들끼리 같이 되는 경우도 있고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피해야 할 사람끼리 같이 되는 경우가 만연했습니다</a:t>
            </a:r>
            <a:r>
              <a:rPr lang="en-US" altLang="ko-KR" dirty="0">
                <a:latin typeface="한컴 윤고딕 240" panose="02020603020101020101" pitchFamily="18" charset="-127"/>
                <a:ea typeface="한컴 윤고딕 240" panose="02020603020101020101" pitchFamily="18" charset="-127"/>
              </a:rPr>
              <a:t>. </a:t>
            </a:r>
          </a:p>
          <a:p>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이 문제를 해결하는데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기록할 수 있는 프로그램이 있으면 </a:t>
            </a:r>
            <a:r>
              <a:rPr lang="ko-KR" altLang="en-US" dirty="0" err="1">
                <a:latin typeface="한컴 윤고딕 240" panose="02020603020101020101" pitchFamily="18" charset="-127"/>
                <a:ea typeface="한컴 윤고딕 240" panose="02020603020101020101" pitchFamily="18" charset="-127"/>
              </a:rPr>
              <a:t>좋을꺼</a:t>
            </a:r>
            <a:r>
              <a:rPr lang="ko-KR" altLang="en-US" dirty="0">
                <a:latin typeface="한컴 윤고딕 240" panose="02020603020101020101" pitchFamily="18" charset="-127"/>
                <a:ea typeface="한컴 윤고딕 240" panose="02020603020101020101" pitchFamily="18" charset="-127"/>
              </a:rPr>
              <a:t> 같다는 생각에 그룹 지정 웹페이지를 제작하려고 합니다</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기존 방식의 단점</a:t>
            </a:r>
            <a:r>
              <a:rPr lang="en-US" altLang="ko-KR" dirty="0">
                <a:latin typeface="한컴 윤고딕 240" panose="02020603020101020101" pitchFamily="18" charset="-127"/>
                <a:ea typeface="한컴 윤고딕 240" panose="02020603020101020101" pitchFamily="18" charset="-127"/>
              </a:rPr>
              <a:t>(</a:t>
            </a:r>
            <a:r>
              <a:rPr lang="ko-KR" altLang="en-US" dirty="0" err="1">
                <a:latin typeface="한컴 윤고딕 240" panose="02020603020101020101" pitchFamily="18" charset="-127"/>
                <a:ea typeface="한컴 윤고딕 240" panose="02020603020101020101" pitchFamily="18" charset="-127"/>
              </a:rPr>
              <a:t>제비뽑기</a:t>
            </a:r>
            <a:r>
              <a:rPr lang="en-US" altLang="ko-KR" dirty="0">
                <a:latin typeface="한컴 윤고딕 240" panose="02020603020101020101" pitchFamily="18" charset="-127"/>
                <a:ea typeface="한컴 윤고딕 240" panose="02020603020101020101" pitchFamily="18" charset="-127"/>
              </a:rPr>
              <a:t>)</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 저장을 할 수 없음</a:t>
            </a:r>
            <a:r>
              <a:rPr lang="en-US" altLang="ko-KR" dirty="0">
                <a:latin typeface="한컴 윤고딕 240" panose="02020603020101020101" pitchFamily="18" charset="-127"/>
                <a:ea typeface="한컴 윤고딕 240" panose="02020603020101020101" pitchFamily="18" charset="-127"/>
              </a:rPr>
              <a:t>.(</a:t>
            </a:r>
            <a:r>
              <a:rPr lang="ko-KR" altLang="en-US" dirty="0">
                <a:latin typeface="한컴 윤고딕 240" panose="02020603020101020101" pitchFamily="18" charset="-127"/>
                <a:ea typeface="한컴 윤고딕 240" panose="02020603020101020101" pitchFamily="18" charset="-127"/>
              </a:rPr>
              <a:t>연속으로 같은 그룹에 지정되는 경우가 발생</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같은 그룹에 있으면 안되는 사람을 같은 그룹으로 지정하는 경우가 발생</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해결방안 </a:t>
            </a:r>
            <a:endParaRPr lang="en-US" altLang="ko-KR" dirty="0">
              <a:latin typeface="한컴 윤고딕 240" panose="02020603020101020101" pitchFamily="18" charset="-127"/>
              <a:ea typeface="한컴 윤고딕 240" panose="02020603020101020101" pitchFamily="18" charset="-127"/>
            </a:endParaRP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데이터베이스를 사용한 데이터 저장</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데이터에 </a:t>
            </a:r>
            <a:r>
              <a:rPr lang="en-US" altLang="ko-KR" dirty="0">
                <a:latin typeface="한컴 윤고딕 240" panose="02020603020101020101" pitchFamily="18" charset="-127"/>
                <a:ea typeface="한컴 윤고딕 240" panose="02020603020101020101" pitchFamily="18" charset="-127"/>
              </a:rPr>
              <a:t>flag</a:t>
            </a:r>
            <a:r>
              <a:rPr lang="ko-KR" altLang="en-US" dirty="0">
                <a:latin typeface="한컴 윤고딕 240" panose="02020603020101020101" pitchFamily="18" charset="-127"/>
                <a:ea typeface="한컴 윤고딕 240" panose="02020603020101020101" pitchFamily="18" charset="-127"/>
              </a:rPr>
              <a:t>를 표시하여 같은 플래그를 가진 </a:t>
            </a:r>
            <a:r>
              <a:rPr lang="ko-KR" altLang="en-US" dirty="0" err="1">
                <a:latin typeface="한컴 윤고딕 240" panose="02020603020101020101" pitchFamily="18" charset="-127"/>
                <a:ea typeface="한컴 윤고딕 240" panose="02020603020101020101" pitchFamily="18" charset="-127"/>
              </a:rPr>
              <a:t>사람끼리는</a:t>
            </a:r>
            <a:r>
              <a:rPr lang="ko-KR" altLang="en-US" dirty="0">
                <a:latin typeface="한컴 윤고딕 240" panose="02020603020101020101" pitchFamily="18" charset="-127"/>
                <a:ea typeface="한컴 윤고딕 240" panose="02020603020101020101" pitchFamily="18" charset="-127"/>
              </a:rPr>
              <a:t> 같은 그룹에 갈 수 없게 함</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1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200329"/>
          </a:xfrm>
          <a:prstGeom prst="rect">
            <a:avLst/>
          </a:prstGeom>
          <a:noFill/>
        </p:spPr>
        <p:txBody>
          <a:bodyPr wrap="square" rtlCol="0">
            <a:spAutoFit/>
          </a:bodyPr>
          <a:lstStyle/>
          <a:p>
            <a:r>
              <a:rPr lang="en-US" altLang="ko-KR" dirty="0"/>
              <a:t> I've been the head of a group in the community. There are several groups in the community. As a group leader, we had to allocate community members to them. I always decided to draw lots, but it was hard to save data. So it's common to have people with the last group, people with whom to avoid. In solving this problem, I will create a recordable program.</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Weakness(drawing lots)</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Unable to save to data(It happens that they are assigned to the same group in a row.)</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People who are not supposed to be in the same group get together in the same group</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Solution plan</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Using the database.</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Avoid between people with the same flag.</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24367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786E25C5-398D-4273-B1F9-CE81FC816F42}"/>
              </a:ext>
            </a:extLst>
          </p:cNvPr>
          <p:cNvGrpSpPr/>
          <p:nvPr/>
        </p:nvGrpSpPr>
        <p:grpSpPr>
          <a:xfrm>
            <a:off x="1249680" y="583476"/>
            <a:ext cx="1558835" cy="1088571"/>
            <a:chOff x="1079863" y="3004458"/>
            <a:chExt cx="1558835" cy="1088571"/>
          </a:xfrm>
        </p:grpSpPr>
        <p:sp>
          <p:nvSpPr>
            <p:cNvPr id="2" name="직사각형 1">
              <a:extLst>
                <a:ext uri="{FF2B5EF4-FFF2-40B4-BE49-F238E27FC236}">
                  <a16:creationId xmlns:a16="http://schemas.microsoft.com/office/drawing/2014/main" id="{691567B5-CFFA-4CEF-82EF-A090316FB3B7}"/>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61D72A27-C7D2-47B7-B636-F84FF7C9DB93}"/>
                </a:ext>
              </a:extLst>
            </p:cNvPr>
            <p:cNvSpPr txBox="1"/>
            <p:nvPr/>
          </p:nvSpPr>
          <p:spPr>
            <a:xfrm>
              <a:off x="1079863" y="3394854"/>
              <a:ext cx="1558835" cy="307777"/>
            </a:xfrm>
            <a:prstGeom prst="rect">
              <a:avLst/>
            </a:prstGeom>
            <a:noFill/>
          </p:spPr>
          <p:txBody>
            <a:bodyPr wrap="square" rtlCol="0">
              <a:spAutoFit/>
            </a:bodyPr>
            <a:lstStyle/>
            <a:p>
              <a:r>
                <a:rPr lang="en-US" altLang="ko-KR" sz="1400" dirty="0" err="1">
                  <a:latin typeface="한컴 윤고딕 240" panose="02020603020101020101" pitchFamily="18" charset="-127"/>
                  <a:ea typeface="한컴 윤고딕 240" panose="02020603020101020101" pitchFamily="18" charset="-127"/>
                </a:rPr>
                <a:t>song_main</a:t>
              </a:r>
              <a:endParaRPr lang="ko-KR" altLang="en-US" sz="1400" dirty="0">
                <a:latin typeface="한컴 윤고딕 240" panose="02020603020101020101" pitchFamily="18" charset="-127"/>
                <a:ea typeface="한컴 윤고딕 240" panose="02020603020101020101" pitchFamily="18" charset="-127"/>
              </a:endParaRPr>
            </a:p>
          </p:txBody>
        </p:sp>
      </p:grpSp>
      <p:sp>
        <p:nvSpPr>
          <p:cNvPr id="4" name="TextBox 3">
            <a:extLst>
              <a:ext uri="{FF2B5EF4-FFF2-40B4-BE49-F238E27FC236}">
                <a16:creationId xmlns:a16="http://schemas.microsoft.com/office/drawing/2014/main" id="{37E04D05-0B2B-43FD-9805-D8DF409A3AC9}"/>
              </a:ext>
            </a:extLst>
          </p:cNvPr>
          <p:cNvSpPr txBox="1"/>
          <p:nvPr/>
        </p:nvSpPr>
        <p:spPr>
          <a:xfrm>
            <a:off x="119741" y="1728168"/>
            <a:ext cx="3457303"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이름과 그룹 명 입력</a:t>
            </a:r>
          </a:p>
        </p:txBody>
      </p:sp>
      <p:grpSp>
        <p:nvGrpSpPr>
          <p:cNvPr id="6" name="그룹 5">
            <a:extLst>
              <a:ext uri="{FF2B5EF4-FFF2-40B4-BE49-F238E27FC236}">
                <a16:creationId xmlns:a16="http://schemas.microsoft.com/office/drawing/2014/main" id="{55445C80-78D7-4280-9901-951DF9540D04}"/>
              </a:ext>
            </a:extLst>
          </p:cNvPr>
          <p:cNvGrpSpPr/>
          <p:nvPr/>
        </p:nvGrpSpPr>
        <p:grpSpPr>
          <a:xfrm>
            <a:off x="1260565" y="2749605"/>
            <a:ext cx="1558835" cy="1088571"/>
            <a:chOff x="1079863" y="3004458"/>
            <a:chExt cx="1558835" cy="1088571"/>
          </a:xfrm>
        </p:grpSpPr>
        <p:sp>
          <p:nvSpPr>
            <p:cNvPr id="7" name="직사각형 6">
              <a:extLst>
                <a:ext uri="{FF2B5EF4-FFF2-40B4-BE49-F238E27FC236}">
                  <a16:creationId xmlns:a16="http://schemas.microsoft.com/office/drawing/2014/main" id="{C0933391-E18D-41DD-83D0-A611268589C6}"/>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2C0BB2A-2C3B-4BB1-BEDA-07A36DF76811}"/>
                </a:ext>
              </a:extLst>
            </p:cNvPr>
            <p:cNvSpPr txBox="1"/>
            <p:nvPr/>
          </p:nvSpPr>
          <p:spPr>
            <a:xfrm>
              <a:off x="1079863"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createMember</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9" name="TextBox 8">
            <a:extLst>
              <a:ext uri="{FF2B5EF4-FFF2-40B4-BE49-F238E27FC236}">
                <a16:creationId xmlns:a16="http://schemas.microsoft.com/office/drawing/2014/main" id="{481EDB51-330E-4426-B104-FE618D1DD301}"/>
              </a:ext>
            </a:extLst>
          </p:cNvPr>
          <p:cNvSpPr txBox="1"/>
          <p:nvPr/>
        </p:nvSpPr>
        <p:spPr>
          <a:xfrm>
            <a:off x="620485" y="3966454"/>
            <a:ext cx="2434045"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인원 수 대로 인원 입력</a:t>
            </a:r>
          </a:p>
        </p:txBody>
      </p:sp>
      <p:grpSp>
        <p:nvGrpSpPr>
          <p:cNvPr id="10" name="그룹 9">
            <a:extLst>
              <a:ext uri="{FF2B5EF4-FFF2-40B4-BE49-F238E27FC236}">
                <a16:creationId xmlns:a16="http://schemas.microsoft.com/office/drawing/2014/main" id="{4049FBDA-2FA6-4631-B1CE-A71EAB8EFB26}"/>
              </a:ext>
            </a:extLst>
          </p:cNvPr>
          <p:cNvGrpSpPr/>
          <p:nvPr/>
        </p:nvGrpSpPr>
        <p:grpSpPr>
          <a:xfrm>
            <a:off x="1249680" y="4987891"/>
            <a:ext cx="1593669" cy="1088571"/>
            <a:chOff x="1079863" y="3004458"/>
            <a:chExt cx="1593669" cy="1088571"/>
          </a:xfrm>
        </p:grpSpPr>
        <p:sp>
          <p:nvSpPr>
            <p:cNvPr id="11" name="직사각형 10">
              <a:extLst>
                <a:ext uri="{FF2B5EF4-FFF2-40B4-BE49-F238E27FC236}">
                  <a16:creationId xmlns:a16="http://schemas.microsoft.com/office/drawing/2014/main" id="{A4C156BF-B790-4041-ABBB-CFC878F20393}"/>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9E6909D-F8B1-4547-8E4E-DD3E400E22AC}"/>
                </a:ext>
              </a:extLst>
            </p:cNvPr>
            <p:cNvSpPr txBox="1"/>
            <p:nvPr/>
          </p:nvSpPr>
          <p:spPr>
            <a:xfrm>
              <a:off x="1114697"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createGroup</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13" name="TextBox 12">
            <a:extLst>
              <a:ext uri="{FF2B5EF4-FFF2-40B4-BE49-F238E27FC236}">
                <a16:creationId xmlns:a16="http://schemas.microsoft.com/office/drawing/2014/main" id="{E9A79101-65CB-4B21-B19E-281B8FFBC598}"/>
              </a:ext>
            </a:extLst>
          </p:cNvPr>
          <p:cNvSpPr txBox="1"/>
          <p:nvPr/>
        </p:nvSpPr>
        <p:spPr>
          <a:xfrm>
            <a:off x="799011" y="6132583"/>
            <a:ext cx="3457303" cy="276999"/>
          </a:xfrm>
          <a:prstGeom prst="rect">
            <a:avLst/>
          </a:prstGeom>
          <a:noFill/>
        </p:spPr>
        <p:txBody>
          <a:bodyPr wrap="square" rtlCol="0">
            <a:spAutoFit/>
          </a:bodyPr>
          <a:lstStyle/>
          <a:p>
            <a:r>
              <a:rPr lang="en-US" altLang="ko-KR" sz="1200" dirty="0" err="1">
                <a:latin typeface="한컴 윤고딕 240" panose="02020603020101020101" pitchFamily="18" charset="-127"/>
                <a:ea typeface="한컴 윤고딕 240" panose="02020603020101020101" pitchFamily="18" charset="-127"/>
              </a:rPr>
              <a:t>song_member</a:t>
            </a:r>
            <a:r>
              <a:rPr lang="ko-KR" altLang="en-US" sz="1200" dirty="0">
                <a:latin typeface="한컴 윤고딕 240" panose="02020603020101020101" pitchFamily="18" charset="-127"/>
                <a:ea typeface="한컴 윤고딕 240" panose="02020603020101020101" pitchFamily="18" charset="-127"/>
              </a:rPr>
              <a:t> </a:t>
            </a:r>
            <a:r>
              <a:rPr lang="en-US" altLang="ko-KR" sz="1200" dirty="0">
                <a:latin typeface="한컴 윤고딕 240" panose="02020603020101020101" pitchFamily="18" charset="-127"/>
                <a:ea typeface="한컴 윤고딕 240" panose="02020603020101020101" pitchFamily="18" charset="-127"/>
              </a:rPr>
              <a:t>table</a:t>
            </a:r>
            <a:r>
              <a:rPr lang="ko-KR" altLang="en-US" sz="1200" dirty="0">
                <a:latin typeface="한컴 윤고딕 240" panose="02020603020101020101" pitchFamily="18" charset="-127"/>
                <a:ea typeface="한컴 윤고딕 240" panose="02020603020101020101" pitchFamily="18" charset="-127"/>
              </a:rPr>
              <a:t>에 입력</a:t>
            </a:r>
          </a:p>
        </p:txBody>
      </p:sp>
      <p:grpSp>
        <p:nvGrpSpPr>
          <p:cNvPr id="18" name="그룹 17">
            <a:extLst>
              <a:ext uri="{FF2B5EF4-FFF2-40B4-BE49-F238E27FC236}">
                <a16:creationId xmlns:a16="http://schemas.microsoft.com/office/drawing/2014/main" id="{B973903A-8B72-482B-8C54-F06AA062437E}"/>
              </a:ext>
            </a:extLst>
          </p:cNvPr>
          <p:cNvGrpSpPr/>
          <p:nvPr/>
        </p:nvGrpSpPr>
        <p:grpSpPr>
          <a:xfrm>
            <a:off x="7415344" y="536017"/>
            <a:ext cx="2107474" cy="1088571"/>
            <a:chOff x="1079863" y="3004458"/>
            <a:chExt cx="2107474" cy="1088571"/>
          </a:xfrm>
        </p:grpSpPr>
        <p:sp>
          <p:nvSpPr>
            <p:cNvPr id="19" name="직사각형 18">
              <a:extLst>
                <a:ext uri="{FF2B5EF4-FFF2-40B4-BE49-F238E27FC236}">
                  <a16:creationId xmlns:a16="http://schemas.microsoft.com/office/drawing/2014/main" id="{383A6E6C-572C-4A92-A3D8-32161B66038A}"/>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DD5FEFA2-21DC-46D5-B172-108F2A3856EC}"/>
                </a:ext>
              </a:extLst>
            </p:cNvPr>
            <p:cNvSpPr txBox="1"/>
            <p:nvPr/>
          </p:nvSpPr>
          <p:spPr>
            <a:xfrm>
              <a:off x="1079863" y="3394854"/>
              <a:ext cx="2107474" cy="230832"/>
            </a:xfrm>
            <a:prstGeom prst="rect">
              <a:avLst/>
            </a:prstGeom>
            <a:noFill/>
          </p:spPr>
          <p:txBody>
            <a:bodyPr wrap="square" rtlCol="0">
              <a:spAutoFit/>
            </a:bodyPr>
            <a:lstStyle/>
            <a:p>
              <a:r>
                <a:rPr lang="en-US" altLang="ko-KR" sz="900" dirty="0" err="1">
                  <a:latin typeface="한컴 윤고딕 240" panose="02020603020101020101" pitchFamily="18" charset="-127"/>
                  <a:ea typeface="한컴 윤고딕 240" panose="02020603020101020101" pitchFamily="18" charset="-127"/>
                </a:rPr>
                <a:t>song_showgroup</a:t>
              </a:r>
              <a:endParaRPr lang="ko-KR" altLang="en-US" sz="900" dirty="0">
                <a:latin typeface="한컴 윤고딕 240" panose="02020603020101020101" pitchFamily="18" charset="-127"/>
                <a:ea typeface="한컴 윤고딕 240" panose="02020603020101020101" pitchFamily="18" charset="-127"/>
              </a:endParaRPr>
            </a:p>
          </p:txBody>
        </p:sp>
      </p:grpSp>
      <p:sp>
        <p:nvSpPr>
          <p:cNvPr id="21" name="TextBox 20">
            <a:extLst>
              <a:ext uri="{FF2B5EF4-FFF2-40B4-BE49-F238E27FC236}">
                <a16:creationId xmlns:a16="http://schemas.microsoft.com/office/drawing/2014/main" id="{5086179A-7F60-4436-9096-75BABF6C937C}"/>
              </a:ext>
            </a:extLst>
          </p:cNvPr>
          <p:cNvSpPr txBox="1"/>
          <p:nvPr/>
        </p:nvSpPr>
        <p:spPr>
          <a:xfrm>
            <a:off x="6775265" y="1679093"/>
            <a:ext cx="2455813" cy="461665"/>
          </a:xfrm>
          <a:prstGeom prst="rect">
            <a:avLst/>
          </a:prstGeom>
          <a:noFill/>
        </p:spPr>
        <p:txBody>
          <a:bodyPr wrap="square" rtlCol="0">
            <a:spAutoFit/>
          </a:bodyPr>
          <a:lstStyle/>
          <a:p>
            <a:pPr algn="ctr"/>
            <a:r>
              <a:rPr lang="ko-KR" altLang="en-US" sz="1200" dirty="0" err="1">
                <a:latin typeface="한컴 윤고딕 240" panose="02020603020101020101" pitchFamily="18" charset="-127"/>
                <a:ea typeface="한컴 윤고딕 240" panose="02020603020101020101" pitchFamily="18" charset="-127"/>
              </a:rPr>
              <a:t>그룹명</a:t>
            </a:r>
            <a:r>
              <a:rPr lang="ko-KR" altLang="en-US" sz="1200" dirty="0">
                <a:latin typeface="한컴 윤고딕 240" panose="02020603020101020101" pitchFamily="18" charset="-127"/>
                <a:ea typeface="한컴 윤고딕 240" panose="02020603020101020101" pitchFamily="18" charset="-127"/>
              </a:rPr>
              <a:t> 보여주기</a:t>
            </a:r>
            <a:endParaRPr lang="en-US" altLang="ko-KR" sz="1200" dirty="0">
              <a:latin typeface="한컴 윤고딕 240" panose="02020603020101020101" pitchFamily="18" charset="-127"/>
              <a:ea typeface="한컴 윤고딕 240" panose="02020603020101020101" pitchFamily="18" charset="-127"/>
            </a:endParaRPr>
          </a:p>
          <a:p>
            <a:pPr algn="ctr"/>
            <a:r>
              <a:rPr lang="en-US" altLang="ko-KR" sz="1200" dirty="0">
                <a:latin typeface="한컴 윤고딕 240" panose="02020603020101020101" pitchFamily="18" charset="-127"/>
                <a:ea typeface="한컴 윤고딕 240" panose="02020603020101020101" pitchFamily="18" charset="-127"/>
              </a:rPr>
              <a:t>(</a:t>
            </a:r>
            <a:r>
              <a:rPr lang="ko-KR" altLang="en-US" sz="1200" dirty="0">
                <a:latin typeface="한컴 윤고딕 240" panose="02020603020101020101" pitchFamily="18" charset="-127"/>
                <a:ea typeface="한컴 윤고딕 240" panose="02020603020101020101" pitchFamily="18" charset="-127"/>
              </a:rPr>
              <a:t>클릭하면 인원 목록 보여주기</a:t>
            </a:r>
            <a:r>
              <a:rPr lang="en-US" altLang="ko-KR" sz="1200" dirty="0">
                <a:latin typeface="한컴 윤고딕 240" panose="02020603020101020101" pitchFamily="18" charset="-127"/>
                <a:ea typeface="한컴 윤고딕 240" panose="02020603020101020101" pitchFamily="18" charset="-127"/>
              </a:rPr>
              <a:t>)</a:t>
            </a:r>
          </a:p>
        </p:txBody>
      </p:sp>
      <p:grpSp>
        <p:nvGrpSpPr>
          <p:cNvPr id="22" name="그룹 21">
            <a:extLst>
              <a:ext uri="{FF2B5EF4-FFF2-40B4-BE49-F238E27FC236}">
                <a16:creationId xmlns:a16="http://schemas.microsoft.com/office/drawing/2014/main" id="{AA080798-BBA7-45D4-B1BF-05532EC96F33}"/>
              </a:ext>
            </a:extLst>
          </p:cNvPr>
          <p:cNvGrpSpPr/>
          <p:nvPr/>
        </p:nvGrpSpPr>
        <p:grpSpPr>
          <a:xfrm>
            <a:off x="4850672" y="2749605"/>
            <a:ext cx="2107474" cy="1088571"/>
            <a:chOff x="1079863" y="3004458"/>
            <a:chExt cx="2107474" cy="1088571"/>
          </a:xfrm>
        </p:grpSpPr>
        <p:sp>
          <p:nvSpPr>
            <p:cNvPr id="23" name="직사각형 22">
              <a:extLst>
                <a:ext uri="{FF2B5EF4-FFF2-40B4-BE49-F238E27FC236}">
                  <a16:creationId xmlns:a16="http://schemas.microsoft.com/office/drawing/2014/main" id="{5E4EBE48-E1FF-4122-8C31-A7D5C7B40D8C}"/>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5F841D1E-818E-4207-A87C-EA83FE654A97}"/>
                </a:ext>
              </a:extLst>
            </p:cNvPr>
            <p:cNvSpPr txBox="1"/>
            <p:nvPr/>
          </p:nvSpPr>
          <p:spPr>
            <a:xfrm>
              <a:off x="1079863" y="3394854"/>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Song_updategroup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5" name="TextBox 24">
            <a:extLst>
              <a:ext uri="{FF2B5EF4-FFF2-40B4-BE49-F238E27FC236}">
                <a16:creationId xmlns:a16="http://schemas.microsoft.com/office/drawing/2014/main" id="{B9DC0B95-C166-4F48-AAAC-DB70581EE3A5}"/>
              </a:ext>
            </a:extLst>
          </p:cNvPr>
          <p:cNvSpPr txBox="1"/>
          <p:nvPr/>
        </p:nvSpPr>
        <p:spPr>
          <a:xfrm>
            <a:off x="4425412" y="3986864"/>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수정 및 삭제 하기</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26" name="그룹 25">
            <a:extLst>
              <a:ext uri="{FF2B5EF4-FFF2-40B4-BE49-F238E27FC236}">
                <a16:creationId xmlns:a16="http://schemas.microsoft.com/office/drawing/2014/main" id="{4EF62569-B3E8-4D01-9164-2EAD93B8A332}"/>
              </a:ext>
            </a:extLst>
          </p:cNvPr>
          <p:cNvGrpSpPr/>
          <p:nvPr/>
        </p:nvGrpSpPr>
        <p:grpSpPr>
          <a:xfrm>
            <a:off x="7426237" y="2754822"/>
            <a:ext cx="2107474" cy="1088571"/>
            <a:chOff x="1079863" y="3004458"/>
            <a:chExt cx="2107474" cy="1088571"/>
          </a:xfrm>
        </p:grpSpPr>
        <p:sp>
          <p:nvSpPr>
            <p:cNvPr id="27" name="직사각형 26">
              <a:extLst>
                <a:ext uri="{FF2B5EF4-FFF2-40B4-BE49-F238E27FC236}">
                  <a16:creationId xmlns:a16="http://schemas.microsoft.com/office/drawing/2014/main" id="{4518D32E-644C-4296-883D-EA783E33E5DE}"/>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5368223-C1E7-4974-BFCA-65FB59E8A4FF}"/>
                </a:ext>
              </a:extLst>
            </p:cNvPr>
            <p:cNvSpPr txBox="1"/>
            <p:nvPr/>
          </p:nvSpPr>
          <p:spPr>
            <a:xfrm>
              <a:off x="1079863" y="3394854"/>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Song_makeGroup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9" name="TextBox 28">
            <a:extLst>
              <a:ext uri="{FF2B5EF4-FFF2-40B4-BE49-F238E27FC236}">
                <a16:creationId xmlns:a16="http://schemas.microsoft.com/office/drawing/2014/main" id="{488D604D-8C56-4984-A7FB-9A9F6831790A}"/>
              </a:ext>
            </a:extLst>
          </p:cNvPr>
          <p:cNvSpPr txBox="1"/>
          <p:nvPr/>
        </p:nvSpPr>
        <p:spPr>
          <a:xfrm>
            <a:off x="7067005" y="4037999"/>
            <a:ext cx="192894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a:t>
            </a:r>
            <a:r>
              <a:rPr lang="en-US" altLang="ko-KR" sz="1200" dirty="0">
                <a:latin typeface="한컴 윤고딕 240" panose="02020603020101020101" pitchFamily="18" charset="-127"/>
                <a:ea typeface="한컴 윤고딕 240" panose="02020603020101020101" pitchFamily="18" charset="-127"/>
              </a:rPr>
              <a:t> </a:t>
            </a:r>
            <a:r>
              <a:rPr lang="ko-KR" altLang="en-US" sz="1200" dirty="0">
                <a:latin typeface="한컴 윤고딕 240" panose="02020603020101020101" pitchFamily="18" charset="-127"/>
                <a:ea typeface="한컴 윤고딕 240" panose="02020603020101020101" pitchFamily="18" charset="-127"/>
              </a:rPr>
              <a:t>인원 들 조 나누기 </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30" name="그룹 29">
            <a:extLst>
              <a:ext uri="{FF2B5EF4-FFF2-40B4-BE49-F238E27FC236}">
                <a16:creationId xmlns:a16="http://schemas.microsoft.com/office/drawing/2014/main" id="{A615698E-5362-444A-AED8-5E155422DEFC}"/>
              </a:ext>
            </a:extLst>
          </p:cNvPr>
          <p:cNvGrpSpPr/>
          <p:nvPr/>
        </p:nvGrpSpPr>
        <p:grpSpPr>
          <a:xfrm>
            <a:off x="10038804" y="2749605"/>
            <a:ext cx="2229394" cy="1088571"/>
            <a:chOff x="1079863" y="3004458"/>
            <a:chExt cx="2229394" cy="1088571"/>
          </a:xfrm>
        </p:grpSpPr>
        <p:sp>
          <p:nvSpPr>
            <p:cNvPr id="31" name="직사각형 30">
              <a:extLst>
                <a:ext uri="{FF2B5EF4-FFF2-40B4-BE49-F238E27FC236}">
                  <a16:creationId xmlns:a16="http://schemas.microsoft.com/office/drawing/2014/main" id="{5B0F72E9-3297-4EAC-986D-2DE7F5A16247}"/>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FD364C7B-C667-44B1-893B-8E3D9970C406}"/>
                </a:ext>
              </a:extLst>
            </p:cNvPr>
            <p:cNvSpPr txBox="1"/>
            <p:nvPr/>
          </p:nvSpPr>
          <p:spPr>
            <a:xfrm>
              <a:off x="1201783" y="3394854"/>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Song_showing</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33" name="TextBox 32">
            <a:extLst>
              <a:ext uri="{FF2B5EF4-FFF2-40B4-BE49-F238E27FC236}">
                <a16:creationId xmlns:a16="http://schemas.microsoft.com/office/drawing/2014/main" id="{5F6B5E3C-9E9A-42BB-8575-77E32D0F2DEB}"/>
              </a:ext>
            </a:extLst>
          </p:cNvPr>
          <p:cNvSpPr txBox="1"/>
          <p:nvPr/>
        </p:nvSpPr>
        <p:spPr>
          <a:xfrm>
            <a:off x="9753597" y="4032083"/>
            <a:ext cx="173300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조 짠 결과 보여주기</a:t>
            </a:r>
            <a:endParaRPr lang="en-US" altLang="ko-KR" sz="1200" dirty="0">
              <a:latin typeface="한컴 윤고딕 240" panose="02020603020101020101" pitchFamily="18" charset="-127"/>
              <a:ea typeface="한컴 윤고딕 240" panose="02020603020101020101" pitchFamily="18" charset="-127"/>
            </a:endParaRPr>
          </a:p>
        </p:txBody>
      </p:sp>
      <p:sp>
        <p:nvSpPr>
          <p:cNvPr id="37" name="화살표: 아래쪽 36">
            <a:extLst>
              <a:ext uri="{FF2B5EF4-FFF2-40B4-BE49-F238E27FC236}">
                <a16:creationId xmlns:a16="http://schemas.microsoft.com/office/drawing/2014/main" id="{FA9D203A-0316-4390-B681-ACFAF4D157CE}"/>
              </a:ext>
            </a:extLst>
          </p:cNvPr>
          <p:cNvSpPr/>
          <p:nvPr/>
        </p:nvSpPr>
        <p:spPr>
          <a:xfrm>
            <a:off x="1741714" y="4428473"/>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화살표: 아래쪽 37">
            <a:extLst>
              <a:ext uri="{FF2B5EF4-FFF2-40B4-BE49-F238E27FC236}">
                <a16:creationId xmlns:a16="http://schemas.microsoft.com/office/drawing/2014/main" id="{A32599AF-CF87-4A37-AAEC-E2EEB7EC9005}"/>
              </a:ext>
            </a:extLst>
          </p:cNvPr>
          <p:cNvSpPr/>
          <p:nvPr/>
        </p:nvSpPr>
        <p:spPr>
          <a:xfrm>
            <a:off x="1752599" y="2238771"/>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화살표: 아래쪽 38">
            <a:extLst>
              <a:ext uri="{FF2B5EF4-FFF2-40B4-BE49-F238E27FC236}">
                <a16:creationId xmlns:a16="http://schemas.microsoft.com/office/drawing/2014/main" id="{126732F8-8E1B-4050-914E-ECC34C086897}"/>
              </a:ext>
            </a:extLst>
          </p:cNvPr>
          <p:cNvSpPr/>
          <p:nvPr/>
        </p:nvSpPr>
        <p:spPr>
          <a:xfrm>
            <a:off x="7859479" y="2140758"/>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아래쪽 39">
            <a:extLst>
              <a:ext uri="{FF2B5EF4-FFF2-40B4-BE49-F238E27FC236}">
                <a16:creationId xmlns:a16="http://schemas.microsoft.com/office/drawing/2014/main" id="{16D4F35B-9915-44E5-9849-84819C9DE4ED}"/>
              </a:ext>
            </a:extLst>
          </p:cNvPr>
          <p:cNvSpPr/>
          <p:nvPr/>
        </p:nvSpPr>
        <p:spPr>
          <a:xfrm rot="2900995">
            <a:off x="6096000" y="2074647"/>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아래쪽 40">
            <a:extLst>
              <a:ext uri="{FF2B5EF4-FFF2-40B4-BE49-F238E27FC236}">
                <a16:creationId xmlns:a16="http://schemas.microsoft.com/office/drawing/2014/main" id="{460A44AE-C3DF-4534-A0E0-B9941E5370CD}"/>
              </a:ext>
            </a:extLst>
          </p:cNvPr>
          <p:cNvSpPr/>
          <p:nvPr/>
        </p:nvSpPr>
        <p:spPr>
          <a:xfrm rot="18033019">
            <a:off x="9662418" y="2074646"/>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연결선: 꺾임 42">
            <a:extLst>
              <a:ext uri="{FF2B5EF4-FFF2-40B4-BE49-F238E27FC236}">
                <a16:creationId xmlns:a16="http://schemas.microsoft.com/office/drawing/2014/main" id="{96FA9BEA-6AC1-4D81-BA1D-FB98A3447851}"/>
              </a:ext>
            </a:extLst>
          </p:cNvPr>
          <p:cNvCxnSpPr>
            <a:cxnSpLocks/>
            <a:stCxn id="29" idx="2"/>
            <a:endCxn id="33" idx="2"/>
          </p:cNvCxnSpPr>
          <p:nvPr/>
        </p:nvCxnSpPr>
        <p:spPr>
          <a:xfrm rot="5400000" flipH="1" flipV="1">
            <a:off x="9322833" y="3017729"/>
            <a:ext cx="5916" cy="2588622"/>
          </a:xfrm>
          <a:prstGeom prst="bentConnector3">
            <a:avLst>
              <a:gd name="adj1" fmla="val -592494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61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graphicFrame>
        <p:nvGraphicFramePr>
          <p:cNvPr id="7" name="표 6">
            <a:extLst>
              <a:ext uri="{FF2B5EF4-FFF2-40B4-BE49-F238E27FC236}">
                <a16:creationId xmlns:a16="http://schemas.microsoft.com/office/drawing/2014/main" id="{421BE34D-5658-4120-8EB9-7284095DA469}"/>
              </a:ext>
            </a:extLst>
          </p:cNvPr>
          <p:cNvGraphicFramePr>
            <a:graphicFrameLocks noGrp="1"/>
          </p:cNvGraphicFramePr>
          <p:nvPr>
            <p:extLst>
              <p:ext uri="{D42A27DB-BD31-4B8C-83A1-F6EECF244321}">
                <p14:modId xmlns:p14="http://schemas.microsoft.com/office/powerpoint/2010/main" val="674550248"/>
              </p:ext>
            </p:extLst>
          </p:nvPr>
        </p:nvGraphicFramePr>
        <p:xfrm>
          <a:off x="1901022" y="1589210"/>
          <a:ext cx="2019300" cy="3257550"/>
        </p:xfrm>
        <a:graphic>
          <a:graphicData uri="http://schemas.openxmlformats.org/drawingml/2006/table">
            <a:tbl>
              <a:tblPr>
                <a:tableStyleId>{5C22544A-7EE6-4342-B048-85BDC9FD1C3A}</a:tableStyleId>
              </a:tblPr>
              <a:tblGrid>
                <a:gridCol w="876300">
                  <a:extLst>
                    <a:ext uri="{9D8B030D-6E8A-4147-A177-3AD203B41FA5}">
                      <a16:colId xmlns:a16="http://schemas.microsoft.com/office/drawing/2014/main" val="2903979856"/>
                    </a:ext>
                  </a:extLst>
                </a:gridCol>
                <a:gridCol w="1143000">
                  <a:extLst>
                    <a:ext uri="{9D8B030D-6E8A-4147-A177-3AD203B41FA5}">
                      <a16:colId xmlns:a16="http://schemas.microsoft.com/office/drawing/2014/main" val="3463719300"/>
                    </a:ext>
                  </a:extLst>
                </a:gridCol>
              </a:tblGrid>
              <a:tr h="222250">
                <a:tc>
                  <a:txBody>
                    <a:bodyPr/>
                    <a:lstStyle/>
                    <a:p>
                      <a:pPr algn="ctr" fontAlgn="ctr"/>
                      <a:r>
                        <a:rPr lang="en-US" sz="1100" u="none" strike="noStrike" dirty="0">
                          <a:effectLst/>
                        </a:rPr>
                        <a:t>member</a:t>
                      </a:r>
                      <a:endParaRPr lang="en-US" sz="1100" b="1" i="0" u="none" strike="noStrike" dirty="0">
                        <a:solidFill>
                          <a:srgbClr val="0061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9470212"/>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이름</a:t>
                      </a:r>
                      <a:r>
                        <a:rPr lang="en-US" altLang="ko-KR" sz="1100" u="none" strike="noStrike">
                          <a:effectLst/>
                        </a:rPr>
                        <a:t>(</a:t>
                      </a:r>
                      <a:r>
                        <a:rPr lang="en-US" sz="1100" u="none" strike="noStrike">
                          <a:effectLst/>
                        </a:rPr>
                        <a:t>name)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12835120"/>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a</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63661972"/>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b</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31116140"/>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126749466"/>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d</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053305"/>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488698000"/>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f</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80263037"/>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722412011"/>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2021237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i</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91064565"/>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j</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704060281"/>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k</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516264092"/>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1305445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dirty="0">
                          <a:effectLst/>
                        </a:rPr>
                        <a:t>m</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3470429"/>
                  </a:ext>
                </a:extLst>
              </a:tr>
            </a:tbl>
          </a:graphicData>
        </a:graphic>
      </p:graphicFrame>
      <p:sp>
        <p:nvSpPr>
          <p:cNvPr id="8" name="TextBox 7">
            <a:extLst>
              <a:ext uri="{FF2B5EF4-FFF2-40B4-BE49-F238E27FC236}">
                <a16:creationId xmlns:a16="http://schemas.microsoft.com/office/drawing/2014/main" id="{28A4C48E-7E13-43C4-A156-AB1F53E91A60}"/>
              </a:ext>
            </a:extLst>
          </p:cNvPr>
          <p:cNvSpPr txBox="1"/>
          <p:nvPr/>
        </p:nvSpPr>
        <p:spPr>
          <a:xfrm>
            <a:off x="5184950" y="3059668"/>
            <a:ext cx="5486400" cy="369332"/>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Member table</a:t>
            </a:r>
            <a:r>
              <a:rPr lang="ko-KR" altLang="en-US" dirty="0">
                <a:latin typeface="한컴 윤고딕 240" panose="02020603020101020101" pitchFamily="18" charset="-127"/>
                <a:ea typeface="한컴 윤고딕 240" panose="02020603020101020101" pitchFamily="18" charset="-127"/>
              </a:rPr>
              <a:t>을 생성하여 멤버 모두를 입력 받음</a:t>
            </a:r>
          </a:p>
        </p:txBody>
      </p:sp>
    </p:spTree>
    <p:extLst>
      <p:ext uri="{BB962C8B-B14F-4D97-AF65-F5344CB8AC3E}">
        <p14:creationId xmlns:p14="http://schemas.microsoft.com/office/powerpoint/2010/main" val="169658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5" name="그림 4">
            <a:extLst>
              <a:ext uri="{FF2B5EF4-FFF2-40B4-BE49-F238E27FC236}">
                <a16:creationId xmlns:a16="http://schemas.microsoft.com/office/drawing/2014/main" id="{0452C906-E304-44EF-8AC7-A73355BC546D}"/>
              </a:ext>
            </a:extLst>
          </p:cNvPr>
          <p:cNvPicPr>
            <a:picLocks noChangeAspect="1"/>
          </p:cNvPicPr>
          <p:nvPr/>
        </p:nvPicPr>
        <p:blipFill>
          <a:blip r:embed="rId2"/>
          <a:stretch>
            <a:fillRect/>
          </a:stretch>
        </p:blipFill>
        <p:spPr>
          <a:xfrm>
            <a:off x="2018672" y="2705100"/>
            <a:ext cx="3009900" cy="1447800"/>
          </a:xfrm>
          <a:prstGeom prst="rect">
            <a:avLst/>
          </a:prstGeom>
        </p:spPr>
      </p:pic>
    </p:spTree>
    <p:extLst>
      <p:ext uri="{BB962C8B-B14F-4D97-AF65-F5344CB8AC3E}">
        <p14:creationId xmlns:p14="http://schemas.microsoft.com/office/powerpoint/2010/main" val="168437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3" name="그림 2">
            <a:extLst>
              <a:ext uri="{FF2B5EF4-FFF2-40B4-BE49-F238E27FC236}">
                <a16:creationId xmlns:a16="http://schemas.microsoft.com/office/drawing/2014/main" id="{B14FB61E-17CF-4E31-8A62-8E3E4476301B}"/>
              </a:ext>
            </a:extLst>
          </p:cNvPr>
          <p:cNvPicPr>
            <a:picLocks noChangeAspect="1"/>
          </p:cNvPicPr>
          <p:nvPr/>
        </p:nvPicPr>
        <p:blipFill>
          <a:blip r:embed="rId2"/>
          <a:stretch>
            <a:fillRect/>
          </a:stretch>
        </p:blipFill>
        <p:spPr>
          <a:xfrm>
            <a:off x="1858945" y="2824053"/>
            <a:ext cx="2552700" cy="2628900"/>
          </a:xfrm>
          <a:prstGeom prst="rect">
            <a:avLst/>
          </a:prstGeom>
        </p:spPr>
      </p:pic>
      <p:sp>
        <p:nvSpPr>
          <p:cNvPr id="7" name="타원 6">
            <a:extLst>
              <a:ext uri="{FF2B5EF4-FFF2-40B4-BE49-F238E27FC236}">
                <a16:creationId xmlns:a16="http://schemas.microsoft.com/office/drawing/2014/main" id="{91DF7FE5-D016-4E29-86AD-51171DB37603}"/>
              </a:ext>
            </a:extLst>
          </p:cNvPr>
          <p:cNvSpPr/>
          <p:nvPr/>
        </p:nvSpPr>
        <p:spPr>
          <a:xfrm>
            <a:off x="3637503" y="2881880"/>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5B1723A7-108D-483E-932A-72704FB62D6B}"/>
              </a:ext>
            </a:extLst>
          </p:cNvPr>
          <p:cNvSpPr/>
          <p:nvPr/>
        </p:nvSpPr>
        <p:spPr>
          <a:xfrm>
            <a:off x="3637502" y="3627688"/>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DCAED1D-FFFA-4D9B-9D6B-0E4345C52233}"/>
              </a:ext>
            </a:extLst>
          </p:cNvPr>
          <p:cNvSpPr/>
          <p:nvPr/>
        </p:nvSpPr>
        <p:spPr>
          <a:xfrm>
            <a:off x="3637502" y="4373496"/>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60CE385D-64EF-46CE-A6DB-7B13EE602AB8}"/>
              </a:ext>
            </a:extLst>
          </p:cNvPr>
          <p:cNvSpPr txBox="1"/>
          <p:nvPr/>
        </p:nvSpPr>
        <p:spPr>
          <a:xfrm>
            <a:off x="4005315" y="3006447"/>
            <a:ext cx="914400" cy="369332"/>
          </a:xfrm>
          <a:prstGeom prst="rect">
            <a:avLst/>
          </a:prstGeom>
          <a:noFill/>
        </p:spPr>
        <p:txBody>
          <a:bodyPr wrap="square" rtlCol="0">
            <a:spAutoFit/>
          </a:bodyPr>
          <a:lstStyle/>
          <a:p>
            <a:r>
              <a:rPr lang="en-US" altLang="ko-KR" dirty="0"/>
              <a:t>1</a:t>
            </a:r>
            <a:endParaRPr lang="ko-KR" altLang="en-US" dirty="0"/>
          </a:p>
        </p:txBody>
      </p:sp>
      <p:sp>
        <p:nvSpPr>
          <p:cNvPr id="16" name="TextBox 15">
            <a:extLst>
              <a:ext uri="{FF2B5EF4-FFF2-40B4-BE49-F238E27FC236}">
                <a16:creationId xmlns:a16="http://schemas.microsoft.com/office/drawing/2014/main" id="{911C249B-48F9-4E8D-907B-505CB20C2B21}"/>
              </a:ext>
            </a:extLst>
          </p:cNvPr>
          <p:cNvSpPr txBox="1"/>
          <p:nvPr/>
        </p:nvSpPr>
        <p:spPr>
          <a:xfrm>
            <a:off x="3994848" y="3764905"/>
            <a:ext cx="914400" cy="369332"/>
          </a:xfrm>
          <a:prstGeom prst="rect">
            <a:avLst/>
          </a:prstGeom>
          <a:noFill/>
        </p:spPr>
        <p:txBody>
          <a:bodyPr wrap="square" rtlCol="0">
            <a:spAutoFit/>
          </a:bodyPr>
          <a:lstStyle/>
          <a:p>
            <a:r>
              <a:rPr lang="en-US" altLang="ko-KR" dirty="0"/>
              <a:t>2</a:t>
            </a:r>
            <a:endParaRPr lang="ko-KR" altLang="en-US" dirty="0"/>
          </a:p>
        </p:txBody>
      </p:sp>
      <p:sp>
        <p:nvSpPr>
          <p:cNvPr id="17" name="TextBox 16">
            <a:extLst>
              <a:ext uri="{FF2B5EF4-FFF2-40B4-BE49-F238E27FC236}">
                <a16:creationId xmlns:a16="http://schemas.microsoft.com/office/drawing/2014/main" id="{0AE149C7-9042-485E-81F2-E848676E37B1}"/>
              </a:ext>
            </a:extLst>
          </p:cNvPr>
          <p:cNvSpPr txBox="1"/>
          <p:nvPr/>
        </p:nvSpPr>
        <p:spPr>
          <a:xfrm>
            <a:off x="3984170" y="4497189"/>
            <a:ext cx="914400" cy="369332"/>
          </a:xfrm>
          <a:prstGeom prst="rect">
            <a:avLst/>
          </a:prstGeom>
          <a:noFill/>
        </p:spPr>
        <p:txBody>
          <a:bodyPr wrap="square" rtlCol="0">
            <a:spAutoFit/>
          </a:bodyPr>
          <a:lstStyle/>
          <a:p>
            <a:r>
              <a:rPr lang="en-US" altLang="ko-KR" dirty="0"/>
              <a:t>3</a:t>
            </a:r>
            <a:endParaRPr lang="ko-KR" altLang="en-US" dirty="0"/>
          </a:p>
        </p:txBody>
      </p:sp>
      <p:sp>
        <p:nvSpPr>
          <p:cNvPr id="18" name="직사각형 17">
            <a:extLst>
              <a:ext uri="{FF2B5EF4-FFF2-40B4-BE49-F238E27FC236}">
                <a16:creationId xmlns:a16="http://schemas.microsoft.com/office/drawing/2014/main" id="{A7BD9C63-6668-4B8D-9342-A43B5841F4DD}"/>
              </a:ext>
            </a:extLst>
          </p:cNvPr>
          <p:cNvSpPr/>
          <p:nvPr/>
        </p:nvSpPr>
        <p:spPr>
          <a:xfrm>
            <a:off x="4773009" y="2610743"/>
            <a:ext cx="6096000" cy="2677656"/>
          </a:xfrm>
          <a:prstGeom prst="rect">
            <a:avLst/>
          </a:prstGeom>
        </p:spPr>
        <p:txBody>
          <a:bodyPr wrap="square">
            <a:spAutoFit/>
          </a:bodyPr>
          <a:lstStyle/>
          <a:p>
            <a:r>
              <a:rPr lang="ko-KR" altLang="en-US" sz="1400" dirty="0" err="1"/>
              <a:t>for</a:t>
            </a:r>
            <a:r>
              <a:rPr lang="ko-KR" altLang="en-US" sz="1400" dirty="0"/>
              <a:t>($</a:t>
            </a:r>
            <a:r>
              <a:rPr lang="ko-KR" altLang="en-US" sz="1400" dirty="0" err="1"/>
              <a:t>count</a:t>
            </a:r>
            <a:r>
              <a:rPr lang="ko-KR" altLang="en-US" sz="1400" dirty="0"/>
              <a:t> = 0; $</a:t>
            </a:r>
            <a:r>
              <a:rPr lang="ko-KR" altLang="en-US" sz="1400" dirty="0" err="1"/>
              <a:t>count</a:t>
            </a:r>
            <a:r>
              <a:rPr lang="ko-KR" altLang="en-US" sz="1400" dirty="0"/>
              <a:t> &lt; $_POST['</a:t>
            </a:r>
            <a:r>
              <a:rPr lang="ko-KR" altLang="en-US" sz="1400" dirty="0" err="1"/>
              <a:t>song_groupCount</a:t>
            </a:r>
            <a:r>
              <a:rPr lang="ko-KR" altLang="en-US" sz="1400" dirty="0"/>
              <a:t>']; $</a:t>
            </a:r>
            <a:r>
              <a:rPr lang="ko-KR" altLang="en-US" sz="1400" dirty="0" err="1"/>
              <a:t>count</a:t>
            </a:r>
            <a:r>
              <a:rPr lang="ko-KR" altLang="en-US" sz="1400" dirty="0"/>
              <a:t>++){</a:t>
            </a:r>
          </a:p>
          <a:p>
            <a:r>
              <a:rPr lang="ko-KR" altLang="en-US" sz="1400" dirty="0"/>
              <a:t>    </a:t>
            </a:r>
            <a:r>
              <a:rPr lang="ko-KR" altLang="en-US" sz="1400" dirty="0" err="1"/>
              <a:t>echo</a:t>
            </a:r>
            <a:r>
              <a:rPr lang="ko-KR" altLang="en-US" sz="1400" dirty="0"/>
              <a:t>  '</a:t>
            </a:r>
          </a:p>
          <a:p>
            <a:endParaRPr lang="ko-KR" altLang="en-US" sz="1400" dirty="0"/>
          </a:p>
          <a:p>
            <a:r>
              <a:rPr lang="ko-KR" altLang="en-US" sz="1400" dirty="0"/>
              <a:t>      &lt;</a:t>
            </a:r>
            <a:r>
              <a:rPr lang="ko-KR" altLang="en-US" sz="1400" dirty="0" err="1"/>
              <a:t>p</a:t>
            </a:r>
            <a:r>
              <a:rPr lang="ko-KR" altLang="en-US" sz="1400" dirty="0"/>
              <a:t>&gt; </a:t>
            </a:r>
            <a:r>
              <a:rPr lang="ko-KR" altLang="en-US" sz="1400" dirty="0" err="1"/>
              <a:t>No</a:t>
            </a:r>
            <a:r>
              <a:rPr lang="ko-KR" altLang="en-US" sz="1400" dirty="0"/>
              <a:t> :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song_num</a:t>
            </a:r>
            <a:r>
              <a:rPr lang="ko-KR" altLang="en-US" sz="1400" dirty="0"/>
              <a:t>[]"&gt;&lt;/</a:t>
            </a:r>
            <a:r>
              <a:rPr lang="ko-KR" altLang="en-US" sz="1400" dirty="0" err="1"/>
              <a:t>p</a:t>
            </a:r>
            <a:r>
              <a:rPr lang="ko-KR" altLang="en-US" sz="1400" dirty="0"/>
              <a:t>&gt;</a:t>
            </a:r>
          </a:p>
          <a:p>
            <a:r>
              <a:rPr lang="ko-KR" altLang="en-US" sz="1400" dirty="0"/>
              <a:t>      &lt;</a:t>
            </a:r>
            <a:r>
              <a:rPr lang="ko-KR" altLang="en-US" sz="1400" dirty="0" err="1"/>
              <a:t>p</a:t>
            </a:r>
            <a:r>
              <a:rPr lang="ko-KR" altLang="en-US" sz="1400" dirty="0"/>
              <a:t>&gt; </a:t>
            </a:r>
            <a:r>
              <a:rPr lang="ko-KR" altLang="en-US" sz="1400" dirty="0" err="1"/>
              <a:t>Name</a:t>
            </a:r>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song_name</a:t>
            </a:r>
            <a:r>
              <a:rPr lang="ko-KR" altLang="en-US" sz="1400" dirty="0"/>
              <a:t>[]"&gt;&lt;/</a:t>
            </a:r>
            <a:r>
              <a:rPr lang="ko-KR" altLang="en-US" sz="1400" dirty="0" err="1"/>
              <a:t>p</a:t>
            </a:r>
            <a:r>
              <a:rPr lang="ko-KR" altLang="en-US" sz="1400" dirty="0"/>
              <a:t>&gt;</a:t>
            </a:r>
          </a:p>
          <a:p>
            <a:r>
              <a:rPr lang="ko-KR" altLang="en-US" sz="1400" dirty="0"/>
              <a:t>      ';</a:t>
            </a:r>
          </a:p>
          <a:p>
            <a:r>
              <a:rPr lang="ko-KR" altLang="en-US" sz="1400" dirty="0"/>
              <a:t>    }</a:t>
            </a:r>
          </a:p>
          <a:p>
            <a:r>
              <a:rPr lang="ko-KR" altLang="en-US" sz="1400" dirty="0"/>
              <a:t>    </a:t>
            </a:r>
            <a:r>
              <a:rPr lang="ko-KR" altLang="en-US" sz="1400" dirty="0" err="1"/>
              <a:t>echo</a:t>
            </a:r>
            <a:r>
              <a:rPr lang="ko-KR" altLang="en-US" sz="1400" dirty="0"/>
              <a:t> '</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hidden</a:t>
            </a:r>
            <a:r>
              <a:rPr lang="ko-KR" altLang="en-US" sz="1400" dirty="0"/>
              <a:t>" </a:t>
            </a:r>
            <a:r>
              <a:rPr lang="ko-KR" altLang="en-US" sz="1400" dirty="0" err="1"/>
              <a:t>name</a:t>
            </a:r>
            <a:r>
              <a:rPr lang="ko-KR" altLang="en-US" sz="1400" dirty="0"/>
              <a:t> = "</a:t>
            </a:r>
            <a:r>
              <a:rPr lang="ko-KR" altLang="en-US" sz="1400" dirty="0" err="1"/>
              <a:t>count</a:t>
            </a:r>
            <a:r>
              <a:rPr lang="ko-KR" altLang="en-US" sz="1400" dirty="0"/>
              <a:t>" </a:t>
            </a:r>
            <a:r>
              <a:rPr lang="ko-KR" altLang="en-US" sz="1400" dirty="0" err="1"/>
              <a:t>value</a:t>
            </a:r>
            <a:r>
              <a:rPr lang="ko-KR" altLang="en-US" sz="1400" dirty="0"/>
              <a:t> ="';</a:t>
            </a:r>
          </a:p>
          <a:p>
            <a:r>
              <a:rPr lang="ko-KR" altLang="en-US" sz="1400" dirty="0"/>
              <a:t>    </a:t>
            </a:r>
            <a:r>
              <a:rPr lang="ko-KR" altLang="en-US" sz="1400" dirty="0" err="1"/>
              <a:t>echo</a:t>
            </a:r>
            <a:r>
              <a:rPr lang="ko-KR" altLang="en-US" sz="1400" dirty="0"/>
              <a:t> $</a:t>
            </a:r>
            <a:r>
              <a:rPr lang="ko-KR" altLang="en-US" sz="1400" dirty="0" err="1"/>
              <a:t>groupCount</a:t>
            </a:r>
            <a:r>
              <a:rPr lang="ko-KR" altLang="en-US" sz="1400" dirty="0"/>
              <a:t>.'"&gt;</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submit</a:t>
            </a:r>
            <a:r>
              <a:rPr lang="ko-KR" altLang="en-US" sz="1400" dirty="0"/>
              <a:t>"&gt;</a:t>
            </a:r>
          </a:p>
          <a:p>
            <a:r>
              <a:rPr lang="ko-KR" altLang="en-US" sz="1400" dirty="0"/>
              <a:t>    &lt;/</a:t>
            </a:r>
            <a:r>
              <a:rPr lang="ko-KR" altLang="en-US" sz="1400" dirty="0" err="1"/>
              <a:t>form</a:t>
            </a:r>
            <a:r>
              <a:rPr lang="ko-KR" altLang="en-US" sz="1400" dirty="0"/>
              <a:t>&gt;';</a:t>
            </a:r>
          </a:p>
        </p:txBody>
      </p:sp>
    </p:spTree>
    <p:extLst>
      <p:ext uri="{BB962C8B-B14F-4D97-AF65-F5344CB8AC3E}">
        <p14:creationId xmlns:p14="http://schemas.microsoft.com/office/powerpoint/2010/main" val="9530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2. </a:t>
            </a:r>
            <a:r>
              <a:rPr lang="ko-KR" altLang="en-US" dirty="0"/>
              <a:t>여러 그룹으로 나눔</a:t>
            </a:r>
            <a:endParaRPr lang="en-US" altLang="ko-KR" dirty="0"/>
          </a:p>
          <a:p>
            <a:endParaRPr lang="en-US" altLang="ko-KR" dirty="0"/>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416555" y="2063149"/>
            <a:ext cx="5781675" cy="4848225"/>
          </a:xfrm>
          <a:prstGeom prst="rect">
            <a:avLst/>
          </a:prstGeom>
        </p:spPr>
      </p:pic>
    </p:spTree>
    <p:extLst>
      <p:ext uri="{BB962C8B-B14F-4D97-AF65-F5344CB8AC3E}">
        <p14:creationId xmlns:p14="http://schemas.microsoft.com/office/powerpoint/2010/main" val="61551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768510" y="1093652"/>
            <a:ext cx="5948624" cy="369332"/>
          </a:xfrm>
          <a:prstGeom prst="rect">
            <a:avLst/>
          </a:prstGeom>
          <a:noFill/>
        </p:spPr>
        <p:txBody>
          <a:bodyPr wrap="square" rtlCol="0">
            <a:spAutoFit/>
          </a:bodyPr>
          <a:lstStyle/>
          <a:p>
            <a:r>
              <a:rPr lang="ko-KR" altLang="en-US" dirty="0">
                <a:latin typeface="한컴 윤고딕 250" panose="02020603020101020101" pitchFamily="18" charset="-127"/>
                <a:ea typeface="한컴 윤고딕 250" panose="02020603020101020101" pitchFamily="18" charset="-127"/>
              </a:rPr>
              <a:t>그룹별 </a:t>
            </a:r>
            <a:r>
              <a:rPr lang="ko-KR" altLang="en-US" dirty="0" err="1">
                <a:latin typeface="한컴 윤고딕 250" panose="02020603020101020101" pitchFamily="18" charset="-127"/>
                <a:ea typeface="한컴 윤고딕 250" panose="02020603020101020101" pitchFamily="18" charset="-127"/>
              </a:rPr>
              <a:t>인원표</a:t>
            </a:r>
            <a:r>
              <a:rPr lang="ko-KR" altLang="en-US" dirty="0">
                <a:latin typeface="한컴 윤고딕 250" panose="02020603020101020101" pitchFamily="18" charset="-127"/>
                <a:ea typeface="한컴 윤고딕 250" panose="02020603020101020101" pitchFamily="18" charset="-127"/>
              </a:rPr>
              <a:t> </a:t>
            </a:r>
            <a:r>
              <a:rPr lang="ko-KR" altLang="en-US" dirty="0" err="1">
                <a:latin typeface="한컴 윤고딕 250" panose="02020603020101020101" pitchFamily="18" charset="-127"/>
                <a:ea typeface="한컴 윤고딕 250" panose="02020603020101020101" pitchFamily="18" charset="-127"/>
              </a:rPr>
              <a:t>만들예정</a:t>
            </a:r>
            <a:endParaRPr lang="en-US" altLang="ko-KR" dirty="0">
              <a:latin typeface="한컴 윤고딕 250" panose="02020603020101020101" pitchFamily="18" charset="-127"/>
              <a:ea typeface="한컴 윤고딕 250" panose="02020603020101020101" pitchFamily="18" charset="-127"/>
            </a:endParaRPr>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332412" y="1490057"/>
            <a:ext cx="5781675" cy="4848225"/>
          </a:xfrm>
          <a:prstGeom prst="rect">
            <a:avLst/>
          </a:prstGeom>
        </p:spPr>
      </p:pic>
      <p:sp>
        <p:nvSpPr>
          <p:cNvPr id="5" name="화살표: 오른쪽 4">
            <a:extLst>
              <a:ext uri="{FF2B5EF4-FFF2-40B4-BE49-F238E27FC236}">
                <a16:creationId xmlns:a16="http://schemas.microsoft.com/office/drawing/2014/main" id="{A4A47B1F-9134-4802-B0E4-042C403A0914}"/>
              </a:ext>
            </a:extLst>
          </p:cNvPr>
          <p:cNvSpPr/>
          <p:nvPr/>
        </p:nvSpPr>
        <p:spPr>
          <a:xfrm>
            <a:off x="2250977" y="4029390"/>
            <a:ext cx="546615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6446B1C-587B-4827-9EB8-97B6CA01342B}"/>
              </a:ext>
            </a:extLst>
          </p:cNvPr>
          <p:cNvSpPr txBox="1"/>
          <p:nvPr/>
        </p:nvSpPr>
        <p:spPr>
          <a:xfrm>
            <a:off x="2519532" y="4478493"/>
            <a:ext cx="4109775"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클릭하면 해당 그룹 </a:t>
            </a:r>
            <a:r>
              <a:rPr lang="ko-KR" altLang="en-US" dirty="0" err="1">
                <a:solidFill>
                  <a:srgbClr val="FF0000"/>
                </a:solidFill>
                <a:latin typeface="한컴 윤고딕 230" panose="02020603020101020101" pitchFamily="18" charset="-127"/>
                <a:ea typeface="한컴 윤고딕 230" panose="02020603020101020101" pitchFamily="18" charset="-127"/>
              </a:rPr>
              <a:t>인원표</a:t>
            </a:r>
            <a:r>
              <a:rPr lang="ko-KR" altLang="en-US" dirty="0">
                <a:solidFill>
                  <a:srgbClr val="FF0000"/>
                </a:solidFill>
                <a:latin typeface="한컴 윤고딕 230" panose="02020603020101020101" pitchFamily="18" charset="-127"/>
                <a:ea typeface="한컴 윤고딕 230" panose="02020603020101020101" pitchFamily="18" charset="-127"/>
              </a:rPr>
              <a:t> 나오게</a:t>
            </a:r>
          </a:p>
        </p:txBody>
      </p:sp>
      <p:pic>
        <p:nvPicPr>
          <p:cNvPr id="7" name="그림 6">
            <a:extLst>
              <a:ext uri="{FF2B5EF4-FFF2-40B4-BE49-F238E27FC236}">
                <a16:creationId xmlns:a16="http://schemas.microsoft.com/office/drawing/2014/main" id="{16EFF8A4-0FDB-4CED-93A1-574A30226405}"/>
              </a:ext>
            </a:extLst>
          </p:cNvPr>
          <p:cNvPicPr>
            <a:picLocks noChangeAspect="1"/>
          </p:cNvPicPr>
          <p:nvPr/>
        </p:nvPicPr>
        <p:blipFill>
          <a:blip r:embed="rId3"/>
          <a:stretch>
            <a:fillRect/>
          </a:stretch>
        </p:blipFill>
        <p:spPr>
          <a:xfrm>
            <a:off x="8497388" y="2959689"/>
            <a:ext cx="2362200" cy="2314575"/>
          </a:xfrm>
          <a:prstGeom prst="rect">
            <a:avLst/>
          </a:prstGeom>
        </p:spPr>
      </p:pic>
    </p:spTree>
    <p:extLst>
      <p:ext uri="{BB962C8B-B14F-4D97-AF65-F5344CB8AC3E}">
        <p14:creationId xmlns:p14="http://schemas.microsoft.com/office/powerpoint/2010/main" val="56112283"/>
      </p:ext>
    </p:extLst>
  </p:cSld>
  <p:clrMapOvr>
    <a:masterClrMapping/>
  </p:clrMapOvr>
</p:sld>
</file>

<file path=ppt/theme/theme1.xml><?xml version="1.0" encoding="utf-8"?>
<a:theme xmlns:a="http://schemas.openxmlformats.org/drawingml/2006/main" name="자르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TM10001105[[fn=자르기]]</Template>
  <TotalTime>1178</TotalTime>
  <Words>721</Words>
  <Application>Microsoft Office PowerPoint</Application>
  <PresentationFormat>와이드스크린</PresentationFormat>
  <Paragraphs>208</Paragraphs>
  <Slides>13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맑은 고딕</vt:lpstr>
      <vt:lpstr>한컴 윤고딕 230</vt:lpstr>
      <vt:lpstr>한컴 윤고딕 240</vt:lpstr>
      <vt:lpstr>한컴 윤고딕 250</vt:lpstr>
      <vt:lpstr>Franklin Gothic Book</vt:lpstr>
      <vt:lpstr>Wingdings</vt:lpstr>
      <vt:lpstr>자르기</vt:lpstr>
      <vt:lpstr>그룹 지정하기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그룹 지정하기</dc:title>
  <dc:creator>song</dc:creator>
  <cp:lastModifiedBy>song</cp:lastModifiedBy>
  <cp:revision>30</cp:revision>
  <dcterms:created xsi:type="dcterms:W3CDTF">2019-02-12T13:06:19Z</dcterms:created>
  <dcterms:modified xsi:type="dcterms:W3CDTF">2019-02-15T15:50:20Z</dcterms:modified>
</cp:coreProperties>
</file>