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7" r:id="rId5"/>
    <p:sldId id="258" r:id="rId6"/>
    <p:sldId id="265" r:id="rId7"/>
    <p:sldId id="267" r:id="rId8"/>
    <p:sldId id="271" r:id="rId9"/>
    <p:sldId id="272" r:id="rId10"/>
    <p:sldId id="285" r:id="rId11"/>
    <p:sldId id="273" r:id="rId12"/>
    <p:sldId id="259" r:id="rId13"/>
    <p:sldId id="268" r:id="rId14"/>
    <p:sldId id="269" r:id="rId15"/>
    <p:sldId id="270" r:id="rId16"/>
    <p:sldId id="282" r:id="rId17"/>
    <p:sldId id="276" r:id="rId18"/>
    <p:sldId id="277" r:id="rId19"/>
    <p:sldId id="274" r:id="rId20"/>
    <p:sldId id="278" r:id="rId21"/>
    <p:sldId id="283" r:id="rId22"/>
    <p:sldId id="280" r:id="rId23"/>
    <p:sldId id="279" r:id="rId24"/>
    <p:sldId id="284" r:id="rId25"/>
    <p:sldId id="264" r:id="rId26"/>
    <p:sldId id="260" r:id="rId27"/>
    <p:sldId id="263" r:id="rId28"/>
  </p:sldIdLst>
  <p:sldSz cx="9144000" cy="5143500" type="screen16x9"/>
  <p:notesSz cx="6858000" cy="9144000"/>
  <p:embeddedFontLst>
    <p:embeddedFont>
      <p:font typeface="나눔바른고딕" panose="020B0600000101010101" charset="-127"/>
      <p:regular r:id="rId31"/>
      <p:bold r:id="rId32"/>
    </p:embeddedFont>
    <p:embeddedFont>
      <p:font typeface="HY그래픽M" panose="02030600000101010101" pitchFamily="18" charset="-127"/>
      <p:regular r:id="rId33"/>
    </p:embeddedFont>
    <p:embeddedFont>
      <p:font typeface="Vrinda" panose="020B0502040204020203" pitchFamily="34" charset="0"/>
      <p:regular r:id="rId34"/>
      <p:bold r:id="rId35"/>
    </p:embeddedFont>
    <p:embeddedFont>
      <p:font typeface="나눔스퀘어 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Seunggi" initials="SS" lastIdx="2" clrIdx="0">
    <p:extLst>
      <p:ext uri="{19B8F6BF-5375-455C-9EA6-DF929625EA0E}">
        <p15:presenceInfo xmlns:p15="http://schemas.microsoft.com/office/powerpoint/2012/main" userId="cba00ee5dabf57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452"/>
    <a:srgbClr val="8ECC88"/>
    <a:srgbClr val="51A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>
      <p:cViewPr varScale="1">
        <p:scale>
          <a:sx n="97" d="100"/>
          <a:sy n="97" d="100"/>
        </p:scale>
        <p:origin x="43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60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9CFE76-19DF-4AA7-8D94-C22E3B886F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2D2E7A-3CA2-4EA0-B8EF-1C4E56F9A4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EED5A-EA13-4AA3-9F12-F4639730266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0E3008-F361-45C9-A76A-206AE04005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167F1-DEC1-4EE1-9C40-B52DD9B07D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DB21-B228-4865-A1D0-F63D40C8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8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83FF-33F1-4CF1-9D74-C5D6C4A26C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44AF5-EA18-4613-A1AB-03E8CB061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44AF5-EA18-4613-A1AB-03E8CB0615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4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44AF5-EA18-4613-A1AB-03E8CB0615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4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44AF5-EA18-4613-A1AB-03E8CB0615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5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44AF5-EA18-4613-A1AB-03E8CB0615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7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47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2067694"/>
            <a:ext cx="6789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세계화와 소멸위기의 언어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931" y="2931790"/>
            <a:ext cx="5246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b="1" dirty="0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세계화가 진행됨에 따라 소수언어의 소멸 위기 현상 중심으로</a:t>
            </a:r>
          </a:p>
        </p:txBody>
      </p:sp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734" y="168404"/>
            <a:ext cx="297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Chukchi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 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러시아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8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E09AD3-B4D1-45C5-9E0B-12583753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94" y="-697782"/>
            <a:ext cx="11659880" cy="5733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9919272" descr="EMB00002c5c5f08">
            <a:extLst>
              <a:ext uri="{FF2B5EF4-FFF2-40B4-BE49-F238E27FC236}">
                <a16:creationId xmlns:a16="http://schemas.microsoft.com/office/drawing/2014/main" id="{359C8F61-C857-4982-B759-435AF1D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2161"/>
            <a:ext cx="7713208" cy="30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CDBC5D-D699-4509-ABEF-B3D12346B770}"/>
              </a:ext>
            </a:extLst>
          </p:cNvPr>
          <p:cNvSpPr txBox="1"/>
          <p:nvPr/>
        </p:nvSpPr>
        <p:spPr>
          <a:xfrm>
            <a:off x="600120" y="817515"/>
            <a:ext cx="62303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언어 소멸 위기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731C3-1ED2-443E-A072-F0C5B744ACCC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AAF82-373C-414A-8020-42B8782F4F48}"/>
              </a:ext>
            </a:extLst>
          </p:cNvPr>
          <p:cNvSpPr txBox="1"/>
          <p:nvPr/>
        </p:nvSpPr>
        <p:spPr>
          <a:xfrm>
            <a:off x="4980197" y="4628226"/>
            <a:ext cx="652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/>
              <a:t>Atlas of the World's Languages in Danger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UNESCO</a:t>
            </a:r>
          </a:p>
        </p:txBody>
      </p:sp>
    </p:spTree>
    <p:extLst>
      <p:ext uri="{BB962C8B-B14F-4D97-AF65-F5344CB8AC3E}">
        <p14:creationId xmlns:p14="http://schemas.microsoft.com/office/powerpoint/2010/main" val="202546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B7AB7-DF67-401B-9665-F00EDD04B9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07805"/>
            <a:ext cx="6160913" cy="3465513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A57C6A4-4E3F-446D-BA6F-8D201A22D179}"/>
              </a:ext>
            </a:extLst>
          </p:cNvPr>
          <p:cNvSpPr/>
          <p:nvPr/>
        </p:nvSpPr>
        <p:spPr>
          <a:xfrm>
            <a:off x="3491880" y="1435488"/>
            <a:ext cx="72008" cy="1440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EADB6C-52C5-4116-B4FB-A5505FD0A69F}"/>
              </a:ext>
            </a:extLst>
          </p:cNvPr>
          <p:cNvSpPr/>
          <p:nvPr/>
        </p:nvSpPr>
        <p:spPr>
          <a:xfrm>
            <a:off x="3275856" y="1923678"/>
            <a:ext cx="100811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CDFC3-D603-41E9-B4AE-FC0DB8D9C296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707E8-4158-478D-B749-85E36529882C}"/>
              </a:ext>
            </a:extLst>
          </p:cNvPr>
          <p:cNvSpPr txBox="1"/>
          <p:nvPr/>
        </p:nvSpPr>
        <p:spPr>
          <a:xfrm>
            <a:off x="809981" y="168404"/>
            <a:ext cx="290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Chuchi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 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러시아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8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8B72B-84D9-4885-B0FD-20A7C0307C66}"/>
              </a:ext>
            </a:extLst>
          </p:cNvPr>
          <p:cNvSpPr txBox="1"/>
          <p:nvPr/>
        </p:nvSpPr>
        <p:spPr>
          <a:xfrm>
            <a:off x="4980197" y="4628226"/>
            <a:ext cx="652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/>
              <a:t>Atlas of the World's Languages in Danger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UNESCO</a:t>
            </a:r>
          </a:p>
        </p:txBody>
      </p:sp>
    </p:spTree>
    <p:extLst>
      <p:ext uri="{BB962C8B-B14F-4D97-AF65-F5344CB8AC3E}">
        <p14:creationId xmlns:p14="http://schemas.microsoft.com/office/powerpoint/2010/main" val="230285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30613848" descr="EMB000018d0baec">
            <a:extLst>
              <a:ext uri="{FF2B5EF4-FFF2-40B4-BE49-F238E27FC236}">
                <a16:creationId xmlns:a16="http://schemas.microsoft.com/office/drawing/2014/main" id="{8B15515B-A021-479E-B6D6-EFCBA3C85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31590"/>
            <a:ext cx="4289270" cy="30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BCA70-4CDB-45F1-A427-FD06CB5D2A9A}"/>
              </a:ext>
            </a:extLst>
          </p:cNvPr>
          <p:cNvSpPr txBox="1"/>
          <p:nvPr/>
        </p:nvSpPr>
        <p:spPr>
          <a:xfrm>
            <a:off x="4716016" y="4587974"/>
            <a:ext cx="6048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Endangered Languages of Indigenous Peoples of Siberia</a:t>
            </a:r>
          </a:p>
          <a:p>
            <a:endParaRPr lang="ko-KR" altLang="en-US" sz="11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0FB907-19D8-4FC8-9D02-14DC36EA5C6C}"/>
              </a:ext>
            </a:extLst>
          </p:cNvPr>
          <p:cNvCxnSpPr/>
          <p:nvPr/>
        </p:nvCxnSpPr>
        <p:spPr>
          <a:xfrm flipH="1">
            <a:off x="5868144" y="1779662"/>
            <a:ext cx="21602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5EB262-152E-455F-8EB7-4CFD9ED2E958}"/>
              </a:ext>
            </a:extLst>
          </p:cNvPr>
          <p:cNvCxnSpPr/>
          <p:nvPr/>
        </p:nvCxnSpPr>
        <p:spPr>
          <a:xfrm flipH="1">
            <a:off x="5076056" y="2427734"/>
            <a:ext cx="64807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4FA873-C49C-46B2-B96D-C6E68A0E166F}"/>
              </a:ext>
            </a:extLst>
          </p:cNvPr>
          <p:cNvCxnSpPr/>
          <p:nvPr/>
        </p:nvCxnSpPr>
        <p:spPr>
          <a:xfrm flipH="1">
            <a:off x="4355976" y="3003798"/>
            <a:ext cx="64807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75121A-08E1-4186-AAC3-E474C6105CBD}"/>
              </a:ext>
            </a:extLst>
          </p:cNvPr>
          <p:cNvSpPr txBox="1"/>
          <p:nvPr/>
        </p:nvSpPr>
        <p:spPr>
          <a:xfrm>
            <a:off x="5944946" y="185167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387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7C86E-63DB-4F9E-8E02-ADC57E7DFCB0}"/>
              </a:ext>
            </a:extLst>
          </p:cNvPr>
          <p:cNvSpPr txBox="1"/>
          <p:nvPr/>
        </p:nvSpPr>
        <p:spPr>
          <a:xfrm>
            <a:off x="5472100" y="255200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2,894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A4EAD-A9DF-40E6-B468-16088C15A081}"/>
              </a:ext>
            </a:extLst>
          </p:cNvPr>
          <p:cNvSpPr txBox="1"/>
          <p:nvPr/>
        </p:nvSpPr>
        <p:spPr>
          <a:xfrm>
            <a:off x="4716016" y="30984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2648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DF06F-A0F8-429B-96D4-932D1A70BF58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2B8B9-41E6-4EA6-A6A8-A495CB6644C1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FD0F8-D774-46BE-AB7D-3C0D101D93D8}"/>
              </a:ext>
            </a:extLst>
          </p:cNvPr>
          <p:cNvSpPr txBox="1"/>
          <p:nvPr/>
        </p:nvSpPr>
        <p:spPr>
          <a:xfrm>
            <a:off x="809980" y="168404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Chuchi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 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러시아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8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5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CFDF06F-A0F8-429B-96D4-932D1A70BF58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49" name="_x331925648" descr="EMB000018d0bafd">
            <a:extLst>
              <a:ext uri="{FF2B5EF4-FFF2-40B4-BE49-F238E27FC236}">
                <a16:creationId xmlns:a16="http://schemas.microsoft.com/office/drawing/2014/main" id="{870B6885-A948-445A-AC2B-E037CE0A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320480" cy="3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A5F0F-A5DF-44D1-A012-B7F3761455F1}"/>
              </a:ext>
            </a:extLst>
          </p:cNvPr>
          <p:cNvSpPr txBox="1"/>
          <p:nvPr/>
        </p:nvSpPr>
        <p:spPr>
          <a:xfrm>
            <a:off x="4475897" y="4587394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KOF </a:t>
            </a:r>
            <a:r>
              <a:rPr lang="en-US" altLang="ko-KR" sz="1200" dirty="0" err="1"/>
              <a:t>Globalisation</a:t>
            </a:r>
            <a:r>
              <a:rPr lang="en-US" altLang="ko-KR" sz="1200" dirty="0"/>
              <a:t> Index  </a:t>
            </a:r>
            <a:r>
              <a:rPr lang="ko-KR" altLang="en-US" sz="1200" dirty="0"/>
              <a:t>출처</a:t>
            </a:r>
            <a:r>
              <a:rPr lang="en-US" altLang="ko-KR" sz="1200" dirty="0"/>
              <a:t>:KOF Swiss Economic Institute</a:t>
            </a:r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A57015-8F8B-4F21-9B35-1D117B1919BF}"/>
              </a:ext>
            </a:extLst>
          </p:cNvPr>
          <p:cNvSpPr/>
          <p:nvPr/>
        </p:nvSpPr>
        <p:spPr>
          <a:xfrm>
            <a:off x="4139952" y="2499742"/>
            <a:ext cx="72008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B1DE7-055B-4BAB-8DD5-2A44E69AA8FF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7DA20-BA54-489D-9814-864B9DA2D151}"/>
              </a:ext>
            </a:extLst>
          </p:cNvPr>
          <p:cNvSpPr txBox="1"/>
          <p:nvPr/>
        </p:nvSpPr>
        <p:spPr>
          <a:xfrm>
            <a:off x="873298" y="168404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Chuchi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 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러시아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8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0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4F03BF-495E-4E78-8388-55083910FAB6}"/>
              </a:ext>
            </a:extLst>
          </p:cNvPr>
          <p:cNvSpPr txBox="1"/>
          <p:nvPr/>
        </p:nvSpPr>
        <p:spPr>
          <a:xfrm>
            <a:off x="7555072" y="27910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6424D-A8D7-4F56-8606-F43C439405B4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CCC1C-2412-4F1C-AEE4-3D4A5E38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15566"/>
            <a:ext cx="5935400" cy="3691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B43ABA-A0C6-4594-80B8-B1582E2FEC38}"/>
              </a:ext>
            </a:extLst>
          </p:cNvPr>
          <p:cNvSpPr txBox="1"/>
          <p:nvPr/>
        </p:nvSpPr>
        <p:spPr>
          <a:xfrm>
            <a:off x="323528" y="3569241"/>
            <a:ext cx="62303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언어 소멸 위기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635C4-7FAC-4F92-9697-4505CF52B450}"/>
              </a:ext>
            </a:extLst>
          </p:cNvPr>
          <p:cNvSpPr txBox="1"/>
          <p:nvPr/>
        </p:nvSpPr>
        <p:spPr>
          <a:xfrm>
            <a:off x="4980197" y="4628226"/>
            <a:ext cx="652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/>
              <a:t>Atlas of the World's Languages in Danger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UNESCO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384E3-0912-4C13-82AC-C8ADB9F73B34}"/>
              </a:ext>
            </a:extLst>
          </p:cNvPr>
          <p:cNvSpPr txBox="1"/>
          <p:nvPr/>
        </p:nvSpPr>
        <p:spPr>
          <a:xfrm>
            <a:off x="520463" y="137093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Kuku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Yalanji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Dhuwaya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호주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0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6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4F03BF-495E-4E78-8388-55083910FAB6}"/>
              </a:ext>
            </a:extLst>
          </p:cNvPr>
          <p:cNvSpPr txBox="1"/>
          <p:nvPr/>
        </p:nvSpPr>
        <p:spPr>
          <a:xfrm>
            <a:off x="7555072" y="27910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ACA81-C6EC-4587-B7B8-407CC0480648}"/>
              </a:ext>
            </a:extLst>
          </p:cNvPr>
          <p:cNvSpPr txBox="1"/>
          <p:nvPr/>
        </p:nvSpPr>
        <p:spPr>
          <a:xfrm>
            <a:off x="520463" y="137093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Kuku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Yalanji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Dhuwaya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호주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0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6424D-A8D7-4F56-8606-F43C439405B4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84421-0980-420D-9447-8A7EC6F95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2" y="906740"/>
            <a:ext cx="4464495" cy="3330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600930-476B-45EE-B20F-070770608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3" y="1132614"/>
            <a:ext cx="4295394" cy="3023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986BA-751A-4245-BDB5-9FF1813C31BE}"/>
              </a:ext>
            </a:extLst>
          </p:cNvPr>
          <p:cNvSpPr txBox="1"/>
          <p:nvPr/>
        </p:nvSpPr>
        <p:spPr>
          <a:xfrm>
            <a:off x="4980197" y="4628226"/>
            <a:ext cx="652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/>
              <a:t>Atlas of the World's Languages in Danger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UNESCO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1D5A4C-FA56-4BD7-9235-2C3E0AEBF75D}"/>
              </a:ext>
            </a:extLst>
          </p:cNvPr>
          <p:cNvSpPr/>
          <p:nvPr/>
        </p:nvSpPr>
        <p:spPr>
          <a:xfrm>
            <a:off x="6084168" y="2139702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32A1EE-80E8-496E-95B7-0F9653CFED27}"/>
              </a:ext>
            </a:extLst>
          </p:cNvPr>
          <p:cNvSpPr/>
          <p:nvPr/>
        </p:nvSpPr>
        <p:spPr>
          <a:xfrm>
            <a:off x="2395056" y="2103697"/>
            <a:ext cx="100811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3383E-1A36-4ECC-8650-FFAE62381A15}"/>
              </a:ext>
            </a:extLst>
          </p:cNvPr>
          <p:cNvSpPr txBox="1"/>
          <p:nvPr/>
        </p:nvSpPr>
        <p:spPr>
          <a:xfrm>
            <a:off x="5364088" y="2979370"/>
            <a:ext cx="3329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Severely endangered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10A81-9524-4E36-9C6B-183E5750C6F2}"/>
              </a:ext>
            </a:extLst>
          </p:cNvPr>
          <p:cNvSpPr txBox="1"/>
          <p:nvPr/>
        </p:nvSpPr>
        <p:spPr>
          <a:xfrm>
            <a:off x="1592412" y="3050671"/>
            <a:ext cx="3329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Critically endangered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4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4F03BF-495E-4E78-8388-55083910FAB6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99" y="879732"/>
            <a:ext cx="6852002" cy="3810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D24C65-414E-4481-BB3D-88A6DB8F6BB4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810FC-967A-4AFB-A6EF-98EA5E7A1757}"/>
              </a:ext>
            </a:extLst>
          </p:cNvPr>
          <p:cNvSpPr txBox="1"/>
          <p:nvPr/>
        </p:nvSpPr>
        <p:spPr>
          <a:xfrm>
            <a:off x="5724128" y="4603609"/>
            <a:ext cx="73448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Hisory</a:t>
            </a:r>
            <a:r>
              <a:rPr lang="en-US" altLang="ko-KR" sz="1050" dirty="0"/>
              <a:t> of speaker numbers    	 </a:t>
            </a:r>
            <a:r>
              <a:rPr lang="ko-KR" altLang="en-US" sz="1050" dirty="0"/>
              <a:t>출처 </a:t>
            </a:r>
            <a:r>
              <a:rPr lang="en-US" altLang="ko-KR" sz="1050" dirty="0"/>
              <a:t>:AUSTLANG</a:t>
            </a:r>
          </a:p>
          <a:p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340FF-E032-4B8B-BB71-D10E644C87BE}"/>
              </a:ext>
            </a:extLst>
          </p:cNvPr>
          <p:cNvSpPr txBox="1"/>
          <p:nvPr/>
        </p:nvSpPr>
        <p:spPr>
          <a:xfrm>
            <a:off x="520463" y="137093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Kuku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Yalanji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Dhuwaya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호주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0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7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4F03BF-495E-4E78-8388-55083910FAB6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75216" y="265624"/>
            <a:ext cx="15061060" cy="64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6157072" descr="EMB00002c205e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0177"/>
            <a:ext cx="4968552" cy="386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81889-9C16-456C-A9C9-099407186948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15C0-9698-49E3-8B10-4929A5EA5351}"/>
              </a:ext>
            </a:extLst>
          </p:cNvPr>
          <p:cNvSpPr txBox="1"/>
          <p:nvPr/>
        </p:nvSpPr>
        <p:spPr>
          <a:xfrm>
            <a:off x="3887416" y="4589502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Australia KOF </a:t>
            </a:r>
            <a:r>
              <a:rPr lang="en-US" altLang="ko-KR" sz="1200" dirty="0" err="1"/>
              <a:t>Globalisation</a:t>
            </a:r>
            <a:r>
              <a:rPr lang="en-US" altLang="ko-KR" sz="1200" dirty="0"/>
              <a:t> Index  </a:t>
            </a:r>
            <a:r>
              <a:rPr lang="ko-KR" altLang="en-US" sz="1200" dirty="0"/>
              <a:t>출처</a:t>
            </a:r>
            <a:r>
              <a:rPr lang="en-US" altLang="ko-KR" sz="1200" dirty="0"/>
              <a:t>:KOF Swiss Economic Institute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AC7F-C2FF-4DA7-81A0-10A6F424FA52}"/>
              </a:ext>
            </a:extLst>
          </p:cNvPr>
          <p:cNvSpPr txBox="1"/>
          <p:nvPr/>
        </p:nvSpPr>
        <p:spPr>
          <a:xfrm>
            <a:off x="520463" y="137093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Kuku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Yalanji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2800" b="1" dirty="0" err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Dhuwaya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호주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Vrinda" panose="020B0502040204020203" pitchFamily="34" charset="0"/>
              </a:rPr>
              <a:t>)</a:t>
            </a:r>
            <a:endParaRPr lang="ko-KR" altLang="en-US" sz="20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3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611" y="168404"/>
            <a:ext cx="388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Wales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Gaelic 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6" y="1048890"/>
            <a:ext cx="7760964" cy="304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F03BF-495E-4E78-8388-55083910FAB6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5B937-1962-415E-9309-D31CC2E0B546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3F1F0-5E1E-46CF-99FE-7240A73B3CF6}"/>
              </a:ext>
            </a:extLst>
          </p:cNvPr>
          <p:cNvSpPr txBox="1"/>
          <p:nvPr/>
        </p:nvSpPr>
        <p:spPr>
          <a:xfrm>
            <a:off x="323528" y="3569241"/>
            <a:ext cx="62303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언어 소멸 위기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ACF34-61FA-42D7-A447-49E72713FD60}"/>
              </a:ext>
            </a:extLst>
          </p:cNvPr>
          <p:cNvSpPr txBox="1"/>
          <p:nvPr/>
        </p:nvSpPr>
        <p:spPr>
          <a:xfrm>
            <a:off x="4980197" y="4628226"/>
            <a:ext cx="652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/>
              <a:t>Atlas of the World's Languages in Danger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UNESCO</a:t>
            </a:r>
          </a:p>
        </p:txBody>
      </p:sp>
    </p:spTree>
    <p:extLst>
      <p:ext uri="{BB962C8B-B14F-4D97-AF65-F5344CB8AC3E}">
        <p14:creationId xmlns:p14="http://schemas.microsoft.com/office/powerpoint/2010/main" val="219607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8D2759-0E3B-4BF6-8AD5-7A1BC5BA4C9C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AEF8C-D5D3-40FD-8328-FFF0A9BEA88D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2C2B9-1825-45FA-850B-FA3F13E362EC}"/>
              </a:ext>
            </a:extLst>
          </p:cNvPr>
          <p:cNvSpPr txBox="1"/>
          <p:nvPr/>
        </p:nvSpPr>
        <p:spPr>
          <a:xfrm>
            <a:off x="1547664" y="4656207"/>
            <a:ext cx="7488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900" dirty="0"/>
              <a:t>Percent of </a:t>
            </a:r>
            <a:r>
              <a:rPr lang="en-US" altLang="ko-KR" sz="900" dirty="0" err="1"/>
              <a:t>Welish</a:t>
            </a:r>
            <a:r>
              <a:rPr lang="en-US" altLang="ko-KR" sz="900" dirty="0"/>
              <a:t> Speaker </a:t>
            </a:r>
            <a:r>
              <a:rPr lang="ko-KR" altLang="en-US" sz="900" dirty="0"/>
              <a:t>출처</a:t>
            </a:r>
            <a:r>
              <a:rPr lang="en-US" altLang="ko-KR" sz="900" dirty="0"/>
              <a:t>: Welsh Language Board (2013) Census 2011: main statistics about Welsh, Cardiff, Welsh Language Board. </a:t>
            </a:r>
          </a:p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F8F43-7E94-4714-8964-C4DB38830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5595" y="-260024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1084960" descr="EMB0000323063c1">
            <a:extLst>
              <a:ext uri="{FF2B5EF4-FFF2-40B4-BE49-F238E27FC236}">
                <a16:creationId xmlns:a16="http://schemas.microsoft.com/office/drawing/2014/main" id="{6F242D89-B32F-477A-844C-7C27F132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60" y="1128753"/>
            <a:ext cx="5544616" cy="31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A3A879-BACB-4D72-B5BD-110988CEF2B3}"/>
              </a:ext>
            </a:extLst>
          </p:cNvPr>
          <p:cNvCxnSpPr/>
          <p:nvPr/>
        </p:nvCxnSpPr>
        <p:spPr>
          <a:xfrm>
            <a:off x="4932040" y="2211710"/>
            <a:ext cx="1872208" cy="2880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3965A-72E1-49C4-8F0F-6F50EE9C99B3}"/>
              </a:ext>
            </a:extLst>
          </p:cNvPr>
          <p:cNvSpPr txBox="1"/>
          <p:nvPr/>
        </p:nvSpPr>
        <p:spPr>
          <a:xfrm>
            <a:off x="710611" y="168404"/>
            <a:ext cx="388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Wales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Gaelic 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27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48272" y="675759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rgbClr val="51A9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600" b="1" spc="-150" dirty="0">
              <a:solidFill>
                <a:srgbClr val="51A9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6481" y="1763202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45452"/>
                </a:solidFill>
                <a:latin typeface="+mn-ea"/>
              </a:rPr>
              <a:t>001/     </a:t>
            </a:r>
            <a:r>
              <a:rPr lang="ko-KR" altLang="en-US" sz="1600" dirty="0">
                <a:solidFill>
                  <a:srgbClr val="F45452"/>
                </a:solidFill>
                <a:latin typeface="+mn-ea"/>
              </a:rPr>
              <a:t>서론 </a:t>
            </a:r>
            <a:endParaRPr lang="en-US" altLang="ko-KR" sz="1600" dirty="0">
              <a:solidFill>
                <a:srgbClr val="F45452"/>
              </a:solidFill>
              <a:latin typeface="+mn-ea"/>
            </a:endParaRPr>
          </a:p>
          <a:p>
            <a:pPr algn="ctr"/>
            <a:endParaRPr lang="ko-KR" altLang="en-US" sz="1600" dirty="0">
              <a:solidFill>
                <a:srgbClr val="F45452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0525" y="257175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2548" y="3664446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45452"/>
                </a:solidFill>
                <a:latin typeface="+mn-ea"/>
              </a:rPr>
              <a:t>003/     </a:t>
            </a:r>
            <a:r>
              <a:rPr lang="ko-KR" altLang="en-US" sz="1600" dirty="0">
                <a:solidFill>
                  <a:srgbClr val="F45452"/>
                </a:solidFill>
                <a:latin typeface="+mn-ea"/>
              </a:rPr>
              <a:t>결론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00096" y="1469006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94C932-11CF-43F0-8178-9A30AD272919}"/>
              </a:ext>
            </a:extLst>
          </p:cNvPr>
          <p:cNvSpPr txBox="1"/>
          <p:nvPr/>
        </p:nvSpPr>
        <p:spPr>
          <a:xfrm>
            <a:off x="4571999" y="2065696"/>
            <a:ext cx="1512168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rgbClr val="F45452"/>
                </a:solidFill>
                <a:latin typeface="+mn-ea"/>
              </a:rPr>
              <a:t>연구질문</a:t>
            </a:r>
            <a:endParaRPr lang="en-US" altLang="ko-KR" sz="900" b="1" dirty="0">
              <a:solidFill>
                <a:srgbClr val="F45452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rgbClr val="F45452"/>
                </a:solidFill>
                <a:latin typeface="+mn-ea"/>
              </a:rPr>
              <a:t>연구방법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5FACB-0D15-40C5-90C5-D1C5C901D779}"/>
              </a:ext>
            </a:extLst>
          </p:cNvPr>
          <p:cNvSpPr txBox="1"/>
          <p:nvPr/>
        </p:nvSpPr>
        <p:spPr>
          <a:xfrm>
            <a:off x="4571998" y="2868003"/>
            <a:ext cx="20882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Chukchi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어</a:t>
            </a: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러시아</a:t>
            </a: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Kuku </a:t>
            </a:r>
            <a:r>
              <a:rPr lang="en-US" altLang="ko-KR" sz="900" b="1" dirty="0" err="1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Yalanji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어</a:t>
            </a: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,</a:t>
            </a:r>
            <a:r>
              <a:rPr lang="en-US" altLang="ko-KR" sz="9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900" b="1" dirty="0" err="1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Dhuwaya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어</a:t>
            </a: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호주</a:t>
            </a: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Wales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어</a:t>
            </a: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, Gaelic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어</a:t>
            </a:r>
            <a:r>
              <a:rPr lang="en-US" altLang="ko-KR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900" b="1" dirty="0">
                <a:solidFill>
                  <a:srgbClr val="F45452"/>
                </a:solidFill>
                <a:latin typeface="나눔바른고딕" panose="020B0600000101010101" charset="-127"/>
                <a:ea typeface="나눔바른고딕" panose="020B0600000101010101" charset="-127"/>
              </a:rPr>
              <a:t>영국</a:t>
            </a:r>
            <a:r>
              <a:rPr lang="en-US" altLang="ko-KR" sz="900" b="1" dirty="0">
                <a:solidFill>
                  <a:srgbClr val="F45452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rgbClr val="F45452"/>
              </a:solidFill>
              <a:latin typeface="+mn-ea"/>
            </a:endParaRPr>
          </a:p>
          <a:p>
            <a:endParaRPr lang="ko-KR" altLang="en-US" sz="800" b="1" dirty="0">
              <a:solidFill>
                <a:srgbClr val="F4545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8D2759-0E3B-4BF6-8AD5-7A1BC5BA4C9C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AEF8C-D5D3-40FD-8328-FFF0A9BEA88D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2C2B9-1825-45FA-850B-FA3F13E362EC}"/>
              </a:ext>
            </a:extLst>
          </p:cNvPr>
          <p:cNvSpPr txBox="1"/>
          <p:nvPr/>
        </p:nvSpPr>
        <p:spPr>
          <a:xfrm>
            <a:off x="3635896" y="4659982"/>
            <a:ext cx="748883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050" dirty="0"/>
              <a:t>Numbers of Gaelic Speakers   </a:t>
            </a:r>
            <a:r>
              <a:rPr lang="ko-KR" altLang="en-US" sz="1050" dirty="0"/>
              <a:t>출처</a:t>
            </a:r>
            <a:r>
              <a:rPr lang="en-US" altLang="ko-KR" sz="1050" dirty="0"/>
              <a:t>:KOF </a:t>
            </a:r>
            <a:r>
              <a:rPr lang="en-US" altLang="ko-KR" sz="1050" dirty="0" err="1"/>
              <a:t>GROSGaelic</a:t>
            </a:r>
            <a:r>
              <a:rPr lang="en-US" altLang="ko-KR" sz="1050" dirty="0"/>
              <a:t> Reports 1961-91: </a:t>
            </a:r>
            <a:r>
              <a:rPr lang="en-US" altLang="ko-KR" sz="1050" dirty="0" err="1"/>
              <a:t>GRos</a:t>
            </a:r>
            <a:r>
              <a:rPr lang="en-US" altLang="ko-KR" sz="1050" dirty="0"/>
              <a:t> 13.02.05</a:t>
            </a:r>
          </a:p>
          <a:p>
            <a:pPr fontAlgn="base" latinLnBrk="0"/>
            <a:r>
              <a:rPr lang="en-US" altLang="ko-KR" sz="800" dirty="0"/>
              <a:t> </a:t>
            </a:r>
          </a:p>
          <a:p>
            <a:endParaRPr lang="ko-KR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F8F43-7E94-4714-8964-C4DB38830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5595" y="-260024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38297624" descr="EMB0000323063c4">
            <a:extLst>
              <a:ext uri="{FF2B5EF4-FFF2-40B4-BE49-F238E27FC236}">
                <a16:creationId xmlns:a16="http://schemas.microsoft.com/office/drawing/2014/main" id="{E97FD9D6-6A6A-4DC5-9FB9-700EB4D90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17" y="1232516"/>
            <a:ext cx="6012346" cy="26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593F23-22AB-482F-BE7E-7F8BCBAD758E}"/>
              </a:ext>
            </a:extLst>
          </p:cNvPr>
          <p:cNvCxnSpPr/>
          <p:nvPr/>
        </p:nvCxnSpPr>
        <p:spPr>
          <a:xfrm>
            <a:off x="5508104" y="2363281"/>
            <a:ext cx="1656184" cy="2880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722FBC-DB13-49DF-A415-5D151618D1EF}"/>
              </a:ext>
            </a:extLst>
          </p:cNvPr>
          <p:cNvSpPr txBox="1"/>
          <p:nvPr/>
        </p:nvSpPr>
        <p:spPr>
          <a:xfrm>
            <a:off x="710611" y="168404"/>
            <a:ext cx="388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Wales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Gaelic 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96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1590"/>
            <a:ext cx="6721668" cy="3240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AC29E-0135-441E-88E1-1B3F7099793A}"/>
              </a:ext>
            </a:extLst>
          </p:cNvPr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7BFE5-E531-48B0-849A-D2A3D35B9371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F5340-944C-4447-BF61-ADE707204C38}"/>
              </a:ext>
            </a:extLst>
          </p:cNvPr>
          <p:cNvSpPr txBox="1"/>
          <p:nvPr/>
        </p:nvSpPr>
        <p:spPr>
          <a:xfrm>
            <a:off x="710611" y="168404"/>
            <a:ext cx="388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Wales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Gaelic </a:t>
            </a:r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</a:t>
            </a:r>
            <a:r>
              <a:rPr lang="en-US" altLang="ko-KR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996B2-9868-4449-9067-931361458DD8}"/>
              </a:ext>
            </a:extLst>
          </p:cNvPr>
          <p:cNvSpPr txBox="1"/>
          <p:nvPr/>
        </p:nvSpPr>
        <p:spPr>
          <a:xfrm>
            <a:off x="3887416" y="4589502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Australia KOF </a:t>
            </a:r>
            <a:r>
              <a:rPr lang="en-US" altLang="ko-KR" sz="1200" dirty="0" err="1"/>
              <a:t>Globalisation</a:t>
            </a:r>
            <a:r>
              <a:rPr lang="en-US" altLang="ko-KR" sz="1200" dirty="0"/>
              <a:t> Index  </a:t>
            </a:r>
            <a:r>
              <a:rPr lang="ko-KR" altLang="en-US" sz="1200" dirty="0"/>
              <a:t>출처</a:t>
            </a:r>
            <a:r>
              <a:rPr lang="en-US" altLang="ko-KR" sz="1200" dirty="0"/>
              <a:t>:KOF Swiss Economic Institute</a:t>
            </a:r>
          </a:p>
          <a:p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16E887-E60B-489D-8751-4190E3C9A8A7}"/>
              </a:ext>
            </a:extLst>
          </p:cNvPr>
          <p:cNvCxnSpPr/>
          <p:nvPr/>
        </p:nvCxnSpPr>
        <p:spPr>
          <a:xfrm flipV="1">
            <a:off x="1812154" y="1120511"/>
            <a:ext cx="5328592" cy="792088"/>
          </a:xfrm>
          <a:prstGeom prst="straightConnector1">
            <a:avLst/>
          </a:prstGeom>
          <a:ln w="38100">
            <a:solidFill>
              <a:srgbClr val="F454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7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7" name="_x125805072" descr="EMB0000369c4037">
            <a:extLst>
              <a:ext uri="{FF2B5EF4-FFF2-40B4-BE49-F238E27FC236}">
                <a16:creationId xmlns:a16="http://schemas.microsoft.com/office/drawing/2014/main" id="{1CEE0DB8-5C3D-4611-BFF7-9DD039D56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31590"/>
            <a:ext cx="5859256" cy="35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CE52B-4626-4B35-B041-FA617EB283B4}"/>
              </a:ext>
            </a:extLst>
          </p:cNvPr>
          <p:cNvSpPr txBox="1"/>
          <p:nvPr/>
        </p:nvSpPr>
        <p:spPr>
          <a:xfrm>
            <a:off x="6084168" y="22331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주변부 언어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2F290-F86E-498D-8A1F-B542702627DE}"/>
              </a:ext>
            </a:extLst>
          </p:cNvPr>
          <p:cNvSpPr txBox="1"/>
          <p:nvPr/>
        </p:nvSpPr>
        <p:spPr>
          <a:xfrm>
            <a:off x="755576" y="18677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0000101010101" charset="-127"/>
                <a:ea typeface="나눔바른고딕" panose="020B0600000101010101" charset="-127"/>
              </a:rPr>
              <a:t>종속이론 과 세계화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FDAE8-2399-4D7F-A040-DCC1D09B36EC}"/>
              </a:ext>
            </a:extLst>
          </p:cNvPr>
          <p:cNvSpPr txBox="1"/>
          <p:nvPr/>
        </p:nvSpPr>
        <p:spPr>
          <a:xfrm>
            <a:off x="3851920" y="408391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중심부 언어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282BD-4396-4A9B-9650-24069E5F82C0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61270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49" name="_x125806272" descr="EMB0000369c4026">
            <a:extLst>
              <a:ext uri="{FF2B5EF4-FFF2-40B4-BE49-F238E27FC236}">
                <a16:creationId xmlns:a16="http://schemas.microsoft.com/office/drawing/2014/main" id="{D18760FF-B8D9-47D1-BBFD-3A2E5700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15565"/>
            <a:ext cx="5472608" cy="371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7E00C-CCF9-4B1C-A67A-7F970B92F0B9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002/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본론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351A8-EF62-4128-A18E-459915E16C5B}"/>
              </a:ext>
            </a:extLst>
          </p:cNvPr>
          <p:cNvSpPr txBox="1"/>
          <p:nvPr/>
        </p:nvSpPr>
        <p:spPr>
          <a:xfrm>
            <a:off x="755576" y="18677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0000101010101" charset="-127"/>
                <a:ea typeface="나눔바른고딕" panose="020B0600000101010101" charset="-127"/>
              </a:rPr>
              <a:t>종속이론 과 세계화</a:t>
            </a:r>
          </a:p>
        </p:txBody>
      </p:sp>
    </p:spTree>
    <p:extLst>
      <p:ext uri="{BB962C8B-B14F-4D97-AF65-F5344CB8AC3E}">
        <p14:creationId xmlns:p14="http://schemas.microsoft.com/office/powerpoint/2010/main" val="404953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8677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45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ko-KR" altLang="en-US" sz="2800" b="1" dirty="0">
              <a:solidFill>
                <a:srgbClr val="F45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3BF-495E-4E78-8388-55083910FAB6}"/>
              </a:ext>
            </a:extLst>
          </p:cNvPr>
          <p:cNvSpPr txBox="1"/>
          <p:nvPr/>
        </p:nvSpPr>
        <p:spPr>
          <a:xfrm>
            <a:off x="7543851" y="27910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n-ea"/>
              </a:rPr>
              <a:t>003/     </a:t>
            </a:r>
            <a:r>
              <a:rPr lang="ko-KR" altLang="en-US" sz="1600" b="1" dirty="0">
                <a:solidFill>
                  <a:srgbClr val="F45452"/>
                </a:solidFill>
                <a:latin typeface="+mn-ea"/>
              </a:rPr>
              <a:t>결론</a:t>
            </a:r>
          </a:p>
        </p:txBody>
      </p:sp>
      <p:pic>
        <p:nvPicPr>
          <p:cNvPr id="6" name="_x330613848" descr="EMB000018d0baec">
            <a:extLst>
              <a:ext uri="{FF2B5EF4-FFF2-40B4-BE49-F238E27FC236}">
                <a16:creationId xmlns:a16="http://schemas.microsoft.com/office/drawing/2014/main" id="{7B96051C-32DD-4543-AE10-3995F43A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37" y="987572"/>
            <a:ext cx="3131243" cy="2222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81B2F6-88C8-444C-A920-960643926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97" y="1599642"/>
            <a:ext cx="2520279" cy="194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_x341084960" descr="EMB0000323063c1">
            <a:extLst>
              <a:ext uri="{FF2B5EF4-FFF2-40B4-BE49-F238E27FC236}">
                <a16:creationId xmlns:a16="http://schemas.microsoft.com/office/drawing/2014/main" id="{A38FDBEE-C3C2-4CFD-8534-67475C10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15566"/>
            <a:ext cx="3908968" cy="2222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338297624" descr="EMB0000323063c4">
            <a:extLst>
              <a:ext uri="{FF2B5EF4-FFF2-40B4-BE49-F238E27FC236}">
                <a16:creationId xmlns:a16="http://schemas.microsoft.com/office/drawing/2014/main" id="{E7108018-167B-4D48-AB64-53DB99BD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30" y="3378296"/>
            <a:ext cx="3829987" cy="169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816" y="1988229"/>
            <a:ext cx="35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4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5" name="_x337556712" descr="EMB0000369c4023">
            <a:extLst>
              <a:ext uri="{FF2B5EF4-FFF2-40B4-BE49-F238E27FC236}">
                <a16:creationId xmlns:a16="http://schemas.microsoft.com/office/drawing/2014/main" id="{FF055995-1B56-49E0-A7A1-E6F9486E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0" y="1518461"/>
            <a:ext cx="656716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17C7D8B-0F82-4294-8D43-FF19758EE8C6}"/>
              </a:ext>
            </a:extLst>
          </p:cNvPr>
          <p:cNvSpPr/>
          <p:nvPr/>
        </p:nvSpPr>
        <p:spPr>
          <a:xfrm>
            <a:off x="2994219" y="1241524"/>
            <a:ext cx="203234" cy="23244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66085-B8B3-447F-A99F-72570C912B27}"/>
              </a:ext>
            </a:extLst>
          </p:cNvPr>
          <p:cNvSpPr txBox="1"/>
          <p:nvPr/>
        </p:nvSpPr>
        <p:spPr>
          <a:xfrm>
            <a:off x="7594080" y="274047"/>
            <a:ext cx="1329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j-ea"/>
                <a:ea typeface="+mj-ea"/>
              </a:rPr>
              <a:t>001/   </a:t>
            </a:r>
            <a:r>
              <a:rPr lang="ko-KR" altLang="en-US" sz="1600" b="1" dirty="0">
                <a:solidFill>
                  <a:srgbClr val="F45452"/>
                </a:solidFill>
                <a:latin typeface="+mj-ea"/>
                <a:ea typeface="+mj-ea"/>
              </a:rPr>
              <a:t>서론 </a:t>
            </a:r>
            <a:endParaRPr lang="en-US" altLang="ko-KR" sz="1600" b="1" dirty="0">
              <a:solidFill>
                <a:srgbClr val="F45452"/>
              </a:solidFill>
              <a:latin typeface="+mj-ea"/>
              <a:ea typeface="+mj-ea"/>
            </a:endParaRPr>
          </a:p>
          <a:p>
            <a:pPr algn="ctr"/>
            <a:endParaRPr lang="ko-KR" altLang="en-US" sz="1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7347-BF6B-46C9-A7F2-604C3428BE79}"/>
              </a:ext>
            </a:extLst>
          </p:cNvPr>
          <p:cNvSpPr txBox="1"/>
          <p:nvPr/>
        </p:nvSpPr>
        <p:spPr>
          <a:xfrm>
            <a:off x="675216" y="168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연구질문</a:t>
            </a:r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3" name="_x125806272" descr="EMB0000369c402d">
            <a:extLst>
              <a:ext uri="{FF2B5EF4-FFF2-40B4-BE49-F238E27FC236}">
                <a16:creationId xmlns:a16="http://schemas.microsoft.com/office/drawing/2014/main" id="{0CA0DE06-13CF-40D2-BE2D-82D3DF3B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59" y="937026"/>
            <a:ext cx="6492081" cy="31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C39203-847B-401B-9F9C-2FD473AF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97" y="4203971"/>
            <a:ext cx="50292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D95E4-60C0-4AB5-A2E9-DA7CDB57FBB3}"/>
              </a:ext>
            </a:extLst>
          </p:cNvPr>
          <p:cNvSpPr txBox="1"/>
          <p:nvPr/>
        </p:nvSpPr>
        <p:spPr>
          <a:xfrm>
            <a:off x="7594080" y="274047"/>
            <a:ext cx="1329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j-ea"/>
                <a:ea typeface="+mj-ea"/>
              </a:rPr>
              <a:t>001/   </a:t>
            </a:r>
            <a:r>
              <a:rPr lang="ko-KR" altLang="en-US" sz="1600" b="1" dirty="0">
                <a:solidFill>
                  <a:srgbClr val="F45452"/>
                </a:solidFill>
                <a:latin typeface="+mj-ea"/>
                <a:ea typeface="+mj-ea"/>
              </a:rPr>
              <a:t>서론 </a:t>
            </a:r>
            <a:endParaRPr lang="en-US" altLang="ko-KR" sz="1600" b="1" dirty="0">
              <a:solidFill>
                <a:srgbClr val="F45452"/>
              </a:solidFill>
              <a:latin typeface="+mj-ea"/>
              <a:ea typeface="+mj-ea"/>
            </a:endParaRPr>
          </a:p>
          <a:p>
            <a:pPr algn="ctr"/>
            <a:endParaRPr lang="ko-KR" altLang="en-US" sz="1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782F5-8A03-4133-A833-66E1940B81F8}"/>
              </a:ext>
            </a:extLst>
          </p:cNvPr>
          <p:cNvSpPr txBox="1"/>
          <p:nvPr/>
        </p:nvSpPr>
        <p:spPr>
          <a:xfrm>
            <a:off x="4980197" y="4628226"/>
            <a:ext cx="652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/>
              <a:t>Atlas of the World's Languages in Danger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UNESCO</a:t>
            </a:r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A47BE4A7-027D-4C54-B6E5-A86032960192}"/>
              </a:ext>
            </a:extLst>
          </p:cNvPr>
          <p:cNvSpPr/>
          <p:nvPr/>
        </p:nvSpPr>
        <p:spPr>
          <a:xfrm>
            <a:off x="5364088" y="4073095"/>
            <a:ext cx="1008112" cy="738953"/>
          </a:xfrm>
          <a:prstGeom prst="irregularSeal1">
            <a:avLst/>
          </a:prstGeom>
          <a:noFill/>
          <a:ln>
            <a:solidFill>
              <a:srgbClr val="F45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9F5D0-81C6-456E-81A7-977A977D6C96}"/>
              </a:ext>
            </a:extLst>
          </p:cNvPr>
          <p:cNvSpPr txBox="1"/>
          <p:nvPr/>
        </p:nvSpPr>
        <p:spPr>
          <a:xfrm>
            <a:off x="675216" y="168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연구질문</a:t>
            </a:r>
          </a:p>
        </p:txBody>
      </p:sp>
    </p:spTree>
    <p:extLst>
      <p:ext uri="{BB962C8B-B14F-4D97-AF65-F5344CB8AC3E}">
        <p14:creationId xmlns:p14="http://schemas.microsoft.com/office/powerpoint/2010/main" val="177006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185" y="1690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연구방법</a:t>
            </a:r>
          </a:p>
        </p:txBody>
      </p:sp>
      <p:pic>
        <p:nvPicPr>
          <p:cNvPr id="4097" name="_x125805072" descr="EMB0000369c4037">
            <a:extLst>
              <a:ext uri="{FF2B5EF4-FFF2-40B4-BE49-F238E27FC236}">
                <a16:creationId xmlns:a16="http://schemas.microsoft.com/office/drawing/2014/main" id="{1CEE0DB8-5C3D-4611-BFF7-9DD039D56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31590"/>
            <a:ext cx="5859256" cy="35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38A25-76A6-407C-9425-F0163B9DB965}"/>
              </a:ext>
            </a:extLst>
          </p:cNvPr>
          <p:cNvSpPr txBox="1"/>
          <p:nvPr/>
        </p:nvSpPr>
        <p:spPr>
          <a:xfrm>
            <a:off x="1835696" y="22331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독립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CE52B-4626-4B35-B041-FA617EB283B4}"/>
              </a:ext>
            </a:extLst>
          </p:cNvPr>
          <p:cNvSpPr txBox="1"/>
          <p:nvPr/>
        </p:nvSpPr>
        <p:spPr>
          <a:xfrm>
            <a:off x="6084168" y="22331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종속 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8EFEC-2FB8-4412-A7BE-FA8B6CE4FE2C}"/>
              </a:ext>
            </a:extLst>
          </p:cNvPr>
          <p:cNvSpPr txBox="1"/>
          <p:nvPr/>
        </p:nvSpPr>
        <p:spPr>
          <a:xfrm>
            <a:off x="7594080" y="274047"/>
            <a:ext cx="1329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j-ea"/>
                <a:ea typeface="+mj-ea"/>
              </a:rPr>
              <a:t>001/   </a:t>
            </a:r>
            <a:r>
              <a:rPr lang="ko-KR" altLang="en-US" sz="1600" b="1" dirty="0">
                <a:solidFill>
                  <a:srgbClr val="F45452"/>
                </a:solidFill>
                <a:latin typeface="+mj-ea"/>
                <a:ea typeface="+mj-ea"/>
              </a:rPr>
              <a:t>서론 </a:t>
            </a:r>
            <a:endParaRPr lang="en-US" altLang="ko-KR" sz="1600" b="1" dirty="0">
              <a:solidFill>
                <a:srgbClr val="F45452"/>
              </a:solidFill>
              <a:latin typeface="+mj-ea"/>
              <a:ea typeface="+mj-ea"/>
            </a:endParaRPr>
          </a:p>
          <a:p>
            <a:pPr algn="ctr"/>
            <a:endParaRPr lang="ko-KR" altLang="en-US" sz="1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4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8EFEC-2FB8-4412-A7BE-FA8B6CE4FE2C}"/>
              </a:ext>
            </a:extLst>
          </p:cNvPr>
          <p:cNvSpPr txBox="1"/>
          <p:nvPr/>
        </p:nvSpPr>
        <p:spPr>
          <a:xfrm>
            <a:off x="7594080" y="274047"/>
            <a:ext cx="1329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j-ea"/>
                <a:ea typeface="+mj-ea"/>
              </a:rPr>
              <a:t>001/   </a:t>
            </a:r>
            <a:r>
              <a:rPr lang="ko-KR" altLang="en-US" sz="1600" b="1" dirty="0">
                <a:solidFill>
                  <a:srgbClr val="F45452"/>
                </a:solidFill>
                <a:latin typeface="+mj-ea"/>
                <a:ea typeface="+mj-ea"/>
              </a:rPr>
              <a:t>서론 </a:t>
            </a:r>
            <a:endParaRPr lang="en-US" altLang="ko-KR" sz="1600" b="1" dirty="0">
              <a:solidFill>
                <a:srgbClr val="F45452"/>
              </a:solidFill>
              <a:latin typeface="+mj-ea"/>
              <a:ea typeface="+mj-ea"/>
            </a:endParaRPr>
          </a:p>
          <a:p>
            <a:pPr algn="ctr"/>
            <a:endParaRPr lang="ko-KR" altLang="en-US" sz="1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C8C5D0-860B-4EBC-88CF-3BB0EAB0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1590"/>
            <a:ext cx="5818579" cy="3024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454DD-B835-48E0-869A-9BCBA3C35FA4}"/>
              </a:ext>
            </a:extLst>
          </p:cNvPr>
          <p:cNvSpPr txBox="1"/>
          <p:nvPr/>
        </p:nvSpPr>
        <p:spPr>
          <a:xfrm>
            <a:off x="474745" y="4156557"/>
            <a:ext cx="7049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Language Vitality and Endangerment       </a:t>
            </a:r>
            <a:r>
              <a:rPr lang="ko-KR" altLang="en-US" sz="1100" dirty="0"/>
              <a:t>출처 </a:t>
            </a:r>
            <a:r>
              <a:rPr lang="en-US" altLang="ko-KR" sz="1100" dirty="0"/>
              <a:t>UNESCO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1389-6602-44BD-9DE3-C7F4336FCFD7}"/>
              </a:ext>
            </a:extLst>
          </p:cNvPr>
          <p:cNvSpPr txBox="1"/>
          <p:nvPr/>
        </p:nvSpPr>
        <p:spPr>
          <a:xfrm>
            <a:off x="6358131" y="1381104"/>
            <a:ext cx="2700622" cy="238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9</a:t>
            </a:r>
            <a:r>
              <a:rPr lang="ko-KR" altLang="en-US" sz="1600" b="1" dirty="0"/>
              <a:t>개의 기준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 err="1"/>
              <a:t>화자수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/>
              <a:t>세대간 언어 전파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/>
              <a:t>전체 인구에서 화자수의 비율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언어 교육 및 문맹 </a:t>
            </a:r>
            <a:r>
              <a:rPr lang="ko-KR" altLang="en-US" sz="900" dirty="0" err="1"/>
              <a:t>퇴치율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/>
              <a:t>새로운 매체에 대한 반응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/>
              <a:t>문서 유형 및 품질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/>
              <a:t>언어 사용하는 영역의 변화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/>
              <a:t>정부 및 기관의 언어에 대한 태도와 정책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/>
              <a:t>그들 자신의 언어에 대한 집단의 태도</a:t>
            </a: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02AC5-DF4D-48F6-9AF8-CDCFC7F0199D}"/>
              </a:ext>
            </a:extLst>
          </p:cNvPr>
          <p:cNvSpPr txBox="1"/>
          <p:nvPr/>
        </p:nvSpPr>
        <p:spPr>
          <a:xfrm>
            <a:off x="737185" y="1690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224751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8EFEC-2FB8-4412-A7BE-FA8B6CE4FE2C}"/>
              </a:ext>
            </a:extLst>
          </p:cNvPr>
          <p:cNvSpPr txBox="1"/>
          <p:nvPr/>
        </p:nvSpPr>
        <p:spPr>
          <a:xfrm>
            <a:off x="7594080" y="274047"/>
            <a:ext cx="1329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j-ea"/>
                <a:ea typeface="+mj-ea"/>
              </a:rPr>
              <a:t>001/   </a:t>
            </a:r>
            <a:r>
              <a:rPr lang="ko-KR" altLang="en-US" sz="1600" b="1" dirty="0">
                <a:solidFill>
                  <a:srgbClr val="F45452"/>
                </a:solidFill>
                <a:latin typeface="+mj-ea"/>
                <a:ea typeface="+mj-ea"/>
              </a:rPr>
              <a:t>서론 </a:t>
            </a:r>
            <a:endParaRPr lang="en-US" altLang="ko-KR" sz="1600" b="1" dirty="0">
              <a:solidFill>
                <a:srgbClr val="F45452"/>
              </a:solidFill>
              <a:latin typeface="+mj-ea"/>
              <a:ea typeface="+mj-ea"/>
            </a:endParaRPr>
          </a:p>
          <a:p>
            <a:pPr algn="ctr"/>
            <a:endParaRPr lang="ko-KR" altLang="en-US" sz="1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454DD-B835-48E0-869A-9BCBA3C35FA4}"/>
              </a:ext>
            </a:extLst>
          </p:cNvPr>
          <p:cNvSpPr txBox="1"/>
          <p:nvPr/>
        </p:nvSpPr>
        <p:spPr>
          <a:xfrm>
            <a:off x="1399472" y="4511194"/>
            <a:ext cx="7049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Language Vitality and Endangerment       </a:t>
            </a:r>
            <a:r>
              <a:rPr lang="ko-KR" altLang="en-US" sz="1100" dirty="0"/>
              <a:t>출처 </a:t>
            </a:r>
            <a:r>
              <a:rPr lang="en-US" altLang="ko-KR" sz="1100" dirty="0"/>
              <a:t>UNESCO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C6B3F-11B1-4BE0-BE06-48880BD9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" y="1021672"/>
            <a:ext cx="8233836" cy="3335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63BF0-3C59-4019-B472-CC536D61161A}"/>
              </a:ext>
            </a:extLst>
          </p:cNvPr>
          <p:cNvSpPr txBox="1"/>
          <p:nvPr/>
        </p:nvSpPr>
        <p:spPr>
          <a:xfrm>
            <a:off x="5875250" y="2216168"/>
            <a:ext cx="326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많은 아이들이 이 언어를 사용하지만</a:t>
            </a:r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영역에서 제한</a:t>
            </a:r>
          </a:p>
          <a:p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A10F2-08D8-42D3-891D-C5C036E28206}"/>
              </a:ext>
            </a:extLst>
          </p:cNvPr>
          <p:cNvSpPr txBox="1"/>
          <p:nvPr/>
        </p:nvSpPr>
        <p:spPr>
          <a:xfrm>
            <a:off x="6804148" y="3232318"/>
            <a:ext cx="210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노년층에 의해 쓰여지고 부모세대는 이해 가능</a:t>
            </a:r>
            <a:r>
              <a:rPr lang="en-US" altLang="ko-KR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전달 불가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82364-0CA4-48A6-A876-0D73B1F0DC5D}"/>
              </a:ext>
            </a:extLst>
          </p:cNvPr>
          <p:cNvSpPr txBox="1"/>
          <p:nvPr/>
        </p:nvSpPr>
        <p:spPr>
          <a:xfrm>
            <a:off x="7236296" y="3694104"/>
            <a:ext cx="265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어린 화자가 노년층</a:t>
            </a:r>
            <a:endParaRPr lang="en-US" altLang="ko-KR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r>
              <a:rPr lang="ko-KR" altLang="en-US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부분적</a:t>
            </a:r>
            <a:r>
              <a:rPr lang="en-US" altLang="ko-KR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드물게 사용</a:t>
            </a:r>
            <a:endParaRPr lang="en-US" altLang="ko-KR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BFB02-10D6-43FE-8A90-BC60C458FC2C}"/>
              </a:ext>
            </a:extLst>
          </p:cNvPr>
          <p:cNvSpPr txBox="1"/>
          <p:nvPr/>
        </p:nvSpPr>
        <p:spPr>
          <a:xfrm>
            <a:off x="4256244" y="2665398"/>
            <a:ext cx="232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이상 부모로부터 집에서 학습 불가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86572-30C1-480C-890B-92B2B6EAAE1F}"/>
              </a:ext>
            </a:extLst>
          </p:cNvPr>
          <p:cNvSpPr txBox="1"/>
          <p:nvPr/>
        </p:nvSpPr>
        <p:spPr>
          <a:xfrm>
            <a:off x="5435215" y="4121828"/>
            <a:ext cx="23208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화자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D77BA-BD01-42F0-90E2-BB6E9B117D33}"/>
              </a:ext>
            </a:extLst>
          </p:cNvPr>
          <p:cNvSpPr txBox="1"/>
          <p:nvPr/>
        </p:nvSpPr>
        <p:spPr>
          <a:xfrm>
            <a:off x="737185" y="1690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8077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8EFEC-2FB8-4412-A7BE-FA8B6CE4FE2C}"/>
              </a:ext>
            </a:extLst>
          </p:cNvPr>
          <p:cNvSpPr txBox="1"/>
          <p:nvPr/>
        </p:nvSpPr>
        <p:spPr>
          <a:xfrm>
            <a:off x="7594080" y="274047"/>
            <a:ext cx="1329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j-ea"/>
                <a:ea typeface="+mj-ea"/>
              </a:rPr>
              <a:t>001/   </a:t>
            </a:r>
            <a:r>
              <a:rPr lang="ko-KR" altLang="en-US" sz="1600" b="1" dirty="0">
                <a:solidFill>
                  <a:srgbClr val="F45452"/>
                </a:solidFill>
                <a:latin typeface="+mj-ea"/>
                <a:ea typeface="+mj-ea"/>
              </a:rPr>
              <a:t>서론 </a:t>
            </a:r>
            <a:endParaRPr lang="en-US" altLang="ko-KR" sz="1600" b="1" dirty="0">
              <a:solidFill>
                <a:srgbClr val="F45452"/>
              </a:solidFill>
              <a:latin typeface="+mj-ea"/>
              <a:ea typeface="+mj-ea"/>
            </a:endParaRPr>
          </a:p>
          <a:p>
            <a:pPr algn="ctr"/>
            <a:endParaRPr lang="ko-KR" altLang="en-US" sz="1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F3962-B46D-4051-8A68-2DB340566FAB}"/>
              </a:ext>
            </a:extLst>
          </p:cNvPr>
          <p:cNvSpPr txBox="1"/>
          <p:nvPr/>
        </p:nvSpPr>
        <p:spPr>
          <a:xfrm>
            <a:off x="737185" y="1690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C97CE-627E-4C1B-8B80-98EADB657AA6}"/>
              </a:ext>
            </a:extLst>
          </p:cNvPr>
          <p:cNvSpPr txBox="1"/>
          <p:nvPr/>
        </p:nvSpPr>
        <p:spPr>
          <a:xfrm>
            <a:off x="539552" y="1779662"/>
            <a:ext cx="82809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>
                <a:solidFill>
                  <a:srgbClr val="F45452"/>
                </a:solidFill>
              </a:rPr>
              <a:t>세계화</a:t>
            </a:r>
            <a:r>
              <a:rPr lang="ko-KR" altLang="ko-KR" b="1" dirty="0"/>
              <a:t>는 국제 사회에서 상호 의존성이 증가함에 따라 세계가 </a:t>
            </a:r>
            <a:r>
              <a:rPr lang="ko-KR" altLang="ko-KR" b="1" dirty="0">
                <a:solidFill>
                  <a:srgbClr val="F45452"/>
                </a:solidFill>
              </a:rPr>
              <a:t>단일한 체계</a:t>
            </a:r>
            <a:r>
              <a:rPr lang="ko-KR" altLang="ko-KR" b="1" dirty="0"/>
              <a:t>로 나아가고 있음을 가리키는 말</a:t>
            </a:r>
            <a:endParaRPr lang="en-US" altLang="ko-KR" b="1" dirty="0"/>
          </a:p>
          <a:p>
            <a:endParaRPr lang="en-US" altLang="ko-KR" sz="3200" b="1" dirty="0"/>
          </a:p>
          <a:p>
            <a:r>
              <a:rPr lang="ko-KR" altLang="ko-KR" b="1" dirty="0"/>
              <a:t>각 민족국가의 경계가 약화되고 세계사회가 경제를 중심으로 </a:t>
            </a:r>
            <a:r>
              <a:rPr lang="ko-KR" altLang="ko-KR" b="1" dirty="0">
                <a:solidFill>
                  <a:srgbClr val="F45452"/>
                </a:solidFill>
              </a:rPr>
              <a:t>통합해 가는 현상</a:t>
            </a:r>
            <a:r>
              <a:rPr lang="ko-KR" altLang="ko-KR" b="1" dirty="0"/>
              <a:t>으로 전 세계가 하나로 연결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927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8EFEC-2FB8-4412-A7BE-FA8B6CE4FE2C}"/>
              </a:ext>
            </a:extLst>
          </p:cNvPr>
          <p:cNvSpPr txBox="1"/>
          <p:nvPr/>
        </p:nvSpPr>
        <p:spPr>
          <a:xfrm>
            <a:off x="7594080" y="274047"/>
            <a:ext cx="1329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45452"/>
                </a:solidFill>
                <a:latin typeface="+mj-ea"/>
                <a:ea typeface="+mj-ea"/>
              </a:rPr>
              <a:t>001/   </a:t>
            </a:r>
            <a:r>
              <a:rPr lang="ko-KR" altLang="en-US" sz="1600" b="1" dirty="0">
                <a:solidFill>
                  <a:srgbClr val="F45452"/>
                </a:solidFill>
                <a:latin typeface="+mj-ea"/>
                <a:ea typeface="+mj-ea"/>
              </a:rPr>
              <a:t>서론 </a:t>
            </a:r>
            <a:endParaRPr lang="en-US" altLang="ko-KR" sz="1600" b="1" dirty="0">
              <a:solidFill>
                <a:srgbClr val="F45452"/>
              </a:solidFill>
              <a:latin typeface="+mj-ea"/>
              <a:ea typeface="+mj-ea"/>
            </a:endParaRPr>
          </a:p>
          <a:p>
            <a:pPr algn="ctr"/>
            <a:endParaRPr lang="ko-KR" altLang="en-US" sz="1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454DD-B835-48E0-869A-9BCBA3C35FA4}"/>
              </a:ext>
            </a:extLst>
          </p:cNvPr>
          <p:cNvSpPr txBox="1"/>
          <p:nvPr/>
        </p:nvSpPr>
        <p:spPr>
          <a:xfrm>
            <a:off x="4211960" y="4625758"/>
            <a:ext cx="704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/>
              <a:t>KOF </a:t>
            </a:r>
            <a:r>
              <a:rPr lang="ko-KR" altLang="en-US" sz="900" dirty="0"/>
              <a:t>세계화 지수 </a:t>
            </a:r>
            <a:r>
              <a:rPr lang="en-US" altLang="ko-KR" sz="900" dirty="0"/>
              <a:t> </a:t>
            </a:r>
            <a:r>
              <a:rPr lang="ko-KR" altLang="en-US" sz="900" dirty="0"/>
              <a:t> 출처 </a:t>
            </a:r>
            <a:r>
              <a:rPr lang="en-US" altLang="ko-KR" sz="900" dirty="0"/>
              <a:t>: KOF(</a:t>
            </a:r>
            <a:r>
              <a:rPr lang="en-US" altLang="ko-KR" sz="900" dirty="0" err="1"/>
              <a:t>KofIndex</a:t>
            </a:r>
            <a:r>
              <a:rPr lang="en-US" altLang="ko-KR" sz="900" dirty="0"/>
              <a:t> of Globalization)</a:t>
            </a:r>
            <a:r>
              <a:rPr lang="ko-KR" altLang="en-US" sz="900" dirty="0"/>
              <a:t>는 스위스 연방 기술대학</a:t>
            </a:r>
            <a:r>
              <a:rPr lang="en-US" altLang="ko-KR" sz="900" dirty="0"/>
              <a:t>(ETH)</a:t>
            </a:r>
          </a:p>
          <a:p>
            <a:pPr algn="just"/>
            <a:endParaRPr lang="ko-KR" altLang="en-US" sz="11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1516BC3-DD46-48AA-A847-13878D90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93312"/>
              </p:ext>
            </p:extLst>
          </p:nvPr>
        </p:nvGraphicFramePr>
        <p:xfrm>
          <a:off x="1176362" y="995764"/>
          <a:ext cx="6791275" cy="341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그래픽M" pitchFamily="18" charset="-127"/>
                          <a:ea typeface="HY그래픽M" pitchFamily="18" charset="-127"/>
                        </a:rPr>
                        <a:t>차원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그래픽M" pitchFamily="18" charset="-127"/>
                          <a:ea typeface="HY그래픽M" pitchFamily="18" charset="-127"/>
                        </a:rPr>
                        <a:t>항목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그래픽M" pitchFamily="18" charset="-127"/>
                          <a:ea typeface="HY그래픽M" pitchFamily="18" charset="-127"/>
                        </a:rPr>
                        <a:t>가중치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경제세계화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실제흐름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GDP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대비 교역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GDP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대비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FDI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흐름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GDP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대비 포트폴리오 투자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GDP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대비 외국인 소득 지불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50%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22%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27%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24%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27%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36%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제약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숨겨진 수입장벽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평균 관세율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조세수입 대비 국제교역세금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자본 계정 제약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50%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24%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28%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26%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23%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91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사회세계화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개인접촉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전화통화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GDP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대비 이전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국제관광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전체인구 대비 외국인 인구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1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인당 해외우편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33%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25%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26%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21%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25%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38%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정보흐름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1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천명당 인터넷 사용자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1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천명당 텔레비전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GDP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대비 신문 유통량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35%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36%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38%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26%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문화유사성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1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인당 </a:t>
                      </a: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맥도날드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 </a:t>
                      </a: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점포수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1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인당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IKEA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점포 수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  <a:cs typeface="-윤명조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GDP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  <a:cs typeface="-윤명조120"/>
                        </a:rPr>
                        <a:t>대비 서적 유통량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32%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44%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44%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11%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정치세계화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대사관수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국제기구 회원가입 수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국제연합 안전보장이사회 참석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국제협정수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26%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25%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27%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22%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26%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26%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CF3962-B46D-4051-8A68-2DB340566FAB}"/>
              </a:ext>
            </a:extLst>
          </p:cNvPr>
          <p:cNvSpPr txBox="1"/>
          <p:nvPr/>
        </p:nvSpPr>
        <p:spPr>
          <a:xfrm>
            <a:off x="737185" y="1690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712847162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706</Words>
  <Application>Microsoft Office PowerPoint</Application>
  <PresentationFormat>화면 슬라이드 쇼(16:9)</PresentationFormat>
  <Paragraphs>200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맑은 고딕</vt:lpstr>
      <vt:lpstr>Vrinda</vt:lpstr>
      <vt:lpstr>Wingdings</vt:lpstr>
      <vt:lpstr>Arial</vt:lpstr>
      <vt:lpstr>HY그래픽M</vt:lpstr>
      <vt:lpstr>나눔스퀘어 Bold</vt:lpstr>
      <vt:lpstr>-윤명조120</vt:lpstr>
      <vt:lpstr>나눔바른고딕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Song Seunggi</cp:lastModifiedBy>
  <cp:revision>55</cp:revision>
  <dcterms:created xsi:type="dcterms:W3CDTF">2016-07-29T12:19:15Z</dcterms:created>
  <dcterms:modified xsi:type="dcterms:W3CDTF">2018-06-12T05:46:42Z</dcterms:modified>
</cp:coreProperties>
</file>