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5.wmf" ContentType="image/x-wmf"/>
  <Override PartName="/ppt/media/image3.png" ContentType="image/png"/>
  <Override PartName="/ppt/media/image4.wmf" ContentType="image/x-wmf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Infrastructure Communication Manager Introduction</a:t>
            </a:r>
            <a:endParaRPr/>
          </a:p>
        </p:txBody>
      </p:sp>
      <p:sp>
        <p:nvSpPr>
          <p:cNvPr id="10" name="CustomShape 2"/>
          <p:cNvSpPr/>
          <p:nvPr/>
        </p:nvSpPr>
        <p:spPr>
          <a:xfrm>
            <a:off x="1371600" y="4714920"/>
            <a:ext cx="6399720" cy="9226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8b8b8b"/>
                </a:solidFill>
              </a:rPr>
              <a:t>Qinghua Jin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SMI &amp; AMI</a:t>
            </a:r>
            <a:endParaRPr/>
          </a:p>
        </p:txBody>
      </p:sp>
      <p:pic>
        <p:nvPicPr>
          <p:cNvPr descr="" id="3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1357200"/>
            <a:ext cx="7142760" cy="521532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Asynch Method Invocation(AMI)</a:t>
            </a:r>
            <a:endParaRPr/>
          </a:p>
        </p:txBody>
      </p:sp>
      <p:pic>
        <p:nvPicPr>
          <p:cNvPr descr="" id="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85920" y="1357200"/>
            <a:ext cx="6704640" cy="51901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IDL definition and compile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Server side impl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Compile and link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Execution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IDL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Support type: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Integer(short,int,long)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String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Struct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Sequence(list)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Dictionary(map) (not tested)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Compile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#s2cpp my.idl  =&gt; generate: my.h my.cpp 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my.idl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5440" y="2057400"/>
            <a:ext cx="4065840" cy="1421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module demo</a:t>
            </a:r>
            <a:endParaRPr/>
          </a:p>
          <a:p>
            <a:r>
              <a:rPr lang="en-US"/>
              <a:t>{</a:t>
            </a:r>
            <a:endParaRPr/>
          </a:p>
          <a:p>
            <a:r>
              <a:rPr lang="en-US"/>
              <a:t>  </a:t>
            </a:r>
            <a:endParaRPr/>
          </a:p>
          <a:p>
            <a:r>
              <a:rPr lang="en-US"/>
              <a:t>class MyHello</a:t>
            </a:r>
            <a:endParaRPr/>
          </a:p>
          <a:p>
            <a:r>
              <a:rPr lang="en-US"/>
              <a:t>{</a:t>
            </a:r>
            <a:endParaRPr/>
          </a:p>
          <a:p>
            <a:r>
              <a:rPr lang="en-US"/>
              <a:t>  </a:t>
            </a:r>
            <a:r>
              <a:rPr lang="en-US"/>
              <a:t>string sayHello(string </a:t>
            </a:r>
            <a:r>
              <a:rPr lang="en-US" sz="1000" u="sng">
                <a:solidFill>
                  <a:srgbClr val="1a1a1a"/>
                </a:solidFill>
                <a:latin typeface="Monospace"/>
                <a:ea typeface="Monospace"/>
              </a:rPr>
              <a:t>msg</a:t>
            </a:r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, short u, out long v);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};</a:t>
            </a:r>
            <a:endParaRPr/>
          </a:p>
          <a:p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};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my.h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2560" y="1631160"/>
            <a:ext cx="5742360" cy="4972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namespace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demo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MyHello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virtual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Object</a:t>
            </a:r>
            <a:endParaRPr/>
          </a:p>
          <a:p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MyHello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() {}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virtual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sayHello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Short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Long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&amp;) = 0;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DispatchStatus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___sayHello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ServerRequest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virtual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DispatchStatus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__dispatch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ServerRequest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in);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namespace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IcmProxy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namespace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demo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MyHello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virtual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IcmProxy::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Object</a:t>
            </a:r>
            <a:endParaRPr/>
          </a:p>
          <a:p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sayHello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msg,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Short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u,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Long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v);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my.cpp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57200" y="2057400"/>
            <a:ext cx="6047640" cy="3641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endParaRPr/>
          </a:p>
          <a:p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IcmProxy::demo::MyHello::sayHello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msg,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Short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u,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Long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v)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__operation(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"sayHello"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Reference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ref =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this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-&gt;getReference 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TwowayInvocation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_invocation (ref, __operation, ref-&gt;communicator ());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ok = _invocation.start 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this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-&gt;transport ());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lang="en-US" sz="1000" u="sng">
                <a:solidFill>
                  <a:srgbClr val="1a1a1a"/>
                </a:solidFill>
                <a:latin typeface="Monospace"/>
                <a:ea typeface="Monospace"/>
              </a:rPr>
              <a:t>ok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!= 0)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ok = _invocation.prepareHeader (1);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(ok != 0)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OutputStream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__os = _invocation.outStream();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__os-&gt;write_string(msg);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__os-&gt;write_short(u);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ok = _invocation.invoke();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(ok != 0)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InputStream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__is = _invocation.inpStream();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__ret;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__is-&gt;read_long(v);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__is-&gt;read_string(__ret);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__ret;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Client side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1459800" y="1932840"/>
            <a:ext cx="6275520" cy="393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int</a:t>
            </a:r>
            <a:endParaRPr/>
          </a:p>
          <a:p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main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argc,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argv[])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comm =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</a:t>
            </a:r>
            <a:r>
              <a:rPr i="1" lang="en-US" sz="1000">
                <a:solidFill>
                  <a:srgbClr val="000000"/>
                </a:solidFill>
                <a:latin typeface="Monospace"/>
                <a:ea typeface="Monospace"/>
              </a:rPr>
              <a:t>instance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(comm-&gt;init 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 == -1)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-1;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Reference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ref (comm, Identity(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"MyHello"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), Endpoint(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"TCP"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"127.0.0.1"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3000));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IcmProxy::demo::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MyHello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myHello;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myHello.setReference (&amp;ref);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i = 0; i &lt; 10; i++)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Short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u = 10 + i;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Long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v = 1000 + i;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ostringstream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ss;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ss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"hello, world from 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i;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ret = myHello.sayHello (ss.str(), u, v);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(ret !=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std::cout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</a:t>
            </a:r>
            <a:r>
              <a:rPr lang="en-US" sz="1000" u="sng">
                <a:solidFill>
                  <a:srgbClr val="2a00ff"/>
                </a:solidFill>
                <a:latin typeface="Monospace"/>
                <a:ea typeface="Monospace"/>
              </a:rPr>
              <a:t>ret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ret &lt;&lt; std::</a:t>
            </a:r>
            <a:r>
              <a:rPr b="1" lang="en-US" sz="1000">
                <a:solidFill>
                  <a:srgbClr val="642880"/>
                </a:solidFill>
                <a:latin typeface="Monospace"/>
                <a:ea typeface="Monospace"/>
              </a:rPr>
              <a:t>endl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lang="en-US" sz="1000">
                <a:solidFill>
                  <a:srgbClr val="3f7f5f"/>
                </a:solidFill>
                <a:latin typeface="Monospace"/>
                <a:ea typeface="Monospace"/>
              </a:rPr>
              <a:t>//err process</a:t>
            </a:r>
            <a:endParaRPr/>
          </a:p>
          <a:p>
            <a:r>
              <a:rPr lang="en-US" sz="1000">
                <a:solidFill>
                  <a:srgbClr val="3f7f5f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3f7f5f"/>
                </a:solidFill>
                <a:latin typeface="Monospace"/>
                <a:ea typeface="Monospace"/>
              </a:rPr>
              <a:t>}</a:t>
            </a:r>
            <a:endParaRPr/>
          </a:p>
          <a:p>
            <a:r>
              <a:rPr lang="en-US" sz="1000">
                <a:solidFill>
                  <a:srgbClr val="3f7f5f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3f7f5f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0;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" y="274680"/>
            <a:ext cx="8228520" cy="410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Server impl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65200" y="1407600"/>
            <a:ext cx="5285160" cy="171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namespace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demo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MyHelloI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demo::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MyHello</a:t>
            </a:r>
            <a:endParaRPr/>
          </a:p>
          <a:p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virtual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sayHello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Short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Long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457200" y="3768120"/>
            <a:ext cx="6276240" cy="171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demo::MyHelloI::sayHello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msg,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Short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u,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Long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v)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ostringstream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oss;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oss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"receive:"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 </a:t>
            </a:r>
            <a:r>
              <a:rPr lang="en-US" sz="1000" u="sng">
                <a:solidFill>
                  <a:srgbClr val="2a00ff"/>
                </a:solidFill>
                <a:latin typeface="Monospace"/>
                <a:ea typeface="Monospace"/>
              </a:rPr>
              <a:t>msg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msg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 u:"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u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 v:"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v 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std::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string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tmp = oss.str();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cout &lt;&lt; tmp;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v = 0x1234 + v;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tmp;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Server side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1143000" y="2342520"/>
            <a:ext cx="6504840" cy="2457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int</a:t>
            </a:r>
            <a:endParaRPr/>
          </a:p>
          <a:p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main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argc,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argv[])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comm =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</a:t>
            </a:r>
            <a:r>
              <a:rPr i="1" lang="en-US" sz="1000">
                <a:solidFill>
                  <a:srgbClr val="000000"/>
                </a:solidFill>
                <a:latin typeface="Monospace"/>
                <a:ea typeface="Monospace"/>
              </a:rPr>
              <a:t>instance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(comm-&gt;init () == -1)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-1;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Endpoint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endpoint 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"TCP"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3000);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ObjectAdapter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oa = comm-&gt;createObjectAdapterWithEndpoint 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"MyHello"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&amp;endpoint);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Object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object =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 u="sng">
                <a:solidFill>
                  <a:srgbClr val="000000"/>
                </a:solidFill>
                <a:latin typeface="Monospace"/>
                <a:ea typeface="Monospace"/>
              </a:rPr>
              <a:t>demo::MyHelloI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oa-&gt;add (object,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"MyHello"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comm-&gt;run ();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0;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Topic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Feature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Architecture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Message Broker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2743200" y="2514600"/>
            <a:ext cx="2846880" cy="260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module demo</a:t>
            </a:r>
            <a:endParaRPr/>
          </a:p>
          <a:p>
            <a:r>
              <a:rPr lang="en-US"/>
              <a:t>{</a:t>
            </a:r>
            <a:endParaRPr/>
          </a:p>
          <a:p>
            <a:endParaRPr/>
          </a:p>
          <a:p>
            <a:endParaRPr/>
          </a:p>
          <a:p>
            <a:r>
              <a:rPr lang="en-US" sz="1000" u="sng">
                <a:solidFill>
                  <a:srgbClr val="1a1a1a"/>
                </a:solidFill>
                <a:latin typeface="Monospace"/>
                <a:ea typeface="Monospace"/>
              </a:rPr>
              <a:t>struct</a:t>
            </a:r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 NetEvent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string </a:t>
            </a:r>
            <a:r>
              <a:rPr lang="en-US" sz="1000" u="sng">
                <a:solidFill>
                  <a:srgbClr val="1a1a1a"/>
                </a:solidFill>
                <a:latin typeface="Monospace"/>
                <a:ea typeface="Monospace"/>
              </a:rPr>
              <a:t>ip</a:t>
            </a:r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short port;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string event;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};</a:t>
            </a:r>
            <a:endParaRPr/>
          </a:p>
          <a:p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class Network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void reportEvent(NetEvent event);</a:t>
            </a:r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};</a:t>
            </a:r>
            <a:endParaRPr/>
          </a:p>
          <a:p>
            <a:endParaRPr/>
          </a:p>
          <a:p>
            <a:r>
              <a:rPr lang="en-US" sz="1000">
                <a:solidFill>
                  <a:srgbClr val="1a1a1a"/>
                </a:solidFill>
                <a:latin typeface="Monospace"/>
                <a:ea typeface="Monospace"/>
              </a:rPr>
              <a:t>};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IDL Impl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457200" y="1828800"/>
            <a:ext cx="4142520" cy="681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NetworkI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demo::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Network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virtual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reportEvent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::demo::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NetEvent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};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468720" y="3136320"/>
            <a:ext cx="7724160" cy="977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void</a:t>
            </a:r>
            <a:endParaRPr/>
          </a:p>
          <a:p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NetworkI::reportEvent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::demo::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NetEvent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&amp; netEvent)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cout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"receive network event:"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b="1" lang="en-US" sz="1000">
                <a:solidFill>
                  <a:srgbClr val="642880"/>
                </a:solidFill>
                <a:latin typeface="Monospace"/>
                <a:ea typeface="Monospace"/>
              </a:rPr>
              <a:t>endl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cout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</a:t>
            </a:r>
            <a:r>
              <a:rPr lang="en-US" sz="1000" u="sng">
                <a:solidFill>
                  <a:srgbClr val="2a00ff"/>
                </a:solidFill>
                <a:latin typeface="Monospace"/>
                <a:ea typeface="Monospace"/>
              </a:rPr>
              <a:t>ip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netEvent.</a:t>
            </a:r>
            <a:r>
              <a:rPr lang="en-US" sz="1000">
                <a:solidFill>
                  <a:srgbClr val="0000c0"/>
                </a:solidFill>
                <a:latin typeface="Monospace"/>
                <a:ea typeface="Monospace"/>
              </a:rPr>
              <a:t>ip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 port:"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netEvent.</a:t>
            </a:r>
            <a:r>
              <a:rPr lang="en-US" sz="1000">
                <a:solidFill>
                  <a:srgbClr val="0000c0"/>
                </a:solidFill>
                <a:latin typeface="Monospace"/>
                <a:ea typeface="Monospace"/>
              </a:rPr>
              <a:t>port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 event:"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netEvent.</a:t>
            </a:r>
            <a:r>
              <a:rPr lang="en-US" sz="1000">
                <a:solidFill>
                  <a:srgbClr val="0000c0"/>
                </a:solidFill>
                <a:latin typeface="Monospace"/>
                <a:ea typeface="Monospace"/>
              </a:rPr>
              <a:t>event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b="1" lang="en-US" sz="1000">
                <a:solidFill>
                  <a:srgbClr val="642880"/>
                </a:solidFill>
                <a:latin typeface="Monospace"/>
                <a:ea typeface="Monospace"/>
              </a:rPr>
              <a:t>endl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Subscriber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29120" y="1696680"/>
            <a:ext cx="7571160" cy="378900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r>
              <a:rPr lang="en-US"/>
              <a:t>int</a:t>
            </a:r>
            <a:endParaRPr/>
          </a:p>
          <a:p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Subscriber::run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argc,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argv[])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comm =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</a:t>
            </a:r>
            <a:r>
              <a:rPr i="1" lang="en-US" sz="1000">
                <a:solidFill>
                  <a:srgbClr val="000000"/>
                </a:solidFill>
                <a:latin typeface="Monospace"/>
                <a:ea typeface="Monospace"/>
              </a:rPr>
              <a:t>instance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(comm-&gt;init 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 == -1)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-1;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Reference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ref (comm, Identity(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"TopicManager"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), Endpoint(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"TCP"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"127.0.0.1"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5555));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IcmProxy::</a:t>
            </a:r>
            <a:r>
              <a:rPr lang="en-US" sz="1000" u="sng">
                <a:solidFill>
                  <a:srgbClr val="1a1a1a"/>
                </a:solidFill>
                <a:latin typeface="Monospace"/>
                <a:ea typeface="Monospace"/>
              </a:rPr>
              <a:t>IcmMsg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TopicManager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topicManager;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topicManager.setReference (&amp;ref);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ObjectAdapter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adapter = comm-&gt;createObjectAdapterWithEndpoint(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"Subscriber"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"127.0.0.1 8888"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IcmProxy::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Object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networkProxy = adapter-&gt;add(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NetworkI(),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"NetworkTopic"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::IcmProxy::IcmMsg::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Topic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topic = topicManager.retrieve(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"NetworkTopic"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(topic == 0)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topic = topicManager.create(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"NetworkTopic"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(topic == 0)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-1;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topic-&gt;subscribe(networkProxy);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comm-&gt;run();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0;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274680"/>
            <a:ext cx="8228520" cy="410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Publisher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433800" y="842400"/>
            <a:ext cx="7085880" cy="586008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>
                <a:solidFill>
                  <a:srgbClr val="000000"/>
                </a:solidFill>
                <a:latin typeface="Monospace"/>
                <a:ea typeface="Monospace"/>
              </a:rPr>
              <a:t>Publisher::run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argc,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argv[])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comm =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Communicator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</a:t>
            </a:r>
            <a:r>
              <a:rPr i="1" lang="en-US" sz="1000">
                <a:solidFill>
                  <a:srgbClr val="000000"/>
                </a:solidFill>
                <a:latin typeface="Monospace"/>
                <a:ea typeface="Monospace"/>
              </a:rPr>
              <a:t>instance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(comm-&gt;init 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 == -1)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-1;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Reference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ref (comm, Identity(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"TopicManager"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), Endpoint(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"TCP"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"127.0.0.1"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, 5555));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IcmProxy::IcmMsg::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TopicManager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topicManager;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topicManager.setReference (&amp;ref);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::IcmProxy::IcmMsg::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Topic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topic = topicManager.retrieve(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"NetworkTopic"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(topic == 0)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topic = topicManager.create(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"NetworkTopic"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(topic == 0)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cout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"err create topic 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b="1" lang="en-US" sz="1000">
                <a:solidFill>
                  <a:srgbClr val="642880"/>
                </a:solidFill>
                <a:latin typeface="Monospace"/>
                <a:ea typeface="Monospace"/>
              </a:rPr>
              <a:t>endl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-1;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::IcmProxy::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Object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* pubObj = topic-&gt;getPublisher();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(pubObj == 0)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cout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"err get publisher 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b="1" lang="en-US" sz="1000">
                <a:solidFill>
                  <a:srgbClr val="642880"/>
                </a:solidFill>
                <a:latin typeface="Monospace"/>
                <a:ea typeface="Monospace"/>
              </a:rPr>
              <a:t>endl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-1;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IcmProxy::demo::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Network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network;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network.setReference(pubObj-&gt;getReference());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cout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"publishing network events:"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</a:t>
            </a:r>
            <a:r>
              <a:rPr b="1" lang="en-US" sz="1000">
                <a:solidFill>
                  <a:srgbClr val="642880"/>
                </a:solidFill>
                <a:latin typeface="Monospace"/>
                <a:ea typeface="Monospace"/>
              </a:rPr>
              <a:t>endl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demo::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NetEvent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event;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event.</a:t>
            </a:r>
            <a:r>
              <a:rPr lang="en-US" sz="1000">
                <a:solidFill>
                  <a:srgbClr val="0000c0"/>
                </a:solidFill>
                <a:latin typeface="Monospace"/>
                <a:ea typeface="Monospace"/>
              </a:rPr>
              <a:t>ip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"172.16.10.190"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event.</a:t>
            </a:r>
            <a:r>
              <a:rPr lang="en-US" sz="1000">
                <a:solidFill>
                  <a:srgbClr val="0000c0"/>
                </a:solidFill>
                <a:latin typeface="Monospace"/>
                <a:ea typeface="Monospace"/>
              </a:rPr>
              <a:t>port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= 6789;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i=0; i&lt; 10; i++) {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5032"/>
                </a:solidFill>
                <a:latin typeface="Monospace"/>
                <a:ea typeface="Monospace"/>
              </a:rPr>
              <a:t>ostringstream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oss;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oss &lt;&lt; 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"</a:t>
            </a:r>
            <a:r>
              <a:rPr lang="en-US" sz="1000" u="sng">
                <a:solidFill>
                  <a:srgbClr val="2a00ff"/>
                </a:solidFill>
                <a:latin typeface="Monospace"/>
                <a:ea typeface="Monospace"/>
              </a:rPr>
              <a:t>evt</a:t>
            </a:r>
            <a:r>
              <a:rPr lang="en-US" sz="1000">
                <a:solidFill>
                  <a:srgbClr val="2a00ff"/>
                </a:solidFill>
                <a:latin typeface="Monospace"/>
                <a:ea typeface="Monospace"/>
              </a:rPr>
              <a:t>:"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&lt;&lt; i;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event.</a:t>
            </a:r>
            <a:r>
              <a:rPr lang="en-US" sz="1000">
                <a:solidFill>
                  <a:srgbClr val="0000c0"/>
                </a:solidFill>
                <a:latin typeface="Monospace"/>
                <a:ea typeface="Monospace"/>
              </a:rPr>
              <a:t>event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= oss.str();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network.reportEvent(event);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 </a:t>
            </a:r>
            <a:r>
              <a:rPr b="1" lang="en-US" sz="10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 0;</a:t>
            </a:r>
            <a:endParaRPr/>
          </a:p>
          <a:p>
            <a:r>
              <a:rPr lang="en-US" sz="10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Feature</a:t>
            </a:r>
            <a:endParaRPr/>
          </a:p>
        </p:txBody>
      </p:sp>
      <p:sp>
        <p:nvSpPr>
          <p:cNvPr id="14" name="CustomShape 2"/>
          <p:cNvSpPr/>
          <p:nvPr/>
        </p:nvSpPr>
        <p:spPr>
          <a:xfrm>
            <a:off x="457200" y="1357200"/>
            <a:ext cx="8228520" cy="4767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High performance, low latency, real-time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Distributed object computing platform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Pattern oriented/Object oriented software architecture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Client side sync/async method invocation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Server side sync/async method dispatch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DDS style, topic based publish/subsriber message broker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Efficient protocol marshal/demarshal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Pluggable transport protocol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Pluggable message protocol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Proxy/Server side idl code generation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ICM Compoment</a:t>
            </a:r>
            <a:endParaRPr/>
          </a:p>
        </p:txBody>
      </p:sp>
      <p:pic>
        <p:nvPicPr>
          <p:cNvPr descr="" id="1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57240" y="2000160"/>
            <a:ext cx="5151960" cy="38088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Internet Controller(ICC)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l"/>
            </a:pPr>
            <a:r>
              <a:rPr lang="en-US"/>
              <a:t>Support different OS(Linux,Windows)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Reactor framework(select/epoll based)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Connection manage framework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en-US"/>
              <a:t>Thread manage and synchronize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Internet Communicator Architecture</a:t>
            </a:r>
            <a:endParaRPr/>
          </a:p>
        </p:txBody>
      </p:sp>
      <p:pic>
        <p:nvPicPr>
          <p:cNvPr descr="" id="2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1360" y="2000160"/>
            <a:ext cx="6714000" cy="40417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Pluggable Transport Layer</a:t>
            </a:r>
            <a:endParaRPr/>
          </a:p>
        </p:txBody>
      </p:sp>
      <p:pic>
        <p:nvPicPr>
          <p:cNvPr descr="" id="2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28840" y="1785960"/>
            <a:ext cx="5986800" cy="421380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Message Protocol</a:t>
            </a:r>
            <a:endParaRPr/>
          </a:p>
        </p:txBody>
      </p:sp>
      <p:sp>
        <p:nvSpPr>
          <p:cNvPr id="24" name="CustomShape 2"/>
          <p:cNvSpPr/>
          <p:nvPr/>
        </p:nvSpPr>
        <p:spPr>
          <a:xfrm>
            <a:off x="0" y="0"/>
            <a:ext cx="9142920" cy="456120"/>
          </a:xfrm>
          <a:prstGeom prst="rect">
            <a:avLst/>
          </a:prstGeom>
        </p:spPr>
      </p:sp>
      <p:sp>
        <p:nvSpPr>
          <p:cNvPr id="25" name="CustomShape 3"/>
          <p:cNvSpPr/>
          <p:nvPr/>
        </p:nvSpPr>
        <p:spPr>
          <a:xfrm>
            <a:off x="0" y="642960"/>
            <a:ext cx="9142920" cy="456120"/>
          </a:xfrm>
          <a:prstGeom prst="rect">
            <a:avLst/>
          </a:prstGeom>
        </p:spPr>
      </p:sp>
      <p:sp>
        <p:nvSpPr>
          <p:cNvPr id="26" name="CustomShape 4"/>
          <p:cNvSpPr/>
          <p:nvPr/>
        </p:nvSpPr>
        <p:spPr>
          <a:xfrm>
            <a:off x="1143000" y="1571760"/>
            <a:ext cx="2999160" cy="3639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Request message</a:t>
            </a:r>
            <a:endParaRPr/>
          </a:p>
        </p:txBody>
      </p:sp>
      <p:sp>
        <p:nvSpPr>
          <p:cNvPr id="27" name="CustomShape 5"/>
          <p:cNvSpPr/>
          <p:nvPr/>
        </p:nvSpPr>
        <p:spPr>
          <a:xfrm>
            <a:off x="5214960" y="1559520"/>
            <a:ext cx="2284920" cy="638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Response message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Concurrent Strategy</a:t>
            </a:r>
            <a:endParaRPr/>
          </a:p>
        </p:txBody>
      </p:sp>
      <p:sp>
        <p:nvSpPr>
          <p:cNvPr id="2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Single thread reactor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Mutiple thread reactor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Half sync/half async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