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56" r:id="rId3"/>
    <p:sldId id="276" r:id="rId4"/>
    <p:sldId id="275" r:id="rId5"/>
    <p:sldId id="277" r:id="rId6"/>
    <p:sldId id="278" r:id="rId7"/>
    <p:sldId id="279" r:id="rId8"/>
    <p:sldId id="280" r:id="rId9"/>
    <p:sldId id="281" r:id="rId10"/>
    <p:sldId id="257" r:id="rId11"/>
    <p:sldId id="263" r:id="rId12"/>
    <p:sldId id="264" r:id="rId13"/>
    <p:sldId id="261" r:id="rId14"/>
    <p:sldId id="262" r:id="rId15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2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9EFF29"/>
    <a:srgbClr val="0000CC"/>
    <a:srgbClr val="003635"/>
    <a:srgbClr val="C80064"/>
    <a:srgbClr val="C33A1F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sz="3400" dirty="0"/>
              <a:t>POS Tagging </a:t>
            </a:r>
            <a:r>
              <a:rPr lang="en-US" sz="3400" dirty="0" err="1"/>
              <a:t>dùng</a:t>
            </a:r>
            <a:br>
              <a:rPr lang="en-US" sz="3400" dirty="0"/>
            </a:br>
            <a:r>
              <a:rPr lang="en-US" sz="3400" dirty="0"/>
              <a:t>Hidden Markov Model</a:t>
            </a:r>
            <a:endParaRPr lang="en-US" sz="3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Rule – based tagging (If -&gt; Then).</a:t>
            </a:r>
            <a:endParaRPr lang="en-US" sz="3600" dirty="0"/>
          </a:p>
          <a:p>
            <a:r>
              <a:rPr lang="en-US" sz="3600" dirty="0"/>
              <a:t>Transformation – based tagging. </a:t>
            </a:r>
            <a:endParaRPr lang="en-US" sz="3600" dirty="0"/>
          </a:p>
          <a:p>
            <a:r>
              <a:rPr lang="en-US" sz="3600" dirty="0"/>
              <a:t>Machine learning: Conditional Random Fields, Hidden Markov Model, Maximum Entropy Model.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900238"/>
            <a:ext cx="8246070" cy="28782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Markov chain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Markov) hay </a:t>
            </a:r>
            <a:r>
              <a:rPr lang="vi-VN" b="0" i="0" dirty="0" err="1">
                <a:effectLst/>
              </a:rPr>
              <a:t>chuỗi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Markov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là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một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quá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trình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ngẫu</a:t>
            </a:r>
            <a:r>
              <a:rPr lang="vi-VN" b="0" i="0" dirty="0">
                <a:effectLst/>
              </a:rPr>
              <a:t> nhiên mô </a:t>
            </a:r>
            <a:r>
              <a:rPr lang="vi-VN" b="0" i="0" dirty="0" err="1">
                <a:effectLst/>
              </a:rPr>
              <a:t>tả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một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dãy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các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biến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cố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khả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dĩ</a:t>
            </a:r>
            <a:r>
              <a:rPr lang="vi-VN" b="0" i="0" dirty="0">
                <a:effectLst/>
              </a:rPr>
              <a:t> trong </a:t>
            </a:r>
            <a:r>
              <a:rPr lang="vi-VN" b="0" i="0" dirty="0" err="1">
                <a:effectLst/>
              </a:rPr>
              <a:t>đó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xác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suất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của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mỗi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biến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cố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chỉ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phụ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thuộc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vào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trạng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thái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của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biến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cố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trước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đó</a:t>
            </a:r>
            <a:r>
              <a:rPr lang="vi-VN" b="0" i="0" dirty="0">
                <a:effectLst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Markov chain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510217" y="2223294"/>
            <a:ext cx="657225" cy="6715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sz="2800" b="0" i="0" dirty="0">
                <a:solidFill>
                  <a:srgbClr val="E8E7E3"/>
                </a:solidFill>
                <a:effectLst/>
                <a:latin typeface="apple color emoji"/>
              </a:rPr>
              <a:t>☀️</a:t>
            </a:r>
            <a:endParaRPr lang="en-US" sz="2800" b="1" i="0" dirty="0">
              <a:solidFill>
                <a:srgbClr val="E8E7E3"/>
              </a:solidFill>
              <a:effectLst/>
              <a:latin typeface="helvetica neue"/>
            </a:endParaRPr>
          </a:p>
        </p:txBody>
      </p:sp>
      <p:cxnSp>
        <p:nvCxnSpPr>
          <p:cNvPr id="50" name="Straight Arrow Connector 49"/>
          <p:cNvCxnSpPr>
            <a:stCxn id="14" idx="4"/>
          </p:cNvCxnSpPr>
          <p:nvPr/>
        </p:nvCxnSpPr>
        <p:spPr>
          <a:xfrm>
            <a:off x="5838830" y="2894806"/>
            <a:ext cx="1127829" cy="12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4" idx="6"/>
          </p:cNvCxnSpPr>
          <p:nvPr/>
        </p:nvCxnSpPr>
        <p:spPr>
          <a:xfrm flipH="1" flipV="1">
            <a:off x="6167442" y="2559050"/>
            <a:ext cx="1140623" cy="1264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4" idx="4"/>
          </p:cNvCxnSpPr>
          <p:nvPr/>
        </p:nvCxnSpPr>
        <p:spPr>
          <a:xfrm flipV="1">
            <a:off x="4711003" y="2894806"/>
            <a:ext cx="1127827" cy="12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</p:cNvCxnSpPr>
          <p:nvPr/>
        </p:nvCxnSpPr>
        <p:spPr>
          <a:xfrm flipH="1">
            <a:off x="4382391" y="2559050"/>
            <a:ext cx="1127826" cy="12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25" idx="4"/>
          </p:cNvCxnSpPr>
          <p:nvPr/>
        </p:nvCxnSpPr>
        <p:spPr>
          <a:xfrm>
            <a:off x="4382391" y="4507091"/>
            <a:ext cx="29307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stCxn id="14" idx="2"/>
            <a:endCxn id="14" idx="6"/>
          </p:cNvCxnSpPr>
          <p:nvPr/>
        </p:nvCxnSpPr>
        <p:spPr>
          <a:xfrm rot="10800000" flipH="1">
            <a:off x="5510216" y="2559050"/>
            <a:ext cx="657225" cy="12700"/>
          </a:xfrm>
          <a:prstGeom prst="curvedConnector5">
            <a:avLst>
              <a:gd name="adj1" fmla="val -34783"/>
              <a:gd name="adj2" fmla="val 6806252"/>
              <a:gd name="adj3" fmla="val 13478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Connector: Curved 78"/>
          <p:cNvCxnSpPr/>
          <p:nvPr/>
        </p:nvCxnSpPr>
        <p:spPr>
          <a:xfrm rot="5400000" flipH="1">
            <a:off x="6960563" y="4171335"/>
            <a:ext cx="695004" cy="12700"/>
          </a:xfrm>
          <a:prstGeom prst="curvedConnector5">
            <a:avLst>
              <a:gd name="adj1" fmla="val -32892"/>
              <a:gd name="adj2" fmla="val -6818024"/>
              <a:gd name="adj3" fmla="val 132892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028192" y="3853675"/>
            <a:ext cx="657225" cy="6715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rgbClr val="E8E7E3"/>
                </a:solidFill>
                <a:effectLst/>
                <a:latin typeface="apple color emoji"/>
              </a:rPr>
              <a:t>☁️</a:t>
            </a:r>
            <a:endParaRPr lang="en-US" sz="2800" b="1" i="0" dirty="0">
              <a:solidFill>
                <a:srgbClr val="E8E7E3"/>
              </a:solidFill>
              <a:effectLst/>
              <a:latin typeface="helvetica neue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984494" y="3835579"/>
            <a:ext cx="657225" cy="6715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sz="2800" i="0" dirty="0">
                <a:solidFill>
                  <a:srgbClr val="E8E7E3"/>
                </a:solidFill>
                <a:effectLst/>
                <a:latin typeface="helvetica neue"/>
              </a:rPr>
              <a:t>🌧️</a:t>
            </a:r>
            <a:endParaRPr lang="en-US" sz="2800" i="0" dirty="0">
              <a:solidFill>
                <a:srgbClr val="E8E7E3"/>
              </a:solidFill>
              <a:effectLst/>
              <a:latin typeface="helvetica neue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445342" y="2941157"/>
            <a:ext cx="5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0.2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73167" y="1736120"/>
            <a:ext cx="5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0.5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112323" y="3976156"/>
            <a:ext cx="5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0.7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74916" y="3348404"/>
            <a:ext cx="6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0.5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97424" y="4494390"/>
            <a:ext cx="74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0.5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664417" y="2943397"/>
            <a:ext cx="6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0.3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38828" y="3489781"/>
            <a:ext cx="69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0.3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5486" y="1688102"/>
                <a:ext cx="3085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6" y="1688102"/>
                <a:ext cx="308564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" t="-74" r="12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35486" y="2598223"/>
                <a:ext cx="30856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0" i="0" dirty="0">
                    <a:solidFill>
                      <a:srgbClr val="E8E7E3"/>
                    </a:solidFill>
                    <a:effectLst/>
                    <a:latin typeface="apple color emoji"/>
                  </a:rPr>
                  <a:t>☀️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E8E7E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0" i="0" dirty="0">
                    <a:solidFill>
                      <a:srgbClr val="E8E7E3"/>
                    </a:solidFill>
                    <a:effectLst/>
                    <a:latin typeface="apple color emoji"/>
                  </a:rPr>
                  <a:t>☁️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E8E7E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0" i="0" dirty="0">
                    <a:solidFill>
                      <a:srgbClr val="E8E7E3"/>
                    </a:solidFill>
                    <a:effectLst/>
                    <a:latin typeface="apple color emoji"/>
                  </a:rPr>
                  <a:t>☀️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E8E7E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1" i="0" dirty="0">
                    <a:solidFill>
                      <a:srgbClr val="E8E7E3"/>
                    </a:solidFill>
                    <a:effectLst/>
                    <a:latin typeface="helvetica neue"/>
                  </a:rPr>
                  <a:t> ?</a:t>
                </a:r>
                <a:endParaRPr lang="en-US" sz="2800" b="1" i="0" dirty="0">
                  <a:solidFill>
                    <a:srgbClr val="E8E7E3"/>
                  </a:solidFill>
                  <a:effectLst/>
                  <a:latin typeface="helvetica neue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6" y="2598223"/>
                <a:ext cx="308564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7" t="-84" r="12" b="-717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33175" y="3127006"/>
                <a:ext cx="3287559" cy="125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8E7E3"/>
                        </a:solidFill>
                        <a:latin typeface="apple color emoji"/>
                      </a:rPr>
                      <m:t>☀️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8E7E3"/>
                        </a:solidFill>
                        <a:latin typeface="apple color emoji"/>
                      </a:rPr>
                      <m:t>☀️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 0.5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8E7E3"/>
                        </a:solidFill>
                        <a:latin typeface="helvetica neue"/>
                      </a:rPr>
                      <m:t>🌧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8E7E3"/>
                        </a:solidFill>
                        <a:latin typeface="helvetica neue"/>
                      </a:rPr>
                      <m:t>️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8E7E3"/>
                        </a:solidFill>
                        <a:latin typeface="apple color emoji"/>
                      </a:rPr>
                      <m:t>☀️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 0.3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8E7E3"/>
                        </a:solidFill>
                        <a:latin typeface="apple color emoji"/>
                      </a:rPr>
                      <m:t>☁️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8E7E3"/>
                        </a:solidFill>
                        <a:latin typeface="apple color emoji"/>
                      </a:rPr>
                      <m:t>☀️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 0.2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5" y="3127006"/>
                <a:ext cx="3287559" cy="1256498"/>
              </a:xfrm>
              <a:prstGeom prst="rect">
                <a:avLst/>
              </a:prstGeom>
              <a:blipFill rotWithShape="1">
                <a:blip r:embed="rId3"/>
                <a:stretch>
                  <a:fillRect l="-12" t="-21" r="17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4220" y="2413048"/>
            <a:ext cx="714375" cy="707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😊</a:t>
            </a:r>
            <a:endParaRPr lang="en-US" sz="2800" dirty="0"/>
          </a:p>
        </p:txBody>
      </p:sp>
      <p:cxnSp>
        <p:nvCxnSpPr>
          <p:cNvPr id="11" name="Connector: Curved 10"/>
          <p:cNvCxnSpPr>
            <a:stCxn id="4" idx="4"/>
            <a:endCxn id="4" idx="0"/>
          </p:cNvCxnSpPr>
          <p:nvPr/>
        </p:nvCxnSpPr>
        <p:spPr>
          <a:xfrm rot="5400000" flipH="1">
            <a:off x="3357792" y="2766664"/>
            <a:ext cx="707231" cy="12700"/>
          </a:xfrm>
          <a:prstGeom prst="curvedConnector5">
            <a:avLst>
              <a:gd name="adj1" fmla="val -32323"/>
              <a:gd name="adj2" fmla="val 4612496"/>
              <a:gd name="adj3" fmla="val 1323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/>
          <p:cNvCxnSpPr>
            <a:stCxn id="112" idx="0"/>
            <a:endCxn id="112" idx="4"/>
          </p:cNvCxnSpPr>
          <p:nvPr/>
        </p:nvCxnSpPr>
        <p:spPr>
          <a:xfrm rot="16200000" flipH="1">
            <a:off x="5194228" y="2773014"/>
            <a:ext cx="707231" cy="12700"/>
          </a:xfrm>
          <a:prstGeom prst="curvedConnector5">
            <a:avLst>
              <a:gd name="adj1" fmla="val -32323"/>
              <a:gd name="adj2" fmla="val 4612504"/>
              <a:gd name="adj3" fmla="val 1323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4"/>
            <a:endCxn id="113" idx="0"/>
          </p:cNvCxnSpPr>
          <p:nvPr/>
        </p:nvCxnSpPr>
        <p:spPr>
          <a:xfrm flipH="1">
            <a:off x="2997033" y="3120279"/>
            <a:ext cx="714375" cy="972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4"/>
            <a:endCxn id="114" idx="0"/>
          </p:cNvCxnSpPr>
          <p:nvPr/>
        </p:nvCxnSpPr>
        <p:spPr>
          <a:xfrm>
            <a:off x="3711408" y="3120279"/>
            <a:ext cx="919075" cy="998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4"/>
            <a:endCxn id="115" idx="0"/>
          </p:cNvCxnSpPr>
          <p:nvPr/>
        </p:nvCxnSpPr>
        <p:spPr>
          <a:xfrm>
            <a:off x="3711408" y="3120279"/>
            <a:ext cx="2557950" cy="972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stCxn id="4" idx="0"/>
            <a:endCxn id="112" idx="0"/>
          </p:cNvCxnSpPr>
          <p:nvPr/>
        </p:nvCxnSpPr>
        <p:spPr>
          <a:xfrm rot="16200000" flipH="1">
            <a:off x="4626450" y="1498005"/>
            <a:ext cx="6351" cy="1836436"/>
          </a:xfrm>
          <a:prstGeom prst="curvedConnector3">
            <a:avLst>
              <a:gd name="adj1" fmla="val -35994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Curved 52"/>
          <p:cNvCxnSpPr>
            <a:stCxn id="112" idx="4"/>
            <a:endCxn id="4" idx="4"/>
          </p:cNvCxnSpPr>
          <p:nvPr/>
        </p:nvCxnSpPr>
        <p:spPr>
          <a:xfrm rot="5400000" flipH="1">
            <a:off x="4626450" y="2205237"/>
            <a:ext cx="6351" cy="1836436"/>
          </a:xfrm>
          <a:prstGeom prst="curvedConnector3">
            <a:avLst>
              <a:gd name="adj1" fmla="val -35994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2" idx="4"/>
            <a:endCxn id="115" idx="0"/>
          </p:cNvCxnSpPr>
          <p:nvPr/>
        </p:nvCxnSpPr>
        <p:spPr>
          <a:xfrm>
            <a:off x="5547844" y="3126630"/>
            <a:ext cx="721514" cy="966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2" idx="4"/>
            <a:endCxn id="114" idx="0"/>
          </p:cNvCxnSpPr>
          <p:nvPr/>
        </p:nvCxnSpPr>
        <p:spPr>
          <a:xfrm flipH="1">
            <a:off x="4630483" y="3126630"/>
            <a:ext cx="917361" cy="99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2" idx="4"/>
            <a:endCxn id="113" idx="0"/>
          </p:cNvCxnSpPr>
          <p:nvPr/>
        </p:nvCxnSpPr>
        <p:spPr>
          <a:xfrm flipH="1">
            <a:off x="2997033" y="3126630"/>
            <a:ext cx="2550811" cy="966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190656" y="2419399"/>
            <a:ext cx="714375" cy="707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😢</a:t>
            </a:r>
            <a:endParaRPr lang="en-US" sz="2800" dirty="0"/>
          </a:p>
        </p:txBody>
      </p:sp>
      <p:sp>
        <p:nvSpPr>
          <p:cNvPr id="113" name="Oval 112"/>
          <p:cNvSpPr/>
          <p:nvPr/>
        </p:nvSpPr>
        <p:spPr>
          <a:xfrm>
            <a:off x="2639845" y="4093016"/>
            <a:ext cx="714375" cy="707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👕</a:t>
            </a:r>
            <a:endParaRPr lang="en-US" sz="2800" dirty="0"/>
          </a:p>
        </p:txBody>
      </p:sp>
      <p:sp>
        <p:nvSpPr>
          <p:cNvPr id="114" name="Oval 113"/>
          <p:cNvSpPr/>
          <p:nvPr/>
        </p:nvSpPr>
        <p:spPr>
          <a:xfrm>
            <a:off x="4273295" y="4118910"/>
            <a:ext cx="714375" cy="7072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👕</a:t>
            </a:r>
            <a:endParaRPr lang="en-US" sz="2800" dirty="0"/>
          </a:p>
        </p:txBody>
      </p:sp>
      <p:sp>
        <p:nvSpPr>
          <p:cNvPr id="115" name="Oval 114"/>
          <p:cNvSpPr/>
          <p:nvPr/>
        </p:nvSpPr>
        <p:spPr>
          <a:xfrm>
            <a:off x="5912170" y="4093016"/>
            <a:ext cx="714375" cy="7072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👕</a:t>
            </a:r>
            <a:endParaRPr 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377573" y="2247706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0.3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69227" y="3483813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0.1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62609" y="2609599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0.7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49354" y="2625475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0.5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900744" y="3370870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0.8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45490" y="3392146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0.5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115"/>
          <p:cNvSpPr txBox="1"/>
          <p:nvPr/>
        </p:nvSpPr>
        <p:spPr>
          <a:xfrm>
            <a:off x="3472729" y="3482770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0.2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115"/>
          <p:cNvSpPr txBox="1"/>
          <p:nvPr/>
        </p:nvSpPr>
        <p:spPr>
          <a:xfrm>
            <a:off x="4371134" y="3027117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0.5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115"/>
          <p:cNvSpPr txBox="1"/>
          <p:nvPr/>
        </p:nvSpPr>
        <p:spPr>
          <a:xfrm>
            <a:off x="4754739" y="3817484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0.3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115"/>
          <p:cNvSpPr txBox="1"/>
          <p:nvPr/>
        </p:nvSpPr>
        <p:spPr>
          <a:xfrm>
            <a:off x="4013611" y="3813156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0.1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219" y="2624913"/>
            <a:ext cx="14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9EFF29"/>
                </a:highlight>
              </a:rPr>
              <a:t>Hidden states</a:t>
            </a:r>
            <a:endParaRPr lang="en-US" dirty="0">
              <a:solidFill>
                <a:schemeClr val="tx2">
                  <a:lumMod val="75000"/>
                </a:schemeClr>
              </a:solidFill>
              <a:highlight>
                <a:srgbClr val="9EFF29"/>
              </a:highligh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9602" y="4261965"/>
            <a:ext cx="201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9EFF29"/>
                </a:highlight>
              </a:rPr>
              <a:t>Observable states</a:t>
            </a:r>
            <a:endParaRPr lang="en-US" dirty="0">
              <a:solidFill>
                <a:schemeClr val="tx2">
                  <a:lumMod val="75000"/>
                </a:schemeClr>
              </a:solidFill>
              <a:highlight>
                <a:srgbClr val="9EFF29"/>
              </a:highlight>
            </a:endParaRPr>
          </a:p>
        </p:txBody>
      </p:sp>
      <p:cxnSp>
        <p:nvCxnSpPr>
          <p:cNvPr id="30" name="Connector: Curved 29"/>
          <p:cNvCxnSpPr>
            <a:stCxn id="28" idx="0"/>
            <a:endCxn id="4" idx="0"/>
          </p:cNvCxnSpPr>
          <p:nvPr/>
        </p:nvCxnSpPr>
        <p:spPr>
          <a:xfrm rot="5400000" flipH="1" flipV="1">
            <a:off x="2334071" y="1247576"/>
            <a:ext cx="211865" cy="2542810"/>
          </a:xfrm>
          <a:prstGeom prst="curvedConnector3">
            <a:avLst>
              <a:gd name="adj1" fmla="val 207899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Curved 50"/>
          <p:cNvCxnSpPr>
            <a:stCxn id="28" idx="0"/>
            <a:endCxn id="112" idx="0"/>
          </p:cNvCxnSpPr>
          <p:nvPr/>
        </p:nvCxnSpPr>
        <p:spPr>
          <a:xfrm rot="5400000" flipH="1" flipV="1">
            <a:off x="3255464" y="332533"/>
            <a:ext cx="205514" cy="4379246"/>
          </a:xfrm>
          <a:prstGeom prst="curvedConnector3">
            <a:avLst>
              <a:gd name="adj1" fmla="val 211233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Connector: Curved 36"/>
          <p:cNvCxnSpPr>
            <a:stCxn id="48" idx="2"/>
            <a:endCxn id="113" idx="4"/>
          </p:cNvCxnSpPr>
          <p:nvPr/>
        </p:nvCxnSpPr>
        <p:spPr>
          <a:xfrm rot="16200000" flipH="1">
            <a:off x="1998341" y="3801555"/>
            <a:ext cx="168950" cy="1828434"/>
          </a:xfrm>
          <a:prstGeom prst="curvedConnector3">
            <a:avLst>
              <a:gd name="adj1" fmla="val 23530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Connector: Curved 59"/>
          <p:cNvCxnSpPr>
            <a:stCxn id="48" idx="2"/>
            <a:endCxn id="115" idx="4"/>
          </p:cNvCxnSpPr>
          <p:nvPr/>
        </p:nvCxnSpPr>
        <p:spPr>
          <a:xfrm rot="16200000" flipH="1">
            <a:off x="3634503" y="2165392"/>
            <a:ext cx="168950" cy="5100759"/>
          </a:xfrm>
          <a:prstGeom prst="curvedConnector3">
            <a:avLst>
              <a:gd name="adj1" fmla="val 23530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Connector: Curved 60"/>
          <p:cNvCxnSpPr>
            <a:stCxn id="48" idx="2"/>
            <a:endCxn id="114" idx="4"/>
          </p:cNvCxnSpPr>
          <p:nvPr/>
        </p:nvCxnSpPr>
        <p:spPr>
          <a:xfrm rot="16200000" flipH="1">
            <a:off x="2802119" y="2997777"/>
            <a:ext cx="194844" cy="3461884"/>
          </a:xfrm>
          <a:prstGeom prst="curvedConnector3">
            <a:avLst>
              <a:gd name="adj1" fmla="val 21732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332301" y="1328685"/>
            <a:ext cx="590683" cy="60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endParaRPr lang="en-US" sz="2800" dirty="0"/>
          </a:p>
        </p:txBody>
      </p:sp>
      <p:cxnSp>
        <p:nvCxnSpPr>
          <p:cNvPr id="57" name="Straight Arrow Connector 56"/>
          <p:cNvCxnSpPr>
            <a:stCxn id="71" idx="3"/>
            <a:endCxn id="4" idx="0"/>
          </p:cNvCxnSpPr>
          <p:nvPr/>
        </p:nvCxnSpPr>
        <p:spPr>
          <a:xfrm flipH="1">
            <a:off x="3711408" y="1845401"/>
            <a:ext cx="707397" cy="56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5"/>
            <a:endCxn id="112" idx="0"/>
          </p:cNvCxnSpPr>
          <p:nvPr/>
        </p:nvCxnSpPr>
        <p:spPr>
          <a:xfrm>
            <a:off x="4836480" y="1845401"/>
            <a:ext cx="711364" cy="57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81374" y="1782317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0.4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72325" y="1787820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0.6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 (HMM)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985963"/>
            <a:ext cx="8246070" cy="2707482"/>
          </a:xfrm>
        </p:spPr>
        <p:txBody>
          <a:bodyPr>
            <a:normAutofit/>
          </a:bodyPr>
          <a:lstStyle/>
          <a:p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Hidden Markov, ta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xích</a:t>
            </a:r>
            <a:r>
              <a:rPr lang="en-US" sz="3200" dirty="0"/>
              <a:t> Markov </a:t>
            </a:r>
            <a:r>
              <a:rPr lang="en-US" sz="3200" dirty="0" err="1"/>
              <a:t>ẩn</a:t>
            </a:r>
            <a:r>
              <a:rPr lang="en-US" sz="3200" dirty="0"/>
              <a:t>,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r>
              <a:rPr lang="en-US" sz="3200" dirty="0"/>
              <a:t> </a:t>
            </a:r>
            <a:r>
              <a:rPr lang="en-US" sz="3200" dirty="0" err="1"/>
              <a:t>ẩn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xích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 ra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rõ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9402" y="2343658"/>
            <a:ext cx="714375" cy="707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😊</a:t>
            </a:r>
            <a:endParaRPr lang="en-US" sz="2800" dirty="0"/>
          </a:p>
        </p:txBody>
      </p:sp>
      <p:cxnSp>
        <p:nvCxnSpPr>
          <p:cNvPr id="5" name="Connector: Curved 4"/>
          <p:cNvCxnSpPr>
            <a:stCxn id="4" idx="4"/>
            <a:endCxn id="4" idx="0"/>
          </p:cNvCxnSpPr>
          <p:nvPr/>
        </p:nvCxnSpPr>
        <p:spPr>
          <a:xfrm rot="5400000" flipH="1">
            <a:off x="1302974" y="2697274"/>
            <a:ext cx="707231" cy="12700"/>
          </a:xfrm>
          <a:prstGeom prst="curvedConnector5">
            <a:avLst>
              <a:gd name="adj1" fmla="val -32323"/>
              <a:gd name="adj2" fmla="val 4612496"/>
              <a:gd name="adj3" fmla="val 1323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nector: Curved 5"/>
          <p:cNvCxnSpPr>
            <a:stCxn id="15" idx="0"/>
            <a:endCxn id="15" idx="4"/>
          </p:cNvCxnSpPr>
          <p:nvPr/>
        </p:nvCxnSpPr>
        <p:spPr>
          <a:xfrm rot="16200000" flipH="1">
            <a:off x="3422295" y="2686377"/>
            <a:ext cx="707231" cy="12700"/>
          </a:xfrm>
          <a:prstGeom prst="curvedConnector5">
            <a:avLst>
              <a:gd name="adj1" fmla="val -32323"/>
              <a:gd name="adj2" fmla="val 4612504"/>
              <a:gd name="adj3" fmla="val 1323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4"/>
            <a:endCxn id="16" idx="0"/>
          </p:cNvCxnSpPr>
          <p:nvPr/>
        </p:nvCxnSpPr>
        <p:spPr>
          <a:xfrm flipH="1">
            <a:off x="712280" y="3050889"/>
            <a:ext cx="944310" cy="1077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17" idx="0"/>
          </p:cNvCxnSpPr>
          <p:nvPr/>
        </p:nvCxnSpPr>
        <p:spPr>
          <a:xfrm>
            <a:off x="1656590" y="3050889"/>
            <a:ext cx="1059660" cy="1084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18" idx="0"/>
          </p:cNvCxnSpPr>
          <p:nvPr/>
        </p:nvCxnSpPr>
        <p:spPr>
          <a:xfrm>
            <a:off x="1656590" y="3050889"/>
            <a:ext cx="3248782" cy="110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Curved 9"/>
          <p:cNvCxnSpPr>
            <a:stCxn id="4" idx="0"/>
            <a:endCxn id="15" idx="0"/>
          </p:cNvCxnSpPr>
          <p:nvPr/>
        </p:nvCxnSpPr>
        <p:spPr>
          <a:xfrm rot="5400000" flipH="1" flipV="1">
            <a:off x="2710802" y="1278550"/>
            <a:ext cx="10896" cy="2119321"/>
          </a:xfrm>
          <a:prstGeom prst="curvedConnector3">
            <a:avLst>
              <a:gd name="adj1" fmla="val 21980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endCxn id="4" idx="4"/>
          </p:cNvCxnSpPr>
          <p:nvPr/>
        </p:nvCxnSpPr>
        <p:spPr>
          <a:xfrm rot="5400000">
            <a:off x="2693967" y="1991720"/>
            <a:ext cx="21792" cy="2096546"/>
          </a:xfrm>
          <a:prstGeom prst="curvedConnector3">
            <a:avLst>
              <a:gd name="adj1" fmla="val 114900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4"/>
            <a:endCxn id="18" idx="0"/>
          </p:cNvCxnSpPr>
          <p:nvPr/>
        </p:nvCxnSpPr>
        <p:spPr>
          <a:xfrm>
            <a:off x="3775911" y="3039993"/>
            <a:ext cx="1129461" cy="1111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4"/>
            <a:endCxn id="17" idx="0"/>
          </p:cNvCxnSpPr>
          <p:nvPr/>
        </p:nvCxnSpPr>
        <p:spPr>
          <a:xfrm flipH="1">
            <a:off x="2716250" y="3039993"/>
            <a:ext cx="1059661" cy="1095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4"/>
            <a:endCxn id="16" idx="0"/>
          </p:cNvCxnSpPr>
          <p:nvPr/>
        </p:nvCxnSpPr>
        <p:spPr>
          <a:xfrm flipH="1">
            <a:off x="712280" y="3039993"/>
            <a:ext cx="3063631" cy="108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18723" y="2332762"/>
            <a:ext cx="714375" cy="707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😢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355092" y="4128703"/>
            <a:ext cx="714375" cy="7072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👕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359062" y="4135445"/>
            <a:ext cx="714375" cy="7072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👕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548184" y="4151725"/>
            <a:ext cx="714375" cy="7072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👕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1367" y="1830706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0.3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0736" y="3474582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0.1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101" y="2567851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0.7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0927" y="2549735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0.5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271" y="3430460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0.8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0641" y="3444294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0.2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115"/>
          <p:cNvSpPr txBox="1"/>
          <p:nvPr/>
        </p:nvSpPr>
        <p:spPr>
          <a:xfrm>
            <a:off x="1341611" y="3478796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0.5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115"/>
          <p:cNvSpPr txBox="1"/>
          <p:nvPr/>
        </p:nvSpPr>
        <p:spPr>
          <a:xfrm>
            <a:off x="2471367" y="2964074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0.5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115"/>
          <p:cNvSpPr txBox="1"/>
          <p:nvPr/>
        </p:nvSpPr>
        <p:spPr>
          <a:xfrm>
            <a:off x="2943609" y="3827668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0.3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115"/>
          <p:cNvSpPr txBox="1"/>
          <p:nvPr/>
        </p:nvSpPr>
        <p:spPr>
          <a:xfrm>
            <a:off x="2092142" y="3819973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0.1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5" name="Table 35"/>
          <p:cNvGraphicFramePr>
            <a:graphicFrameLocks noGrp="1"/>
          </p:cNvGraphicFramePr>
          <p:nvPr/>
        </p:nvGraphicFramePr>
        <p:xfrm>
          <a:off x="5814468" y="1797263"/>
          <a:ext cx="27214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160"/>
                <a:gridCol w="907160"/>
                <a:gridCol w="90716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😊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😢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😊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😢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814468" y="3472259"/>
          <a:ext cx="27214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370"/>
                <a:gridCol w="680370"/>
                <a:gridCol w="680370"/>
                <a:gridCol w="68037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👕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👕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F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👕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😊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😢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707857" y="1423000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 </a:t>
            </a:r>
            <a:r>
              <a:rPr lang="en-US" dirty="0" err="1">
                <a:solidFill>
                  <a:schemeClr val="bg1"/>
                </a:solidFill>
              </a:rPr>
              <a:t>trận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chuyển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99375" y="3096105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 </a:t>
            </a:r>
            <a:r>
              <a:rPr lang="en-US" dirty="0" err="1">
                <a:solidFill>
                  <a:schemeClr val="bg1"/>
                </a:solidFill>
              </a:rPr>
              <a:t>trận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32534" y="1225335"/>
            <a:ext cx="590683" cy="60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50" idx="3"/>
            <a:endCxn id="4" idx="0"/>
          </p:cNvCxnSpPr>
          <p:nvPr/>
        </p:nvCxnSpPr>
        <p:spPr>
          <a:xfrm flipH="1">
            <a:off x="1656590" y="1742051"/>
            <a:ext cx="862448" cy="601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5"/>
            <a:endCxn id="15" idx="0"/>
          </p:cNvCxnSpPr>
          <p:nvPr/>
        </p:nvCxnSpPr>
        <p:spPr>
          <a:xfrm>
            <a:off x="2936713" y="1742051"/>
            <a:ext cx="839198" cy="590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27366" y="1653004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0.4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5367" y="1647891"/>
            <a:ext cx="5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0.6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HMM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451" y="3629025"/>
                <a:ext cx="8259098" cy="535781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} 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1" y="3629025"/>
                <a:ext cx="8259098" cy="535781"/>
              </a:xfrm>
              <a:blipFill rotWithShape="1">
                <a:blip r:embed="rId1"/>
                <a:stretch>
                  <a:fillRect l="-6" r="2" b="8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904770" y="2188130"/>
            <a:ext cx="685800" cy="650081"/>
          </a:xfrm>
          <a:prstGeom prst="ellipse">
            <a:avLst/>
          </a:prstGeom>
          <a:solidFill>
            <a:srgbClr val="9EFF2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/>
              <a:t>👕</a:t>
            </a:r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4229100" y="2178138"/>
            <a:ext cx="685800" cy="6500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dirty="0"/>
              <a:t>👕</a:t>
            </a:r>
            <a:endParaRPr lang="en-US" sz="1800" dirty="0"/>
          </a:p>
        </p:txBody>
      </p:sp>
      <p:sp>
        <p:nvSpPr>
          <p:cNvPr id="10" name="Oval 9"/>
          <p:cNvSpPr/>
          <p:nvPr/>
        </p:nvSpPr>
        <p:spPr>
          <a:xfrm>
            <a:off x="5552363" y="2177396"/>
            <a:ext cx="685800" cy="6500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dirty="0"/>
              <a:t>👕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767728" y="2876875"/>
                <a:ext cx="959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Ngày 1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28" y="2876875"/>
                <a:ext cx="959883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1" t="-50" r="17" b="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85522" y="2871873"/>
                <a:ext cx="8822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Ngày 2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22" y="2871873"/>
                <a:ext cx="882254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7" t="-62" r="54" b="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525688" y="2827477"/>
                <a:ext cx="8822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Ngày 3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688" y="2827477"/>
                <a:ext cx="88225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3" t="-71" r="18" b="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HMM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6138" y="3373662"/>
                <a:ext cx="2286000" cy="174680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6138" y="3373662"/>
                <a:ext cx="2286000" cy="1746801"/>
              </a:xfrm>
              <a:blipFill rotWithShape="1">
                <a:blip r:embed="rId1"/>
                <a:stretch>
                  <a:fillRect l="-3" t="-31" r="3" b="-41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5"/>
          <p:cNvGraphicFramePr>
            <a:graphicFrameLocks noGrp="1"/>
          </p:cNvGraphicFramePr>
          <p:nvPr/>
        </p:nvGraphicFramePr>
        <p:xfrm>
          <a:off x="870993" y="1797263"/>
          <a:ext cx="27214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160"/>
                <a:gridCol w="907160"/>
                <a:gridCol w="90716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😊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😢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😊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😢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0993" y="3472259"/>
          <a:ext cx="27214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370"/>
                <a:gridCol w="680370"/>
                <a:gridCol w="680370"/>
                <a:gridCol w="68037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👕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👕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FF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👕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😊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😢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4382" y="1423000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 </a:t>
            </a:r>
            <a:r>
              <a:rPr lang="en-US" dirty="0" err="1">
                <a:solidFill>
                  <a:schemeClr val="bg1"/>
                </a:solidFill>
              </a:rPr>
              <a:t>trận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chuyển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900" y="3096105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 </a:t>
            </a:r>
            <a:r>
              <a:rPr lang="en-US" dirty="0" err="1">
                <a:solidFill>
                  <a:schemeClr val="bg1"/>
                </a:solidFill>
              </a:rPr>
              <a:t>trận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38166" y="1628724"/>
            <a:ext cx="685800" cy="650081"/>
          </a:xfrm>
          <a:prstGeom prst="ellipse">
            <a:avLst/>
          </a:prstGeom>
          <a:solidFill>
            <a:srgbClr val="9EFF2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/>
              <a:t>👕</a:t>
            </a:r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5911422" y="1621579"/>
            <a:ext cx="685800" cy="6500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/>
              <a:t>👕</a:t>
            </a:r>
            <a:endParaRPr lang="en-US" sz="1800" dirty="0"/>
          </a:p>
        </p:txBody>
      </p:sp>
      <p:sp>
        <p:nvSpPr>
          <p:cNvPr id="10" name="Oval 9"/>
          <p:cNvSpPr/>
          <p:nvPr/>
        </p:nvSpPr>
        <p:spPr>
          <a:xfrm>
            <a:off x="7188483" y="1607666"/>
            <a:ext cx="685800" cy="6500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/>
              <a:t>👕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31470" y="2302260"/>
                <a:ext cx="899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470" y="2302260"/>
                <a:ext cx="89919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2" t="-104" r="16" b="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779247" y="2278805"/>
                <a:ext cx="95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247" y="2278805"/>
                <a:ext cx="9501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115" r="32" b="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955188" y="2257747"/>
                <a:ext cx="1152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188" y="2257747"/>
                <a:ext cx="115239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" t="-87" r="46" b="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>
            <a:off x="6402138" y="3441682"/>
            <a:ext cx="246428" cy="1478757"/>
          </a:xfrm>
          <a:prstGeom prst="rightBrace">
            <a:avLst>
              <a:gd name="adj1" fmla="val 169928"/>
              <a:gd name="adj2" fmla="val 49573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 txBox="1"/>
              <p:nvPr/>
            </p:nvSpPr>
            <p:spPr>
              <a:xfrm>
                <a:off x="6859012" y="3367656"/>
                <a:ext cx="1529088" cy="1746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)</a:t>
                </a:r>
                <a:endParaRPr lang="en-US" sz="1600" dirty="0"/>
              </a:p>
            </p:txBody>
          </p:sp>
        </mc:Choice>
        <mc:Fallback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012" y="3367656"/>
                <a:ext cx="1529088" cy="1746801"/>
              </a:xfrm>
              <a:prstGeom prst="rect">
                <a:avLst/>
              </a:prstGeom>
              <a:blipFill rotWithShape="1">
                <a:blip r:embed="rId5"/>
                <a:stretch>
                  <a:fillRect l="-25" t="-14" r="25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28962" y="2696237"/>
                <a:ext cx="376492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962" y="2696237"/>
                <a:ext cx="3764920" cy="639983"/>
              </a:xfrm>
              <a:prstGeom prst="rect">
                <a:avLst/>
              </a:prstGeom>
              <a:blipFill rotWithShape="1">
                <a:blip r:embed="rId6"/>
                <a:stretch>
                  <a:fillRect l="-13" t="-4" r="13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034" y="1714501"/>
                <a:ext cx="8593931" cy="29782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/>
                  <a:t>P{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b="0" dirty="0"/>
                  <a:t>} = 0.8 x 0.1 x 0.1 x 0.7 x 0.7 x 0.6 = 2.352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P{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dirty="0"/>
                  <a:t>} = 0.5 x 0.1 x 0.1 x 0.3 x 0.3 x 0.6 = 0.27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0" dirty="0"/>
                  <a:t>P{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} = 0.5 x 0.2 x 0.1 x 0.5 x 0.3 x 0.6 = </a:t>
                </a:r>
                <a:r>
                  <a:rPr lang="en-US" dirty="0"/>
                  <a:t>0.9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b="0" dirty="0"/>
                  <a:t>P{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} = 0.5 x 0.3 x 0.2 x 0.5 x 0.5 x 0.4 = </a:t>
                </a:r>
                <a:r>
                  <a:rPr lang="en-US" dirty="0"/>
                  <a:t>3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b="0" dirty="0"/>
                  <a:t>P{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b="0" dirty="0"/>
                  <a:t>} = 0.8 x 0.2 x 0.3 x 0.5 x 0.5 x 0.4 = </a:t>
                </a:r>
                <a:r>
                  <a:rPr lang="en-US" dirty="0"/>
                  <a:t>4.8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b="0" dirty="0"/>
                  <a:t>  </a:t>
                </a:r>
                <a:r>
                  <a:rPr lang="en-US" b="0" dirty="0">
                    <a:solidFill>
                      <a:srgbClr val="FF0000"/>
                    </a:solidFill>
                  </a:rPr>
                  <a:t>Max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b="0" dirty="0"/>
                  <a:t>P{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dirty="0"/>
                  <a:t>} = 0.8 x 0.1 x 0.1 x 0.7 x 0.5 x 0.4 = 1.12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b="0" dirty="0"/>
                  <a:t>P{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} = 0.5 x 0.1 x 0.3 x 0.3 x 0.5 x 0.4 = </a:t>
                </a:r>
                <a:r>
                  <a:rPr lang="en-US" dirty="0"/>
                  <a:t>0.9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b="0" dirty="0"/>
                  <a:t>P{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😢</m:t>
                    </m:r>
                  </m:oMath>
                </a14:m>
                <a:r>
                  <a:rPr lang="en-US" b="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😊</m:t>
                    </m:r>
                  </m:oMath>
                </a14:m>
                <a:r>
                  <a:rPr lang="en-US" b="0" dirty="0"/>
                  <a:t>} = 0.8 x 0.2 x 0.1 x 0.5 x 0.3 x 0.6 = </a:t>
                </a:r>
                <a:r>
                  <a:rPr lang="en-US" dirty="0"/>
                  <a:t>1.44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034" y="1714501"/>
                <a:ext cx="8593931" cy="2978250"/>
              </a:xfrm>
              <a:blipFill rotWithShape="1">
                <a:blip r:embed="rId1"/>
                <a:stretch>
                  <a:fillRect l="-1" r="6" b="-105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</a:t>
            </a:r>
            <a:r>
              <a:rPr lang="en-US" dirty="0" err="1"/>
              <a:t>trong</a:t>
            </a:r>
            <a:r>
              <a:rPr lang="en-US" dirty="0"/>
              <a:t> NLP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774" y="2349531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05996" y="2349531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19070" y="2349531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79848" y="2349531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92922" y="2349531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6774" y="3514726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9070" y="3514726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kéo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705996" y="3514726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cái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92922" y="3514726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với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79848" y="3514726"/>
            <a:ext cx="843558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bàn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1710332" y="2571750"/>
            <a:ext cx="76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1" idx="0"/>
          </p:cNvCxnSpPr>
          <p:nvPr/>
        </p:nvCxnSpPr>
        <p:spPr>
          <a:xfrm>
            <a:off x="1288553" y="2793969"/>
            <a:ext cx="0" cy="72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5" idx="0"/>
          </p:cNvCxnSpPr>
          <p:nvPr/>
        </p:nvCxnSpPr>
        <p:spPr>
          <a:xfrm>
            <a:off x="2901627" y="2793969"/>
            <a:ext cx="0" cy="72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18" idx="1"/>
          </p:cNvCxnSpPr>
          <p:nvPr/>
        </p:nvCxnSpPr>
        <p:spPr>
          <a:xfrm>
            <a:off x="6549554" y="2571750"/>
            <a:ext cx="76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17" idx="1"/>
          </p:cNvCxnSpPr>
          <p:nvPr/>
        </p:nvCxnSpPr>
        <p:spPr>
          <a:xfrm>
            <a:off x="4936480" y="2571750"/>
            <a:ext cx="76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3323406" y="2571750"/>
            <a:ext cx="769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22" idx="0"/>
          </p:cNvCxnSpPr>
          <p:nvPr/>
        </p:nvCxnSpPr>
        <p:spPr>
          <a:xfrm>
            <a:off x="7740849" y="2793969"/>
            <a:ext cx="0" cy="72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3" idx="0"/>
          </p:cNvCxnSpPr>
          <p:nvPr/>
        </p:nvCxnSpPr>
        <p:spPr>
          <a:xfrm>
            <a:off x="6127775" y="2793969"/>
            <a:ext cx="0" cy="72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2"/>
            <a:endCxn id="24" idx="0"/>
          </p:cNvCxnSpPr>
          <p:nvPr/>
        </p:nvCxnSpPr>
        <p:spPr>
          <a:xfrm>
            <a:off x="4514701" y="2793969"/>
            <a:ext cx="0" cy="72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 rot="16200000">
            <a:off x="4303960" y="-1591450"/>
            <a:ext cx="421481" cy="7295854"/>
          </a:xfrm>
          <a:prstGeom prst="rightBrace">
            <a:avLst>
              <a:gd name="adj1" fmla="val 155221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ight Brace 56"/>
          <p:cNvSpPr/>
          <p:nvPr/>
        </p:nvSpPr>
        <p:spPr>
          <a:xfrm rot="5400000">
            <a:off x="4303959" y="646927"/>
            <a:ext cx="421481" cy="7295854"/>
          </a:xfrm>
          <a:prstGeom prst="rightBrace">
            <a:avLst>
              <a:gd name="adj1" fmla="val 155221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750171" y="1408041"/>
            <a:ext cx="1485900" cy="370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Trạng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thái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ẩn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4437" y="4549831"/>
            <a:ext cx="34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Trạng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thái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quan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sát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được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ea typeface="Times New Roman" panose="02020603050405020304" pitchFamily="18" charset="0"/>
              </a:rPr>
              <a:t>Tách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quá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xử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nhằm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mục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đích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định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ranh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giới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câu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văn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cũng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đơn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giản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rằng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tách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quá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định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đơn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ghép</a:t>
            </a:r>
            <a:r>
              <a:rPr lang="en-US" dirty="0">
                <a:effectLst/>
                <a:ea typeface="Times New Roman" panose="02020603050405020304" pitchFamily="18" charset="0"/>
              </a:rPr>
              <a:t>…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câu</a:t>
            </a:r>
            <a:r>
              <a:rPr lang="en-US" dirty="0">
                <a:effectLst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Đối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xử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ngôn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ngữ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định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cấu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trúc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ngữ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pháp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câu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định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câu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yêu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cầu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nhất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ea typeface="Times New Roman" panose="02020603050405020304" pitchFamily="18" charset="0"/>
              </a:rPr>
              <a:t> ra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phải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định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đâu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câu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3714" y="1507331"/>
                <a:ext cx="8246070" cy="3271144"/>
              </a:xfrm>
            </p:spPr>
            <p:txBody>
              <a:bodyPr/>
              <a:lstStyle/>
              <a:p>
                <a:r>
                  <a:rPr lang="en-US" dirty="0"/>
                  <a:t>Thuật </a:t>
                </a:r>
                <a:r>
                  <a:rPr lang="en-US" dirty="0" err="1"/>
                  <a:t>toán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: +)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        +)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*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Nếu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có</a:t>
                </a:r>
                <a:r>
                  <a:rPr lang="en-US" sz="3600" dirty="0">
                    <a:solidFill>
                      <a:srgbClr val="FF0000"/>
                    </a:solidFill>
                  </a:rPr>
                  <a:t> 5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nhãn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sz="3600" dirty="0">
                    <a:solidFill>
                      <a:srgbClr val="FF0000"/>
                    </a:solidFill>
                  </a:rPr>
                  <a:t> 10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từ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thì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số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khả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năng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là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10 </a:t>
                </a:r>
                <a:r>
                  <a:rPr lang="en-US" sz="3600" dirty="0" err="1">
                    <a:solidFill>
                      <a:srgbClr val="FF0000"/>
                    </a:solidFill>
                  </a:rPr>
                  <a:t>triệu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714" y="1507331"/>
                <a:ext cx="8246070" cy="3271144"/>
              </a:xfrm>
              <a:blipFill rotWithShape="1">
                <a:blip r:embed="rId1"/>
                <a:stretch>
                  <a:fillRect l="-2" t="-15" r="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viterbi</a:t>
            </a:r>
            <a:endParaRPr lang="en-US" dirty="0"/>
          </a:p>
        </p:txBody>
      </p:sp>
      <p:graphicFrame>
        <p:nvGraphicFramePr>
          <p:cNvPr id="10" name="Table 35"/>
          <p:cNvGraphicFramePr>
            <a:graphicFrameLocks noGrp="1"/>
          </p:cNvGraphicFramePr>
          <p:nvPr/>
        </p:nvGraphicFramePr>
        <p:xfrm>
          <a:off x="292349" y="2204456"/>
          <a:ext cx="3300410" cy="2367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082"/>
                <a:gridCol w="660082"/>
                <a:gridCol w="660082"/>
                <a:gridCol w="660082"/>
                <a:gridCol w="660082"/>
              </a:tblGrid>
              <a:tr h="39459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RB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NN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CC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VB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4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&lt;S&gt;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4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RB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4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NN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4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CC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4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VB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44070" y="2199526"/>
          <a:ext cx="3300415" cy="2367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083"/>
                <a:gridCol w="660083"/>
                <a:gridCol w="660083"/>
                <a:gridCol w="660083"/>
                <a:gridCol w="660083"/>
              </a:tblGrid>
              <a:tr h="473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/>
                        <a:t>cái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/>
                        <a:t>bàn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/>
                        <a:t>với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err="1"/>
                        <a:t>kéo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RB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NN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CC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VB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2345" y="1830194"/>
            <a:ext cx="330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 </a:t>
            </a:r>
            <a:r>
              <a:rPr lang="en-US" dirty="0" err="1">
                <a:solidFill>
                  <a:schemeClr val="bg1"/>
                </a:solidFill>
              </a:rPr>
              <a:t>trận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chuyển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4069" y="1845001"/>
            <a:ext cx="33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 </a:t>
            </a:r>
            <a:r>
              <a:rPr lang="en-US" dirty="0" err="1">
                <a:solidFill>
                  <a:schemeClr val="bg1"/>
                </a:solidFill>
              </a:rPr>
              <a:t>trận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6138" y="1383336"/>
            <a:ext cx="359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VD: </a:t>
            </a:r>
            <a:r>
              <a:rPr lang="en-US" sz="2400" dirty="0" err="1">
                <a:solidFill>
                  <a:schemeClr val="bg1"/>
                </a:solidFill>
              </a:rPr>
              <a:t>Cái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bàn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kéo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2130" y="3208631"/>
            <a:ext cx="570713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2319" y="2642423"/>
            <a:ext cx="570713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2505" y="2642423"/>
            <a:ext cx="570713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2690" y="3202574"/>
            <a:ext cx="570713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2133" y="1938632"/>
            <a:ext cx="570713" cy="444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2319" y="1938632"/>
            <a:ext cx="570713" cy="444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bàn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72505" y="1938632"/>
            <a:ext cx="570713" cy="444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với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72877" y="1938632"/>
            <a:ext cx="570713" cy="444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kéo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2691" y="1938632"/>
            <a:ext cx="570713" cy="444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1945" y="3208631"/>
            <a:ext cx="570713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72877" y="2642423"/>
            <a:ext cx="570713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72319" y="3774839"/>
            <a:ext cx="570713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72504" y="3774839"/>
            <a:ext cx="570713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972876" y="3774839"/>
            <a:ext cx="570713" cy="44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 flipV="1">
            <a:off x="2542843" y="2864642"/>
            <a:ext cx="929476" cy="566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5" idx="1"/>
          </p:cNvCxnSpPr>
          <p:nvPr/>
        </p:nvCxnSpPr>
        <p:spPr>
          <a:xfrm>
            <a:off x="2542843" y="3430850"/>
            <a:ext cx="929476" cy="566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4043032" y="2864642"/>
            <a:ext cx="9294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6" idx="1"/>
          </p:cNvCxnSpPr>
          <p:nvPr/>
        </p:nvCxnSpPr>
        <p:spPr>
          <a:xfrm>
            <a:off x="4043032" y="2864642"/>
            <a:ext cx="929472" cy="1132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6" idx="1"/>
          </p:cNvCxnSpPr>
          <p:nvPr/>
        </p:nvCxnSpPr>
        <p:spPr>
          <a:xfrm flipV="1">
            <a:off x="4043032" y="2864642"/>
            <a:ext cx="929473" cy="1132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  <a:endCxn id="16" idx="1"/>
          </p:cNvCxnSpPr>
          <p:nvPr/>
        </p:nvCxnSpPr>
        <p:spPr>
          <a:xfrm>
            <a:off x="4043032" y="3997058"/>
            <a:ext cx="9294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7" idx="1"/>
          </p:cNvCxnSpPr>
          <p:nvPr/>
        </p:nvCxnSpPr>
        <p:spPr>
          <a:xfrm>
            <a:off x="5543218" y="2864642"/>
            <a:ext cx="929472" cy="560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3"/>
            <a:endCxn id="7" idx="1"/>
          </p:cNvCxnSpPr>
          <p:nvPr/>
        </p:nvCxnSpPr>
        <p:spPr>
          <a:xfrm flipV="1">
            <a:off x="5543217" y="3424793"/>
            <a:ext cx="929473" cy="57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4" idx="1"/>
          </p:cNvCxnSpPr>
          <p:nvPr/>
        </p:nvCxnSpPr>
        <p:spPr>
          <a:xfrm>
            <a:off x="1042658" y="3430850"/>
            <a:ext cx="9294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14" idx="1"/>
          </p:cNvCxnSpPr>
          <p:nvPr/>
        </p:nvCxnSpPr>
        <p:spPr>
          <a:xfrm flipV="1">
            <a:off x="7043403" y="2864642"/>
            <a:ext cx="929474" cy="560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  <a:endCxn id="17" idx="1"/>
          </p:cNvCxnSpPr>
          <p:nvPr/>
        </p:nvCxnSpPr>
        <p:spPr>
          <a:xfrm>
            <a:off x="7043403" y="3424793"/>
            <a:ext cx="929473" cy="57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9169" y="2897176"/>
            <a:ext cx="10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= 0.21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0.7 x 0.3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4260" y="2627243"/>
            <a:ext cx="10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= 0.0126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x 0.2 x 0.3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44260" y="3728635"/>
            <a:ext cx="10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x 0.5 x 0.2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= 0.021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5262" y="4018884"/>
            <a:ext cx="10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x 0 x 0.25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= 0</a:t>
            </a:r>
            <a:endParaRPr lang="en-US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973633" y="2420706"/>
                <a:ext cx="1034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2549"/>
                    </a:solidFill>
                  </a:rPr>
                  <a:t>= 1.89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FF2549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FF2549"/>
                    </a:solidFill>
                  </a:rPr>
                  <a:t>x 0.5 x 0.3</a:t>
                </a:r>
                <a:endParaRPr lang="en-US" sz="1200" dirty="0">
                  <a:solidFill>
                    <a:srgbClr val="FF2549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33" y="2420706"/>
                <a:ext cx="1034589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42" t="-19" r="59" b="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664556" y="3027930"/>
                <a:ext cx="1186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 0.25 x 0.3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= 0.7875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56" y="3027930"/>
                <a:ext cx="118660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1" t="-54" r="23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613744" y="3365862"/>
                <a:ext cx="12437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2549"/>
                    </a:solidFill>
                  </a:rPr>
                  <a:t>= 1.3125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FF2549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FF2549"/>
                    </a:solidFill>
                  </a:rPr>
                  <a:t>x 0.25 x 0.25</a:t>
                </a:r>
                <a:endParaRPr lang="en-US" sz="1200" dirty="0">
                  <a:solidFill>
                    <a:srgbClr val="FF2549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44" y="3365862"/>
                <a:ext cx="124379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8" t="-78" r="24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527225" y="2605289"/>
                <a:ext cx="1357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2549"/>
                    </a:solidFill>
                  </a:rPr>
                  <a:t>= 3.969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FF2549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FF2549"/>
                    </a:solidFill>
                  </a:rPr>
                  <a:t>x 0.7 x 0.3</a:t>
                </a:r>
                <a:endParaRPr lang="en-US" sz="1200" dirty="0">
                  <a:solidFill>
                    <a:srgbClr val="FF2549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25" y="2605289"/>
                <a:ext cx="13573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" t="-112" r="42" b="1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474856" y="3741195"/>
                <a:ext cx="1470831" cy="463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 0.1 x 0.3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= 3.9375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56" y="3741195"/>
                <a:ext cx="1470831" cy="463781"/>
              </a:xfrm>
              <a:prstGeom prst="rect">
                <a:avLst/>
              </a:prstGeom>
              <a:blipFill rotWithShape="1">
                <a:blip r:embed="rId5"/>
                <a:stretch>
                  <a:fillRect l="-35" t="-88" r="4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731149" y="2625127"/>
                <a:ext cx="1162332" cy="463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2549"/>
                    </a:solidFill>
                  </a:rPr>
                  <a:t>= 3.969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FF254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FF2549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rgbClr val="FF2549"/>
                    </a:solidFill>
                  </a:rPr>
                  <a:t>x 0.2 x 0.5</a:t>
                </a:r>
                <a:endParaRPr lang="en-US" sz="1200" dirty="0">
                  <a:solidFill>
                    <a:srgbClr val="FF2549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149" y="2625127"/>
                <a:ext cx="1162332" cy="463781"/>
              </a:xfrm>
              <a:prstGeom prst="rect">
                <a:avLst/>
              </a:prstGeom>
              <a:blipFill rotWithShape="1">
                <a:blip r:embed="rId6"/>
                <a:stretch>
                  <a:fillRect l="-13" t="-8" r="37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638014" y="3731894"/>
                <a:ext cx="1348602" cy="463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 0.5 x 0.1</a:t>
                </a:r>
                <a:endParaRPr lang="en-US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= 1.9845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14" y="3731894"/>
                <a:ext cx="1348602" cy="463781"/>
              </a:xfrm>
              <a:prstGeom prst="rect">
                <a:avLst/>
              </a:prstGeom>
              <a:blipFill rotWithShape="1">
                <a:blip r:embed="rId7"/>
                <a:stretch>
                  <a:fillRect l="-27" t="-137" r="16" b="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135157" y="4457498"/>
            <a:ext cx="295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[RB, NN, CC, RB, NN] 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735930"/>
            <a:ext cx="8246070" cy="3042545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/>
                <a:ea typeface="Times New Roman" panose="02020603050405020304" pitchFamily="18" charset="0"/>
              </a:rPr>
              <a:t>Tiếp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cận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dựa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vào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điển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cố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định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.</a:t>
            </a:r>
            <a:endParaRPr lang="en-US" sz="3600" dirty="0">
              <a:effectLst/>
              <a:ea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ea typeface="Times New Roman" panose="02020603050405020304" pitchFamily="18" charset="0"/>
              </a:rPr>
              <a:t>Tiếp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cận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dựa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vào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thống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kê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thuần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túy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.</a:t>
            </a:r>
            <a:endParaRPr lang="en-US" sz="3600" dirty="0">
              <a:effectLst/>
              <a:ea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ea typeface="Times New Roman" panose="02020603050405020304" pitchFamily="18" charset="0"/>
              </a:rPr>
              <a:t>Tiếp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cận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dựa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trên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cả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hai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phương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pháp</a:t>
            </a:r>
            <a:r>
              <a:rPr lang="en-US" sz="3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ea typeface="Times New Roman" panose="02020603050405020304" pitchFamily="18" charset="0"/>
              </a:rPr>
              <a:t>trên</a:t>
            </a:r>
            <a:endParaRPr lang="en-US" sz="3600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pp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78769"/>
            <a:ext cx="8246070" cy="3199706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So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dài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(Longest Matching)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ea typeface="Times New Roman" panose="02020603050405020304" pitchFamily="18" charset="0"/>
              </a:rPr>
              <a:t>So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cực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(Maximum Matching)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Times New Roman" panose="02020603050405020304" pitchFamily="18" charset="0"/>
              </a:rPr>
              <a:t>Mô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Markov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ẩn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(Hidden Markov Models- HMM)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cải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(Transformation-based Learning – TBL)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Times New Roman" panose="02020603050405020304" pitchFamily="18" charset="0"/>
              </a:rPr>
              <a:t>Chuyển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trọng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hữu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(Weighted Finite State Transducer – WFST)</a:t>
            </a:r>
            <a:br>
              <a:rPr lang="en-US" sz="2400" dirty="0">
                <a:effectLst/>
                <a:ea typeface="Times New Roman" panose="02020603050405020304" pitchFamily="18" charset="0"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57338"/>
            <a:ext cx="8246070" cy="3221138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Phân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tích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hình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thái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(morphological analysis):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Phân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tích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phụ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tố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dirty="0" err="1">
                <a:ea typeface="Calibri" panose="020F0502020204030204" pitchFamily="34" charset="0"/>
                <a:cs typeface="Cordia New" panose="020B0304020202020204" pitchFamily="34" charset="-34"/>
              </a:rPr>
              <a:t>n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hận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diện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tên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riêng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dirty="0" err="1">
                <a:ea typeface="Calibri" panose="020F0502020204030204" pitchFamily="34" charset="0"/>
                <a:cs typeface="Cordia New" panose="020B0304020202020204" pitchFamily="34" charset="-34"/>
              </a:rPr>
              <a:t>n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hận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diện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ranh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giới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ngữ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dirty="0" err="1">
                <a:ea typeface="Calibri" panose="020F0502020204030204" pitchFamily="34" charset="0"/>
                <a:cs typeface="Cordia New" panose="020B0304020202020204" pitchFamily="34" charset="-34"/>
              </a:rPr>
              <a:t>p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hân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tích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ngữ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pháp</a:t>
            </a:r>
            <a:r>
              <a:rPr lang="en-US" dirty="0"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dirty="0" err="1">
                <a:ea typeface="Calibri" panose="020F0502020204030204" pitchFamily="34" charset="0"/>
                <a:cs typeface="Cordia New" panose="020B0304020202020204" pitchFamily="34" charset="-34"/>
              </a:rPr>
              <a:t>g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án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nhãn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từ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loại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dirty="0" err="1">
                <a:ea typeface="Calibri" panose="020F0502020204030204" pitchFamily="34" charset="0"/>
                <a:cs typeface="Cordia New" panose="020B0304020202020204" pitchFamily="34" charset="-34"/>
              </a:rPr>
              <a:t>g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án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nhãn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ranh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giới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ngữ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, </a:t>
            </a:r>
            <a:r>
              <a:rPr lang="en-US" dirty="0" err="1">
                <a:ea typeface="Calibri" panose="020F0502020204030204" pitchFamily="34" charset="0"/>
                <a:cs typeface="Cordia New" panose="020B0304020202020204" pitchFamily="34" charset="-34"/>
              </a:rPr>
              <a:t>g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án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nhãn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quan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hệ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cú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pháp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  <a:endParaRPr lang="en-US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Xử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lý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văn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bản</a:t>
            </a:r>
            <a:r>
              <a:rPr lang="en-US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Kiểm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lỗi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chính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tả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k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iểm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lỗi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văn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phạm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p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hân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văn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bản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t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óm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tắt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văn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bản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h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iểu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văn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bản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k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hai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văn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bản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Yêu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cầu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từ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điển</a:t>
            </a:r>
            <a:endParaRPr lang="en-US" sz="2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Chuỗi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đầu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vào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đã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tách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các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dấu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câu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và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âm</a:t>
            </a:r>
            <a:r>
              <a:rPr lang="en-US" sz="24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tiết</a:t>
            </a:r>
            <a:endParaRPr lang="en-US" sz="2400" dirty="0"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US" sz="2400" dirty="0" err="1">
                <a:effectLst/>
                <a:ea typeface="Times New Roman" panose="02020603050405020304" pitchFamily="18" charset="0"/>
              </a:rPr>
              <a:t>Tư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tưởng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toán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lam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Times New Roman" panose="02020603050405020304" pitchFamily="18" charset="0"/>
              </a:rPr>
              <a:t>Đi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trái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sang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sang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trái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dài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dừng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duyệt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hết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phức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tạp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: O(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n,V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: 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		- n: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âm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tiết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chuỗi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		- V: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điển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8738"/>
            <a:ext cx="8246070" cy="3449737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ea typeface="Times New Roman" panose="02020603050405020304" pitchFamily="18" charset="0"/>
              </a:rPr>
              <a:t>Begin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Cho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chuỗi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[w_0 w_1….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w_n-1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]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words = []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s = 0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e = n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Khi [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w_s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….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w_e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]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: e = e – 1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words = words + [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w_s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…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w_e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]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s = e + 1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e &lt; n: Quay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(4)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chuỗi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tách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words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457200"/>
            <a:r>
              <a:rPr lang="en-US" sz="2000" dirty="0">
                <a:effectLst/>
                <a:ea typeface="Times New Roman" panose="02020603050405020304" pitchFamily="18" charset="0"/>
              </a:rPr>
              <a:t>End 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805" y="1449705"/>
            <a:ext cx="427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môn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947" y="1988137"/>
            <a:ext cx="46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Dictionary: {“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môn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học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”: 0, “môn”:1, “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học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”: 2, “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xử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lý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”: 3, “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ngôn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ngữ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”: 4, “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tự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nhiên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”: 5}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35"/>
          <p:cNvGraphicFramePr>
            <a:graphicFrameLocks noGrp="1"/>
          </p:cNvGraphicFramePr>
          <p:nvPr/>
        </p:nvGraphicFramePr>
        <p:xfrm>
          <a:off x="362726" y="2698442"/>
          <a:ext cx="8368665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1963420"/>
                <a:gridCol w="2556510"/>
                <a:gridCol w="3108960"/>
              </a:tblGrid>
              <a:tr h="3598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Bước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tách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chuỗi có được sau tách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môn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học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xử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lý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ngôn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ngữ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tự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nhiên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môn_học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9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xử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lý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Ngôn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ngữ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tự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nhiên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môn_học xử_lý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9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ngôn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ngữ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tự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nhiên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sym typeface="+mn-ea"/>
                        </a:rPr>
                        <a:t>môn_học xử_lý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ngôn_ngữ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9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tự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nhiên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sym typeface="+mn-ea"/>
                        </a:rPr>
                        <a:t>môn_học xử_lý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sym typeface="+mn-ea"/>
                        </a:rPr>
                        <a:t>ngôn_ngữ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tự_nhiên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946" y="4773986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sz="1800" dirty="0" err="1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môn_học</a:t>
            </a:r>
            <a:r>
              <a:rPr lang="en-US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xử_lý</a:t>
            </a:r>
            <a:r>
              <a:rPr lang="en-US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ngôn_ngữ</a:t>
            </a:r>
            <a:r>
              <a:rPr lang="en-US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tự_nhiên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78744"/>
            <a:ext cx="8246070" cy="33997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vi-VN" b="0" i="0" dirty="0">
                <a:effectLst/>
                <a:latin typeface="Arial" panose="020B0604020202020204" pitchFamily="34" charset="0"/>
              </a:rPr>
              <a:t>Trong ngôn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học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ngữ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liệu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gán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nhãn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loại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qua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đánh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dấu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trong văn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bản</a:t>
            </a:r>
            <a:r>
              <a:rPr lang="vi-VN" b="0" i="0" dirty="0">
                <a:effectLst/>
                <a:latin typeface="Arial" panose="020B0604020202020204" pitchFamily="34" charset="0"/>
              </a:rPr>
              <a:t> tương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ứng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loại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nào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dựa</a:t>
            </a:r>
            <a:r>
              <a:rPr lang="vi-VN" b="0" i="0" dirty="0">
                <a:effectLst/>
                <a:latin typeface="Arial" panose="020B0604020202020204" pitchFamily="34" charset="0"/>
              </a:rPr>
              <a:t> theo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định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nghĩa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bối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cảnh</a:t>
            </a:r>
            <a:r>
              <a:rPr lang="vi-VN" b="0" i="0" dirty="0">
                <a:effectLst/>
                <a:latin typeface="Arial" panose="020B0604020202020204" pitchFamily="34" charset="0"/>
              </a:rPr>
              <a:t> văn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phạm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từ</a:t>
            </a:r>
            <a:r>
              <a:rPr lang="vi-VN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effectLst/>
                <a:latin typeface="Arial" panose="020B0604020202020204" pitchFamily="34" charset="0"/>
              </a:rPr>
              <a:t>đó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5089</Words>
  <Application>WPS Presentation</Application>
  <PresentationFormat>On-screen Show (16:9)</PresentationFormat>
  <Paragraphs>582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Calibri</vt:lpstr>
      <vt:lpstr>Cordia New</vt:lpstr>
      <vt:lpstr>Microsoft Sans Serif</vt:lpstr>
      <vt:lpstr>Microsoft YaHei</vt:lpstr>
      <vt:lpstr>Arial Unicode MS</vt:lpstr>
      <vt:lpstr>apple color emoji</vt:lpstr>
      <vt:lpstr>Segoe Print</vt:lpstr>
      <vt:lpstr>helvetica neue</vt:lpstr>
      <vt:lpstr>Cambria Math</vt:lpstr>
      <vt:lpstr>Office Theme</vt:lpstr>
      <vt:lpstr>POS Tagging dùng Hidden Markov Model</vt:lpstr>
      <vt:lpstr>Tách từ</vt:lpstr>
      <vt:lpstr>Các hướng tiếp cận</vt:lpstr>
      <vt:lpstr>Một số pp tách từ</vt:lpstr>
      <vt:lpstr>Ứng dụng của tách từ</vt:lpstr>
      <vt:lpstr>Longest match</vt:lpstr>
      <vt:lpstr>Thuật toán LM</vt:lpstr>
      <vt:lpstr>Ví dụ</vt:lpstr>
      <vt:lpstr>POS tagging</vt:lpstr>
      <vt:lpstr>Phương pháp POS tagging</vt:lpstr>
      <vt:lpstr>Markov chain</vt:lpstr>
      <vt:lpstr>Ví dụ về Markov chain</vt:lpstr>
      <vt:lpstr>Hidden Markov Model</vt:lpstr>
      <vt:lpstr>In a nutshell (HMM)</vt:lpstr>
      <vt:lpstr>HMM làm rõ</vt:lpstr>
      <vt:lpstr>Ý tưởng HMM</vt:lpstr>
      <vt:lpstr>Toán của HMM</vt:lpstr>
      <vt:lpstr>Các khả năng</vt:lpstr>
      <vt:lpstr>HMM trong NLP</vt:lpstr>
      <vt:lpstr>Vấn đề</vt:lpstr>
      <vt:lpstr>Thuật toán viterbi</vt:lpstr>
      <vt:lpstr>Quá trình tính toán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leqh2</cp:lastModifiedBy>
  <cp:revision>4</cp:revision>
  <dcterms:created xsi:type="dcterms:W3CDTF">2017-08-01T15:40:00Z</dcterms:created>
  <dcterms:modified xsi:type="dcterms:W3CDTF">2021-12-28T15:22:46Z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F2030DCFF24040A7A534185A091D2EA8</vt:lpwstr>
  </property>
  <property fmtid="{D5CDD505-2E9C-101B-9397-08002B2CF9AE}" pid="3" name="KSOProductBuildVer">
    <vt:lpwstr>1033-11.2.0.10426</vt:lpwstr>
  </property>
</Properties>
</file>