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1"/>
  </p:notesMasterIdLst>
  <p:sldIdLst>
    <p:sldId id="356" r:id="rId3"/>
    <p:sldId id="348" r:id="rId4"/>
    <p:sldId id="347" r:id="rId5"/>
    <p:sldId id="298" r:id="rId6"/>
    <p:sldId id="362" r:id="rId7"/>
    <p:sldId id="363" r:id="rId8"/>
    <p:sldId id="364" r:id="rId9"/>
    <p:sldId id="260" r:id="rId10"/>
    <p:sldId id="365" r:id="rId11"/>
    <p:sldId id="366" r:id="rId12"/>
    <p:sldId id="367" r:id="rId13"/>
    <p:sldId id="368" r:id="rId14"/>
    <p:sldId id="315" r:id="rId15"/>
    <p:sldId id="369" r:id="rId16"/>
    <p:sldId id="370" r:id="rId17"/>
    <p:sldId id="361" r:id="rId18"/>
    <p:sldId id="310"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CFE"/>
    <a:srgbClr val="0587AF"/>
    <a:srgbClr val="19A5BE"/>
    <a:srgbClr val="53C3CD"/>
    <a:srgbClr val="262626"/>
    <a:srgbClr val="44B6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autoAdjust="0"/>
    <p:restoredTop sz="94660"/>
  </p:normalViewPr>
  <p:slideViewPr>
    <p:cSldViewPr snapToGrid="0" showGuides="1">
      <p:cViewPr varScale="1">
        <p:scale>
          <a:sx n="79" d="100"/>
          <a:sy n="79" d="100"/>
        </p:scale>
        <p:origin x="926" y="72"/>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 y="2358083"/>
            <a:ext cx="12191999" cy="830997"/>
          </a:xfrm>
          <a:prstGeom prst="rect">
            <a:avLst/>
          </a:prstGeom>
          <a:noFill/>
        </p:spPr>
        <p:txBody>
          <a:bodyPr wrap="square" rtlCol="0" anchor="ctr">
            <a:spAutoFit/>
          </a:bodyPr>
          <a:lstStyle/>
          <a:p>
            <a:pPr algn="ctr"/>
            <a:r>
              <a:rPr lang="en-US" sz="4800" dirty="0">
                <a:solidFill>
                  <a:schemeClr val="bg1"/>
                </a:solidFill>
                <a:effectLst>
                  <a:outerShdw blurRad="38100" dist="38100" dir="2700000" algn="tl">
                    <a:srgbClr val="000000">
                      <a:alpha val="43137"/>
                    </a:srgbClr>
                  </a:outerShdw>
                </a:effectLst>
                <a:latin typeface="Bahnschrift" panose="020B0502040204020203" pitchFamily="34" charset="0"/>
                <a:cs typeface="Times New Roman" panose="02020603050405020304" pitchFamily="18" charset="0"/>
              </a:rPr>
              <a:t>Project on Software Engineering </a:t>
            </a:r>
          </a:p>
        </p:txBody>
      </p:sp>
      <p:pic>
        <p:nvPicPr>
          <p:cNvPr id="2" name="Picture 1" descr="Hình ảnh">
            <a:extLst>
              <a:ext uri="{FF2B5EF4-FFF2-40B4-BE49-F238E27FC236}">
                <a16:creationId xmlns:a16="http://schemas.microsoft.com/office/drawing/2014/main" id="{2AB897E2-1183-86DB-DBD3-022FBC78D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07" y="190730"/>
            <a:ext cx="1214005" cy="12938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ình ảnh">
            <a:extLst>
              <a:ext uri="{FF2B5EF4-FFF2-40B4-BE49-F238E27FC236}">
                <a16:creationId xmlns:a16="http://schemas.microsoft.com/office/drawing/2014/main" id="{A5A6FB90-D72A-7571-3A2F-169A1D2AA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7023" y="190730"/>
            <a:ext cx="1227570" cy="13769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E66F47F-4D54-D8DE-A85B-D38466693340}"/>
              </a:ext>
            </a:extLst>
          </p:cNvPr>
          <p:cNvSpPr txBox="1"/>
          <p:nvPr/>
        </p:nvSpPr>
        <p:spPr>
          <a:xfrm>
            <a:off x="3197743" y="3429000"/>
            <a:ext cx="6097772" cy="466025"/>
          </a:xfrm>
          <a:prstGeom prst="rect">
            <a:avLst/>
          </a:prstGeom>
          <a:noFill/>
        </p:spPr>
        <p:txBody>
          <a:bodyPr wrap="square">
            <a:spAutoFit/>
          </a:bodyPr>
          <a:lstStyle/>
          <a:p>
            <a:pPr marL="0" marR="441325" indent="0" algn="ctr">
              <a:lnSpc>
                <a:spcPct val="112000"/>
              </a:lnSpc>
              <a:spcBef>
                <a:spcPts val="0"/>
              </a:spcBef>
              <a:spcAft>
                <a:spcPts val="800"/>
              </a:spcAft>
            </a:pPr>
            <a:r>
              <a:rPr lang="en-US" sz="2400" b="1" dirty="0">
                <a:solidFill>
                  <a:schemeClr val="bg1"/>
                </a:solidFill>
                <a:effectLst/>
                <a:latin typeface="Bahnschrift Condensed" panose="020B0502040204020203" pitchFamily="34" charset="0"/>
                <a:ea typeface="Times New Roman" panose="02020603050405020304" pitchFamily="18" charset="0"/>
                <a:cs typeface="Times New Roman" panose="02020603050405020304" pitchFamily="18" charset="0"/>
              </a:rPr>
              <a:t>Decentralized NFT Marketplace Website</a:t>
            </a:r>
            <a:endParaRPr lang="en-US" sz="2400" dirty="0">
              <a:solidFill>
                <a:schemeClr val="bg1"/>
              </a:solidFill>
              <a:effectLst/>
              <a:latin typeface="Bahnschrift Condensed" panose="020B0502040204020203" pitchFamily="34" charset="0"/>
              <a:ea typeface="Times New Roman" panose="02020603050405020304" pitchFamily="18" charset="0"/>
              <a:cs typeface="Times New Roman" panose="02020603050405020304" pitchFamily="18" charset="0"/>
            </a:endParaRPr>
          </a:p>
        </p:txBody>
      </p:sp>
      <p:graphicFrame>
        <p:nvGraphicFramePr>
          <p:cNvPr id="13" name="Table 24">
            <a:extLst>
              <a:ext uri="{FF2B5EF4-FFF2-40B4-BE49-F238E27FC236}">
                <a16:creationId xmlns:a16="http://schemas.microsoft.com/office/drawing/2014/main" id="{6509251E-E94F-1782-E298-1EF84511A93D}"/>
              </a:ext>
            </a:extLst>
          </p:cNvPr>
          <p:cNvGraphicFramePr>
            <a:graphicFrameLocks noGrp="1"/>
          </p:cNvGraphicFramePr>
          <p:nvPr>
            <p:extLst>
              <p:ext uri="{D42A27DB-BD31-4B8C-83A1-F6EECF244321}">
                <p14:modId xmlns:p14="http://schemas.microsoft.com/office/powerpoint/2010/main" val="479549204"/>
              </p:ext>
            </p:extLst>
          </p:nvPr>
        </p:nvGraphicFramePr>
        <p:xfrm>
          <a:off x="6096000" y="4513052"/>
          <a:ext cx="4387702" cy="1798320"/>
        </p:xfrm>
        <a:graphic>
          <a:graphicData uri="http://schemas.openxmlformats.org/drawingml/2006/table">
            <a:tbl>
              <a:tblPr firstRow="1" bandRow="1"/>
              <a:tblGrid>
                <a:gridCol w="4387702">
                  <a:extLst>
                    <a:ext uri="{9D8B030D-6E8A-4147-A177-3AD203B41FA5}">
                      <a16:colId xmlns:a16="http://schemas.microsoft.com/office/drawing/2014/main" val="504013163"/>
                    </a:ext>
                  </a:extLst>
                </a:gridCol>
              </a:tblGrid>
              <a:tr h="686805">
                <a:tc>
                  <a:txBody>
                    <a:bodyPr/>
                    <a:lstStyle/>
                    <a:p>
                      <a:pPr algn="r"/>
                      <a:r>
                        <a:rPr lang="en-US" sz="1400" dirty="0">
                          <a:solidFill>
                            <a:schemeClr val="bg1"/>
                          </a:solidFill>
                          <a:latin typeface="Bahnschrift" panose="020B0502040204020203" pitchFamily="34" charset="0"/>
                          <a:cs typeface="Times New Roman" panose="02020603050405020304" pitchFamily="18" charset="0"/>
                        </a:rPr>
                        <a:t>Lecturer: Dr. </a:t>
                      </a:r>
                      <a:r>
                        <a:rPr lang="en-US" sz="1400" dirty="0" err="1">
                          <a:solidFill>
                            <a:schemeClr val="bg1"/>
                          </a:solidFill>
                          <a:latin typeface="Bahnschrift" panose="020B0502040204020203" pitchFamily="34" charset="0"/>
                          <a:cs typeface="Times New Roman" panose="02020603050405020304" pitchFamily="18" charset="0"/>
                        </a:rPr>
                        <a:t>Nguyễn</a:t>
                      </a:r>
                      <a:r>
                        <a:rPr lang="en-US" sz="1400" dirty="0">
                          <a:solidFill>
                            <a:schemeClr val="bg1"/>
                          </a:solidFill>
                          <a:latin typeface="Bahnschrift" panose="020B0502040204020203" pitchFamily="34" charset="0"/>
                          <a:cs typeface="Times New Roman" panose="02020603050405020304" pitchFamily="18" charset="0"/>
                        </a:rPr>
                        <a:t> </a:t>
                      </a:r>
                      <a:r>
                        <a:rPr lang="en-US" sz="1400" dirty="0" err="1">
                          <a:solidFill>
                            <a:schemeClr val="bg1"/>
                          </a:solidFill>
                          <a:latin typeface="Bahnschrift" panose="020B0502040204020203" pitchFamily="34" charset="0"/>
                          <a:cs typeface="Times New Roman" panose="02020603050405020304" pitchFamily="18" charset="0"/>
                        </a:rPr>
                        <a:t>Thiên</a:t>
                      </a:r>
                      <a:r>
                        <a:rPr lang="en-US" sz="1400" dirty="0">
                          <a:solidFill>
                            <a:schemeClr val="bg1"/>
                          </a:solidFill>
                          <a:latin typeface="Bahnschrift" panose="020B0502040204020203" pitchFamily="34" charset="0"/>
                          <a:cs typeface="Times New Roman" panose="02020603050405020304" pitchFamily="18" charset="0"/>
                        </a:rPr>
                        <a:t> </a:t>
                      </a:r>
                      <a:r>
                        <a:rPr lang="en-US" sz="1400" dirty="0" err="1">
                          <a:solidFill>
                            <a:schemeClr val="bg1"/>
                          </a:solidFill>
                          <a:latin typeface="Bahnschrift" panose="020B0502040204020203" pitchFamily="34" charset="0"/>
                          <a:cs typeface="Times New Roman" panose="02020603050405020304" pitchFamily="18" charset="0"/>
                        </a:rPr>
                        <a:t>Bảo</a:t>
                      </a:r>
                      <a:endParaRPr lang="en-US" sz="1400" dirty="0">
                        <a:solidFill>
                          <a:schemeClr val="bg1"/>
                        </a:solidFill>
                        <a:latin typeface="Bahnschrift" panose="020B0502040204020203" pitchFamily="34" charset="0"/>
                        <a:cs typeface="Times New Roman" panose="02020603050405020304" pitchFamily="18" charset="0"/>
                      </a:endParaRPr>
                    </a:p>
                    <a:p>
                      <a:pPr algn="l"/>
                      <a:r>
                        <a:rPr lang="vi-VN" sz="1400" dirty="0">
                          <a:solidFill>
                            <a:schemeClr val="bg1"/>
                          </a:solidFill>
                          <a:latin typeface="Bahnschrift" panose="020B0502040204020203" pitchFamily="34" charset="0"/>
                          <a:cs typeface="Times New Roman" panose="02020603050405020304" pitchFamily="18" charset="0"/>
                        </a:rPr>
                        <a:t>Members</a:t>
                      </a:r>
                      <a:endParaRPr lang="en-US" sz="1400" dirty="0">
                        <a:solidFill>
                          <a:schemeClr val="bg1"/>
                        </a:solidFill>
                        <a:latin typeface="Bahnschrift" panose="020B0502040204020203" pitchFamily="34" charset="0"/>
                        <a:cs typeface="Times New Roman" panose="02020603050405020304" pitchFamily="18" charset="0"/>
                      </a:endParaRPr>
                    </a:p>
                    <a:p>
                      <a:pPr algn="l"/>
                      <a:endParaRPr lang="en-US" sz="1400" dirty="0">
                        <a:solidFill>
                          <a:schemeClr val="bg1"/>
                        </a:solidFill>
                        <a:latin typeface="Bahnschrift" panose="020B0502040204020203" pitchFamily="34" charset="0"/>
                        <a:cs typeface="Times New Roman" panose="02020603050405020304" pitchFamily="18" charset="0"/>
                      </a:endParaRPr>
                    </a:p>
                    <a:p>
                      <a:pPr algn="l"/>
                      <a:r>
                        <a:rPr lang="en-US" sz="1400" dirty="0">
                          <a:solidFill>
                            <a:schemeClr val="bg1"/>
                          </a:solidFill>
                          <a:latin typeface="Bahnschrift" panose="020B0502040204020203" pitchFamily="34" charset="0"/>
                        </a:rPr>
                        <a:t>1.  </a:t>
                      </a:r>
                      <a:r>
                        <a:rPr lang="en-US" sz="1400" dirty="0" err="1">
                          <a:solidFill>
                            <a:schemeClr val="bg1"/>
                          </a:solidFill>
                          <a:latin typeface="Bahnschrift" panose="020B0502040204020203" pitchFamily="34" charset="0"/>
                        </a:rPr>
                        <a:t>Nguyễn</a:t>
                      </a:r>
                      <a:r>
                        <a:rPr lang="en-US" sz="1400" dirty="0">
                          <a:solidFill>
                            <a:schemeClr val="bg1"/>
                          </a:solidFill>
                          <a:latin typeface="Bahnschrift" panose="020B0502040204020203" pitchFamily="34" charset="0"/>
                        </a:rPr>
                        <a:t> </a:t>
                      </a:r>
                      <a:r>
                        <a:rPr lang="en-US" sz="1400" dirty="0" err="1">
                          <a:solidFill>
                            <a:schemeClr val="bg1"/>
                          </a:solidFill>
                          <a:latin typeface="Bahnschrift" panose="020B0502040204020203" pitchFamily="34" charset="0"/>
                        </a:rPr>
                        <a:t>Hồ</a:t>
                      </a:r>
                      <a:r>
                        <a:rPr lang="en-US" sz="1400" dirty="0">
                          <a:solidFill>
                            <a:schemeClr val="bg1"/>
                          </a:solidFill>
                          <a:latin typeface="Bahnschrift" panose="020B0502040204020203" pitchFamily="34" charset="0"/>
                        </a:rPr>
                        <a:t> </a:t>
                      </a:r>
                      <a:r>
                        <a:rPr lang="en-US" sz="1400" dirty="0" err="1">
                          <a:solidFill>
                            <a:schemeClr val="bg1"/>
                          </a:solidFill>
                          <a:latin typeface="Bahnschrift" panose="020B0502040204020203" pitchFamily="34" charset="0"/>
                        </a:rPr>
                        <a:t>Quốc</a:t>
                      </a:r>
                      <a:r>
                        <a:rPr lang="en-US" sz="1400" dirty="0">
                          <a:solidFill>
                            <a:schemeClr val="bg1"/>
                          </a:solidFill>
                          <a:latin typeface="Bahnschrift" panose="020B0502040204020203" pitchFamily="34" charset="0"/>
                        </a:rPr>
                        <a:t> </a:t>
                      </a:r>
                      <a:r>
                        <a:rPr lang="en-US" sz="1400" dirty="0" err="1">
                          <a:solidFill>
                            <a:schemeClr val="bg1"/>
                          </a:solidFill>
                          <a:latin typeface="Bahnschrift" panose="020B0502040204020203" pitchFamily="34" charset="0"/>
                        </a:rPr>
                        <a:t>Bảo</a:t>
                      </a:r>
                      <a:r>
                        <a:rPr lang="en-US" sz="1400" dirty="0">
                          <a:solidFill>
                            <a:schemeClr val="bg1"/>
                          </a:solidFill>
                          <a:latin typeface="Bahnschrift" panose="020B0502040204020203" pitchFamily="34" charset="0"/>
                        </a:rPr>
                        <a:t> - 19110070</a:t>
                      </a:r>
                    </a:p>
                    <a:p>
                      <a:pPr algn="l"/>
                      <a:r>
                        <a:rPr lang="en-US" sz="1400" dirty="0">
                          <a:solidFill>
                            <a:schemeClr val="bg1"/>
                          </a:solidFill>
                          <a:latin typeface="Bahnschrift" panose="020B0502040204020203" pitchFamily="34" charset="0"/>
                        </a:rPr>
                        <a:t>2. </a:t>
                      </a:r>
                      <a:r>
                        <a:rPr lang="en-US" sz="1400" dirty="0" err="1">
                          <a:solidFill>
                            <a:schemeClr val="bg1"/>
                          </a:solidFill>
                          <a:latin typeface="Bahnschrift" panose="020B0502040204020203" pitchFamily="34" charset="0"/>
                        </a:rPr>
                        <a:t>Nguyễn</a:t>
                      </a:r>
                      <a:r>
                        <a:rPr lang="en-US" sz="1400" dirty="0">
                          <a:solidFill>
                            <a:schemeClr val="bg1"/>
                          </a:solidFill>
                          <a:latin typeface="Bahnschrift" panose="020B0502040204020203" pitchFamily="34" charset="0"/>
                        </a:rPr>
                        <a:t> </a:t>
                      </a:r>
                      <a:r>
                        <a:rPr lang="en-US" sz="1400" dirty="0" err="1">
                          <a:solidFill>
                            <a:schemeClr val="bg1"/>
                          </a:solidFill>
                          <a:latin typeface="Bahnschrift" panose="020B0502040204020203" pitchFamily="34" charset="0"/>
                        </a:rPr>
                        <a:t>Quốc</a:t>
                      </a:r>
                      <a:r>
                        <a:rPr lang="en-US" sz="1400" dirty="0">
                          <a:solidFill>
                            <a:schemeClr val="bg1"/>
                          </a:solidFill>
                          <a:latin typeface="Bahnschrift" panose="020B0502040204020203" pitchFamily="34" charset="0"/>
                        </a:rPr>
                        <a:t> </a:t>
                      </a:r>
                      <a:r>
                        <a:rPr lang="en-US" sz="1400" dirty="0" err="1">
                          <a:solidFill>
                            <a:schemeClr val="bg1"/>
                          </a:solidFill>
                          <a:latin typeface="Bahnschrift" panose="020B0502040204020203" pitchFamily="34" charset="0"/>
                        </a:rPr>
                        <a:t>Hoàng</a:t>
                      </a:r>
                      <a:r>
                        <a:rPr lang="en-US" sz="1400" dirty="0">
                          <a:solidFill>
                            <a:schemeClr val="bg1"/>
                          </a:solidFill>
                          <a:latin typeface="Bahnschrift" panose="020B0502040204020203" pitchFamily="34" charset="0"/>
                        </a:rPr>
                        <a:t> - 19110128</a:t>
                      </a:r>
                    </a:p>
                    <a:p>
                      <a:pPr algn="l"/>
                      <a:endParaRPr lang="en-VN" dirty="0">
                        <a:solidFill>
                          <a:schemeClr val="bg1"/>
                        </a:solidFill>
                        <a:latin typeface="Bahnschrift" panose="020B0502040204020203"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17690370"/>
                  </a:ext>
                </a:extLst>
              </a:tr>
              <a:tr h="338554">
                <a:tc>
                  <a:txBody>
                    <a:bodyPr/>
                    <a:lstStyle/>
                    <a:p>
                      <a:pPr algn="l"/>
                      <a:endParaRPr lang="en-VN" dirty="0">
                        <a:solidFill>
                          <a:schemeClr val="bg1"/>
                        </a:solidFill>
                        <a:latin typeface="Bahnschrift" panose="020B0502040204020203"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3599086"/>
                  </a:ext>
                </a:extLst>
              </a:tr>
            </a:tbl>
          </a:graphicData>
        </a:graphic>
      </p:graphicFrame>
    </p:spTree>
    <p:extLst>
      <p:ext uri="{BB962C8B-B14F-4D97-AF65-F5344CB8AC3E}">
        <p14:creationId xmlns:p14="http://schemas.microsoft.com/office/powerpoint/2010/main" val="2637474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C9C123-85CC-F5D0-7505-4B7E42536DC0}"/>
              </a:ext>
            </a:extLst>
          </p:cNvPr>
          <p:cNvSpPr txBox="1"/>
          <p:nvPr/>
        </p:nvSpPr>
        <p:spPr>
          <a:xfrm>
            <a:off x="0" y="1230417"/>
            <a:ext cx="5115684" cy="1015663"/>
          </a:xfrm>
          <a:prstGeom prst="rect">
            <a:avLst/>
          </a:prstGeom>
          <a:noFill/>
        </p:spPr>
        <p:txBody>
          <a:bodyPr wrap="square" lIns="108000" rIns="108000" rtlCol="0">
            <a:spAutoFit/>
          </a:bodyPr>
          <a:lstStyle/>
          <a:p>
            <a:r>
              <a:rPr lang="en-US" altLang="ko-KR" sz="6000" dirty="0">
                <a:solidFill>
                  <a:schemeClr val="accent2"/>
                </a:solidFill>
                <a:latin typeface="Aharoni" panose="02010803020104030203" pitchFamily="2" charset="-79"/>
                <a:cs typeface="Aharoni" panose="02010803020104030203" pitchFamily="2" charset="-79"/>
              </a:rPr>
              <a:t>What is NFT ?</a:t>
            </a:r>
            <a:endParaRPr lang="ko-KR" altLang="en-US" sz="6000" dirty="0">
              <a:solidFill>
                <a:schemeClr val="accent2"/>
              </a:solidFill>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288542A-114B-F450-A46C-42E8998A4828}"/>
              </a:ext>
            </a:extLst>
          </p:cNvPr>
          <p:cNvSpPr txBox="1"/>
          <p:nvPr/>
        </p:nvSpPr>
        <p:spPr>
          <a:xfrm>
            <a:off x="4645767" y="2774109"/>
            <a:ext cx="7546233" cy="1309782"/>
          </a:xfrm>
          <a:prstGeom prst="rect">
            <a:avLst/>
          </a:prstGeom>
          <a:noFill/>
        </p:spPr>
        <p:txBody>
          <a:bodyPr wrap="square">
            <a:spAutoFit/>
          </a:bodyPr>
          <a:lstStyle/>
          <a:p>
            <a:pPr marR="441325" lvl="0" algn="just">
              <a:lnSpc>
                <a:spcPct val="112000"/>
              </a:lnSpc>
              <a:spcBef>
                <a:spcPts val="0"/>
              </a:spcBef>
              <a:spcAft>
                <a:spcPts val="25"/>
              </a:spcAft>
            </a:pPr>
            <a:r>
              <a:rPr lang="en-US" sz="1800" dirty="0">
                <a:solidFill>
                  <a:schemeClr val="bg1"/>
                </a:solidFill>
                <a:effectLst/>
                <a:latin typeface="Times New Roman" panose="02020603050405020304" pitchFamily="18" charset="0"/>
                <a:ea typeface="Times New Roman" panose="02020603050405020304" pitchFamily="18" charset="0"/>
              </a:rPr>
              <a:t>NFT stands for non-fungible token. Non-fungible is an economic term that you could use to describe things like your furniture, a song file, or your computer. These things are not interchangeable for other items because they have unique properties.</a:t>
            </a:r>
            <a:endParaRPr lang="en-US" dirty="0">
              <a:solidFill>
                <a:schemeClr val="bg1"/>
              </a:solidFill>
            </a:endParaRPr>
          </a:p>
        </p:txBody>
      </p:sp>
    </p:spTree>
    <p:extLst>
      <p:ext uri="{BB962C8B-B14F-4D97-AF65-F5344CB8AC3E}">
        <p14:creationId xmlns:p14="http://schemas.microsoft.com/office/powerpoint/2010/main" val="460428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E385AA-C1CE-E53C-C515-915297A3335A}"/>
              </a:ext>
            </a:extLst>
          </p:cNvPr>
          <p:cNvSpPr txBox="1"/>
          <p:nvPr/>
        </p:nvSpPr>
        <p:spPr>
          <a:xfrm>
            <a:off x="1449421" y="325745"/>
            <a:ext cx="9834664" cy="1015663"/>
          </a:xfrm>
          <a:prstGeom prst="rect">
            <a:avLst/>
          </a:prstGeom>
          <a:noFill/>
        </p:spPr>
        <p:txBody>
          <a:bodyPr wrap="square" lIns="108000" rIns="108000" rtlCol="0">
            <a:spAutoFit/>
          </a:bodyPr>
          <a:lstStyle/>
          <a:p>
            <a:r>
              <a:rPr lang="en-US" altLang="ko-KR" sz="6000" dirty="0">
                <a:solidFill>
                  <a:schemeClr val="accent3"/>
                </a:solidFill>
                <a:latin typeface="Aharoni" panose="02010803020104030203" pitchFamily="2" charset="-79"/>
                <a:cs typeface="Aharoni" panose="02010803020104030203" pitchFamily="2" charset="-79"/>
              </a:rPr>
              <a:t>WHY IS NFT IMPORTANT</a:t>
            </a:r>
            <a:endParaRPr lang="ko-KR" altLang="en-US" sz="6000" dirty="0">
              <a:solidFill>
                <a:schemeClr val="accent3"/>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96FC4B9D-5E37-5BEB-A042-A9336449A6DF}"/>
              </a:ext>
            </a:extLst>
          </p:cNvPr>
          <p:cNvSpPr txBox="1"/>
          <p:nvPr/>
        </p:nvSpPr>
        <p:spPr>
          <a:xfrm>
            <a:off x="1247572" y="1940209"/>
            <a:ext cx="9958692" cy="1619995"/>
          </a:xfrm>
          <a:prstGeom prst="rect">
            <a:avLst/>
          </a:prstGeom>
          <a:noFill/>
        </p:spPr>
        <p:txBody>
          <a:bodyPr wrap="square">
            <a:spAutoFit/>
          </a:bodyPr>
          <a:lstStyle/>
          <a:p>
            <a:pPr marR="441325" lvl="0" algn="just">
              <a:lnSpc>
                <a:spcPct val="112000"/>
              </a:lnSpc>
              <a:spcBef>
                <a:spcPts val="0"/>
              </a:spcBef>
              <a:spcAft>
                <a:spcPts val="25"/>
              </a:spcAft>
            </a:pPr>
            <a:r>
              <a:rPr lang="en-US" sz="1800" dirty="0">
                <a:solidFill>
                  <a:schemeClr val="bg1"/>
                </a:solidFill>
                <a:effectLst/>
                <a:latin typeface="Times New Roman" panose="02020603050405020304" pitchFamily="18" charset="0"/>
                <a:ea typeface="Calibri" panose="020F0502020204030204" pitchFamily="34" charset="0"/>
              </a:rPr>
              <a:t>NFTs solve some of the problems that exist in the internet today. As everything becomes more digital, there's a need to replicate the properties of physical items like scarcity, uniqueness, and proof of ownership. Not to mention that digital items often only work in the context of their product. For example you can't re-sell an iTunes mp3 you've purchased, or you can't exchange one company's loyalty points for another platform's credit even if there's a market for it.</a:t>
            </a:r>
          </a:p>
        </p:txBody>
      </p:sp>
    </p:spTree>
    <p:extLst>
      <p:ext uri="{BB962C8B-B14F-4D97-AF65-F5344CB8AC3E}">
        <p14:creationId xmlns:p14="http://schemas.microsoft.com/office/powerpoint/2010/main" val="210321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E385AA-C1CE-E53C-C515-915297A3335A}"/>
              </a:ext>
            </a:extLst>
          </p:cNvPr>
          <p:cNvSpPr txBox="1"/>
          <p:nvPr/>
        </p:nvSpPr>
        <p:spPr>
          <a:xfrm>
            <a:off x="1449421" y="325745"/>
            <a:ext cx="9834664" cy="1015663"/>
          </a:xfrm>
          <a:prstGeom prst="rect">
            <a:avLst/>
          </a:prstGeom>
          <a:noFill/>
        </p:spPr>
        <p:txBody>
          <a:bodyPr wrap="square" lIns="108000" rIns="108000" rtlCol="0">
            <a:spAutoFit/>
          </a:bodyPr>
          <a:lstStyle/>
          <a:p>
            <a:r>
              <a:rPr lang="en-US" altLang="ko-KR" sz="6000" dirty="0">
                <a:solidFill>
                  <a:schemeClr val="accent3"/>
                </a:solidFill>
                <a:latin typeface="Aharoni" panose="02010803020104030203" pitchFamily="2" charset="-79"/>
                <a:cs typeface="Aharoni" panose="02010803020104030203" pitchFamily="2" charset="-79"/>
              </a:rPr>
              <a:t>WHY IS NFT IMPORTANT</a:t>
            </a:r>
            <a:endParaRPr lang="ko-KR" altLang="en-US" sz="6000" dirty="0">
              <a:solidFill>
                <a:schemeClr val="accent3"/>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96FC4B9D-5E37-5BEB-A042-A9336449A6DF}"/>
              </a:ext>
            </a:extLst>
          </p:cNvPr>
          <p:cNvSpPr txBox="1"/>
          <p:nvPr/>
        </p:nvSpPr>
        <p:spPr>
          <a:xfrm>
            <a:off x="1247572" y="1940209"/>
            <a:ext cx="9958692" cy="999569"/>
          </a:xfrm>
          <a:prstGeom prst="rect">
            <a:avLst/>
          </a:prstGeom>
          <a:noFill/>
        </p:spPr>
        <p:txBody>
          <a:bodyPr wrap="square">
            <a:spAutoFit/>
          </a:bodyPr>
          <a:lstStyle/>
          <a:p>
            <a:pPr marR="441325" lvl="0" algn="just">
              <a:lnSpc>
                <a:spcPct val="112000"/>
              </a:lnSpc>
              <a:spcBef>
                <a:spcPts val="0"/>
              </a:spcBef>
              <a:spcAft>
                <a:spcPts val="25"/>
              </a:spcAft>
            </a:pPr>
            <a:r>
              <a:rPr lang="en-US" sz="1800" dirty="0">
                <a:solidFill>
                  <a:schemeClr val="bg1"/>
                </a:solidFill>
                <a:effectLst/>
                <a:latin typeface="Times New Roman" panose="02020603050405020304" pitchFamily="18" charset="0"/>
                <a:ea typeface="Calibri" panose="020F0502020204030204" pitchFamily="34" charset="0"/>
              </a:rPr>
              <a:t>NFT also solves the copyright issue, which is also controversial in many countries. The things you create will be owned by you, only you have the right to provide the right to use them to whom you want.</a:t>
            </a:r>
          </a:p>
        </p:txBody>
      </p:sp>
    </p:spTree>
    <p:extLst>
      <p:ext uri="{BB962C8B-B14F-4D97-AF65-F5344CB8AC3E}">
        <p14:creationId xmlns:p14="http://schemas.microsoft.com/office/powerpoint/2010/main" val="25007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8FCFE"/>
            </a:gs>
          </a:gsLst>
          <a:lin ang="108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8D9906-A1BC-4EF6-8ED4-26637D9E951F}"/>
              </a:ext>
            </a:extLst>
          </p:cNvPr>
          <p:cNvSpPr/>
          <p:nvPr/>
        </p:nvSpPr>
        <p:spPr>
          <a:xfrm>
            <a:off x="1104128" y="2887976"/>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1</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12" name="Group 11">
            <a:extLst>
              <a:ext uri="{FF2B5EF4-FFF2-40B4-BE49-F238E27FC236}">
                <a16:creationId xmlns:a16="http://schemas.microsoft.com/office/drawing/2014/main" id="{717BE7FB-5F42-4423-AB3F-DB94DCC93A54}"/>
              </a:ext>
            </a:extLst>
          </p:cNvPr>
          <p:cNvGrpSpPr/>
          <p:nvPr/>
        </p:nvGrpSpPr>
        <p:grpSpPr>
          <a:xfrm>
            <a:off x="3213566" y="3015860"/>
            <a:ext cx="3614756" cy="804046"/>
            <a:chOff x="6211235" y="1628800"/>
            <a:chExt cx="2609238" cy="804046"/>
          </a:xfrm>
        </p:grpSpPr>
        <p:sp>
          <p:nvSpPr>
            <p:cNvPr id="13" name="TextBox 12">
              <a:extLst>
                <a:ext uri="{FF2B5EF4-FFF2-40B4-BE49-F238E27FC236}">
                  <a16:creationId xmlns:a16="http://schemas.microsoft.com/office/drawing/2014/main" id="{C00501CE-F59B-4B74-8716-64FB0830D4F1}"/>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First purpose</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4484BC5-1D9B-45D7-8E5B-0B08222B5C8F}"/>
                </a:ext>
              </a:extLst>
            </p:cNvPr>
            <p:cNvSpPr txBox="1"/>
            <p:nvPr/>
          </p:nvSpPr>
          <p:spPr>
            <a:xfrm>
              <a:off x="6211235" y="1971181"/>
              <a:ext cx="26092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Create a decentralized NFT marketplace website where all users can freely create their own NFTs</a:t>
              </a:r>
              <a:endParaRPr lang="ko-KR" altLang="en-US" sz="1200" dirty="0">
                <a:solidFill>
                  <a:schemeClr val="tx1">
                    <a:lumMod val="75000"/>
                    <a:lumOff val="25000"/>
                  </a:schemeClr>
                </a:solidFill>
                <a:cs typeface="Arial" pitchFamily="34" charset="0"/>
              </a:endParaRPr>
            </a:p>
          </p:txBody>
        </p:sp>
      </p:grpSp>
      <p:sp>
        <p:nvSpPr>
          <p:cNvPr id="24" name="Rectangle 23">
            <a:extLst>
              <a:ext uri="{FF2B5EF4-FFF2-40B4-BE49-F238E27FC236}">
                <a16:creationId xmlns:a16="http://schemas.microsoft.com/office/drawing/2014/main" id="{698B9A98-F939-4039-91DF-5A469919B51F}"/>
              </a:ext>
            </a:extLst>
          </p:cNvPr>
          <p:cNvSpPr/>
          <p:nvPr/>
        </p:nvSpPr>
        <p:spPr>
          <a:xfrm>
            <a:off x="2973576" y="2890782"/>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Chevron 13">
            <a:extLst>
              <a:ext uri="{FF2B5EF4-FFF2-40B4-BE49-F238E27FC236}">
                <a16:creationId xmlns:a16="http://schemas.microsoft.com/office/drawing/2014/main" id="{FF3CC57E-7A14-4F0D-98C9-96410547EB2D}"/>
              </a:ext>
            </a:extLst>
          </p:cNvPr>
          <p:cNvSpPr/>
          <p:nvPr/>
        </p:nvSpPr>
        <p:spPr>
          <a:xfrm>
            <a:off x="2468681" y="3233944"/>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TextBox 33">
            <a:extLst>
              <a:ext uri="{FF2B5EF4-FFF2-40B4-BE49-F238E27FC236}">
                <a16:creationId xmlns:a16="http://schemas.microsoft.com/office/drawing/2014/main" id="{62C49953-61B3-C2C1-8C9A-A8E838C3331C}"/>
              </a:ext>
            </a:extLst>
          </p:cNvPr>
          <p:cNvSpPr txBox="1"/>
          <p:nvPr/>
        </p:nvSpPr>
        <p:spPr>
          <a:xfrm>
            <a:off x="3048732" y="1147310"/>
            <a:ext cx="6094535" cy="800219"/>
          </a:xfrm>
          <a:prstGeom prst="rect">
            <a:avLst/>
          </a:prstGeom>
          <a:noFill/>
        </p:spPr>
        <p:txBody>
          <a:bodyPr wrap="square">
            <a:spAutoFit/>
          </a:bodyPr>
          <a:lstStyle/>
          <a:p>
            <a:r>
              <a:rPr lang="en-US" altLang="ko-KR" sz="4600" b="1" dirty="0">
                <a:solidFill>
                  <a:schemeClr val="accent2"/>
                </a:solidFill>
                <a:latin typeface="Bahnschrift" panose="020B0502040204020203" pitchFamily="34" charset="0"/>
              </a:rPr>
              <a:t>What is our purpose ?</a:t>
            </a:r>
          </a:p>
        </p:txBody>
      </p:sp>
      <p:sp>
        <p:nvSpPr>
          <p:cNvPr id="2" name="Rectangle 1">
            <a:extLst>
              <a:ext uri="{FF2B5EF4-FFF2-40B4-BE49-F238E27FC236}">
                <a16:creationId xmlns:a16="http://schemas.microsoft.com/office/drawing/2014/main" id="{93614509-04C9-A13C-F6D5-6E1F1756397B}"/>
              </a:ext>
            </a:extLst>
          </p:cNvPr>
          <p:cNvSpPr/>
          <p:nvPr/>
        </p:nvSpPr>
        <p:spPr>
          <a:xfrm>
            <a:off x="1104127" y="4468628"/>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2</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3" name="Group 2">
            <a:extLst>
              <a:ext uri="{FF2B5EF4-FFF2-40B4-BE49-F238E27FC236}">
                <a16:creationId xmlns:a16="http://schemas.microsoft.com/office/drawing/2014/main" id="{B84DDF0B-B207-BDD6-3DAA-EC64FA17B6BA}"/>
              </a:ext>
            </a:extLst>
          </p:cNvPr>
          <p:cNvGrpSpPr/>
          <p:nvPr/>
        </p:nvGrpSpPr>
        <p:grpSpPr>
          <a:xfrm>
            <a:off x="3213565" y="4596512"/>
            <a:ext cx="3614756" cy="804046"/>
            <a:chOff x="6211235" y="1628800"/>
            <a:chExt cx="2609238" cy="804046"/>
          </a:xfrm>
        </p:grpSpPr>
        <p:sp>
          <p:nvSpPr>
            <p:cNvPr id="4" name="TextBox 3">
              <a:extLst>
                <a:ext uri="{FF2B5EF4-FFF2-40B4-BE49-F238E27FC236}">
                  <a16:creationId xmlns:a16="http://schemas.microsoft.com/office/drawing/2014/main" id="{2BA04E23-83A2-267D-1AB6-7FC45D7451E8}"/>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Second purpose</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3818B1F-723F-C4EE-656A-74B624AE4C61}"/>
                </a:ext>
              </a:extLst>
            </p:cNvPr>
            <p:cNvSpPr txBox="1"/>
            <p:nvPr/>
          </p:nvSpPr>
          <p:spPr>
            <a:xfrm>
              <a:off x="6211235" y="1971181"/>
              <a:ext cx="26092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Users can sell their own NFTs to others so they can make a profit for themselves</a:t>
              </a:r>
              <a:endParaRPr lang="ko-KR" altLang="en-US" sz="1200" dirty="0">
                <a:solidFill>
                  <a:schemeClr val="tx1">
                    <a:lumMod val="75000"/>
                    <a:lumOff val="25000"/>
                  </a:schemeClr>
                </a:solidFill>
                <a:cs typeface="Arial" pitchFamily="34" charset="0"/>
              </a:endParaRPr>
            </a:p>
          </p:txBody>
        </p:sp>
      </p:grpSp>
      <p:sp>
        <p:nvSpPr>
          <p:cNvPr id="6" name="Rectangle 5">
            <a:extLst>
              <a:ext uri="{FF2B5EF4-FFF2-40B4-BE49-F238E27FC236}">
                <a16:creationId xmlns:a16="http://schemas.microsoft.com/office/drawing/2014/main" id="{F80AE5EE-6083-CFEE-239E-8CA9AE58EE11}"/>
              </a:ext>
            </a:extLst>
          </p:cNvPr>
          <p:cNvSpPr/>
          <p:nvPr/>
        </p:nvSpPr>
        <p:spPr>
          <a:xfrm>
            <a:off x="2973575" y="4471434"/>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Chevron 13">
            <a:extLst>
              <a:ext uri="{FF2B5EF4-FFF2-40B4-BE49-F238E27FC236}">
                <a16:creationId xmlns:a16="http://schemas.microsoft.com/office/drawing/2014/main" id="{2904D6D3-BEA1-6C74-D58F-157365918300}"/>
              </a:ext>
            </a:extLst>
          </p:cNvPr>
          <p:cNvSpPr/>
          <p:nvPr/>
        </p:nvSpPr>
        <p:spPr>
          <a:xfrm>
            <a:off x="2468680" y="4814596"/>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1560353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8" grpId="0" animBg="1"/>
      <p:bldP spid="2"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8FCFE"/>
            </a:gs>
          </a:gsLst>
          <a:lin ang="108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8D9906-A1BC-4EF6-8ED4-26637D9E951F}"/>
              </a:ext>
            </a:extLst>
          </p:cNvPr>
          <p:cNvSpPr/>
          <p:nvPr/>
        </p:nvSpPr>
        <p:spPr>
          <a:xfrm>
            <a:off x="1104128" y="2887976"/>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3</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12" name="Group 11">
            <a:extLst>
              <a:ext uri="{FF2B5EF4-FFF2-40B4-BE49-F238E27FC236}">
                <a16:creationId xmlns:a16="http://schemas.microsoft.com/office/drawing/2014/main" id="{717BE7FB-5F42-4423-AB3F-DB94DCC93A54}"/>
              </a:ext>
            </a:extLst>
          </p:cNvPr>
          <p:cNvGrpSpPr/>
          <p:nvPr/>
        </p:nvGrpSpPr>
        <p:grpSpPr>
          <a:xfrm>
            <a:off x="3213566" y="3015860"/>
            <a:ext cx="3614756" cy="988712"/>
            <a:chOff x="6211235" y="1628800"/>
            <a:chExt cx="2609238" cy="988712"/>
          </a:xfrm>
        </p:grpSpPr>
        <p:sp>
          <p:nvSpPr>
            <p:cNvPr id="13" name="TextBox 12">
              <a:extLst>
                <a:ext uri="{FF2B5EF4-FFF2-40B4-BE49-F238E27FC236}">
                  <a16:creationId xmlns:a16="http://schemas.microsoft.com/office/drawing/2014/main" id="{C00501CE-F59B-4B74-8716-64FB0830D4F1}"/>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Third purpose</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4484BC5-1D9B-45D7-8E5B-0B08222B5C8F}"/>
                </a:ext>
              </a:extLst>
            </p:cNvPr>
            <p:cNvSpPr txBox="1"/>
            <p:nvPr/>
          </p:nvSpPr>
          <p:spPr>
            <a:xfrm>
              <a:off x="6211235" y="1971181"/>
              <a:ext cx="260923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Users can use the anonymous system extremely safe and do not worry about stealing personal information</a:t>
              </a:r>
              <a:endParaRPr lang="ko-KR" altLang="en-US" sz="1200" dirty="0">
                <a:solidFill>
                  <a:schemeClr val="tx1">
                    <a:lumMod val="75000"/>
                    <a:lumOff val="25000"/>
                  </a:schemeClr>
                </a:solidFill>
                <a:cs typeface="Arial" pitchFamily="34" charset="0"/>
              </a:endParaRPr>
            </a:p>
          </p:txBody>
        </p:sp>
      </p:grpSp>
      <p:sp>
        <p:nvSpPr>
          <p:cNvPr id="24" name="Rectangle 23">
            <a:extLst>
              <a:ext uri="{FF2B5EF4-FFF2-40B4-BE49-F238E27FC236}">
                <a16:creationId xmlns:a16="http://schemas.microsoft.com/office/drawing/2014/main" id="{698B9A98-F939-4039-91DF-5A469919B51F}"/>
              </a:ext>
            </a:extLst>
          </p:cNvPr>
          <p:cNvSpPr/>
          <p:nvPr/>
        </p:nvSpPr>
        <p:spPr>
          <a:xfrm>
            <a:off x="2973576" y="2890782"/>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Chevron 13">
            <a:extLst>
              <a:ext uri="{FF2B5EF4-FFF2-40B4-BE49-F238E27FC236}">
                <a16:creationId xmlns:a16="http://schemas.microsoft.com/office/drawing/2014/main" id="{FF3CC57E-7A14-4F0D-98C9-96410547EB2D}"/>
              </a:ext>
            </a:extLst>
          </p:cNvPr>
          <p:cNvSpPr/>
          <p:nvPr/>
        </p:nvSpPr>
        <p:spPr>
          <a:xfrm>
            <a:off x="2468681" y="3233944"/>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 name="Rectangle 1">
            <a:extLst>
              <a:ext uri="{FF2B5EF4-FFF2-40B4-BE49-F238E27FC236}">
                <a16:creationId xmlns:a16="http://schemas.microsoft.com/office/drawing/2014/main" id="{93614509-04C9-A13C-F6D5-6E1F1756397B}"/>
              </a:ext>
            </a:extLst>
          </p:cNvPr>
          <p:cNvSpPr/>
          <p:nvPr/>
        </p:nvSpPr>
        <p:spPr>
          <a:xfrm>
            <a:off x="1104127" y="4468628"/>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4</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3" name="Group 2">
            <a:extLst>
              <a:ext uri="{FF2B5EF4-FFF2-40B4-BE49-F238E27FC236}">
                <a16:creationId xmlns:a16="http://schemas.microsoft.com/office/drawing/2014/main" id="{B84DDF0B-B207-BDD6-3DAA-EC64FA17B6BA}"/>
              </a:ext>
            </a:extLst>
          </p:cNvPr>
          <p:cNvGrpSpPr/>
          <p:nvPr/>
        </p:nvGrpSpPr>
        <p:grpSpPr>
          <a:xfrm>
            <a:off x="3213565" y="4596512"/>
            <a:ext cx="3614756" cy="804046"/>
            <a:chOff x="6211235" y="1628800"/>
            <a:chExt cx="2609238" cy="804046"/>
          </a:xfrm>
        </p:grpSpPr>
        <p:sp>
          <p:nvSpPr>
            <p:cNvPr id="4" name="TextBox 3">
              <a:extLst>
                <a:ext uri="{FF2B5EF4-FFF2-40B4-BE49-F238E27FC236}">
                  <a16:creationId xmlns:a16="http://schemas.microsoft.com/office/drawing/2014/main" id="{2BA04E23-83A2-267D-1AB6-7FC45D7451E8}"/>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Forth purpose</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3818B1F-723F-C4EE-656A-74B624AE4C61}"/>
                </a:ext>
              </a:extLst>
            </p:cNvPr>
            <p:cNvSpPr txBox="1"/>
            <p:nvPr/>
          </p:nvSpPr>
          <p:spPr>
            <a:xfrm>
              <a:off x="6211235" y="1971181"/>
              <a:ext cx="26092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can control their own assets, not subject to the management of any third party.</a:t>
              </a:r>
              <a:endParaRPr lang="ko-KR" altLang="en-US" sz="1200" dirty="0">
                <a:solidFill>
                  <a:schemeClr val="tx1">
                    <a:lumMod val="75000"/>
                    <a:lumOff val="25000"/>
                  </a:schemeClr>
                </a:solidFill>
                <a:cs typeface="Arial" pitchFamily="34" charset="0"/>
              </a:endParaRPr>
            </a:p>
          </p:txBody>
        </p:sp>
      </p:grpSp>
      <p:sp>
        <p:nvSpPr>
          <p:cNvPr id="6" name="Rectangle 5">
            <a:extLst>
              <a:ext uri="{FF2B5EF4-FFF2-40B4-BE49-F238E27FC236}">
                <a16:creationId xmlns:a16="http://schemas.microsoft.com/office/drawing/2014/main" id="{F80AE5EE-6083-CFEE-239E-8CA9AE58EE11}"/>
              </a:ext>
            </a:extLst>
          </p:cNvPr>
          <p:cNvSpPr/>
          <p:nvPr/>
        </p:nvSpPr>
        <p:spPr>
          <a:xfrm>
            <a:off x="2973575" y="4471434"/>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Chevron 13">
            <a:extLst>
              <a:ext uri="{FF2B5EF4-FFF2-40B4-BE49-F238E27FC236}">
                <a16:creationId xmlns:a16="http://schemas.microsoft.com/office/drawing/2014/main" id="{2904D6D3-BEA1-6C74-D58F-157365918300}"/>
              </a:ext>
            </a:extLst>
          </p:cNvPr>
          <p:cNvSpPr/>
          <p:nvPr/>
        </p:nvSpPr>
        <p:spPr>
          <a:xfrm>
            <a:off x="2468680" y="4814596"/>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TextBox 9">
            <a:extLst>
              <a:ext uri="{FF2B5EF4-FFF2-40B4-BE49-F238E27FC236}">
                <a16:creationId xmlns:a16="http://schemas.microsoft.com/office/drawing/2014/main" id="{DB8D4DDA-1212-909E-06AC-4B532B3D67B4}"/>
              </a:ext>
            </a:extLst>
          </p:cNvPr>
          <p:cNvSpPr txBox="1"/>
          <p:nvPr/>
        </p:nvSpPr>
        <p:spPr>
          <a:xfrm>
            <a:off x="3048732" y="1147310"/>
            <a:ext cx="6094535" cy="800219"/>
          </a:xfrm>
          <a:prstGeom prst="rect">
            <a:avLst/>
          </a:prstGeom>
          <a:noFill/>
        </p:spPr>
        <p:txBody>
          <a:bodyPr wrap="square">
            <a:spAutoFit/>
          </a:bodyPr>
          <a:lstStyle/>
          <a:p>
            <a:r>
              <a:rPr lang="en-US" altLang="ko-KR" sz="4600" b="1" dirty="0">
                <a:solidFill>
                  <a:schemeClr val="accent2"/>
                </a:solidFill>
                <a:latin typeface="Bahnschrift" panose="020B0502040204020203" pitchFamily="34" charset="0"/>
              </a:rPr>
              <a:t>What is our purpose ?</a:t>
            </a:r>
          </a:p>
        </p:txBody>
      </p:sp>
    </p:spTree>
    <p:extLst>
      <p:ext uri="{BB962C8B-B14F-4D97-AF65-F5344CB8AC3E}">
        <p14:creationId xmlns:p14="http://schemas.microsoft.com/office/powerpoint/2010/main" val="3320487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8" grpId="0" animBg="1"/>
      <p:bldP spid="2"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F8FCFE"/>
            </a:gs>
          </a:gsLst>
          <a:lin ang="108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8D9906-A1BC-4EF6-8ED4-26637D9E951F}"/>
              </a:ext>
            </a:extLst>
          </p:cNvPr>
          <p:cNvSpPr/>
          <p:nvPr/>
        </p:nvSpPr>
        <p:spPr>
          <a:xfrm>
            <a:off x="1104128" y="2887976"/>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5</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12" name="Group 11">
            <a:extLst>
              <a:ext uri="{FF2B5EF4-FFF2-40B4-BE49-F238E27FC236}">
                <a16:creationId xmlns:a16="http://schemas.microsoft.com/office/drawing/2014/main" id="{717BE7FB-5F42-4423-AB3F-DB94DCC93A54}"/>
              </a:ext>
            </a:extLst>
          </p:cNvPr>
          <p:cNvGrpSpPr/>
          <p:nvPr/>
        </p:nvGrpSpPr>
        <p:grpSpPr>
          <a:xfrm>
            <a:off x="3213566" y="3015860"/>
            <a:ext cx="3614756" cy="804046"/>
            <a:chOff x="6211235" y="1628800"/>
            <a:chExt cx="2609238" cy="804046"/>
          </a:xfrm>
        </p:grpSpPr>
        <p:sp>
          <p:nvSpPr>
            <p:cNvPr id="13" name="TextBox 12">
              <a:extLst>
                <a:ext uri="{FF2B5EF4-FFF2-40B4-BE49-F238E27FC236}">
                  <a16:creationId xmlns:a16="http://schemas.microsoft.com/office/drawing/2014/main" id="{C00501CE-F59B-4B74-8716-64FB0830D4F1}"/>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Fifth purpose</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4484BC5-1D9B-45D7-8E5B-0B08222B5C8F}"/>
                </a:ext>
              </a:extLst>
            </p:cNvPr>
            <p:cNvSpPr txBox="1"/>
            <p:nvPr/>
          </p:nvSpPr>
          <p:spPr>
            <a:xfrm>
              <a:off x="6211235" y="1971181"/>
              <a:ext cx="26092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system is extremely secure, can prevent attacks</a:t>
              </a:r>
              <a:endParaRPr lang="ko-KR" altLang="en-US" sz="1200" dirty="0">
                <a:solidFill>
                  <a:schemeClr val="tx1">
                    <a:lumMod val="75000"/>
                    <a:lumOff val="25000"/>
                  </a:schemeClr>
                </a:solidFill>
                <a:cs typeface="Arial" pitchFamily="34" charset="0"/>
              </a:endParaRPr>
            </a:p>
          </p:txBody>
        </p:sp>
      </p:grpSp>
      <p:sp>
        <p:nvSpPr>
          <p:cNvPr id="24" name="Rectangle 23">
            <a:extLst>
              <a:ext uri="{FF2B5EF4-FFF2-40B4-BE49-F238E27FC236}">
                <a16:creationId xmlns:a16="http://schemas.microsoft.com/office/drawing/2014/main" id="{698B9A98-F939-4039-91DF-5A469919B51F}"/>
              </a:ext>
            </a:extLst>
          </p:cNvPr>
          <p:cNvSpPr/>
          <p:nvPr/>
        </p:nvSpPr>
        <p:spPr>
          <a:xfrm>
            <a:off x="2973576" y="2890782"/>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Chevron 13">
            <a:extLst>
              <a:ext uri="{FF2B5EF4-FFF2-40B4-BE49-F238E27FC236}">
                <a16:creationId xmlns:a16="http://schemas.microsoft.com/office/drawing/2014/main" id="{FF3CC57E-7A14-4F0D-98C9-96410547EB2D}"/>
              </a:ext>
            </a:extLst>
          </p:cNvPr>
          <p:cNvSpPr/>
          <p:nvPr/>
        </p:nvSpPr>
        <p:spPr>
          <a:xfrm>
            <a:off x="2468681" y="3233944"/>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 name="Rectangle 1">
            <a:extLst>
              <a:ext uri="{FF2B5EF4-FFF2-40B4-BE49-F238E27FC236}">
                <a16:creationId xmlns:a16="http://schemas.microsoft.com/office/drawing/2014/main" id="{93614509-04C9-A13C-F6D5-6E1F1756397B}"/>
              </a:ext>
            </a:extLst>
          </p:cNvPr>
          <p:cNvSpPr/>
          <p:nvPr/>
        </p:nvSpPr>
        <p:spPr>
          <a:xfrm>
            <a:off x="1104127" y="4468628"/>
            <a:ext cx="1079210" cy="1059814"/>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6</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nvGrpSpPr>
          <p:cNvPr id="3" name="Group 2">
            <a:extLst>
              <a:ext uri="{FF2B5EF4-FFF2-40B4-BE49-F238E27FC236}">
                <a16:creationId xmlns:a16="http://schemas.microsoft.com/office/drawing/2014/main" id="{B84DDF0B-B207-BDD6-3DAA-EC64FA17B6BA}"/>
              </a:ext>
            </a:extLst>
          </p:cNvPr>
          <p:cNvGrpSpPr/>
          <p:nvPr/>
        </p:nvGrpSpPr>
        <p:grpSpPr>
          <a:xfrm>
            <a:off x="3213565" y="4596512"/>
            <a:ext cx="3614756" cy="988712"/>
            <a:chOff x="6211235" y="1628800"/>
            <a:chExt cx="2609238" cy="988712"/>
          </a:xfrm>
        </p:grpSpPr>
        <p:sp>
          <p:nvSpPr>
            <p:cNvPr id="4" name="TextBox 3">
              <a:extLst>
                <a:ext uri="{FF2B5EF4-FFF2-40B4-BE49-F238E27FC236}">
                  <a16:creationId xmlns:a16="http://schemas.microsoft.com/office/drawing/2014/main" id="{2BA04E23-83A2-267D-1AB6-7FC45D7451E8}"/>
                </a:ext>
              </a:extLst>
            </p:cNvPr>
            <p:cNvSpPr txBox="1"/>
            <p:nvPr/>
          </p:nvSpPr>
          <p:spPr>
            <a:xfrm>
              <a:off x="6214187" y="1628800"/>
              <a:ext cx="260628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Sixth purpose</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3818B1F-723F-C4EE-656A-74B624AE4C61}"/>
                </a:ext>
              </a:extLst>
            </p:cNvPr>
            <p:cNvSpPr txBox="1"/>
            <p:nvPr/>
          </p:nvSpPr>
          <p:spPr>
            <a:xfrm>
              <a:off x="6211235" y="1971181"/>
              <a:ext cx="260923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Transactions on the system are transparent, all users can see the transaction history of all NFTs created and sold on the system.</a:t>
              </a:r>
              <a:endParaRPr lang="ko-KR" altLang="en-US" sz="1200" dirty="0">
                <a:solidFill>
                  <a:schemeClr val="tx1">
                    <a:lumMod val="75000"/>
                    <a:lumOff val="25000"/>
                  </a:schemeClr>
                </a:solidFill>
                <a:cs typeface="Arial" pitchFamily="34" charset="0"/>
              </a:endParaRPr>
            </a:p>
          </p:txBody>
        </p:sp>
      </p:grpSp>
      <p:sp>
        <p:nvSpPr>
          <p:cNvPr id="6" name="Rectangle 5">
            <a:extLst>
              <a:ext uri="{FF2B5EF4-FFF2-40B4-BE49-F238E27FC236}">
                <a16:creationId xmlns:a16="http://schemas.microsoft.com/office/drawing/2014/main" id="{F80AE5EE-6083-CFEE-239E-8CA9AE58EE11}"/>
              </a:ext>
            </a:extLst>
          </p:cNvPr>
          <p:cNvSpPr/>
          <p:nvPr/>
        </p:nvSpPr>
        <p:spPr>
          <a:xfrm>
            <a:off x="2973575" y="4471434"/>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Chevron 13">
            <a:extLst>
              <a:ext uri="{FF2B5EF4-FFF2-40B4-BE49-F238E27FC236}">
                <a16:creationId xmlns:a16="http://schemas.microsoft.com/office/drawing/2014/main" id="{2904D6D3-BEA1-6C74-D58F-157365918300}"/>
              </a:ext>
            </a:extLst>
          </p:cNvPr>
          <p:cNvSpPr/>
          <p:nvPr/>
        </p:nvSpPr>
        <p:spPr>
          <a:xfrm>
            <a:off x="2468680" y="4814596"/>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TextBox 8">
            <a:extLst>
              <a:ext uri="{FF2B5EF4-FFF2-40B4-BE49-F238E27FC236}">
                <a16:creationId xmlns:a16="http://schemas.microsoft.com/office/drawing/2014/main" id="{BE8AF8A7-386E-AA9E-8EBC-41F8740F90EE}"/>
              </a:ext>
            </a:extLst>
          </p:cNvPr>
          <p:cNvSpPr txBox="1"/>
          <p:nvPr/>
        </p:nvSpPr>
        <p:spPr>
          <a:xfrm>
            <a:off x="3048732" y="1147310"/>
            <a:ext cx="6094535" cy="800219"/>
          </a:xfrm>
          <a:prstGeom prst="rect">
            <a:avLst/>
          </a:prstGeom>
          <a:noFill/>
        </p:spPr>
        <p:txBody>
          <a:bodyPr wrap="square">
            <a:spAutoFit/>
          </a:bodyPr>
          <a:lstStyle/>
          <a:p>
            <a:r>
              <a:rPr lang="en-US" altLang="ko-KR" sz="4600" b="1" dirty="0">
                <a:solidFill>
                  <a:schemeClr val="accent2"/>
                </a:solidFill>
                <a:latin typeface="Bahnschrift" panose="020B0502040204020203" pitchFamily="34" charset="0"/>
              </a:rPr>
              <a:t>What is our purpose ?</a:t>
            </a:r>
          </a:p>
        </p:txBody>
      </p:sp>
    </p:spTree>
    <p:extLst>
      <p:ext uri="{BB962C8B-B14F-4D97-AF65-F5344CB8AC3E}">
        <p14:creationId xmlns:p14="http://schemas.microsoft.com/office/powerpoint/2010/main" val="1689230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8" grpId="0" animBg="1"/>
      <p:bldP spid="2"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47A2DC79-7183-202C-ED11-A0CA0DDCA87D}"/>
              </a:ext>
            </a:extLst>
          </p:cNvPr>
          <p:cNvGrpSpPr/>
          <p:nvPr/>
        </p:nvGrpSpPr>
        <p:grpSpPr>
          <a:xfrm>
            <a:off x="999180" y="2332037"/>
            <a:ext cx="10186856" cy="624536"/>
            <a:chOff x="901902" y="2367618"/>
            <a:chExt cx="10186856" cy="624536"/>
          </a:xfrm>
        </p:grpSpPr>
        <p:grpSp>
          <p:nvGrpSpPr>
            <p:cNvPr id="21" name="Group 20">
              <a:extLst>
                <a:ext uri="{FF2B5EF4-FFF2-40B4-BE49-F238E27FC236}">
                  <a16:creationId xmlns:a16="http://schemas.microsoft.com/office/drawing/2014/main" id="{122B07C3-4C43-432A-AE1B-63E83F740B56}"/>
                </a:ext>
              </a:extLst>
            </p:cNvPr>
            <p:cNvGrpSpPr/>
            <p:nvPr/>
          </p:nvGrpSpPr>
          <p:grpSpPr>
            <a:xfrm>
              <a:off x="9294836" y="2387862"/>
              <a:ext cx="1793922" cy="600808"/>
              <a:chOff x="698919" y="3231434"/>
              <a:chExt cx="2170041" cy="726774"/>
            </a:xfrm>
          </p:grpSpPr>
          <p:sp>
            <p:nvSpPr>
              <p:cNvPr id="22" name="Rounded Rectangle 19">
                <a:extLst>
                  <a:ext uri="{FF2B5EF4-FFF2-40B4-BE49-F238E27FC236}">
                    <a16:creationId xmlns:a16="http://schemas.microsoft.com/office/drawing/2014/main" id="{66E71AB3-5D74-4814-8DAF-D3A5BCEA56C6}"/>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4">
                        <a:lumMod val="72000"/>
                        <a:lumOff val="28000"/>
                      </a:schemeClr>
                    </a:gs>
                    <a:gs pos="48000">
                      <a:schemeClr val="accent4"/>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Oval 22">
                <a:extLst>
                  <a:ext uri="{FF2B5EF4-FFF2-40B4-BE49-F238E27FC236}">
                    <a16:creationId xmlns:a16="http://schemas.microsoft.com/office/drawing/2014/main" id="{026810D4-3796-448F-9C05-3A42DEB89438}"/>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4" name="Rounded Rectangle 4">
              <a:extLst>
                <a:ext uri="{FF2B5EF4-FFF2-40B4-BE49-F238E27FC236}">
                  <a16:creationId xmlns:a16="http://schemas.microsoft.com/office/drawing/2014/main" id="{E7A9C9CC-9A04-4806-A599-E825A52136B3}"/>
                </a:ext>
              </a:extLst>
            </p:cNvPr>
            <p:cNvSpPr/>
            <p:nvPr/>
          </p:nvSpPr>
          <p:spPr>
            <a:xfrm rot="5400000">
              <a:off x="4396081" y="1899869"/>
              <a:ext cx="577331" cy="1607238"/>
            </a:xfrm>
            <a:prstGeom prst="roundRect">
              <a:avLst>
                <a:gd name="adj" fmla="val 50000"/>
              </a:avLst>
            </a:prstGeom>
            <a:noFill/>
            <a:ln w="241300">
              <a:gradFill flip="none" rotWithShape="1">
                <a:gsLst>
                  <a:gs pos="0">
                    <a:schemeClr val="accent2">
                      <a:lumMod val="73000"/>
                      <a:lumOff val="27000"/>
                    </a:schemeClr>
                  </a:gs>
                  <a:gs pos="48000">
                    <a:schemeClr val="accent2"/>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4">
              <a:extLst>
                <a:ext uri="{FF2B5EF4-FFF2-40B4-BE49-F238E27FC236}">
                  <a16:creationId xmlns:a16="http://schemas.microsoft.com/office/drawing/2014/main" id="{270ED947-7F8F-4B08-BE18-5FD8C20CB0AE}"/>
                </a:ext>
              </a:extLst>
            </p:cNvPr>
            <p:cNvSpPr/>
            <p:nvPr/>
          </p:nvSpPr>
          <p:spPr>
            <a:xfrm rot="19002224">
              <a:off x="3694444" y="2391347"/>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6" name="Group 25">
              <a:extLst>
                <a:ext uri="{FF2B5EF4-FFF2-40B4-BE49-F238E27FC236}">
                  <a16:creationId xmlns:a16="http://schemas.microsoft.com/office/drawing/2014/main" id="{5FDF2F5B-938D-4BCD-AAEC-92C99BF08EE1}"/>
                </a:ext>
              </a:extLst>
            </p:cNvPr>
            <p:cNvGrpSpPr/>
            <p:nvPr/>
          </p:nvGrpSpPr>
          <p:grpSpPr>
            <a:xfrm>
              <a:off x="6518924" y="2391346"/>
              <a:ext cx="1793922" cy="600808"/>
              <a:chOff x="698919" y="3231434"/>
              <a:chExt cx="2170041" cy="726774"/>
            </a:xfrm>
          </p:grpSpPr>
          <p:sp>
            <p:nvSpPr>
              <p:cNvPr id="27" name="Rounded Rectangle 9">
                <a:extLst>
                  <a:ext uri="{FF2B5EF4-FFF2-40B4-BE49-F238E27FC236}">
                    <a16:creationId xmlns:a16="http://schemas.microsoft.com/office/drawing/2014/main" id="{6DE812A9-CB69-49D4-8BC0-D851E50205FF}"/>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3">
                        <a:lumMod val="73000"/>
                        <a:lumOff val="27000"/>
                      </a:schemeClr>
                    </a:gs>
                    <a:gs pos="48000">
                      <a:schemeClr val="accent3"/>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56EECC62-A568-4F0B-8CD4-EAB3126CDBE9}"/>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9" name="Rounded Rectangle 11">
              <a:extLst>
                <a:ext uri="{FF2B5EF4-FFF2-40B4-BE49-F238E27FC236}">
                  <a16:creationId xmlns:a16="http://schemas.microsoft.com/office/drawing/2014/main" id="{B0E78FD3-2E5A-4EE9-BC8A-46CEBC4AD023}"/>
                </a:ext>
              </a:extLst>
            </p:cNvPr>
            <p:cNvSpPr/>
            <p:nvPr/>
          </p:nvSpPr>
          <p:spPr>
            <a:xfrm rot="5400000">
              <a:off x="5983632" y="1789219"/>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 name="Oval 29">
              <a:extLst>
                <a:ext uri="{FF2B5EF4-FFF2-40B4-BE49-F238E27FC236}">
                  <a16:creationId xmlns:a16="http://schemas.microsoft.com/office/drawing/2014/main" id="{A8FC2DA8-0A91-4B72-9785-3F3AAEC5D47D}"/>
                </a:ext>
              </a:extLst>
            </p:cNvPr>
            <p:cNvSpPr/>
            <p:nvPr/>
          </p:nvSpPr>
          <p:spPr>
            <a:xfrm rot="17406435">
              <a:off x="5084962" y="2612375"/>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1" name="Group 30">
              <a:extLst>
                <a:ext uri="{FF2B5EF4-FFF2-40B4-BE49-F238E27FC236}">
                  <a16:creationId xmlns:a16="http://schemas.microsoft.com/office/drawing/2014/main" id="{6047C8DA-8402-4753-A7BE-9C046C9F8183}"/>
                </a:ext>
              </a:extLst>
            </p:cNvPr>
            <p:cNvGrpSpPr/>
            <p:nvPr/>
          </p:nvGrpSpPr>
          <p:grpSpPr>
            <a:xfrm>
              <a:off x="7963328" y="2551335"/>
              <a:ext cx="1861406" cy="289614"/>
              <a:chOff x="2464343" y="3366786"/>
              <a:chExt cx="2251673" cy="350335"/>
            </a:xfrm>
          </p:grpSpPr>
          <p:sp>
            <p:nvSpPr>
              <p:cNvPr id="32" name="Rounded Rectangle 15">
                <a:extLst>
                  <a:ext uri="{FF2B5EF4-FFF2-40B4-BE49-F238E27FC236}">
                    <a16:creationId xmlns:a16="http://schemas.microsoft.com/office/drawing/2014/main" id="{2358D446-E8A6-4030-B614-6EE3BC5D7B5D}"/>
                  </a:ext>
                </a:extLst>
              </p:cNvPr>
              <p:cNvSpPr/>
              <p:nvPr/>
            </p:nvSpPr>
            <p:spPr>
              <a:xfrm rot="5400000">
                <a:off x="3468067" y="2454407"/>
                <a:ext cx="263650" cy="2232248"/>
              </a:xfrm>
              <a:prstGeom prst="roundRect">
                <a:avLst>
                  <a:gd name="adj" fmla="val 50000"/>
                </a:avLst>
              </a:prstGeom>
              <a:gradFill>
                <a:gsLst>
                  <a:gs pos="0">
                    <a:schemeClr val="bg1">
                      <a:lumMod val="85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3" name="Oval 32">
                <a:extLst>
                  <a:ext uri="{FF2B5EF4-FFF2-40B4-BE49-F238E27FC236}">
                    <a16:creationId xmlns:a16="http://schemas.microsoft.com/office/drawing/2014/main" id="{2349657F-7272-4D5C-86AE-6577C01A8197}"/>
                  </a:ext>
                </a:extLst>
              </p:cNvPr>
              <p:cNvSpPr/>
              <p:nvPr/>
            </p:nvSpPr>
            <p:spPr>
              <a:xfrm rot="17406435">
                <a:off x="2380979" y="3450150"/>
                <a:ext cx="350335" cy="18360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6" name="Rounded Rectangle 4">
              <a:extLst>
                <a:ext uri="{FF2B5EF4-FFF2-40B4-BE49-F238E27FC236}">
                  <a16:creationId xmlns:a16="http://schemas.microsoft.com/office/drawing/2014/main" id="{4E3071B4-1619-47B8-89CD-472474F2300C}"/>
                </a:ext>
              </a:extLst>
            </p:cNvPr>
            <p:cNvSpPr/>
            <p:nvPr/>
          </p:nvSpPr>
          <p:spPr>
            <a:xfrm rot="5400000">
              <a:off x="1594943" y="1899869"/>
              <a:ext cx="577331" cy="1607238"/>
            </a:xfrm>
            <a:prstGeom prst="roundRect">
              <a:avLst>
                <a:gd name="adj" fmla="val 50000"/>
              </a:avLst>
            </a:prstGeom>
            <a:noFill/>
            <a:ln w="241300">
              <a:gradFill flip="none" rotWithShape="1">
                <a:gsLst>
                  <a:gs pos="0">
                    <a:schemeClr val="accent1">
                      <a:lumMod val="73000"/>
                      <a:lumOff val="27000"/>
                    </a:schemeClr>
                  </a:gs>
                  <a:gs pos="48000">
                    <a:schemeClr val="accent1"/>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7" name="Rounded Rectangle 11">
              <a:extLst>
                <a:ext uri="{FF2B5EF4-FFF2-40B4-BE49-F238E27FC236}">
                  <a16:creationId xmlns:a16="http://schemas.microsoft.com/office/drawing/2014/main" id="{F161E37E-FE2C-457D-872C-94DE86C1C337}"/>
                </a:ext>
              </a:extLst>
            </p:cNvPr>
            <p:cNvSpPr/>
            <p:nvPr/>
          </p:nvSpPr>
          <p:spPr>
            <a:xfrm rot="5400000">
              <a:off x="3182496" y="1789219"/>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Oval 12">
              <a:extLst>
                <a:ext uri="{FF2B5EF4-FFF2-40B4-BE49-F238E27FC236}">
                  <a16:creationId xmlns:a16="http://schemas.microsoft.com/office/drawing/2014/main" id="{E91CF9FA-0B2D-4495-A236-38605D15F579}"/>
                </a:ext>
              </a:extLst>
            </p:cNvPr>
            <p:cNvSpPr/>
            <p:nvPr/>
          </p:nvSpPr>
          <p:spPr>
            <a:xfrm rot="17406435">
              <a:off x="2300988" y="2601772"/>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Oval 5">
              <a:extLst>
                <a:ext uri="{FF2B5EF4-FFF2-40B4-BE49-F238E27FC236}">
                  <a16:creationId xmlns:a16="http://schemas.microsoft.com/office/drawing/2014/main" id="{A987B5CA-56FF-4B12-8F59-77450273495E}"/>
                </a:ext>
              </a:extLst>
            </p:cNvPr>
            <p:cNvSpPr/>
            <p:nvPr/>
          </p:nvSpPr>
          <p:spPr>
            <a:xfrm rot="19002224">
              <a:off x="901902" y="2367618"/>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3" name="TextBox 42">
            <a:extLst>
              <a:ext uri="{FF2B5EF4-FFF2-40B4-BE49-F238E27FC236}">
                <a16:creationId xmlns:a16="http://schemas.microsoft.com/office/drawing/2014/main" id="{A5B07F42-D5E7-4B74-AB2F-4079B3BBC614}"/>
              </a:ext>
            </a:extLst>
          </p:cNvPr>
          <p:cNvSpPr txBox="1"/>
          <p:nvPr/>
        </p:nvSpPr>
        <p:spPr>
          <a:xfrm>
            <a:off x="1421193" y="3901428"/>
            <a:ext cx="9580790" cy="523220"/>
          </a:xfrm>
          <a:prstGeom prst="rect">
            <a:avLst/>
          </a:prstGeom>
          <a:noFill/>
        </p:spPr>
        <p:txBody>
          <a:bodyPr wrap="square" lIns="108000" rIns="108000" rtlCol="0">
            <a:spAutoFit/>
          </a:bodyPr>
          <a:lstStyle/>
          <a:p>
            <a:r>
              <a:rPr lang="en-US" altLang="ko-KR" sz="1400" dirty="0">
                <a:solidFill>
                  <a:schemeClr val="tx1">
                    <a:lumMod val="65000"/>
                    <a:lumOff val="35000"/>
                  </a:schemeClr>
                </a:solidFill>
                <a:latin typeface="Bahnschrift" panose="020B0502040204020203" pitchFamily="34" charset="0"/>
              </a:rPr>
              <a:t>Because blockchain technology is relatively new, this system requires us to spend a lot of time and effort on self-research and self-study on the internet to be able to build and develop the system in the best way</a:t>
            </a:r>
            <a:endParaRPr lang="ko-KR" altLang="en-US" sz="1400" dirty="0">
              <a:solidFill>
                <a:schemeClr val="tx1">
                  <a:lumMod val="65000"/>
                  <a:lumOff val="35000"/>
                </a:schemeClr>
              </a:solidFill>
              <a:latin typeface="Bahnschrift" panose="020B0502040204020203" pitchFamily="34" charset="0"/>
            </a:endParaRPr>
          </a:p>
        </p:txBody>
      </p:sp>
      <p:sp>
        <p:nvSpPr>
          <p:cNvPr id="50" name="TextBox 49">
            <a:extLst>
              <a:ext uri="{FF2B5EF4-FFF2-40B4-BE49-F238E27FC236}">
                <a16:creationId xmlns:a16="http://schemas.microsoft.com/office/drawing/2014/main" id="{D8E7F54A-1231-700E-3EF8-D28DBEBA44B6}"/>
              </a:ext>
            </a:extLst>
          </p:cNvPr>
          <p:cNvSpPr txBox="1"/>
          <p:nvPr/>
        </p:nvSpPr>
        <p:spPr>
          <a:xfrm>
            <a:off x="2869176" y="797150"/>
            <a:ext cx="6453647" cy="800219"/>
          </a:xfrm>
          <a:prstGeom prst="rect">
            <a:avLst/>
          </a:prstGeom>
          <a:noFill/>
        </p:spPr>
        <p:txBody>
          <a:bodyPr wrap="square">
            <a:spAutoFit/>
          </a:bodyPr>
          <a:lstStyle/>
          <a:p>
            <a:pPr algn="ctr"/>
            <a:r>
              <a:rPr lang="en-US" altLang="ko-KR" sz="4600" b="1" dirty="0">
                <a:solidFill>
                  <a:schemeClr val="accent2"/>
                </a:solidFill>
                <a:latin typeface="Bahnschrift" panose="020B0502040204020203" pitchFamily="34" charset="0"/>
              </a:rPr>
              <a:t>Our difficulty</a:t>
            </a:r>
          </a:p>
        </p:txBody>
      </p:sp>
      <p:sp>
        <p:nvSpPr>
          <p:cNvPr id="2" name="TextBox 1">
            <a:extLst>
              <a:ext uri="{FF2B5EF4-FFF2-40B4-BE49-F238E27FC236}">
                <a16:creationId xmlns:a16="http://schemas.microsoft.com/office/drawing/2014/main" id="{66F640D3-DD5A-E68D-C121-8E371B861ACB}"/>
              </a:ext>
            </a:extLst>
          </p:cNvPr>
          <p:cNvSpPr txBox="1"/>
          <p:nvPr/>
        </p:nvSpPr>
        <p:spPr>
          <a:xfrm>
            <a:off x="1421193" y="4588849"/>
            <a:ext cx="9580790" cy="523220"/>
          </a:xfrm>
          <a:prstGeom prst="rect">
            <a:avLst/>
          </a:prstGeom>
          <a:noFill/>
        </p:spPr>
        <p:txBody>
          <a:bodyPr wrap="square" lIns="108000" rIns="108000" rtlCol="0">
            <a:spAutoFit/>
          </a:bodyPr>
          <a:lstStyle/>
          <a:p>
            <a:r>
              <a:rPr lang="en-US" altLang="ko-KR" sz="1400" dirty="0">
                <a:solidFill>
                  <a:schemeClr val="tx1">
                    <a:lumMod val="65000"/>
                    <a:lumOff val="35000"/>
                  </a:schemeClr>
                </a:solidFill>
                <a:latin typeface="Bahnschrift" panose="020B0502040204020203" pitchFamily="34" charset="0"/>
              </a:rPr>
              <a:t>Not only that, our system is a very new topic for all users so our system will remain inaccessible to users who are inexperienced with blockchain applications.</a:t>
            </a:r>
            <a:endParaRPr lang="ko-KR" altLang="en-US" sz="14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1443056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35B784E-C559-4584-A087-AE1C72CCD11B}"/>
              </a:ext>
            </a:extLst>
          </p:cNvPr>
          <p:cNvGrpSpPr/>
          <p:nvPr/>
        </p:nvGrpSpPr>
        <p:grpSpPr>
          <a:xfrm rot="19800000">
            <a:off x="4524856" y="2348857"/>
            <a:ext cx="3142284" cy="3367890"/>
            <a:chOff x="4524856" y="2348857"/>
            <a:chExt cx="3142284" cy="3367890"/>
          </a:xfrm>
        </p:grpSpPr>
        <p:sp>
          <p:nvSpPr>
            <p:cNvPr id="3" name="Isosceles Triangle 2">
              <a:extLst>
                <a:ext uri="{FF2B5EF4-FFF2-40B4-BE49-F238E27FC236}">
                  <a16:creationId xmlns:a16="http://schemas.microsoft.com/office/drawing/2014/main" id="{CAEBA7EE-DA1D-4681-9035-43FC09F365E7}"/>
                </a:ext>
              </a:extLst>
            </p:cNvPr>
            <p:cNvSpPr/>
            <p:nvPr/>
          </p:nvSpPr>
          <p:spPr>
            <a:xfrm>
              <a:off x="5119310" y="4032802"/>
              <a:ext cx="1953376" cy="168394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807A729A-D78A-41AE-86AB-1822A8DD6F33}"/>
                </a:ext>
              </a:extLst>
            </p:cNvPr>
            <p:cNvSpPr/>
            <p:nvPr/>
          </p:nvSpPr>
          <p:spPr>
            <a:xfrm rot="10800000">
              <a:off x="5119311" y="2348857"/>
              <a:ext cx="1953376" cy="168394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195801-0FDE-48FC-B8A1-21A6D10C808A}"/>
                </a:ext>
              </a:extLst>
            </p:cNvPr>
            <p:cNvSpPr/>
            <p:nvPr/>
          </p:nvSpPr>
          <p:spPr>
            <a:xfrm rot="18000000">
              <a:off x="5848480" y="3611816"/>
              <a:ext cx="1953376" cy="168394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76FDA6F-8FDA-4EAC-B9EB-BE3BE9D81DA9}"/>
                </a:ext>
              </a:extLst>
            </p:cNvPr>
            <p:cNvSpPr/>
            <p:nvPr/>
          </p:nvSpPr>
          <p:spPr>
            <a:xfrm rot="7200000">
              <a:off x="4390141" y="2769843"/>
              <a:ext cx="1953376" cy="168394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DCA2FF84-7D68-4708-97FF-4BAEE7949856}"/>
                </a:ext>
              </a:extLst>
            </p:cNvPr>
            <p:cNvSpPr/>
            <p:nvPr/>
          </p:nvSpPr>
          <p:spPr>
            <a:xfrm rot="3600000">
              <a:off x="4390141" y="3611815"/>
              <a:ext cx="1953376" cy="1683945"/>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987325C2-9582-46BA-9E6B-47E0209A0532}"/>
                </a:ext>
              </a:extLst>
            </p:cNvPr>
            <p:cNvSpPr/>
            <p:nvPr/>
          </p:nvSpPr>
          <p:spPr>
            <a:xfrm rot="14400000">
              <a:off x="5848480" y="2769844"/>
              <a:ext cx="1953376" cy="168394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EB288E0-D686-4CE3-A33F-1D9E33DC33BA}"/>
              </a:ext>
            </a:extLst>
          </p:cNvPr>
          <p:cNvGrpSpPr/>
          <p:nvPr/>
        </p:nvGrpSpPr>
        <p:grpSpPr>
          <a:xfrm>
            <a:off x="8416723" y="3601109"/>
            <a:ext cx="2876043" cy="893947"/>
            <a:chOff x="1199735" y="1275606"/>
            <a:chExt cx="1962585" cy="893947"/>
          </a:xfrm>
        </p:grpSpPr>
        <p:sp>
          <p:nvSpPr>
            <p:cNvPr id="23" name="TextBox 22">
              <a:extLst>
                <a:ext uri="{FF2B5EF4-FFF2-40B4-BE49-F238E27FC236}">
                  <a16:creationId xmlns:a16="http://schemas.microsoft.com/office/drawing/2014/main" id="{7F1D331E-C7EF-4B93-AEA2-E927CBFE7EFA}"/>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Third</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DD0A236C-DE59-4F82-B484-3E2F563C2E83}"/>
                </a:ext>
              </a:extLst>
            </p:cNvPr>
            <p:cNvSpPr txBox="1"/>
            <p:nvPr/>
          </p:nvSpPr>
          <p:spPr>
            <a:xfrm>
              <a:off x="1199735" y="1523222"/>
              <a:ext cx="196258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will create a function to create collections by different themes to make the system more diverse</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D157E936-AE8C-4C3F-AB0C-7FD559BB77FD}"/>
              </a:ext>
            </a:extLst>
          </p:cNvPr>
          <p:cNvGrpSpPr/>
          <p:nvPr/>
        </p:nvGrpSpPr>
        <p:grpSpPr>
          <a:xfrm>
            <a:off x="899235" y="3601109"/>
            <a:ext cx="2876043" cy="709281"/>
            <a:chOff x="1199735" y="1275606"/>
            <a:chExt cx="1962585" cy="709281"/>
          </a:xfrm>
        </p:grpSpPr>
        <p:sp>
          <p:nvSpPr>
            <p:cNvPr id="33" name="TextBox 32">
              <a:extLst>
                <a:ext uri="{FF2B5EF4-FFF2-40B4-BE49-F238E27FC236}">
                  <a16:creationId xmlns:a16="http://schemas.microsoft.com/office/drawing/2014/main" id="{59674E5A-EEF6-496F-BA61-195C9714AC4F}"/>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Sixth</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D7327225-5182-4D18-950E-6F98B7674E9F}"/>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We will improve our programming skills, our ability to complete projects better</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A0E63F0C-2600-4570-9ACA-763EBDD6E71A}"/>
              </a:ext>
            </a:extLst>
          </p:cNvPr>
          <p:cNvGrpSpPr/>
          <p:nvPr/>
        </p:nvGrpSpPr>
        <p:grpSpPr>
          <a:xfrm>
            <a:off x="7396103" y="1817714"/>
            <a:ext cx="2876043" cy="893947"/>
            <a:chOff x="1199735" y="1275606"/>
            <a:chExt cx="1962585" cy="893947"/>
          </a:xfrm>
        </p:grpSpPr>
        <p:sp>
          <p:nvSpPr>
            <p:cNvPr id="20" name="TextBox 19">
              <a:extLst>
                <a:ext uri="{FF2B5EF4-FFF2-40B4-BE49-F238E27FC236}">
                  <a16:creationId xmlns:a16="http://schemas.microsoft.com/office/drawing/2014/main" id="{EF94B195-76EB-4D35-93B2-FC88B9517F9D}"/>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Second</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DB18B18-0CB4-4611-BB2B-D7CA6E1983D8}"/>
                </a:ext>
              </a:extLst>
            </p:cNvPr>
            <p:cNvSpPr txBox="1"/>
            <p:nvPr/>
          </p:nvSpPr>
          <p:spPr>
            <a:xfrm>
              <a:off x="1199735" y="1523222"/>
              <a:ext cx="196258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will create an auction function so that users can bid together to buy valuable NFTs</a:t>
              </a:r>
              <a:endParaRPr lang="ko-KR" altLang="en-US" sz="1200"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53E9848F-FAEF-467F-9107-EFD3A9D89744}"/>
              </a:ext>
            </a:extLst>
          </p:cNvPr>
          <p:cNvGrpSpPr/>
          <p:nvPr/>
        </p:nvGrpSpPr>
        <p:grpSpPr>
          <a:xfrm>
            <a:off x="7396103" y="5384504"/>
            <a:ext cx="2876043" cy="709281"/>
            <a:chOff x="1199735" y="1275606"/>
            <a:chExt cx="1962585" cy="709281"/>
          </a:xfrm>
        </p:grpSpPr>
        <p:sp>
          <p:nvSpPr>
            <p:cNvPr id="27" name="TextBox 26">
              <a:extLst>
                <a:ext uri="{FF2B5EF4-FFF2-40B4-BE49-F238E27FC236}">
                  <a16:creationId xmlns:a16="http://schemas.microsoft.com/office/drawing/2014/main" id="{EA6D34D3-86DB-4805-B446-4FE4C4AAE3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Fourth</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A9B9BF34-42B9-46E7-9FDF-328CC25C6E75}"/>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will create stats so that users can see the statistics on the system</a:t>
              </a:r>
              <a:endParaRPr lang="ko-KR" altLang="en-US" sz="1200"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36A644A0-E44A-4833-8C04-7CF21735EA04}"/>
              </a:ext>
            </a:extLst>
          </p:cNvPr>
          <p:cNvGrpSpPr/>
          <p:nvPr/>
        </p:nvGrpSpPr>
        <p:grpSpPr>
          <a:xfrm>
            <a:off x="1507788" y="1817714"/>
            <a:ext cx="3288110" cy="1078613"/>
            <a:chOff x="1199735" y="1275606"/>
            <a:chExt cx="1962585" cy="1078613"/>
          </a:xfrm>
        </p:grpSpPr>
        <p:sp>
          <p:nvSpPr>
            <p:cNvPr id="30" name="TextBox 29">
              <a:extLst>
                <a:ext uri="{FF2B5EF4-FFF2-40B4-BE49-F238E27FC236}">
                  <a16:creationId xmlns:a16="http://schemas.microsoft.com/office/drawing/2014/main" id="{6939702C-3365-4B65-B5FC-F96B2A05DD5E}"/>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First</a:t>
              </a:r>
              <a:endParaRPr lang="ko-KR" altLang="en-US" sz="14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65C2BE5A-DAF3-4255-8FF0-3927FF6601CC}"/>
                </a:ext>
              </a:extLst>
            </p:cNvPr>
            <p:cNvSpPr txBox="1"/>
            <p:nvPr/>
          </p:nvSpPr>
          <p:spPr>
            <a:xfrm>
              <a:off x="1199735" y="1523222"/>
              <a:ext cx="1962585"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Create a page with content about blockchain so that new users can rely on it to better understand this technology</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93722C8D-EC5D-4E17-BA32-AC6BD18C1ACF}"/>
              </a:ext>
            </a:extLst>
          </p:cNvPr>
          <p:cNvGrpSpPr/>
          <p:nvPr/>
        </p:nvGrpSpPr>
        <p:grpSpPr>
          <a:xfrm>
            <a:off x="1919854" y="5384504"/>
            <a:ext cx="2876043" cy="709281"/>
            <a:chOff x="1199735" y="1275606"/>
            <a:chExt cx="1962585" cy="709281"/>
          </a:xfrm>
        </p:grpSpPr>
        <p:sp>
          <p:nvSpPr>
            <p:cNvPr id="36" name="TextBox 35">
              <a:extLst>
                <a:ext uri="{FF2B5EF4-FFF2-40B4-BE49-F238E27FC236}">
                  <a16:creationId xmlns:a16="http://schemas.microsoft.com/office/drawing/2014/main" id="{7798A40A-A623-40A6-9A80-352225AC4F89}"/>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Fifth</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0B7804EB-A0E5-4DFF-926D-274A96DE69D9}"/>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Improve and make the user interface more beautiful</a:t>
              </a:r>
              <a:endParaRPr lang="ko-KR" altLang="en-US" sz="1200" dirty="0">
                <a:solidFill>
                  <a:schemeClr val="tx1">
                    <a:lumMod val="75000"/>
                    <a:lumOff val="25000"/>
                  </a:schemeClr>
                </a:solidFill>
                <a:cs typeface="Arial" pitchFamily="34" charset="0"/>
              </a:endParaRPr>
            </a:p>
          </p:txBody>
        </p:sp>
      </p:grpSp>
      <p:sp>
        <p:nvSpPr>
          <p:cNvPr id="40" name="Hexagon 39">
            <a:extLst>
              <a:ext uri="{FF2B5EF4-FFF2-40B4-BE49-F238E27FC236}">
                <a16:creationId xmlns:a16="http://schemas.microsoft.com/office/drawing/2014/main" id="{AFC8638A-720C-4C76-BE4F-EF230D866107}"/>
              </a:ext>
            </a:extLst>
          </p:cNvPr>
          <p:cNvSpPr/>
          <p:nvPr/>
        </p:nvSpPr>
        <p:spPr>
          <a:xfrm rot="19747125">
            <a:off x="5937870" y="1950579"/>
            <a:ext cx="316254" cy="271075"/>
          </a:xfrm>
          <a:prstGeom prst="hexagon">
            <a:avLst>
              <a:gd name="adj" fmla="val 30244"/>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Hexagon 40">
            <a:extLst>
              <a:ext uri="{FF2B5EF4-FFF2-40B4-BE49-F238E27FC236}">
                <a16:creationId xmlns:a16="http://schemas.microsoft.com/office/drawing/2014/main" id="{39092F61-2620-48D7-8894-5C6F16A22409}"/>
              </a:ext>
            </a:extLst>
          </p:cNvPr>
          <p:cNvSpPr/>
          <p:nvPr/>
        </p:nvSpPr>
        <p:spPr>
          <a:xfrm rot="19747125">
            <a:off x="7617327" y="2916916"/>
            <a:ext cx="316254" cy="271075"/>
          </a:xfrm>
          <a:prstGeom prst="hexagon">
            <a:avLst>
              <a:gd name="adj" fmla="val 30244"/>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2" name="Hexagon 41">
            <a:extLst>
              <a:ext uri="{FF2B5EF4-FFF2-40B4-BE49-F238E27FC236}">
                <a16:creationId xmlns:a16="http://schemas.microsoft.com/office/drawing/2014/main" id="{9DA61520-9746-44B3-ABE3-9C7E69A4F08E}"/>
              </a:ext>
            </a:extLst>
          </p:cNvPr>
          <p:cNvSpPr/>
          <p:nvPr/>
        </p:nvSpPr>
        <p:spPr>
          <a:xfrm rot="19747125">
            <a:off x="7622069" y="4870606"/>
            <a:ext cx="316254" cy="271075"/>
          </a:xfrm>
          <a:prstGeom prst="hexagon">
            <a:avLst>
              <a:gd name="adj" fmla="val 3024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3" name="Hexagon 42">
            <a:extLst>
              <a:ext uri="{FF2B5EF4-FFF2-40B4-BE49-F238E27FC236}">
                <a16:creationId xmlns:a16="http://schemas.microsoft.com/office/drawing/2014/main" id="{6F7AC350-4E2C-435F-83A7-13EDC11787A0}"/>
              </a:ext>
            </a:extLst>
          </p:cNvPr>
          <p:cNvSpPr/>
          <p:nvPr/>
        </p:nvSpPr>
        <p:spPr>
          <a:xfrm rot="19747125">
            <a:off x="5937870" y="5819748"/>
            <a:ext cx="316254" cy="271075"/>
          </a:xfrm>
          <a:prstGeom prst="hexagon">
            <a:avLst>
              <a:gd name="adj" fmla="val 3024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4" name="Hexagon 43">
            <a:extLst>
              <a:ext uri="{FF2B5EF4-FFF2-40B4-BE49-F238E27FC236}">
                <a16:creationId xmlns:a16="http://schemas.microsoft.com/office/drawing/2014/main" id="{8A35E88A-02E9-48A2-AD81-E357EB419EB9}"/>
              </a:ext>
            </a:extLst>
          </p:cNvPr>
          <p:cNvSpPr/>
          <p:nvPr/>
        </p:nvSpPr>
        <p:spPr>
          <a:xfrm rot="19747125">
            <a:off x="4260498" y="4894277"/>
            <a:ext cx="316254" cy="271075"/>
          </a:xfrm>
          <a:prstGeom prst="hexagon">
            <a:avLst>
              <a:gd name="adj" fmla="val 30244"/>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5" name="Hexagon 44">
            <a:extLst>
              <a:ext uri="{FF2B5EF4-FFF2-40B4-BE49-F238E27FC236}">
                <a16:creationId xmlns:a16="http://schemas.microsoft.com/office/drawing/2014/main" id="{D19EACC3-6D3C-4FA7-9ACF-72C5408EBCC7}"/>
              </a:ext>
            </a:extLst>
          </p:cNvPr>
          <p:cNvSpPr/>
          <p:nvPr/>
        </p:nvSpPr>
        <p:spPr>
          <a:xfrm rot="19747125">
            <a:off x="4278242" y="2956103"/>
            <a:ext cx="316254" cy="271075"/>
          </a:xfrm>
          <a:prstGeom prst="hexagon">
            <a:avLst>
              <a:gd name="adj" fmla="val 30244"/>
              <a:gd name="vf" fmla="val 11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9" name="TextBox 38">
            <a:extLst>
              <a:ext uri="{FF2B5EF4-FFF2-40B4-BE49-F238E27FC236}">
                <a16:creationId xmlns:a16="http://schemas.microsoft.com/office/drawing/2014/main" id="{3187DC0D-6E8E-6E7D-4A8C-49875938A57D}"/>
              </a:ext>
            </a:extLst>
          </p:cNvPr>
          <p:cNvSpPr txBox="1"/>
          <p:nvPr/>
        </p:nvSpPr>
        <p:spPr>
          <a:xfrm>
            <a:off x="3983188" y="340599"/>
            <a:ext cx="6629413" cy="800219"/>
          </a:xfrm>
          <a:prstGeom prst="rect">
            <a:avLst/>
          </a:prstGeom>
          <a:noFill/>
        </p:spPr>
        <p:txBody>
          <a:bodyPr wrap="square">
            <a:spAutoFit/>
          </a:bodyPr>
          <a:lstStyle/>
          <a:p>
            <a:r>
              <a:rPr lang="en-US" altLang="ko-KR" sz="4600" b="1" dirty="0">
                <a:solidFill>
                  <a:schemeClr val="accent2"/>
                </a:solidFill>
                <a:latin typeface="Bahnschrift" panose="020B0502040204020203" pitchFamily="34" charset="0"/>
              </a:rPr>
              <a:t>Our future goal</a:t>
            </a:r>
          </a:p>
        </p:txBody>
      </p:sp>
      <p:sp>
        <p:nvSpPr>
          <p:cNvPr id="46" name="Donut 24">
            <a:extLst>
              <a:ext uri="{FF2B5EF4-FFF2-40B4-BE49-F238E27FC236}">
                <a16:creationId xmlns:a16="http://schemas.microsoft.com/office/drawing/2014/main" id="{DF9BF943-3E3F-71ED-115F-4C448F22350A}"/>
              </a:ext>
            </a:extLst>
          </p:cNvPr>
          <p:cNvSpPr/>
          <p:nvPr/>
        </p:nvSpPr>
        <p:spPr>
          <a:xfrm>
            <a:off x="5419233" y="3303631"/>
            <a:ext cx="1371600" cy="13716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 name="Rectangle 11">
            <a:extLst>
              <a:ext uri="{FF2B5EF4-FFF2-40B4-BE49-F238E27FC236}">
                <a16:creationId xmlns:a16="http://schemas.microsoft.com/office/drawing/2014/main" id="{308ADF0C-F1BC-4735-9964-19C7BA523A83}"/>
              </a:ext>
            </a:extLst>
          </p:cNvPr>
          <p:cNvSpPr/>
          <p:nvPr/>
        </p:nvSpPr>
        <p:spPr>
          <a:xfrm>
            <a:off x="8757221" y="311365"/>
            <a:ext cx="536368" cy="536368"/>
          </a:xfrm>
          <a:prstGeom prst="rect">
            <a:avLst/>
          </a:prstGeom>
          <a:solidFill>
            <a:schemeClr val="bg1">
              <a:lumMod val="95000"/>
            </a:schemeClr>
          </a:solidFill>
          <a:ln>
            <a:noFill/>
          </a:ln>
          <a:scene3d>
            <a:camera prst="isometricTopUp"/>
            <a:lightRig rig="balanced" dir="t"/>
          </a:scene3d>
          <a:sp3d extrusionH="558800" contourW="12700" prstMaterial="matte">
            <a:extrusionClr>
              <a:schemeClr val="bg1">
                <a:lumMod val="95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557309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26A16-5901-6908-3562-2008D1109406}"/>
              </a:ext>
            </a:extLst>
          </p:cNvPr>
          <p:cNvSpPr txBox="1"/>
          <p:nvPr/>
        </p:nvSpPr>
        <p:spPr>
          <a:xfrm>
            <a:off x="7558391" y="2828835"/>
            <a:ext cx="3219855" cy="1200329"/>
          </a:xfrm>
          <a:prstGeom prst="rect">
            <a:avLst/>
          </a:prstGeom>
          <a:noFill/>
        </p:spPr>
        <p:txBody>
          <a:bodyPr wrap="square" lIns="108000" rIns="108000" rtlCol="0">
            <a:spAutoFit/>
          </a:bodyPr>
          <a:lstStyle/>
          <a:p>
            <a:r>
              <a:rPr lang="en-US" altLang="ko-KR" sz="7200" dirty="0">
                <a:solidFill>
                  <a:schemeClr val="accent1"/>
                </a:solidFill>
                <a:latin typeface="Aharoni" panose="02010803020104030203" pitchFamily="2" charset="-79"/>
                <a:cs typeface="Aharoni" panose="02010803020104030203" pitchFamily="2" charset="-79"/>
              </a:rPr>
              <a:t>DEMO</a:t>
            </a:r>
            <a:endParaRPr lang="ko-KR" altLang="en-US" sz="7200" dirty="0">
              <a:solidFill>
                <a:schemeClr val="accent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6360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36430" y="3013501"/>
            <a:ext cx="4777152" cy="830997"/>
          </a:xfrm>
          <a:prstGeom prst="rect">
            <a:avLst/>
          </a:prstGeom>
          <a:noFill/>
        </p:spPr>
        <p:txBody>
          <a:bodyPr wrap="square" rtlCol="0" anchor="ctr">
            <a:spAutoFit/>
          </a:bodyPr>
          <a:lstStyle/>
          <a:p>
            <a:r>
              <a:rPr lang="en-US" altLang="ko-KR" sz="4800" b="1" dirty="0">
                <a:solidFill>
                  <a:schemeClr val="bg1"/>
                </a:solidFill>
                <a:latin typeface="Bahnschrift Condensed" panose="020B0502040204020203" pitchFamily="34" charset="0"/>
                <a:cs typeface="Arial" pitchFamily="34" charset="0"/>
              </a:rPr>
              <a:t>BH Trading PROJECT</a:t>
            </a:r>
            <a:endParaRPr lang="ko-KR" altLang="en-US" sz="4800" b="1" dirty="0">
              <a:solidFill>
                <a:schemeClr val="bg1"/>
              </a:solidFill>
              <a:latin typeface="Bahnschrift Condensed" panose="020B0502040204020203" pitchFamily="34" charset="0"/>
              <a:cs typeface="Arial" pitchFamily="34" charset="0"/>
            </a:endParaRPr>
          </a:p>
        </p:txBody>
      </p:sp>
    </p:spTree>
    <p:extLst>
      <p:ext uri="{BB962C8B-B14F-4D97-AF65-F5344CB8AC3E}">
        <p14:creationId xmlns:p14="http://schemas.microsoft.com/office/powerpoint/2010/main" val="1263764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F556014-99F2-413F-BA74-B604762B66FA}"/>
              </a:ext>
            </a:extLst>
          </p:cNvPr>
          <p:cNvGrpSpPr/>
          <p:nvPr/>
        </p:nvGrpSpPr>
        <p:grpSpPr>
          <a:xfrm flipV="1">
            <a:off x="3631597" y="498482"/>
            <a:ext cx="7919927" cy="6191261"/>
            <a:chOff x="2984145" y="477136"/>
            <a:chExt cx="8566511" cy="5890886"/>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78910"/>
              <a:ext cx="0" cy="533559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78910"/>
              <a:ext cx="0" cy="5865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84145"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9C73C1F-1E69-0D3E-C8BE-7D4527C6DC03}"/>
              </a:ext>
            </a:extLst>
          </p:cNvPr>
          <p:cNvGrpSpPr/>
          <p:nvPr/>
        </p:nvGrpSpPr>
        <p:grpSpPr>
          <a:xfrm>
            <a:off x="4563871" y="783399"/>
            <a:ext cx="682161" cy="682161"/>
            <a:chOff x="4563871" y="1527679"/>
            <a:chExt cx="682161" cy="682161"/>
          </a:xfrm>
        </p:grpSpPr>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Bahnschrift" panose="020B0502040204020203" pitchFamily="34" charset="0"/>
                  <a:cs typeface="Arial" pitchFamily="34" charset="0"/>
                </a:rPr>
                <a:t>01</a:t>
              </a:r>
              <a:endParaRPr lang="ko-KR" altLang="en-US" sz="2400" b="1" dirty="0">
                <a:solidFill>
                  <a:schemeClr val="bg1"/>
                </a:solidFill>
                <a:latin typeface="Bahnschrift" panose="020B0502040204020203" pitchFamily="34" charset="0"/>
                <a:cs typeface="Arial" pitchFamily="34" charset="0"/>
              </a:endParaRPr>
            </a:p>
          </p:txBody>
        </p:sp>
      </p:grpSp>
      <p:grpSp>
        <p:nvGrpSpPr>
          <p:cNvPr id="5" name="Group 4">
            <a:extLst>
              <a:ext uri="{FF2B5EF4-FFF2-40B4-BE49-F238E27FC236}">
                <a16:creationId xmlns:a16="http://schemas.microsoft.com/office/drawing/2014/main" id="{FC090BF4-BFD0-58B2-C628-B80CABD4421C}"/>
              </a:ext>
            </a:extLst>
          </p:cNvPr>
          <p:cNvGrpSpPr/>
          <p:nvPr/>
        </p:nvGrpSpPr>
        <p:grpSpPr>
          <a:xfrm>
            <a:off x="4563871" y="1918342"/>
            <a:ext cx="682161" cy="682161"/>
            <a:chOff x="4563871" y="2662622"/>
            <a:chExt cx="682161" cy="682161"/>
          </a:xfrm>
        </p:grpSpPr>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Bahnschrift" panose="020B0502040204020203" pitchFamily="34" charset="0"/>
                  <a:cs typeface="Arial" pitchFamily="34" charset="0"/>
                </a:rPr>
                <a:t>02</a:t>
              </a:r>
              <a:endParaRPr lang="ko-KR" altLang="en-US" sz="2400" b="1" dirty="0">
                <a:solidFill>
                  <a:schemeClr val="bg1"/>
                </a:solidFill>
                <a:latin typeface="Bahnschrift" panose="020B0502040204020203" pitchFamily="34" charset="0"/>
                <a:cs typeface="Arial" pitchFamily="34" charset="0"/>
              </a:endParaRPr>
            </a:p>
          </p:txBody>
        </p:sp>
      </p:grpSp>
      <p:grpSp>
        <p:nvGrpSpPr>
          <p:cNvPr id="6" name="Group 5">
            <a:extLst>
              <a:ext uri="{FF2B5EF4-FFF2-40B4-BE49-F238E27FC236}">
                <a16:creationId xmlns:a16="http://schemas.microsoft.com/office/drawing/2014/main" id="{ABEC1700-D6CC-AC5B-DA3E-0C872DEE29FC}"/>
              </a:ext>
            </a:extLst>
          </p:cNvPr>
          <p:cNvGrpSpPr/>
          <p:nvPr/>
        </p:nvGrpSpPr>
        <p:grpSpPr>
          <a:xfrm>
            <a:off x="4563871" y="3053285"/>
            <a:ext cx="682161" cy="682161"/>
            <a:chOff x="4563871" y="3797565"/>
            <a:chExt cx="682161" cy="682161"/>
          </a:xfrm>
        </p:grpSpPr>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Bahnschrift" panose="020B0502040204020203" pitchFamily="34" charset="0"/>
                  <a:cs typeface="Arial" pitchFamily="34" charset="0"/>
                </a:rPr>
                <a:t>03</a:t>
              </a:r>
              <a:endParaRPr lang="ko-KR" altLang="en-US" sz="2400" b="1" dirty="0">
                <a:solidFill>
                  <a:schemeClr val="bg1"/>
                </a:solidFill>
                <a:latin typeface="Bahnschrift" panose="020B0502040204020203" pitchFamily="34" charset="0"/>
                <a:cs typeface="Arial" pitchFamily="34" charset="0"/>
              </a:endParaRPr>
            </a:p>
          </p:txBody>
        </p:sp>
      </p:grpSp>
      <p:grpSp>
        <p:nvGrpSpPr>
          <p:cNvPr id="7" name="Group 6">
            <a:extLst>
              <a:ext uri="{FF2B5EF4-FFF2-40B4-BE49-F238E27FC236}">
                <a16:creationId xmlns:a16="http://schemas.microsoft.com/office/drawing/2014/main" id="{B63B65FC-8265-2B61-0F6A-782892449420}"/>
              </a:ext>
            </a:extLst>
          </p:cNvPr>
          <p:cNvGrpSpPr/>
          <p:nvPr/>
        </p:nvGrpSpPr>
        <p:grpSpPr>
          <a:xfrm>
            <a:off x="4563871" y="4188228"/>
            <a:ext cx="682161" cy="682161"/>
            <a:chOff x="4563871" y="4932508"/>
            <a:chExt cx="682161" cy="682161"/>
          </a:xfrm>
        </p:grpSpPr>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Bahnschrift" panose="020B0502040204020203" pitchFamily="34" charset="0"/>
                  <a:cs typeface="Arial" pitchFamily="34" charset="0"/>
                </a:rPr>
                <a:t>04</a:t>
              </a:r>
              <a:endParaRPr lang="ko-KR" altLang="en-US" sz="2400" b="1" dirty="0">
                <a:solidFill>
                  <a:schemeClr val="bg1"/>
                </a:solidFill>
                <a:latin typeface="Bahnschrift" panose="020B0502040204020203" pitchFamily="34" charset="0"/>
                <a:cs typeface="Arial" pitchFamily="34" charset="0"/>
              </a:endParaRPr>
            </a:p>
          </p:txBody>
        </p:sp>
      </p:grpSp>
      <p:sp>
        <p:nvSpPr>
          <p:cNvPr id="26" name="TextBox 25">
            <a:extLst>
              <a:ext uri="{FF2B5EF4-FFF2-40B4-BE49-F238E27FC236}">
                <a16:creationId xmlns:a16="http://schemas.microsoft.com/office/drawing/2014/main" id="{84237A53-2FA2-41CA-A145-17EF09ABAB64}"/>
              </a:ext>
            </a:extLst>
          </p:cNvPr>
          <p:cNvSpPr txBox="1"/>
          <p:nvPr/>
        </p:nvSpPr>
        <p:spPr>
          <a:xfrm>
            <a:off x="5954391" y="833428"/>
            <a:ext cx="5433857" cy="525069"/>
          </a:xfrm>
          <a:prstGeom prst="rect">
            <a:avLst/>
          </a:prstGeom>
          <a:noFill/>
        </p:spPr>
        <p:txBody>
          <a:bodyPr wrap="square" lIns="108000" rIns="108000" rtlCol="0">
            <a:spAutoFit/>
          </a:bodyPr>
          <a:lstStyle/>
          <a:p>
            <a:r>
              <a:rPr lang="en-US" altLang="ko-KR" sz="2700" dirty="0">
                <a:solidFill>
                  <a:schemeClr val="bg1"/>
                </a:solidFill>
                <a:latin typeface="Bahnschrift" panose="020B0502040204020203" pitchFamily="34" charset="0"/>
                <a:cs typeface="Arial" pitchFamily="34" charset="0"/>
              </a:rPr>
              <a:t>What is Blockchain ?</a:t>
            </a:r>
            <a:endParaRPr lang="ko-KR" altLang="en-US" sz="2700" dirty="0">
              <a:solidFill>
                <a:schemeClr val="bg1"/>
              </a:solidFill>
              <a:latin typeface="Bahnschrift" panose="020B0502040204020203" pitchFamily="34" charset="0"/>
              <a:cs typeface="Arial" pitchFamily="34" charset="0"/>
            </a:endParaRPr>
          </a:p>
        </p:txBody>
      </p:sp>
      <p:grpSp>
        <p:nvGrpSpPr>
          <p:cNvPr id="8" name="Group 7">
            <a:extLst>
              <a:ext uri="{FF2B5EF4-FFF2-40B4-BE49-F238E27FC236}">
                <a16:creationId xmlns:a16="http://schemas.microsoft.com/office/drawing/2014/main" id="{59FFC483-A05F-971A-B090-915D8F95B0F2}"/>
              </a:ext>
            </a:extLst>
          </p:cNvPr>
          <p:cNvGrpSpPr/>
          <p:nvPr/>
        </p:nvGrpSpPr>
        <p:grpSpPr>
          <a:xfrm>
            <a:off x="4563870" y="5309932"/>
            <a:ext cx="682161" cy="682161"/>
            <a:chOff x="4563871" y="4932508"/>
            <a:chExt cx="682161" cy="682161"/>
          </a:xfrm>
        </p:grpSpPr>
        <p:sp>
          <p:nvSpPr>
            <p:cNvPr id="9" name="Rectangle 8">
              <a:extLst>
                <a:ext uri="{FF2B5EF4-FFF2-40B4-BE49-F238E27FC236}">
                  <a16:creationId xmlns:a16="http://schemas.microsoft.com/office/drawing/2014/main" id="{93A01038-F3AF-03F2-6510-CECE55D7CCC2}"/>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sp>
          <p:nvSpPr>
            <p:cNvPr id="10" name="TextBox 9">
              <a:extLst>
                <a:ext uri="{FF2B5EF4-FFF2-40B4-BE49-F238E27FC236}">
                  <a16:creationId xmlns:a16="http://schemas.microsoft.com/office/drawing/2014/main" id="{C601C375-72D3-A4B7-8766-05193E8E6DCA}"/>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Bahnschrift" panose="020B0502040204020203" pitchFamily="34" charset="0"/>
                  <a:cs typeface="Arial" pitchFamily="34" charset="0"/>
                </a:rPr>
                <a:t>05</a:t>
              </a:r>
              <a:endParaRPr lang="ko-KR" altLang="en-US" sz="2400" b="1" dirty="0">
                <a:solidFill>
                  <a:schemeClr val="bg1"/>
                </a:solidFill>
                <a:latin typeface="Bahnschrift" panose="020B0502040204020203" pitchFamily="34" charset="0"/>
                <a:cs typeface="Arial" pitchFamily="34" charset="0"/>
              </a:endParaRPr>
            </a:p>
          </p:txBody>
        </p:sp>
      </p:grpSp>
      <p:sp>
        <p:nvSpPr>
          <p:cNvPr id="38" name="TextBox 37">
            <a:extLst>
              <a:ext uri="{FF2B5EF4-FFF2-40B4-BE49-F238E27FC236}">
                <a16:creationId xmlns:a16="http://schemas.microsoft.com/office/drawing/2014/main" id="{15EE8CDA-4018-9333-46F9-5E8779442ACF}"/>
              </a:ext>
            </a:extLst>
          </p:cNvPr>
          <p:cNvSpPr txBox="1"/>
          <p:nvPr/>
        </p:nvSpPr>
        <p:spPr>
          <a:xfrm>
            <a:off x="5954391" y="1982409"/>
            <a:ext cx="5433857" cy="525069"/>
          </a:xfrm>
          <a:prstGeom prst="rect">
            <a:avLst/>
          </a:prstGeom>
          <a:noFill/>
        </p:spPr>
        <p:txBody>
          <a:bodyPr wrap="square" lIns="108000" rIns="108000" rtlCol="0">
            <a:spAutoFit/>
          </a:bodyPr>
          <a:lstStyle/>
          <a:p>
            <a:r>
              <a:rPr lang="en-US" altLang="ko-KR" sz="2700" dirty="0">
                <a:solidFill>
                  <a:schemeClr val="bg1"/>
                </a:solidFill>
                <a:latin typeface="Bahnschrift" panose="020B0502040204020203" pitchFamily="34" charset="0"/>
                <a:cs typeface="Arial" pitchFamily="34" charset="0"/>
              </a:rPr>
              <a:t>What is NFT ?</a:t>
            </a:r>
            <a:endParaRPr lang="ko-KR" altLang="en-US" sz="2700" dirty="0">
              <a:solidFill>
                <a:schemeClr val="bg1"/>
              </a:solidFill>
              <a:latin typeface="Bahnschrift" panose="020B0502040204020203" pitchFamily="34" charset="0"/>
              <a:cs typeface="Arial" pitchFamily="34" charset="0"/>
            </a:endParaRPr>
          </a:p>
        </p:txBody>
      </p:sp>
      <p:sp>
        <p:nvSpPr>
          <p:cNvPr id="41" name="TextBox 40">
            <a:extLst>
              <a:ext uri="{FF2B5EF4-FFF2-40B4-BE49-F238E27FC236}">
                <a16:creationId xmlns:a16="http://schemas.microsoft.com/office/drawing/2014/main" id="{388B49DC-BA61-F934-1E91-4FEF998E00B7}"/>
              </a:ext>
            </a:extLst>
          </p:cNvPr>
          <p:cNvSpPr txBox="1"/>
          <p:nvPr/>
        </p:nvSpPr>
        <p:spPr>
          <a:xfrm>
            <a:off x="5954391" y="3131830"/>
            <a:ext cx="5433857" cy="525069"/>
          </a:xfrm>
          <a:prstGeom prst="rect">
            <a:avLst/>
          </a:prstGeom>
          <a:noFill/>
        </p:spPr>
        <p:txBody>
          <a:bodyPr wrap="square" lIns="108000" rIns="108000" rtlCol="0">
            <a:spAutoFit/>
          </a:bodyPr>
          <a:lstStyle/>
          <a:p>
            <a:r>
              <a:rPr lang="en-US" altLang="ko-KR" sz="2700" dirty="0">
                <a:solidFill>
                  <a:schemeClr val="bg1"/>
                </a:solidFill>
                <a:latin typeface="Bahnschrift" panose="020B0502040204020203" pitchFamily="34" charset="0"/>
                <a:cs typeface="Arial" pitchFamily="34" charset="0"/>
              </a:rPr>
              <a:t>What is our purpose ?</a:t>
            </a:r>
            <a:endParaRPr lang="ko-KR" altLang="en-US" sz="2700" dirty="0">
              <a:solidFill>
                <a:schemeClr val="bg1"/>
              </a:solidFill>
              <a:latin typeface="Bahnschrift" panose="020B0502040204020203" pitchFamily="34" charset="0"/>
              <a:cs typeface="Arial" pitchFamily="34" charset="0"/>
            </a:endParaRPr>
          </a:p>
        </p:txBody>
      </p:sp>
      <p:sp>
        <p:nvSpPr>
          <p:cNvPr id="42" name="TextBox 41">
            <a:extLst>
              <a:ext uri="{FF2B5EF4-FFF2-40B4-BE49-F238E27FC236}">
                <a16:creationId xmlns:a16="http://schemas.microsoft.com/office/drawing/2014/main" id="{B742E3D7-7765-9385-040B-428E2BCEC30D}"/>
              </a:ext>
            </a:extLst>
          </p:cNvPr>
          <p:cNvSpPr txBox="1"/>
          <p:nvPr/>
        </p:nvSpPr>
        <p:spPr>
          <a:xfrm>
            <a:off x="5954388" y="4260513"/>
            <a:ext cx="5433857" cy="525069"/>
          </a:xfrm>
          <a:prstGeom prst="rect">
            <a:avLst/>
          </a:prstGeom>
          <a:noFill/>
        </p:spPr>
        <p:txBody>
          <a:bodyPr wrap="square" lIns="108000" rIns="108000" rtlCol="0">
            <a:spAutoFit/>
          </a:bodyPr>
          <a:lstStyle/>
          <a:p>
            <a:r>
              <a:rPr lang="en-US" altLang="ko-KR" sz="2700" dirty="0">
                <a:solidFill>
                  <a:schemeClr val="bg1"/>
                </a:solidFill>
                <a:latin typeface="Bahnschrift" panose="020B0502040204020203" pitchFamily="34" charset="0"/>
                <a:cs typeface="Arial" pitchFamily="34" charset="0"/>
              </a:rPr>
              <a:t>Our difficulty</a:t>
            </a:r>
            <a:endParaRPr lang="ko-KR" altLang="en-US" sz="2700" dirty="0">
              <a:solidFill>
                <a:schemeClr val="bg1"/>
              </a:solidFill>
              <a:latin typeface="Bahnschrift" panose="020B0502040204020203" pitchFamily="34" charset="0"/>
              <a:cs typeface="Arial" pitchFamily="34" charset="0"/>
            </a:endParaRPr>
          </a:p>
        </p:txBody>
      </p:sp>
      <p:sp>
        <p:nvSpPr>
          <p:cNvPr id="43" name="TextBox 42">
            <a:extLst>
              <a:ext uri="{FF2B5EF4-FFF2-40B4-BE49-F238E27FC236}">
                <a16:creationId xmlns:a16="http://schemas.microsoft.com/office/drawing/2014/main" id="{C5FD95E1-8C5B-5010-133D-B826F234EEE4}"/>
              </a:ext>
            </a:extLst>
          </p:cNvPr>
          <p:cNvSpPr txBox="1"/>
          <p:nvPr/>
        </p:nvSpPr>
        <p:spPr>
          <a:xfrm>
            <a:off x="5954388" y="5388477"/>
            <a:ext cx="5433857" cy="525069"/>
          </a:xfrm>
          <a:prstGeom prst="rect">
            <a:avLst/>
          </a:prstGeom>
          <a:noFill/>
        </p:spPr>
        <p:txBody>
          <a:bodyPr wrap="square" lIns="108000" rIns="108000" rtlCol="0">
            <a:spAutoFit/>
          </a:bodyPr>
          <a:lstStyle/>
          <a:p>
            <a:r>
              <a:rPr lang="en-US" altLang="ko-KR" sz="2700" dirty="0">
                <a:solidFill>
                  <a:schemeClr val="bg1"/>
                </a:solidFill>
                <a:latin typeface="Bahnschrift" panose="020B0502040204020203" pitchFamily="34" charset="0"/>
                <a:cs typeface="Arial" pitchFamily="34" charset="0"/>
              </a:rPr>
              <a:t>Our future goals</a:t>
            </a:r>
            <a:endParaRPr lang="ko-KR" altLang="en-US" sz="2700" dirty="0">
              <a:solidFill>
                <a:schemeClr val="bg1"/>
              </a:solidFill>
              <a:latin typeface="Bahnschrift" panose="020B0502040204020203" pitchFamily="34" charset="0"/>
              <a:cs typeface="Arial" pitchFamily="34" charset="0"/>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FA90F668-D6B6-4F9E-A4B0-740416B43B77}"/>
              </a:ext>
            </a:extLst>
          </p:cNvPr>
          <p:cNvGrpSpPr/>
          <p:nvPr/>
        </p:nvGrpSpPr>
        <p:grpSpPr>
          <a:xfrm>
            <a:off x="4426732" y="1759732"/>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44321" y="2004559"/>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67" name="Freeform: Shape 66">
            <a:extLst>
              <a:ext uri="{FF2B5EF4-FFF2-40B4-BE49-F238E27FC236}">
                <a16:creationId xmlns:a16="http://schemas.microsoft.com/office/drawing/2014/main" id="{852690DD-A464-4A27-806A-C34EAD6B09D3}"/>
              </a:ext>
            </a:extLst>
          </p:cNvPr>
          <p:cNvSpPr/>
          <p:nvPr/>
        </p:nvSpPr>
        <p:spPr>
          <a:xfrm>
            <a:off x="2606451" y="3176613"/>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E50E58B8-8744-499E-8B43-8A243C330344}"/>
              </a:ext>
            </a:extLst>
          </p:cNvPr>
          <p:cNvSpPr/>
          <p:nvPr/>
        </p:nvSpPr>
        <p:spPr>
          <a:xfrm>
            <a:off x="7568017" y="3175018"/>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5432821-70CD-342B-C22F-423D65670F69}"/>
              </a:ext>
            </a:extLst>
          </p:cNvPr>
          <p:cNvSpPr txBox="1"/>
          <p:nvPr/>
        </p:nvSpPr>
        <p:spPr>
          <a:xfrm>
            <a:off x="4763991" y="755304"/>
            <a:ext cx="3048886" cy="800219"/>
          </a:xfrm>
          <a:prstGeom prst="rect">
            <a:avLst/>
          </a:prstGeom>
          <a:noFill/>
        </p:spPr>
        <p:txBody>
          <a:bodyPr wrap="square">
            <a:spAutoFit/>
          </a:bodyPr>
          <a:lstStyle/>
          <a:p>
            <a:r>
              <a:rPr lang="en-US" altLang="ko-KR" sz="4600" b="1" dirty="0">
                <a:solidFill>
                  <a:srgbClr val="0587AF"/>
                </a:solidFill>
                <a:latin typeface="Bahnschrift" panose="020B0502040204020203" pitchFamily="34" charset="0"/>
              </a:rPr>
              <a:t>1. What is</a:t>
            </a:r>
          </a:p>
        </p:txBody>
      </p:sp>
    </p:spTree>
    <p:extLst>
      <p:ext uri="{BB962C8B-B14F-4D97-AF65-F5344CB8AC3E}">
        <p14:creationId xmlns:p14="http://schemas.microsoft.com/office/powerpoint/2010/main" val="2737942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0AD8F3-F182-82FC-9CA1-DDEF87FE29A2}"/>
              </a:ext>
            </a:extLst>
          </p:cNvPr>
          <p:cNvSpPr txBox="1"/>
          <p:nvPr/>
        </p:nvSpPr>
        <p:spPr>
          <a:xfrm>
            <a:off x="1816929" y="2153208"/>
            <a:ext cx="8614053" cy="2031325"/>
          </a:xfrm>
          <a:prstGeom prst="rect">
            <a:avLst/>
          </a:prstGeom>
          <a:noFill/>
        </p:spPr>
        <p:txBody>
          <a:bodyPr wrap="square" rtlCol="0">
            <a:spAutoFit/>
          </a:bodyPr>
          <a:lstStyle/>
          <a:p>
            <a:r>
              <a:rPr lang="en-US" dirty="0">
                <a:solidFill>
                  <a:schemeClr val="bg1"/>
                </a:solidFill>
              </a:rPr>
              <a:t>A blockchain is a distributed database or ledger that is shared among the nodes of a computer network. As a database, a blockchain stores information electronically in digital format. Blockchains are best known for their crucial role in cryptocurrency systems, such as Bitcoin, for maintaining a secure and decentralized record of transactions. The innovation with a blockchain is that it guarantees the fidelity and security of a record of data and generates trust without the need for a trusted third party.</a:t>
            </a:r>
          </a:p>
        </p:txBody>
      </p:sp>
      <p:sp>
        <p:nvSpPr>
          <p:cNvPr id="7" name="Freeform: Shape 6">
            <a:extLst>
              <a:ext uri="{FF2B5EF4-FFF2-40B4-BE49-F238E27FC236}">
                <a16:creationId xmlns:a16="http://schemas.microsoft.com/office/drawing/2014/main" id="{563CC86B-CBFF-1B5F-5AA8-2449ADB749F2}"/>
              </a:ext>
            </a:extLst>
          </p:cNvPr>
          <p:cNvSpPr/>
          <p:nvPr/>
        </p:nvSpPr>
        <p:spPr>
          <a:xfrm>
            <a:off x="3890502" y="764153"/>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101DC912-4B08-C77E-A755-331763274C5D}"/>
              </a:ext>
            </a:extLst>
          </p:cNvPr>
          <p:cNvSpPr/>
          <p:nvPr/>
        </p:nvSpPr>
        <p:spPr>
          <a:xfrm>
            <a:off x="5986187" y="764153"/>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48379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567B3-39AB-B9C5-C8EB-B559B91E7DE9}"/>
              </a:ext>
            </a:extLst>
          </p:cNvPr>
          <p:cNvSpPr txBox="1"/>
          <p:nvPr/>
        </p:nvSpPr>
        <p:spPr>
          <a:xfrm>
            <a:off x="1014107" y="1951672"/>
            <a:ext cx="10532624" cy="1477328"/>
          </a:xfrm>
          <a:prstGeom prst="rect">
            <a:avLst/>
          </a:prstGeom>
          <a:noFill/>
        </p:spPr>
        <p:txBody>
          <a:bodyPr wrap="square">
            <a:spAutoFit/>
          </a:bodyPr>
          <a:lstStyle/>
          <a:p>
            <a:r>
              <a:rPr lang="en-US" dirty="0">
                <a:solidFill>
                  <a:schemeClr val="bg1"/>
                </a:solidFill>
              </a:rPr>
              <a:t>One key difference between a typical database and a blockchain is how the data is structured. A blockchain collects information together in groups, known as blocks, that hold sets of information. Blocks have certain storage capacities and, when filled, are closed and linked to the previously filled block, forming a chain of data known as the blockchain. All new information that follows that freshly added block is compiled into a newly formed block that will then also be added to the chain once filled.</a:t>
            </a:r>
          </a:p>
        </p:txBody>
      </p:sp>
      <p:sp>
        <p:nvSpPr>
          <p:cNvPr id="10" name="Freeform: Shape 9">
            <a:extLst>
              <a:ext uri="{FF2B5EF4-FFF2-40B4-BE49-F238E27FC236}">
                <a16:creationId xmlns:a16="http://schemas.microsoft.com/office/drawing/2014/main" id="{60335FE1-577F-88A3-B480-2F998732D50E}"/>
              </a:ext>
            </a:extLst>
          </p:cNvPr>
          <p:cNvSpPr/>
          <p:nvPr/>
        </p:nvSpPr>
        <p:spPr>
          <a:xfrm>
            <a:off x="3890502" y="764153"/>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2BF46B56-5C50-9D4E-A7CC-9C36744892AD}"/>
              </a:ext>
            </a:extLst>
          </p:cNvPr>
          <p:cNvSpPr/>
          <p:nvPr/>
        </p:nvSpPr>
        <p:spPr>
          <a:xfrm>
            <a:off x="5986187" y="764153"/>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63069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EC894F-CE10-792D-0914-F28E9BABF2CA}"/>
              </a:ext>
            </a:extLst>
          </p:cNvPr>
          <p:cNvSpPr txBox="1"/>
          <p:nvPr/>
        </p:nvSpPr>
        <p:spPr>
          <a:xfrm>
            <a:off x="1014107" y="1951672"/>
            <a:ext cx="10532624" cy="1200329"/>
          </a:xfrm>
          <a:prstGeom prst="rect">
            <a:avLst/>
          </a:prstGeom>
          <a:noFill/>
        </p:spPr>
        <p:txBody>
          <a:bodyPr wrap="square">
            <a:spAutoFit/>
          </a:bodyPr>
          <a:lstStyle/>
          <a:p>
            <a:pPr algn="l"/>
            <a:r>
              <a:rPr lang="en-US" b="0" i="0" dirty="0">
                <a:solidFill>
                  <a:schemeClr val="bg1"/>
                </a:solidFill>
                <a:effectLst/>
                <a:latin typeface="SourceSansPro"/>
              </a:rPr>
              <a:t>A database usually structures its data into tables, whereas a blockchain, as its name implies, structures its data into chunks (blocks) that are strung together. This data structure inherently makes an irreversible timeline of data when implemented in a decentralized nature. When a block is filled, it is set in stone and becomes a part of this timeline. Each block in the chain is given an exact timestamp when it is added to the chain.</a:t>
            </a:r>
          </a:p>
        </p:txBody>
      </p:sp>
      <p:sp>
        <p:nvSpPr>
          <p:cNvPr id="9" name="Freeform: Shape 8">
            <a:extLst>
              <a:ext uri="{FF2B5EF4-FFF2-40B4-BE49-F238E27FC236}">
                <a16:creationId xmlns:a16="http://schemas.microsoft.com/office/drawing/2014/main" id="{66999CF8-BF6B-D62A-D03F-55DAC1AFBDBE}"/>
              </a:ext>
            </a:extLst>
          </p:cNvPr>
          <p:cNvSpPr/>
          <p:nvPr/>
        </p:nvSpPr>
        <p:spPr>
          <a:xfrm>
            <a:off x="3890502" y="764153"/>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620E5735-1397-A2AE-A8F0-A919ACEEC251}"/>
              </a:ext>
            </a:extLst>
          </p:cNvPr>
          <p:cNvSpPr/>
          <p:nvPr/>
        </p:nvSpPr>
        <p:spPr>
          <a:xfrm>
            <a:off x="5986187" y="764153"/>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6937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n Fungible Tokens NFT icon PNG and SVG Vector Free Download">
            <a:extLst>
              <a:ext uri="{FF2B5EF4-FFF2-40B4-BE49-F238E27FC236}">
                <a16:creationId xmlns:a16="http://schemas.microsoft.com/office/drawing/2014/main" id="{FF43DFE0-A59D-02E2-BBAD-3AC698AB2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870" y="1034457"/>
            <a:ext cx="4876800" cy="45339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670DB8E-F9F6-9F06-05ED-765CC0E43F61}"/>
              </a:ext>
            </a:extLst>
          </p:cNvPr>
          <p:cNvSpPr txBox="1"/>
          <p:nvPr/>
        </p:nvSpPr>
        <p:spPr>
          <a:xfrm>
            <a:off x="2105851" y="2901297"/>
            <a:ext cx="3048886" cy="800219"/>
          </a:xfrm>
          <a:prstGeom prst="rect">
            <a:avLst/>
          </a:prstGeom>
          <a:noFill/>
        </p:spPr>
        <p:txBody>
          <a:bodyPr wrap="square">
            <a:spAutoFit/>
          </a:bodyPr>
          <a:lstStyle/>
          <a:p>
            <a:r>
              <a:rPr lang="en-US" altLang="ko-KR" sz="4600" b="1" dirty="0">
                <a:solidFill>
                  <a:srgbClr val="262626"/>
                </a:solidFill>
                <a:latin typeface="Bahnschrift" panose="020B0502040204020203" pitchFamily="34" charset="0"/>
              </a:rPr>
              <a:t>2. What is</a:t>
            </a:r>
          </a:p>
        </p:txBody>
      </p:sp>
    </p:spTree>
    <p:extLst>
      <p:ext uri="{BB962C8B-B14F-4D97-AF65-F5344CB8AC3E}">
        <p14:creationId xmlns:p14="http://schemas.microsoft.com/office/powerpoint/2010/main" val="141078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C9C123-85CC-F5D0-7505-4B7E42536DC0}"/>
              </a:ext>
            </a:extLst>
          </p:cNvPr>
          <p:cNvSpPr txBox="1"/>
          <p:nvPr/>
        </p:nvSpPr>
        <p:spPr>
          <a:xfrm>
            <a:off x="0" y="1230417"/>
            <a:ext cx="5115684" cy="1015663"/>
          </a:xfrm>
          <a:prstGeom prst="rect">
            <a:avLst/>
          </a:prstGeom>
          <a:noFill/>
        </p:spPr>
        <p:txBody>
          <a:bodyPr wrap="square" lIns="108000" rIns="108000" rtlCol="0">
            <a:spAutoFit/>
          </a:bodyPr>
          <a:lstStyle/>
          <a:p>
            <a:r>
              <a:rPr lang="en-US" altLang="ko-KR" sz="6000" dirty="0">
                <a:solidFill>
                  <a:schemeClr val="accent2"/>
                </a:solidFill>
                <a:latin typeface="Aharoni" panose="02010803020104030203" pitchFamily="2" charset="-79"/>
                <a:cs typeface="Aharoni" panose="02010803020104030203" pitchFamily="2" charset="-79"/>
              </a:rPr>
              <a:t>What is NFT ?</a:t>
            </a:r>
            <a:endParaRPr lang="ko-KR" altLang="en-US" sz="6000" dirty="0">
              <a:solidFill>
                <a:schemeClr val="accent2"/>
              </a:solidFill>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288542A-114B-F450-A46C-42E8998A4828}"/>
              </a:ext>
            </a:extLst>
          </p:cNvPr>
          <p:cNvSpPr txBox="1"/>
          <p:nvPr/>
        </p:nvSpPr>
        <p:spPr>
          <a:xfrm>
            <a:off x="4645767" y="2774109"/>
            <a:ext cx="7546233" cy="1309782"/>
          </a:xfrm>
          <a:prstGeom prst="rect">
            <a:avLst/>
          </a:prstGeom>
          <a:noFill/>
        </p:spPr>
        <p:txBody>
          <a:bodyPr wrap="square">
            <a:spAutoFit/>
          </a:bodyPr>
          <a:lstStyle/>
          <a:p>
            <a:pPr marR="441325" lvl="0" algn="just">
              <a:lnSpc>
                <a:spcPct val="112000"/>
              </a:lnSpc>
              <a:spcBef>
                <a:spcPts val="0"/>
              </a:spcBef>
              <a:spcAft>
                <a:spcPts val="25"/>
              </a:spcAft>
            </a:pPr>
            <a:r>
              <a:rPr lang="en-US" sz="1800" dirty="0">
                <a:solidFill>
                  <a:schemeClr val="bg1"/>
                </a:solidFill>
                <a:effectLst/>
                <a:latin typeface="Times New Roman" panose="02020603050405020304" pitchFamily="18" charset="0"/>
                <a:ea typeface="Calibri" panose="020F0502020204030204" pitchFamily="34" charset="0"/>
              </a:rPr>
              <a:t>NFTs are tokens that we can use to represent ownership of unique items. They let us tokenize things like art, collectibles, even real estate. Ownership of an asset is secured by the Ethereum blockchain – no one can modify the record of ownership or copy/paste a new NFT into existence.</a:t>
            </a:r>
          </a:p>
        </p:txBody>
      </p:sp>
    </p:spTree>
    <p:extLst>
      <p:ext uri="{BB962C8B-B14F-4D97-AF65-F5344CB8AC3E}">
        <p14:creationId xmlns:p14="http://schemas.microsoft.com/office/powerpoint/2010/main" val="332038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873</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Aharoni</vt:lpstr>
      <vt:lpstr>Arial</vt:lpstr>
      <vt:lpstr>Bahnschrift</vt:lpstr>
      <vt:lpstr>Bahnschrift Condensed</vt:lpstr>
      <vt:lpstr>Calibri</vt:lpstr>
      <vt:lpstr>SourceSansPro</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bao nguyen</cp:lastModifiedBy>
  <cp:revision>101</cp:revision>
  <dcterms:created xsi:type="dcterms:W3CDTF">2020-01-20T05:08:25Z</dcterms:created>
  <dcterms:modified xsi:type="dcterms:W3CDTF">2023-01-03T03:34:20Z</dcterms:modified>
</cp:coreProperties>
</file>