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0"/>
  </p:notesMasterIdLst>
  <p:sldIdLst>
    <p:sldId id="356" r:id="rId3"/>
    <p:sldId id="348" r:id="rId4"/>
    <p:sldId id="347" r:id="rId5"/>
    <p:sldId id="298" r:id="rId6"/>
    <p:sldId id="362" r:id="rId7"/>
    <p:sldId id="363" r:id="rId8"/>
    <p:sldId id="364" r:id="rId9"/>
    <p:sldId id="260" r:id="rId10"/>
    <p:sldId id="365" r:id="rId11"/>
    <p:sldId id="366" r:id="rId12"/>
    <p:sldId id="367" r:id="rId13"/>
    <p:sldId id="315" r:id="rId14"/>
    <p:sldId id="369" r:id="rId15"/>
    <p:sldId id="370" r:id="rId16"/>
    <p:sldId id="361" r:id="rId17"/>
    <p:sldId id="310" r:id="rId18"/>
    <p:sldId id="3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FE"/>
    <a:srgbClr val="0587AF"/>
    <a:srgbClr val="19A5BE"/>
    <a:srgbClr val="53C3CD"/>
    <a:srgbClr val="262626"/>
    <a:srgbClr val="44B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58" y="6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xmlns="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xmlns="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xmlns="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" y="2358083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Project on Software Engineering </a:t>
            </a:r>
          </a:p>
        </p:txBody>
      </p:sp>
      <p:pic>
        <p:nvPicPr>
          <p:cNvPr id="2" name="Picture 1" descr="Hình ảnh">
            <a:extLst>
              <a:ext uri="{FF2B5EF4-FFF2-40B4-BE49-F238E27FC236}">
                <a16:creationId xmlns:a16="http://schemas.microsoft.com/office/drawing/2014/main" xmlns="" id="{2AB897E2-1183-86DB-DBD3-022FBC78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7" y="190730"/>
            <a:ext cx="1214005" cy="12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ình ảnh">
            <a:extLst>
              <a:ext uri="{FF2B5EF4-FFF2-40B4-BE49-F238E27FC236}">
                <a16:creationId xmlns:a16="http://schemas.microsoft.com/office/drawing/2014/main" xmlns="" id="{A5A6FB90-D72A-7571-3A2F-169A1D2A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23" y="190730"/>
            <a:ext cx="1227570" cy="13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66F47F-4D54-D8DE-A85B-D38466693340}"/>
              </a:ext>
            </a:extLst>
          </p:cNvPr>
          <p:cNvSpPr txBox="1"/>
          <p:nvPr/>
        </p:nvSpPr>
        <p:spPr>
          <a:xfrm>
            <a:off x="3197743" y="3429000"/>
            <a:ext cx="609777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41325" indent="0" algn="ctr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Decentralized NFT Marketplace Website</a:t>
            </a:r>
            <a:endParaRPr lang="en-US" sz="2400" dirty="0">
              <a:solidFill>
                <a:schemeClr val="bg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24">
            <a:extLst>
              <a:ext uri="{FF2B5EF4-FFF2-40B4-BE49-F238E27FC236}">
                <a16:creationId xmlns:a16="http://schemas.microsoft.com/office/drawing/2014/main" xmlns="" id="{6509251E-E94F-1782-E298-1EF84511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49204"/>
              </p:ext>
            </p:extLst>
          </p:nvPr>
        </p:nvGraphicFramePr>
        <p:xfrm>
          <a:off x="6096000" y="4513052"/>
          <a:ext cx="4387702" cy="1798320"/>
        </p:xfrm>
        <a:graphic>
          <a:graphicData uri="http://schemas.openxmlformats.org/drawingml/2006/table">
            <a:tbl>
              <a:tblPr firstRow="1" bandRow="1"/>
              <a:tblGrid>
                <a:gridCol w="4387702">
                  <a:extLst>
                    <a:ext uri="{9D8B030D-6E8A-4147-A177-3AD203B41FA5}">
                      <a16:colId xmlns:a16="http://schemas.microsoft.com/office/drawing/2014/main" xmlns="" val="504013163"/>
                    </a:ext>
                  </a:extLst>
                </a:gridCol>
              </a:tblGrid>
              <a:tr h="68680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Lecturer: 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Thiên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1.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Quốc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- 19110070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Quốc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Hoàng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- 19110128</a:t>
                      </a:r>
                    </a:p>
                    <a:p>
                      <a:pPr algn="l"/>
                      <a:endParaRPr lang="x-none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17690370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l"/>
                      <a:endParaRPr lang="x-none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59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C9C123-85CC-F5D0-7505-4B7E42536DC0}"/>
              </a:ext>
            </a:extLst>
          </p:cNvPr>
          <p:cNvSpPr txBox="1"/>
          <p:nvPr/>
        </p:nvSpPr>
        <p:spPr>
          <a:xfrm>
            <a:off x="0" y="1230417"/>
            <a:ext cx="511568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NFT ?</a:t>
            </a:r>
            <a:endParaRPr lang="ko-KR" altLang="en-US" sz="60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88542A-114B-F450-A46C-42E8998A4828}"/>
              </a:ext>
            </a:extLst>
          </p:cNvPr>
          <p:cNvSpPr txBox="1"/>
          <p:nvPr/>
        </p:nvSpPr>
        <p:spPr>
          <a:xfrm>
            <a:off x="5634877" y="2580381"/>
            <a:ext cx="4725740" cy="2263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441325" lvl="0" indent="-28575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NFT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stands for non-fungible </a:t>
            </a:r>
            <a:endParaRPr lang="en-US" sz="1800" dirty="0" smtClean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41325" lvl="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endParaRPr lang="en-US" sz="1800" dirty="0" smtClean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41325" lvl="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endParaRPr lang="en-US" sz="1800" dirty="0" smtClean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285750" marR="441325" lvl="0" indent="-28575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These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things are not interchangeable for other items because they have unique properties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marR="441325" lvl="0" indent="-28575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42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E385AA-C1CE-E53C-C515-915297A3335A}"/>
              </a:ext>
            </a:extLst>
          </p:cNvPr>
          <p:cNvSpPr txBox="1"/>
          <p:nvPr/>
        </p:nvSpPr>
        <p:spPr>
          <a:xfrm>
            <a:off x="1449421" y="325745"/>
            <a:ext cx="983466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IS NFT IMPORTANT</a:t>
            </a:r>
            <a:endParaRPr lang="ko-KR" altLang="en-US" sz="6000" dirty="0">
              <a:solidFill>
                <a:schemeClr val="accent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C4B9D-5E37-5BEB-A042-A9336449A6DF}"/>
              </a:ext>
            </a:extLst>
          </p:cNvPr>
          <p:cNvSpPr txBox="1"/>
          <p:nvPr/>
        </p:nvSpPr>
        <p:spPr>
          <a:xfrm>
            <a:off x="1154580" y="2002201"/>
            <a:ext cx="4114843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1325" lvl="0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NFTs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solve some of the problems that exist in the internet 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today.</a:t>
            </a:r>
            <a:endParaRPr lang="en-US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FC4B9D-5E37-5BEB-A042-A9336449A6DF}"/>
              </a:ext>
            </a:extLst>
          </p:cNvPr>
          <p:cNvSpPr txBox="1"/>
          <p:nvPr/>
        </p:nvSpPr>
        <p:spPr>
          <a:xfrm>
            <a:off x="5797994" y="2968264"/>
            <a:ext cx="5385352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1325" lvl="0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FT 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also solves the copyright issue, which is also controversial in many countries.</a:t>
            </a:r>
            <a:endParaRPr lang="en-US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FC4B9D-5E37-5BEB-A042-A9336449A6DF}"/>
              </a:ext>
            </a:extLst>
          </p:cNvPr>
          <p:cNvSpPr txBox="1"/>
          <p:nvPr/>
        </p:nvSpPr>
        <p:spPr>
          <a:xfrm>
            <a:off x="1517879" y="4284907"/>
            <a:ext cx="5385352" cy="102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1325" lvl="0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"Tokenizing" these real-world tangible assets makes buying, selling, and trading them more efficient while reducing the probability of fraud.</a:t>
            </a:r>
            <a:endParaRPr lang="en-US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1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8D9906-A1BC-4EF6-8ED4-26637D9E951F}"/>
              </a:ext>
            </a:extLst>
          </p:cNvPr>
          <p:cNvSpPr/>
          <p:nvPr/>
        </p:nvSpPr>
        <p:spPr>
          <a:xfrm>
            <a:off x="1995280" y="2864728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1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17BE7FB-5F42-4423-AB3F-DB94DCC93A54}"/>
              </a:ext>
            </a:extLst>
          </p:cNvPr>
          <p:cNvGrpSpPr/>
          <p:nvPr/>
        </p:nvGrpSpPr>
        <p:grpSpPr>
          <a:xfrm>
            <a:off x="4104718" y="2992612"/>
            <a:ext cx="3614756" cy="804046"/>
            <a:chOff x="6211235" y="1628800"/>
            <a:chExt cx="2609238" cy="8040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00501CE-F59B-4B74-8716-64FB0830D4F1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 decentralized NFT marketplace website where all users can freely create their own NFTs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8B9A98-F939-4039-91DF-5A469919B51F}"/>
              </a:ext>
            </a:extLst>
          </p:cNvPr>
          <p:cNvSpPr/>
          <p:nvPr/>
        </p:nvSpPr>
        <p:spPr>
          <a:xfrm>
            <a:off x="3864728" y="2867534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xmlns="" id="{FF3CC57E-7A14-4F0D-98C9-96410547EB2D}"/>
              </a:ext>
            </a:extLst>
          </p:cNvPr>
          <p:cNvSpPr/>
          <p:nvPr/>
        </p:nvSpPr>
        <p:spPr>
          <a:xfrm>
            <a:off x="3359833" y="3210696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2C49953-61B3-C2C1-8C9A-A8E838C3331C}"/>
              </a:ext>
            </a:extLst>
          </p:cNvPr>
          <p:cNvSpPr txBox="1"/>
          <p:nvPr/>
        </p:nvSpPr>
        <p:spPr>
          <a:xfrm>
            <a:off x="3048732" y="1147310"/>
            <a:ext cx="60945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What is our purpose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614509-04C9-A13C-F6D5-6E1F1756397B}"/>
              </a:ext>
            </a:extLst>
          </p:cNvPr>
          <p:cNvSpPr/>
          <p:nvPr/>
        </p:nvSpPr>
        <p:spPr>
          <a:xfrm>
            <a:off x="1995279" y="4445380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2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84DDF0B-B207-BDD6-3DAA-EC64FA17B6BA}"/>
              </a:ext>
            </a:extLst>
          </p:cNvPr>
          <p:cNvGrpSpPr/>
          <p:nvPr/>
        </p:nvGrpSpPr>
        <p:grpSpPr>
          <a:xfrm>
            <a:off x="4104717" y="4573264"/>
            <a:ext cx="3614756" cy="804046"/>
            <a:chOff x="6211235" y="1628800"/>
            <a:chExt cx="2609238" cy="8040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BA04E23-83A2-267D-1AB6-7FC45D7451E8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Second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3818B1F-723F-C4EE-656A-74B624AE4C61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 can sell their own NFTs to others so they can make a profit for themselves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0AE5EE-6083-CFEE-239E-8CA9AE58EE11}"/>
              </a:ext>
            </a:extLst>
          </p:cNvPr>
          <p:cNvSpPr/>
          <p:nvPr/>
        </p:nvSpPr>
        <p:spPr>
          <a:xfrm>
            <a:off x="3864727" y="4448186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evron 13">
            <a:extLst>
              <a:ext uri="{FF2B5EF4-FFF2-40B4-BE49-F238E27FC236}">
                <a16:creationId xmlns:a16="http://schemas.microsoft.com/office/drawing/2014/main" xmlns="" id="{2904D6D3-BEA1-6C74-D58F-157365918300}"/>
              </a:ext>
            </a:extLst>
          </p:cNvPr>
          <p:cNvSpPr/>
          <p:nvPr/>
        </p:nvSpPr>
        <p:spPr>
          <a:xfrm>
            <a:off x="3359832" y="4791348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8" grpId="0" animBg="1"/>
      <p:bldP spid="2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8D9906-A1BC-4EF6-8ED4-26637D9E951F}"/>
              </a:ext>
            </a:extLst>
          </p:cNvPr>
          <p:cNvSpPr/>
          <p:nvPr/>
        </p:nvSpPr>
        <p:spPr>
          <a:xfrm>
            <a:off x="8603662" y="2828334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3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17BE7FB-5F42-4423-AB3F-DB94DCC93A54}"/>
              </a:ext>
            </a:extLst>
          </p:cNvPr>
          <p:cNvGrpSpPr/>
          <p:nvPr/>
        </p:nvGrpSpPr>
        <p:grpSpPr>
          <a:xfrm>
            <a:off x="3213566" y="3015860"/>
            <a:ext cx="3614756" cy="988712"/>
            <a:chOff x="6211235" y="1628800"/>
            <a:chExt cx="2609238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00501CE-F59B-4B74-8716-64FB0830D4F1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Third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 can use the anonymous system extremely safe and do not worry about stealing personal information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8B9A98-F939-4039-91DF-5A469919B51F}"/>
              </a:ext>
            </a:extLst>
          </p:cNvPr>
          <p:cNvSpPr/>
          <p:nvPr/>
        </p:nvSpPr>
        <p:spPr>
          <a:xfrm>
            <a:off x="7006449" y="28487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xmlns="" id="{FF3CC57E-7A14-4F0D-98C9-96410547EB2D}"/>
              </a:ext>
            </a:extLst>
          </p:cNvPr>
          <p:cNvSpPr/>
          <p:nvPr/>
        </p:nvSpPr>
        <p:spPr>
          <a:xfrm rot="10800000">
            <a:off x="7719891" y="3163184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614509-04C9-A13C-F6D5-6E1F1756397B}"/>
              </a:ext>
            </a:extLst>
          </p:cNvPr>
          <p:cNvSpPr/>
          <p:nvPr/>
        </p:nvSpPr>
        <p:spPr>
          <a:xfrm>
            <a:off x="8603661" y="4408986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4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84DDF0B-B207-BDD6-3DAA-EC64FA17B6BA}"/>
              </a:ext>
            </a:extLst>
          </p:cNvPr>
          <p:cNvGrpSpPr/>
          <p:nvPr/>
        </p:nvGrpSpPr>
        <p:grpSpPr>
          <a:xfrm>
            <a:off x="3213565" y="4596512"/>
            <a:ext cx="3614756" cy="804046"/>
            <a:chOff x="6211235" y="1628800"/>
            <a:chExt cx="2609238" cy="8040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BA04E23-83A2-267D-1AB6-7FC45D7451E8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Forth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3818B1F-723F-C4EE-656A-74B624AE4C61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control their own assets, not subject to the management of any third party.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0AE5EE-6083-CFEE-239E-8CA9AE58EE11}"/>
              </a:ext>
            </a:extLst>
          </p:cNvPr>
          <p:cNvSpPr/>
          <p:nvPr/>
        </p:nvSpPr>
        <p:spPr>
          <a:xfrm>
            <a:off x="7006448" y="4429383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evron 13">
            <a:extLst>
              <a:ext uri="{FF2B5EF4-FFF2-40B4-BE49-F238E27FC236}">
                <a16:creationId xmlns:a16="http://schemas.microsoft.com/office/drawing/2014/main" xmlns="" id="{2904D6D3-BEA1-6C74-D58F-157365918300}"/>
              </a:ext>
            </a:extLst>
          </p:cNvPr>
          <p:cNvSpPr/>
          <p:nvPr/>
        </p:nvSpPr>
        <p:spPr>
          <a:xfrm rot="10800000">
            <a:off x="7719890" y="4743836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8D4DDA-1212-909E-06AC-4B532B3D67B4}"/>
              </a:ext>
            </a:extLst>
          </p:cNvPr>
          <p:cNvSpPr txBox="1"/>
          <p:nvPr/>
        </p:nvSpPr>
        <p:spPr>
          <a:xfrm>
            <a:off x="3048732" y="1147310"/>
            <a:ext cx="60945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What is our purpose ?</a:t>
            </a:r>
          </a:p>
        </p:txBody>
      </p:sp>
    </p:spTree>
    <p:extLst>
      <p:ext uri="{BB962C8B-B14F-4D97-AF65-F5344CB8AC3E}">
        <p14:creationId xmlns:p14="http://schemas.microsoft.com/office/powerpoint/2010/main" val="3320487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8" grpId="0" animBg="1"/>
      <p:bldP spid="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8D9906-A1BC-4EF6-8ED4-26637D9E951F}"/>
              </a:ext>
            </a:extLst>
          </p:cNvPr>
          <p:cNvSpPr/>
          <p:nvPr/>
        </p:nvSpPr>
        <p:spPr>
          <a:xfrm>
            <a:off x="2568717" y="2825983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5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17BE7FB-5F42-4423-AB3F-DB94DCC93A54}"/>
              </a:ext>
            </a:extLst>
          </p:cNvPr>
          <p:cNvGrpSpPr/>
          <p:nvPr/>
        </p:nvGrpSpPr>
        <p:grpSpPr>
          <a:xfrm>
            <a:off x="4678155" y="2953867"/>
            <a:ext cx="3614756" cy="804046"/>
            <a:chOff x="6211235" y="1628800"/>
            <a:chExt cx="2609238" cy="8040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00501CE-F59B-4B74-8716-64FB0830D4F1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Fifth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system is extremely secure, can prevent attacks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8B9A98-F939-4039-91DF-5A469919B51F}"/>
              </a:ext>
            </a:extLst>
          </p:cNvPr>
          <p:cNvSpPr/>
          <p:nvPr/>
        </p:nvSpPr>
        <p:spPr>
          <a:xfrm>
            <a:off x="4438165" y="2828789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xmlns="" id="{FF3CC57E-7A14-4F0D-98C9-96410547EB2D}"/>
              </a:ext>
            </a:extLst>
          </p:cNvPr>
          <p:cNvSpPr/>
          <p:nvPr/>
        </p:nvSpPr>
        <p:spPr>
          <a:xfrm>
            <a:off x="3933270" y="3171951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614509-04C9-A13C-F6D5-6E1F1756397B}"/>
              </a:ext>
            </a:extLst>
          </p:cNvPr>
          <p:cNvSpPr/>
          <p:nvPr/>
        </p:nvSpPr>
        <p:spPr>
          <a:xfrm>
            <a:off x="2568716" y="4406635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6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84DDF0B-B207-BDD6-3DAA-EC64FA17B6BA}"/>
              </a:ext>
            </a:extLst>
          </p:cNvPr>
          <p:cNvGrpSpPr/>
          <p:nvPr/>
        </p:nvGrpSpPr>
        <p:grpSpPr>
          <a:xfrm>
            <a:off x="4678154" y="4534519"/>
            <a:ext cx="3614756" cy="988712"/>
            <a:chOff x="6211235" y="1628800"/>
            <a:chExt cx="2609238" cy="9887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BA04E23-83A2-267D-1AB6-7FC45D7451E8}"/>
                </a:ext>
              </a:extLst>
            </p:cNvPr>
            <p:cNvSpPr txBox="1"/>
            <p:nvPr/>
          </p:nvSpPr>
          <p:spPr>
            <a:xfrm>
              <a:off x="6214187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Sixth 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3818B1F-723F-C4EE-656A-74B624AE4C61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Transactions on the system are transparent, all users can see the transaction history of all NFTs created and sold on the system.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0AE5EE-6083-CFEE-239E-8CA9AE58EE11}"/>
              </a:ext>
            </a:extLst>
          </p:cNvPr>
          <p:cNvSpPr/>
          <p:nvPr/>
        </p:nvSpPr>
        <p:spPr>
          <a:xfrm>
            <a:off x="4438164" y="440944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evron 13">
            <a:extLst>
              <a:ext uri="{FF2B5EF4-FFF2-40B4-BE49-F238E27FC236}">
                <a16:creationId xmlns:a16="http://schemas.microsoft.com/office/drawing/2014/main" xmlns="" id="{2904D6D3-BEA1-6C74-D58F-157365918300}"/>
              </a:ext>
            </a:extLst>
          </p:cNvPr>
          <p:cNvSpPr/>
          <p:nvPr/>
        </p:nvSpPr>
        <p:spPr>
          <a:xfrm>
            <a:off x="3933269" y="475260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8AF8A7-386E-AA9E-8EBC-41F8740F90EE}"/>
              </a:ext>
            </a:extLst>
          </p:cNvPr>
          <p:cNvSpPr txBox="1"/>
          <p:nvPr/>
        </p:nvSpPr>
        <p:spPr>
          <a:xfrm>
            <a:off x="3048732" y="1147310"/>
            <a:ext cx="60945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What is our purpose ?</a:t>
            </a:r>
          </a:p>
        </p:txBody>
      </p:sp>
    </p:spTree>
    <p:extLst>
      <p:ext uri="{BB962C8B-B14F-4D97-AF65-F5344CB8AC3E}">
        <p14:creationId xmlns:p14="http://schemas.microsoft.com/office/powerpoint/2010/main" val="1689230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8" grpId="0" animBg="1"/>
      <p:bldP spid="2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47A2DC79-7183-202C-ED11-A0CA0DDCA87D}"/>
              </a:ext>
            </a:extLst>
          </p:cNvPr>
          <p:cNvGrpSpPr/>
          <p:nvPr/>
        </p:nvGrpSpPr>
        <p:grpSpPr>
          <a:xfrm>
            <a:off x="999180" y="2332037"/>
            <a:ext cx="10186856" cy="624536"/>
            <a:chOff x="901902" y="2367618"/>
            <a:chExt cx="10186856" cy="6245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22B07C3-4C43-432A-AE1B-63E83F740B56}"/>
                </a:ext>
              </a:extLst>
            </p:cNvPr>
            <p:cNvGrpSpPr/>
            <p:nvPr/>
          </p:nvGrpSpPr>
          <p:grpSpPr>
            <a:xfrm>
              <a:off x="9294836" y="2387862"/>
              <a:ext cx="1793922" cy="600808"/>
              <a:chOff x="698919" y="3231434"/>
              <a:chExt cx="2170041" cy="726774"/>
            </a:xfrm>
          </p:grpSpPr>
          <p:sp>
            <p:nvSpPr>
              <p:cNvPr id="22" name="Rounded Rectangle 19">
                <a:extLst>
                  <a:ext uri="{FF2B5EF4-FFF2-40B4-BE49-F238E27FC236}">
                    <a16:creationId xmlns:a16="http://schemas.microsoft.com/office/drawing/2014/main" xmlns="" id="{66E71AB3-5D74-4814-8DAF-D3A5BCEA56C6}"/>
                  </a:ext>
                </a:extLst>
              </p:cNvPr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chemeClr val="accent4">
                        <a:lumMod val="72000"/>
                        <a:lumOff val="28000"/>
                      </a:schemeClr>
                    </a:gs>
                    <a:gs pos="48000">
                      <a:schemeClr val="accent4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026810D4-3796-448F-9C05-3A42DEB89438}"/>
                  </a:ext>
                </a:extLst>
              </p:cNvPr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xmlns="" id="{E7A9C9CC-9A04-4806-A599-E825A52136B3}"/>
                </a:ext>
              </a:extLst>
            </p:cNvPr>
            <p:cNvSpPr/>
            <p:nvPr/>
          </p:nvSpPr>
          <p:spPr>
            <a:xfrm rot="5400000">
              <a:off x="4396081" y="1899869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270ED947-7F8F-4B08-BE18-5FD8C20CB0AE}"/>
                </a:ext>
              </a:extLst>
            </p:cNvPr>
            <p:cNvSpPr/>
            <p:nvPr/>
          </p:nvSpPr>
          <p:spPr>
            <a:xfrm rot="19002224">
              <a:off x="3694444" y="2391347"/>
              <a:ext cx="535746" cy="1577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FDF2F5B-938D-4BCD-AAEC-92C99BF08EE1}"/>
                </a:ext>
              </a:extLst>
            </p:cNvPr>
            <p:cNvGrpSpPr/>
            <p:nvPr/>
          </p:nvGrpSpPr>
          <p:grpSpPr>
            <a:xfrm>
              <a:off x="6518924" y="2391346"/>
              <a:ext cx="1793922" cy="600808"/>
              <a:chOff x="698919" y="3231434"/>
              <a:chExt cx="2170041" cy="726774"/>
            </a:xfrm>
          </p:grpSpPr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xmlns="" id="{6DE812A9-CB69-49D4-8BC0-D851E50205FF}"/>
                  </a:ext>
                </a:extLst>
              </p:cNvPr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chemeClr val="accent3">
                        <a:lumMod val="73000"/>
                        <a:lumOff val="27000"/>
                      </a:schemeClr>
                    </a:gs>
                    <a:gs pos="48000">
                      <a:schemeClr val="accent3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56EECC62-A568-4F0B-8CD4-EAB3126CDBE9}"/>
                  </a:ext>
                </a:extLst>
              </p:cNvPr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9" name="Rounded Rectangle 11">
              <a:extLst>
                <a:ext uri="{FF2B5EF4-FFF2-40B4-BE49-F238E27FC236}">
                  <a16:creationId xmlns:a16="http://schemas.microsoft.com/office/drawing/2014/main" xmlns="" id="{B0E78FD3-2E5A-4EE9-BC8A-46CEBC4AD023}"/>
                </a:ext>
              </a:extLst>
            </p:cNvPr>
            <p:cNvSpPr/>
            <p:nvPr/>
          </p:nvSpPr>
          <p:spPr>
            <a:xfrm rot="5400000">
              <a:off x="5983632" y="1789219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A8FC2DA8-0A91-4B72-9785-3F3AAEC5D47D}"/>
                </a:ext>
              </a:extLst>
            </p:cNvPr>
            <p:cNvSpPr/>
            <p:nvPr/>
          </p:nvSpPr>
          <p:spPr>
            <a:xfrm rot="17406435">
              <a:off x="5084962" y="2612375"/>
              <a:ext cx="289614" cy="1517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6047C8DA-8402-4753-A7BE-9C046C9F8183}"/>
                </a:ext>
              </a:extLst>
            </p:cNvPr>
            <p:cNvGrpSpPr/>
            <p:nvPr/>
          </p:nvGrpSpPr>
          <p:grpSpPr>
            <a:xfrm>
              <a:off x="7963328" y="2551335"/>
              <a:ext cx="1861406" cy="289614"/>
              <a:chOff x="2464343" y="3366786"/>
              <a:chExt cx="2251673" cy="350335"/>
            </a:xfrm>
          </p:grpSpPr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xmlns="" id="{2358D446-E8A6-4030-B614-6EE3BC5D7B5D}"/>
                  </a:ext>
                </a:extLst>
              </p:cNvPr>
              <p:cNvSpPr/>
              <p:nvPr/>
            </p:nvSpPr>
            <p:spPr>
              <a:xfrm rot="5400000">
                <a:off x="3468067" y="2454407"/>
                <a:ext cx="263650" cy="22322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7500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2349657F-7272-4D5C-86AE-6577C01A8197}"/>
                  </a:ext>
                </a:extLst>
              </p:cNvPr>
              <p:cNvSpPr/>
              <p:nvPr/>
            </p:nvSpPr>
            <p:spPr>
              <a:xfrm rot="17406435">
                <a:off x="2380979" y="3450150"/>
                <a:ext cx="350335" cy="1836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xmlns="" id="{4E3071B4-1619-47B8-89CD-472474F2300C}"/>
                </a:ext>
              </a:extLst>
            </p:cNvPr>
            <p:cNvSpPr/>
            <p:nvPr/>
          </p:nvSpPr>
          <p:spPr>
            <a:xfrm rot="5400000">
              <a:off x="1594943" y="1899869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Rounded Rectangle 11">
              <a:extLst>
                <a:ext uri="{FF2B5EF4-FFF2-40B4-BE49-F238E27FC236}">
                  <a16:creationId xmlns:a16="http://schemas.microsoft.com/office/drawing/2014/main" xmlns="" id="{F161E37E-FE2C-457D-872C-94DE86C1C337}"/>
                </a:ext>
              </a:extLst>
            </p:cNvPr>
            <p:cNvSpPr/>
            <p:nvPr/>
          </p:nvSpPr>
          <p:spPr>
            <a:xfrm rot="5400000">
              <a:off x="3182496" y="1789219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xmlns="" id="{E91CF9FA-0B2D-4495-A236-38605D15F579}"/>
                </a:ext>
              </a:extLst>
            </p:cNvPr>
            <p:cNvSpPr/>
            <p:nvPr/>
          </p:nvSpPr>
          <p:spPr>
            <a:xfrm rot="17406435">
              <a:off x="2300988" y="2601772"/>
              <a:ext cx="289614" cy="1517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xmlns="" id="{A987B5CA-56FF-4B12-8F59-77450273495E}"/>
                </a:ext>
              </a:extLst>
            </p:cNvPr>
            <p:cNvSpPr/>
            <p:nvPr/>
          </p:nvSpPr>
          <p:spPr>
            <a:xfrm rot="19002224">
              <a:off x="901902" y="2367618"/>
              <a:ext cx="535746" cy="1577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5B07F42-D5E7-4B74-AB2F-4079B3BBC614}"/>
              </a:ext>
            </a:extLst>
          </p:cNvPr>
          <p:cNvSpPr txBox="1"/>
          <p:nvPr/>
        </p:nvSpPr>
        <p:spPr>
          <a:xfrm>
            <a:off x="1421193" y="3901428"/>
            <a:ext cx="95807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Because blockchain technology is relatively new, this system requires us to spend a lot of time and effort on self-research and self-study on the internet to be able to build and develop the system in the best way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E7F54A-1231-700E-3EF8-D28DBEBA44B6}"/>
              </a:ext>
            </a:extLst>
          </p:cNvPr>
          <p:cNvSpPr txBox="1"/>
          <p:nvPr/>
        </p:nvSpPr>
        <p:spPr>
          <a:xfrm>
            <a:off x="2869176" y="797150"/>
            <a:ext cx="645364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Our difficulty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F640D3-DD5A-E68D-C121-8E371B861ACB}"/>
              </a:ext>
            </a:extLst>
          </p:cNvPr>
          <p:cNvSpPr txBox="1"/>
          <p:nvPr/>
        </p:nvSpPr>
        <p:spPr>
          <a:xfrm>
            <a:off x="1421193" y="4588849"/>
            <a:ext cx="95807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Not only that, our system is a very new topic for all users so our system will remain inaccessible to users who are inexperienced with blockchain applications.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5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35B784E-C559-4584-A087-AE1C72CCD11B}"/>
              </a:ext>
            </a:extLst>
          </p:cNvPr>
          <p:cNvGrpSpPr/>
          <p:nvPr/>
        </p:nvGrpSpPr>
        <p:grpSpPr>
          <a:xfrm rot="19800000">
            <a:off x="4524856" y="2348857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893947"/>
            <a:chOff x="1199735" y="1275606"/>
            <a:chExt cx="1962585" cy="8939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create a function to create collections by different themes to make the system more diverse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709281"/>
            <a:chOff x="1199735" y="1275606"/>
            <a:chExt cx="1962585" cy="709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Sixth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improve our programming skills, our ability to complete projects better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893947"/>
            <a:chOff x="1199735" y="1275606"/>
            <a:chExt cx="1962585" cy="8939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Second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create an auction function so that users can bid together to buy valuable NFTs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Fourth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create stats so that users can see the statistics on the 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6A644A0-E44A-4833-8C04-7CF21735EA04}"/>
              </a:ext>
            </a:extLst>
          </p:cNvPr>
          <p:cNvGrpSpPr/>
          <p:nvPr/>
        </p:nvGrpSpPr>
        <p:grpSpPr>
          <a:xfrm>
            <a:off x="1507788" y="1817714"/>
            <a:ext cx="3288110" cy="1078613"/>
            <a:chOff x="1199735" y="1275606"/>
            <a:chExt cx="1962585" cy="10786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 page with content about blockchain so that new users can rely on it to better understand this technology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Fifth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and make the user interface more beautiful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xmlns="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xmlns="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xmlns="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xmlns="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xmlns="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xmlns="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87DC0D-6E8E-6E7D-4A8C-49875938A57D}"/>
              </a:ext>
            </a:extLst>
          </p:cNvPr>
          <p:cNvSpPr txBox="1"/>
          <p:nvPr/>
        </p:nvSpPr>
        <p:spPr>
          <a:xfrm>
            <a:off x="3983188" y="340599"/>
            <a:ext cx="66294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Our future goal</a:t>
            </a:r>
          </a:p>
        </p:txBody>
      </p:sp>
      <p:sp>
        <p:nvSpPr>
          <p:cNvPr id="46" name="Donut 24">
            <a:extLst>
              <a:ext uri="{FF2B5EF4-FFF2-40B4-BE49-F238E27FC236}">
                <a16:creationId xmlns:a16="http://schemas.microsoft.com/office/drawing/2014/main" xmlns="" id="{DF9BF943-3E3F-71ED-115F-4C448F22350A}"/>
              </a:ext>
            </a:extLst>
          </p:cNvPr>
          <p:cNvSpPr/>
          <p:nvPr/>
        </p:nvSpPr>
        <p:spPr>
          <a:xfrm>
            <a:off x="5419233" y="330363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8ADF0C-F1BC-4735-9964-19C7BA523A83}"/>
              </a:ext>
            </a:extLst>
          </p:cNvPr>
          <p:cNvSpPr/>
          <p:nvPr/>
        </p:nvSpPr>
        <p:spPr>
          <a:xfrm>
            <a:off x="8757221" y="311365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26A16-5901-6908-3562-2008D1109406}"/>
              </a:ext>
            </a:extLst>
          </p:cNvPr>
          <p:cNvSpPr txBox="1"/>
          <p:nvPr/>
        </p:nvSpPr>
        <p:spPr>
          <a:xfrm>
            <a:off x="7558391" y="2828835"/>
            <a:ext cx="3219855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72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ko-KR" altLang="en-US" sz="7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36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36430" y="3013501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BH Trading PROJECT</a:t>
            </a:r>
            <a:endParaRPr lang="ko-KR" altLang="en-US" sz="4800" b="1" dirty="0">
              <a:solidFill>
                <a:schemeClr val="bg1"/>
              </a:solidFill>
              <a:latin typeface="Bahnschrif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F556014-99F2-413F-BA74-B604762B66FA}"/>
              </a:ext>
            </a:extLst>
          </p:cNvPr>
          <p:cNvGrpSpPr/>
          <p:nvPr/>
        </p:nvGrpSpPr>
        <p:grpSpPr>
          <a:xfrm flipV="1">
            <a:off x="3631597" y="498482"/>
            <a:ext cx="7919927" cy="6191261"/>
            <a:chOff x="2984145" y="477136"/>
            <a:chExt cx="8566511" cy="589088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78910"/>
              <a:ext cx="0" cy="53355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78910"/>
              <a:ext cx="0" cy="58658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145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9C73C1F-1E69-0D3E-C8BE-7D4527C6DC03}"/>
              </a:ext>
            </a:extLst>
          </p:cNvPr>
          <p:cNvGrpSpPr/>
          <p:nvPr/>
        </p:nvGrpSpPr>
        <p:grpSpPr>
          <a:xfrm>
            <a:off x="4563871" y="783399"/>
            <a:ext cx="682161" cy="682161"/>
            <a:chOff x="4563871" y="1527679"/>
            <a:chExt cx="682161" cy="6821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13879F-D3DB-463F-BF1F-003E841B15E9}"/>
                </a:ext>
              </a:extLst>
            </p:cNvPr>
            <p:cNvSpPr/>
            <p:nvPr/>
          </p:nvSpPr>
          <p:spPr>
            <a:xfrm>
              <a:off x="4563871" y="1527679"/>
              <a:ext cx="682161" cy="682161"/>
            </a:xfrm>
            <a:prstGeom prst="rect">
              <a:avLst/>
            </a:prstGeom>
            <a:solidFill>
              <a:schemeClr val="accent1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D323EF9-0205-4F9F-B8A5-5E090FAAA34A}"/>
                </a:ext>
              </a:extLst>
            </p:cNvPr>
            <p:cNvSpPr txBox="1"/>
            <p:nvPr/>
          </p:nvSpPr>
          <p:spPr>
            <a:xfrm>
              <a:off x="4563871" y="1636205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C090BF4-BFD0-58B2-C628-B80CABD4421C}"/>
              </a:ext>
            </a:extLst>
          </p:cNvPr>
          <p:cNvGrpSpPr/>
          <p:nvPr/>
        </p:nvGrpSpPr>
        <p:grpSpPr>
          <a:xfrm>
            <a:off x="4563871" y="1918342"/>
            <a:ext cx="682161" cy="682161"/>
            <a:chOff x="4563871" y="2662622"/>
            <a:chExt cx="682161" cy="6821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536AA1E-6C24-4A66-AAB7-35782BD9DEDB}"/>
                </a:ext>
              </a:extLst>
            </p:cNvPr>
            <p:cNvSpPr/>
            <p:nvPr/>
          </p:nvSpPr>
          <p:spPr>
            <a:xfrm>
              <a:off x="4563871" y="2662622"/>
              <a:ext cx="682161" cy="682161"/>
            </a:xfrm>
            <a:prstGeom prst="rect">
              <a:avLst/>
            </a:prstGeom>
            <a:solidFill>
              <a:schemeClr val="accent2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6ACC078-23C6-4647-8F57-42B1FBF321FC}"/>
                </a:ext>
              </a:extLst>
            </p:cNvPr>
            <p:cNvSpPr txBox="1"/>
            <p:nvPr/>
          </p:nvSpPr>
          <p:spPr>
            <a:xfrm>
              <a:off x="4563871" y="2775123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BEC1700-D6CC-AC5B-DA3E-0C872DEE29FC}"/>
              </a:ext>
            </a:extLst>
          </p:cNvPr>
          <p:cNvGrpSpPr/>
          <p:nvPr/>
        </p:nvGrpSpPr>
        <p:grpSpPr>
          <a:xfrm>
            <a:off x="4563871" y="3053285"/>
            <a:ext cx="682161" cy="682161"/>
            <a:chOff x="4563871" y="3797565"/>
            <a:chExt cx="682161" cy="6821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22BD605-3547-4DD5-A740-98710E11C632}"/>
                </a:ext>
              </a:extLst>
            </p:cNvPr>
            <p:cNvSpPr/>
            <p:nvPr/>
          </p:nvSpPr>
          <p:spPr>
            <a:xfrm>
              <a:off x="4563871" y="3797565"/>
              <a:ext cx="682161" cy="682161"/>
            </a:xfrm>
            <a:prstGeom prst="rect">
              <a:avLst/>
            </a:prstGeom>
            <a:solidFill>
              <a:schemeClr val="accent3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72A56DB-EE39-4CB4-B347-86EF0DCB3AF7}"/>
                </a:ext>
              </a:extLst>
            </p:cNvPr>
            <p:cNvSpPr txBox="1"/>
            <p:nvPr/>
          </p:nvSpPr>
          <p:spPr>
            <a:xfrm>
              <a:off x="4563871" y="3914041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63B65FC-8265-2B61-0F6A-782892449420}"/>
              </a:ext>
            </a:extLst>
          </p:cNvPr>
          <p:cNvGrpSpPr/>
          <p:nvPr/>
        </p:nvGrpSpPr>
        <p:grpSpPr>
          <a:xfrm>
            <a:off x="4563871" y="4188228"/>
            <a:ext cx="682161" cy="682161"/>
            <a:chOff x="4563871" y="4932508"/>
            <a:chExt cx="682161" cy="682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3ED01D0-912E-4294-B392-81E77C41E575}"/>
                </a:ext>
              </a:extLst>
            </p:cNvPr>
            <p:cNvSpPr/>
            <p:nvPr/>
          </p:nvSpPr>
          <p:spPr>
            <a:xfrm>
              <a:off x="4563871" y="4932508"/>
              <a:ext cx="682161" cy="682161"/>
            </a:xfrm>
            <a:prstGeom prst="rect">
              <a:avLst/>
            </a:prstGeom>
            <a:solidFill>
              <a:schemeClr val="accent4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FBED384-120E-4CE6-9BEB-99332F464629}"/>
                </a:ext>
              </a:extLst>
            </p:cNvPr>
            <p:cNvSpPr txBox="1"/>
            <p:nvPr/>
          </p:nvSpPr>
          <p:spPr>
            <a:xfrm>
              <a:off x="4563871" y="5052958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4237A53-2FA2-41CA-A145-17EF09ABAB64}"/>
              </a:ext>
            </a:extLst>
          </p:cNvPr>
          <p:cNvSpPr txBox="1"/>
          <p:nvPr/>
        </p:nvSpPr>
        <p:spPr>
          <a:xfrm>
            <a:off x="5954391" y="833428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Blockchain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9FFC483-A05F-971A-B090-915D8F95B0F2}"/>
              </a:ext>
            </a:extLst>
          </p:cNvPr>
          <p:cNvGrpSpPr/>
          <p:nvPr/>
        </p:nvGrpSpPr>
        <p:grpSpPr>
          <a:xfrm>
            <a:off x="4563870" y="5309932"/>
            <a:ext cx="682161" cy="682161"/>
            <a:chOff x="4563871" y="4932508"/>
            <a:chExt cx="682161" cy="6821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3A01038-F3AF-03F2-6510-CECE55D7CCC2}"/>
                </a:ext>
              </a:extLst>
            </p:cNvPr>
            <p:cNvSpPr/>
            <p:nvPr/>
          </p:nvSpPr>
          <p:spPr>
            <a:xfrm>
              <a:off x="4563871" y="4932508"/>
              <a:ext cx="682161" cy="682161"/>
            </a:xfrm>
            <a:prstGeom prst="rect">
              <a:avLst/>
            </a:prstGeom>
            <a:solidFill>
              <a:schemeClr val="accent4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601C375-72D3-A4B7-8766-05193E8E6DCA}"/>
                </a:ext>
              </a:extLst>
            </p:cNvPr>
            <p:cNvSpPr txBox="1"/>
            <p:nvPr/>
          </p:nvSpPr>
          <p:spPr>
            <a:xfrm>
              <a:off x="4563871" y="5052958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5EE8CDA-4018-9333-46F9-5E8779442ACF}"/>
              </a:ext>
            </a:extLst>
          </p:cNvPr>
          <p:cNvSpPr txBox="1"/>
          <p:nvPr/>
        </p:nvSpPr>
        <p:spPr>
          <a:xfrm>
            <a:off x="5954391" y="1982409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NFT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8B49DC-BA61-F934-1E91-4FEF998E00B7}"/>
              </a:ext>
            </a:extLst>
          </p:cNvPr>
          <p:cNvSpPr txBox="1"/>
          <p:nvPr/>
        </p:nvSpPr>
        <p:spPr>
          <a:xfrm>
            <a:off x="5954391" y="3131830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our purpose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742E3D7-7765-9385-040B-428E2BCEC30D}"/>
              </a:ext>
            </a:extLst>
          </p:cNvPr>
          <p:cNvSpPr txBox="1"/>
          <p:nvPr/>
        </p:nvSpPr>
        <p:spPr>
          <a:xfrm>
            <a:off x="5954388" y="4260513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Our difficulty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5FD95E1-8C5B-5010-133D-B826F234EEE4}"/>
              </a:ext>
            </a:extLst>
          </p:cNvPr>
          <p:cNvSpPr txBox="1"/>
          <p:nvPr/>
        </p:nvSpPr>
        <p:spPr>
          <a:xfrm>
            <a:off x="5954388" y="5388477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Our future goals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FA90F668-D6B6-4F9E-A4B0-740416B43B77}"/>
              </a:ext>
            </a:extLst>
          </p:cNvPr>
          <p:cNvGrpSpPr/>
          <p:nvPr/>
        </p:nvGrpSpPr>
        <p:grpSpPr>
          <a:xfrm>
            <a:off x="4426732" y="1759732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DDD5C8C-70CE-4383-B6A2-AAEEC03A74E7}"/>
              </a:ext>
            </a:extLst>
          </p:cNvPr>
          <p:cNvGrpSpPr/>
          <p:nvPr/>
        </p:nvGrpSpPr>
        <p:grpSpPr>
          <a:xfrm>
            <a:off x="4844321" y="2004559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852690DD-A464-4A27-806A-C34EAD6B09D3}"/>
              </a:ext>
            </a:extLst>
          </p:cNvPr>
          <p:cNvSpPr/>
          <p:nvPr/>
        </p:nvSpPr>
        <p:spPr>
          <a:xfrm>
            <a:off x="2606451" y="3176613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E50E58B8-8744-499E-8B43-8A243C330344}"/>
              </a:ext>
            </a:extLst>
          </p:cNvPr>
          <p:cNvSpPr/>
          <p:nvPr/>
        </p:nvSpPr>
        <p:spPr>
          <a:xfrm>
            <a:off x="7568017" y="3175018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432821-70CD-342B-C22F-423D65670F69}"/>
              </a:ext>
            </a:extLst>
          </p:cNvPr>
          <p:cNvSpPr txBox="1"/>
          <p:nvPr/>
        </p:nvSpPr>
        <p:spPr>
          <a:xfrm>
            <a:off x="4763991" y="755304"/>
            <a:ext cx="30488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0587AF"/>
                </a:solidFill>
                <a:latin typeface="Bahnschrift" panose="020B0502040204020203" pitchFamily="34" charset="0"/>
              </a:rPr>
              <a:t>1. What is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63CC86B-CBFF-1B5F-5AA8-2449ADB749F2}"/>
              </a:ext>
            </a:extLst>
          </p:cNvPr>
          <p:cNvSpPr/>
          <p:nvPr/>
        </p:nvSpPr>
        <p:spPr>
          <a:xfrm>
            <a:off x="3890502" y="764153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01DC912-4B08-C77E-A755-331763274C5D}"/>
              </a:ext>
            </a:extLst>
          </p:cNvPr>
          <p:cNvSpPr/>
          <p:nvPr/>
        </p:nvSpPr>
        <p:spPr>
          <a:xfrm>
            <a:off x="5986187" y="764153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025835" y="2785740"/>
            <a:ext cx="37880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or ledger</a:t>
            </a:r>
            <a:endParaRPr lang="en-US" sz="2800" b="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2040" y="4853733"/>
            <a:ext cx="37880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Storing information in digital format</a:t>
            </a:r>
            <a:endParaRPr lang="en-US" sz="2800" b="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5839" y="4861598"/>
            <a:ext cx="459057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Secure </a:t>
            </a:r>
            <a:r>
              <a:rPr lang="en-US" sz="28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decentralized record of transactions</a:t>
            </a:r>
            <a:endParaRPr lang="en-US" sz="2800" b="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785740"/>
            <a:ext cx="4586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fidelity and security</a:t>
            </a:r>
            <a:endParaRPr lang="en-US" sz="2800" b="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2088" y="1494160"/>
            <a:ext cx="2534929" cy="113280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00041" y="1828800"/>
            <a:ext cx="669234" cy="288268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67227" y="1774556"/>
            <a:ext cx="759417" cy="299117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32915" y="1494160"/>
            <a:ext cx="1836549" cy="122013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79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3567B3-39AB-B9C5-C8EB-B559B91E7DE9}"/>
              </a:ext>
            </a:extLst>
          </p:cNvPr>
          <p:cNvSpPr txBox="1"/>
          <p:nvPr/>
        </p:nvSpPr>
        <p:spPr>
          <a:xfrm>
            <a:off x="1620350" y="2398348"/>
            <a:ext cx="3978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blockchain collects information together in groups, known as blocks, that hold sets of information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0335FE1-577F-88A3-B480-2F998732D50E}"/>
              </a:ext>
            </a:extLst>
          </p:cNvPr>
          <p:cNvSpPr/>
          <p:nvPr/>
        </p:nvSpPr>
        <p:spPr>
          <a:xfrm>
            <a:off x="3890502" y="764153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BF46B56-5C50-9D4E-A7CC-9C36744892AD}"/>
              </a:ext>
            </a:extLst>
          </p:cNvPr>
          <p:cNvSpPr/>
          <p:nvPr/>
        </p:nvSpPr>
        <p:spPr>
          <a:xfrm>
            <a:off x="5986187" y="764153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3567B3-39AB-B9C5-C8EB-B559B91E7DE9}"/>
              </a:ext>
            </a:extLst>
          </p:cNvPr>
          <p:cNvSpPr txBox="1"/>
          <p:nvPr/>
        </p:nvSpPr>
        <p:spPr>
          <a:xfrm>
            <a:off x="5451791" y="4479059"/>
            <a:ext cx="4095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Blocks </a:t>
            </a:r>
            <a:r>
              <a:rPr lang="en-US" dirty="0">
                <a:solidFill>
                  <a:schemeClr val="bg1"/>
                </a:solidFill>
              </a:rPr>
              <a:t>have certain storage capacities and, when filled, are closed and linked to the previously filled </a:t>
            </a:r>
            <a:r>
              <a:rPr lang="en-US" dirty="0" smtClean="0">
                <a:solidFill>
                  <a:schemeClr val="bg1"/>
                </a:solidFill>
              </a:rPr>
              <a:t>block.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6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EC894F-CE10-792D-0914-F28E9BABF2CA}"/>
              </a:ext>
            </a:extLst>
          </p:cNvPr>
          <p:cNvSpPr txBox="1"/>
          <p:nvPr/>
        </p:nvSpPr>
        <p:spPr>
          <a:xfrm>
            <a:off x="1448060" y="2060161"/>
            <a:ext cx="6409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ourceSansPro"/>
              </a:rPr>
              <a:t>A database usually structures its data into tables, whereas a blockchain, as its name implies, structures its data into chunks (blocks) that are strung together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ourceSansPro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SourceSansPr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999CF8-BF6B-D62A-D03F-55DAC1AFBDBE}"/>
              </a:ext>
            </a:extLst>
          </p:cNvPr>
          <p:cNvSpPr/>
          <p:nvPr/>
        </p:nvSpPr>
        <p:spPr>
          <a:xfrm>
            <a:off x="3890502" y="764153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20E5735-1397-A2AE-A8F0-A919ACEEC251}"/>
              </a:ext>
            </a:extLst>
          </p:cNvPr>
          <p:cNvSpPr/>
          <p:nvPr/>
        </p:nvSpPr>
        <p:spPr>
          <a:xfrm>
            <a:off x="5986187" y="764153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C894F-CE10-792D-0914-F28E9BABF2CA}"/>
              </a:ext>
            </a:extLst>
          </p:cNvPr>
          <p:cNvSpPr txBox="1"/>
          <p:nvPr/>
        </p:nvSpPr>
        <p:spPr>
          <a:xfrm>
            <a:off x="6843573" y="3487384"/>
            <a:ext cx="411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smtClean="0">
                <a:solidFill>
                  <a:schemeClr val="bg1"/>
                </a:solidFill>
                <a:effectLst/>
                <a:latin typeface="SourceSansPro"/>
              </a:rPr>
              <a:t>When </a:t>
            </a:r>
            <a:r>
              <a:rPr lang="en-US" b="0" i="0" dirty="0">
                <a:solidFill>
                  <a:schemeClr val="bg1"/>
                </a:solidFill>
                <a:effectLst/>
                <a:latin typeface="SourceSansPro"/>
              </a:rPr>
              <a:t>a block is filled, it is set in stone and becomes a part of this timeline. </a:t>
            </a:r>
            <a:endParaRPr lang="en-US" b="0" i="0" dirty="0" smtClean="0">
              <a:solidFill>
                <a:schemeClr val="bg1"/>
              </a:solidFill>
              <a:effectLst/>
              <a:latin typeface="SourceSans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EC894F-CE10-792D-0914-F28E9BABF2CA}"/>
              </a:ext>
            </a:extLst>
          </p:cNvPr>
          <p:cNvSpPr txBox="1"/>
          <p:nvPr/>
        </p:nvSpPr>
        <p:spPr>
          <a:xfrm>
            <a:off x="2622174" y="4619963"/>
            <a:ext cx="4061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smtClean="0">
                <a:solidFill>
                  <a:schemeClr val="bg1"/>
                </a:solidFill>
                <a:effectLst/>
                <a:latin typeface="SourceSansPro"/>
              </a:rPr>
              <a:t>Each </a:t>
            </a:r>
            <a:r>
              <a:rPr lang="en-US" b="0" i="0" dirty="0">
                <a:solidFill>
                  <a:schemeClr val="bg1"/>
                </a:solidFill>
                <a:effectLst/>
                <a:latin typeface="SourceSansPro"/>
              </a:rPr>
              <a:t>block in the chain is given an exact timestamp when it is added to the chain.</a:t>
            </a:r>
          </a:p>
        </p:txBody>
      </p:sp>
    </p:spTree>
    <p:extLst>
      <p:ext uri="{BB962C8B-B14F-4D97-AF65-F5344CB8AC3E}">
        <p14:creationId xmlns:p14="http://schemas.microsoft.com/office/powerpoint/2010/main" val="263693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n Fungible Tokens NFT icon PNG and SVG Vector Free Download">
            <a:extLst>
              <a:ext uri="{FF2B5EF4-FFF2-40B4-BE49-F238E27FC236}">
                <a16:creationId xmlns:a16="http://schemas.microsoft.com/office/drawing/2014/main" xmlns="" id="{FF43DFE0-A59D-02E2-BBAD-3AC698AB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70" y="1034457"/>
            <a:ext cx="4876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670DB8E-F9F6-9F06-05ED-765CC0E43F61}"/>
              </a:ext>
            </a:extLst>
          </p:cNvPr>
          <p:cNvSpPr txBox="1"/>
          <p:nvPr/>
        </p:nvSpPr>
        <p:spPr>
          <a:xfrm>
            <a:off x="2105851" y="2901297"/>
            <a:ext cx="30488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262626"/>
                </a:solidFill>
                <a:latin typeface="Bahnschrift" panose="020B0502040204020203" pitchFamily="34" charset="0"/>
              </a:rPr>
              <a:t>2. What is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C9C123-85CC-F5D0-7505-4B7E42536DC0}"/>
              </a:ext>
            </a:extLst>
          </p:cNvPr>
          <p:cNvSpPr txBox="1"/>
          <p:nvPr/>
        </p:nvSpPr>
        <p:spPr>
          <a:xfrm>
            <a:off x="0" y="1230417"/>
            <a:ext cx="511568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NFT ?</a:t>
            </a:r>
            <a:endParaRPr lang="ko-KR" altLang="en-US" sz="60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88542A-114B-F450-A46C-42E8998A4828}"/>
              </a:ext>
            </a:extLst>
          </p:cNvPr>
          <p:cNvSpPr txBox="1"/>
          <p:nvPr/>
        </p:nvSpPr>
        <p:spPr>
          <a:xfrm>
            <a:off x="5939877" y="2869536"/>
            <a:ext cx="4831446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441325" lvl="0" indent="-28575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NFTs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are tokens that we can use to represent ownership of unique items. </a:t>
            </a:r>
            <a:endParaRPr lang="en-US" sz="1800" dirty="0" smtClean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R="441325" lvl="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endParaRPr lang="en-US" sz="1800" dirty="0" smtClean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R="441325" lvl="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endParaRPr lang="en-US" sz="1800" dirty="0" smtClean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marR="441325" lvl="0" indent="-285750" algn="just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Ownership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of an asset is secured by the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Ethereum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blockchain</a:t>
            </a:r>
            <a:endParaRPr lang="en-US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9132" y="2324745"/>
            <a:ext cx="46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2 easy understanding about NFT: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8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600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Aharoni</vt:lpstr>
      <vt:lpstr>Arial</vt:lpstr>
      <vt:lpstr>Bahnschrift</vt:lpstr>
      <vt:lpstr>Bahnschrift Condensed</vt:lpstr>
      <vt:lpstr>Calibri</vt:lpstr>
      <vt:lpstr>SourceSansPro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105</cp:revision>
  <dcterms:created xsi:type="dcterms:W3CDTF">2020-01-20T05:08:25Z</dcterms:created>
  <dcterms:modified xsi:type="dcterms:W3CDTF">2023-01-03T07:34:57Z</dcterms:modified>
</cp:coreProperties>
</file>