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97" r:id="rId2"/>
    <p:sldId id="299" r:id="rId3"/>
    <p:sldId id="304" r:id="rId4"/>
    <p:sldId id="301" r:id="rId5"/>
    <p:sldId id="306" r:id="rId6"/>
    <p:sldId id="310" r:id="rId7"/>
    <p:sldId id="320" r:id="rId8"/>
    <p:sldId id="302" r:id="rId9"/>
    <p:sldId id="311" r:id="rId10"/>
    <p:sldId id="313" r:id="rId11"/>
    <p:sldId id="315" r:id="rId12"/>
    <p:sldId id="312" r:id="rId13"/>
    <p:sldId id="316" r:id="rId14"/>
    <p:sldId id="303" r:id="rId15"/>
    <p:sldId id="318" r:id="rId16"/>
    <p:sldId id="319" r:id="rId17"/>
  </p:sldIdLst>
  <p:sldSz cx="9144000" cy="5143500" type="screen16x9"/>
  <p:notesSz cx="6858000" cy="9144000"/>
  <p:embeddedFontLst>
    <p:embeddedFont>
      <p:font typeface="Exo 2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  <p:embeddedFont>
      <p:font typeface="Squada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950475-655C-4EBD-A5A1-38AF91851D7F}">
  <a:tblStyle styleId="{94950475-655C-4EBD-A5A1-38AF91851D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8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56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17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78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86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8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967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2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65" r:id="rId5"/>
    <p:sldLayoutId id="2147483668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dirty="0"/>
              <a:t>Smart trash cans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</a:rPr>
              <a:t>T-DEV-811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6;p28">
            <a:extLst>
              <a:ext uri="{FF2B5EF4-FFF2-40B4-BE49-F238E27FC236}">
                <a16:creationId xmlns:a16="http://schemas.microsoft.com/office/drawing/2014/main" id="{78E7BA26-FAC6-4C23-9E97-6E4FB06204E9}"/>
              </a:ext>
            </a:extLst>
          </p:cNvPr>
          <p:cNvSpPr txBox="1">
            <a:spLocks/>
          </p:cNvSpPr>
          <p:nvPr/>
        </p:nvSpPr>
        <p:spPr>
          <a:xfrm>
            <a:off x="6979531" y="4118922"/>
            <a:ext cx="2086500" cy="119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fr-FR" dirty="0"/>
              <a:t>BOUSSION Niels</a:t>
            </a:r>
          </a:p>
          <a:p>
            <a:pPr marL="0" indent="0"/>
            <a:r>
              <a:rPr lang="fr-FR" dirty="0"/>
              <a:t>HORNEMAN GUTTON Quentin</a:t>
            </a:r>
          </a:p>
          <a:p>
            <a:pPr marL="0" indent="0"/>
            <a:r>
              <a:rPr lang="fr-FR" dirty="0"/>
              <a:t>CASTAING Mathieu</a:t>
            </a:r>
          </a:p>
          <a:p>
            <a:pPr marL="0" indent="0"/>
            <a:r>
              <a:rPr lang="fr-FR" dirty="0"/>
              <a:t>COLOMBEL Alexandre</a:t>
            </a:r>
          </a:p>
          <a:p>
            <a:pPr marL="0" inden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0408D21-DF5E-46BF-B850-38EB3416E4EE}"/>
              </a:ext>
            </a:extLst>
          </p:cNvPr>
          <p:cNvSpPr txBox="1"/>
          <p:nvPr/>
        </p:nvSpPr>
        <p:spPr>
          <a:xfrm>
            <a:off x="4997401" y="1803543"/>
            <a:ext cx="13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IoT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318192-1398-4745-8CB6-20779F747FBA}"/>
              </a:ext>
            </a:extLst>
          </p:cNvPr>
          <p:cNvSpPr txBox="1"/>
          <p:nvPr/>
        </p:nvSpPr>
        <p:spPr>
          <a:xfrm>
            <a:off x="2157959" y="1803542"/>
            <a:ext cx="13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IoT &amp; AR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41D20E1-F579-480A-A73A-FDD719D0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44" y="2222767"/>
            <a:ext cx="1483025" cy="14830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4076FE0D-CB2E-4DF5-BA6A-4462AC13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01" y="2222767"/>
            <a:ext cx="1483026" cy="1483026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B3B756D-A2F6-4D1A-94B3-6A6693546252}"/>
              </a:ext>
            </a:extLst>
          </p:cNvPr>
          <p:cNvSpPr txBox="1"/>
          <p:nvPr/>
        </p:nvSpPr>
        <p:spPr>
          <a:xfrm>
            <a:off x="1643245" y="3690562"/>
            <a:ext cx="23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Quentin &amp; Niels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71325A-C6C2-4029-8EF7-9313631DD30A}"/>
              </a:ext>
            </a:extLst>
          </p:cNvPr>
          <p:cNvSpPr txBox="1"/>
          <p:nvPr/>
        </p:nvSpPr>
        <p:spPr>
          <a:xfrm>
            <a:off x="4572107" y="3690563"/>
            <a:ext cx="224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Mathieu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14C4FB-0B8E-4A3B-BFB1-A6E539CB2ADE}"/>
              </a:ext>
            </a:extLst>
          </p:cNvPr>
          <p:cNvSpPr/>
          <p:nvPr/>
        </p:nvSpPr>
        <p:spPr>
          <a:xfrm>
            <a:off x="7419686" y="3705792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Alexandre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DD6700-1E20-45A4-BF6C-2CFD1E9D0754}"/>
              </a:ext>
            </a:extLst>
          </p:cNvPr>
          <p:cNvSpPr txBox="1"/>
          <p:nvPr/>
        </p:nvSpPr>
        <p:spPr>
          <a:xfrm>
            <a:off x="7170396" y="1794958"/>
            <a:ext cx="13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AR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A206757-2D58-4C1C-A029-80F2D248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pic>
        <p:nvPicPr>
          <p:cNvPr id="19" name="Image 18" descr="Une image contenant pièce&#10;&#10;Description générée automatiquement">
            <a:extLst>
              <a:ext uri="{FF2B5EF4-FFF2-40B4-BE49-F238E27FC236}">
                <a16:creationId xmlns:a16="http://schemas.microsoft.com/office/drawing/2014/main" id="{603F731B-382E-4234-817F-4514BCDC7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245" y="2194689"/>
            <a:ext cx="1483025" cy="14830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A02410A-EB6B-4271-943F-8D6272C2B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351" y="2195287"/>
            <a:ext cx="1483025" cy="14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AA301-2672-48A9-9115-AE5EF936E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pic>
        <p:nvPicPr>
          <p:cNvPr id="2052" name="Picture 4" descr="Alternative Microsoft Teams : la meilleure solution française - Atolia">
            <a:extLst>
              <a:ext uri="{FF2B5EF4-FFF2-40B4-BE49-F238E27FC236}">
                <a16:creationId xmlns:a16="http://schemas.microsoft.com/office/drawing/2014/main" id="{2947BA1C-DE40-4F10-8D93-75BEDD719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04" y="2571750"/>
            <a:ext cx="2937062" cy="70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7261563-68C0-4A36-9854-1517D0DD7904}"/>
              </a:ext>
            </a:extLst>
          </p:cNvPr>
          <p:cNvSpPr txBox="1"/>
          <p:nvPr/>
        </p:nvSpPr>
        <p:spPr>
          <a:xfrm>
            <a:off x="1534454" y="3535410"/>
            <a:ext cx="23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Réunions hebdomadaires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7B959DFE-90AA-41A0-9129-4CEAB89FB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9336" y="2584002"/>
            <a:ext cx="2937060" cy="68844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0D7CA1B-45A5-45E4-AF0B-FAF59EE0423E}"/>
              </a:ext>
            </a:extLst>
          </p:cNvPr>
          <p:cNvSpPr txBox="1"/>
          <p:nvPr/>
        </p:nvSpPr>
        <p:spPr>
          <a:xfrm>
            <a:off x="5286186" y="3535409"/>
            <a:ext cx="23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Travail d’équipe en </a:t>
            </a:r>
            <a:r>
              <a:rPr lang="fr-FR" dirty="0" err="1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visio</a:t>
            </a:r>
            <a:endParaRPr lang="fr-FR" dirty="0">
              <a:solidFill>
                <a:schemeClr val="tx2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0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AA301-2672-48A9-9115-AE5EF936E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995C66-1CBA-4FC1-B03A-A2DF545B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06" y="2284183"/>
            <a:ext cx="1038785" cy="103878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2BA5E7A-46C2-4E84-8400-84E5B74F5131}"/>
              </a:ext>
            </a:extLst>
          </p:cNvPr>
          <p:cNvSpPr txBox="1"/>
          <p:nvPr/>
        </p:nvSpPr>
        <p:spPr>
          <a:xfrm>
            <a:off x="4725965" y="2511187"/>
            <a:ext cx="2453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95892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AA301-2672-48A9-9115-AE5EF936E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17C7CC-C6E6-45D3-99DF-68E62B22F424}"/>
              </a:ext>
            </a:extLst>
          </p:cNvPr>
          <p:cNvGrpSpPr/>
          <p:nvPr/>
        </p:nvGrpSpPr>
        <p:grpSpPr>
          <a:xfrm>
            <a:off x="862934" y="2360429"/>
            <a:ext cx="2323362" cy="2249239"/>
            <a:chOff x="862934" y="2360429"/>
            <a:chExt cx="2323362" cy="2249239"/>
          </a:xfrm>
        </p:grpSpPr>
        <p:pic>
          <p:nvPicPr>
            <p:cNvPr id="7" name="Image 6" descr="Une image contenant équipement électronique, moniteur, noir, assis&#10;&#10;Description générée automatiquement">
              <a:extLst>
                <a:ext uri="{FF2B5EF4-FFF2-40B4-BE49-F238E27FC236}">
                  <a16:creationId xmlns:a16="http://schemas.microsoft.com/office/drawing/2014/main" id="{5F83DCE8-7063-4D5B-8504-1829DACD8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251" y="2360429"/>
              <a:ext cx="1867263" cy="1867263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A9A9C12-3BE2-4356-ACF9-CB5C3B2B2F95}"/>
                </a:ext>
              </a:extLst>
            </p:cNvPr>
            <p:cNvSpPr txBox="1"/>
            <p:nvPr/>
          </p:nvSpPr>
          <p:spPr>
            <a:xfrm>
              <a:off x="862934" y="4301891"/>
              <a:ext cx="232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Roboto Condensed" panose="020B0604020202020204" charset="0"/>
                  <a:ea typeface="Roboto Condensed" panose="020B0604020202020204" charset="0"/>
                </a:rPr>
                <a:t>Incompatible ARCore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668BB93-D549-4A8D-A039-9130A7358CC5}"/>
              </a:ext>
            </a:extLst>
          </p:cNvPr>
          <p:cNvGrpSpPr/>
          <p:nvPr/>
        </p:nvGrpSpPr>
        <p:grpSpPr>
          <a:xfrm>
            <a:off x="3606660" y="2360429"/>
            <a:ext cx="2323362" cy="2249238"/>
            <a:chOff x="3657460" y="2454122"/>
            <a:chExt cx="2323362" cy="2249238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EFE4B59-6FAD-460D-A801-EA88BBC666BC}"/>
                </a:ext>
              </a:extLst>
            </p:cNvPr>
            <p:cNvGrpSpPr/>
            <p:nvPr/>
          </p:nvGrpSpPr>
          <p:grpSpPr>
            <a:xfrm>
              <a:off x="3906698" y="2454122"/>
              <a:ext cx="1778671" cy="1817978"/>
              <a:chOff x="4943663" y="2445852"/>
              <a:chExt cx="1778671" cy="1817978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33FD4017-72FB-4971-B741-009C3583E8A9}"/>
                  </a:ext>
                </a:extLst>
              </p:cNvPr>
              <p:cNvGrpSpPr/>
              <p:nvPr/>
            </p:nvGrpSpPr>
            <p:grpSpPr>
              <a:xfrm>
                <a:off x="5239309" y="2445852"/>
                <a:ext cx="1483025" cy="1489749"/>
                <a:chOff x="5504232" y="2274786"/>
                <a:chExt cx="1483025" cy="1489749"/>
              </a:xfrm>
            </p:grpSpPr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73428486-9B12-4A54-8BCA-31F053C80B48}"/>
                    </a:ext>
                  </a:extLst>
                </p:cNvPr>
                <p:cNvGrpSpPr/>
                <p:nvPr/>
              </p:nvGrpSpPr>
              <p:grpSpPr>
                <a:xfrm>
                  <a:off x="5504232" y="2281510"/>
                  <a:ext cx="1483025" cy="1483025"/>
                  <a:chOff x="4072121" y="2457450"/>
                  <a:chExt cx="1483025" cy="1483025"/>
                </a:xfrm>
              </p:grpSpPr>
              <p:pic>
                <p:nvPicPr>
                  <p:cNvPr id="9" name="Image 8">
                    <a:extLst>
                      <a:ext uri="{FF2B5EF4-FFF2-40B4-BE49-F238E27FC236}">
                        <a16:creationId xmlns:a16="http://schemas.microsoft.com/office/drawing/2014/main" id="{69991BFA-1E3D-4771-8B9E-294C559185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72121" y="2457450"/>
                    <a:ext cx="1483025" cy="1483025"/>
                  </a:xfrm>
                  <a:prstGeom prst="rect">
                    <a:avLst/>
                  </a:prstGeom>
                </p:spPr>
              </p:pic>
              <p:pic>
                <p:nvPicPr>
                  <p:cNvPr id="11" name="Image 10">
                    <a:extLst>
                      <a:ext uri="{FF2B5EF4-FFF2-40B4-BE49-F238E27FC236}">
                        <a16:creationId xmlns:a16="http://schemas.microsoft.com/office/drawing/2014/main" id="{5CC3177C-7928-4857-B904-B3EC51FE32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088593" y="2460474"/>
                    <a:ext cx="1466553" cy="146655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Image 12">
                  <a:extLst>
                    <a:ext uri="{FF2B5EF4-FFF2-40B4-BE49-F238E27FC236}">
                      <a16:creationId xmlns:a16="http://schemas.microsoft.com/office/drawing/2014/main" id="{5FC68E61-69B6-4DB9-B7F5-1E18A17C4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4232" y="2274786"/>
                  <a:ext cx="1483025" cy="1483025"/>
                </a:xfrm>
                <a:prstGeom prst="rect">
                  <a:avLst/>
                </a:prstGeom>
              </p:spPr>
            </p:pic>
          </p:grpSp>
          <p:pic>
            <p:nvPicPr>
              <p:cNvPr id="15" name="Image 14" descr="Une image contenant équipement électronique, circuit&#10;&#10;Description générée automatiquement">
                <a:extLst>
                  <a:ext uri="{FF2B5EF4-FFF2-40B4-BE49-F238E27FC236}">
                    <a16:creationId xmlns:a16="http://schemas.microsoft.com/office/drawing/2014/main" id="{8F99B519-BCFD-46BF-AC9A-645E77623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3663" y="3435343"/>
                <a:ext cx="828487" cy="828487"/>
              </a:xfrm>
              <a:prstGeom prst="rect">
                <a:avLst/>
              </a:prstGeom>
            </p:spPr>
          </p:pic>
          <p:sp>
            <p:nvSpPr>
              <p:cNvPr id="16" name="Signe de multiplication 15">
                <a:extLst>
                  <a:ext uri="{FF2B5EF4-FFF2-40B4-BE49-F238E27FC236}">
                    <a16:creationId xmlns:a16="http://schemas.microsoft.com/office/drawing/2014/main" id="{5512641D-B9D2-4EF6-9823-3B5F3FA846E5}"/>
                  </a:ext>
                </a:extLst>
              </p:cNvPr>
              <p:cNvSpPr/>
              <p:nvPr/>
            </p:nvSpPr>
            <p:spPr>
              <a:xfrm>
                <a:off x="5046756" y="3506686"/>
                <a:ext cx="673100" cy="673100"/>
              </a:xfrm>
              <a:prstGeom prst="mathMultiply">
                <a:avLst>
                  <a:gd name="adj1" fmla="val 9369"/>
                </a:avLst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D6DC5B6-9DEE-4BC7-BCA0-8FBB47416DF1}"/>
                </a:ext>
              </a:extLst>
            </p:cNvPr>
            <p:cNvSpPr txBox="1"/>
            <p:nvPr/>
          </p:nvSpPr>
          <p:spPr>
            <a:xfrm>
              <a:off x="3657460" y="4395583"/>
              <a:ext cx="232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Roboto Condensed" panose="020B0604020202020204" charset="0"/>
                  <a:ea typeface="Roboto Condensed" panose="020B0604020202020204" charset="0"/>
                </a:rPr>
                <a:t>Pas d’Arduino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66BB0DA-CE7E-4B69-A565-43BF51628DE3}"/>
              </a:ext>
            </a:extLst>
          </p:cNvPr>
          <p:cNvGrpSpPr/>
          <p:nvPr/>
        </p:nvGrpSpPr>
        <p:grpSpPr>
          <a:xfrm>
            <a:off x="6350386" y="2243104"/>
            <a:ext cx="2438014" cy="2366564"/>
            <a:chOff x="6350386" y="2243104"/>
            <a:chExt cx="2438014" cy="2366564"/>
          </a:xfrm>
        </p:grpSpPr>
        <p:pic>
          <p:nvPicPr>
            <p:cNvPr id="21" name="Image 20" descr="Une image contenant ordinateur, télécommande&#10;&#10;Description générée automatiquement">
              <a:extLst>
                <a:ext uri="{FF2B5EF4-FFF2-40B4-BE49-F238E27FC236}">
                  <a16:creationId xmlns:a16="http://schemas.microsoft.com/office/drawing/2014/main" id="{F0938F05-101F-4155-A68E-FB371556D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43763" y="2243104"/>
              <a:ext cx="1851259" cy="1851259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776DC6D-63BA-4183-8DC6-F87D877C5401}"/>
                </a:ext>
              </a:extLst>
            </p:cNvPr>
            <p:cNvSpPr txBox="1"/>
            <p:nvPr/>
          </p:nvSpPr>
          <p:spPr>
            <a:xfrm>
              <a:off x="6350386" y="4301891"/>
              <a:ext cx="2438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Roboto Condensed" panose="020B0604020202020204" charset="0"/>
                  <a:ea typeface="Roboto Condensed" panose="020B0604020202020204" charset="0"/>
                </a:rPr>
                <a:t>Détection de la matrice de 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4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684640" y="3517225"/>
            <a:ext cx="53280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7893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33ED0-29A0-4E2E-BA76-84FC3AA5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834043" y="650550"/>
            <a:ext cx="5195700" cy="1921200"/>
          </a:xfrm>
        </p:spPr>
        <p:txBody>
          <a:bodyPr/>
          <a:lstStyle/>
          <a:p>
            <a:r>
              <a:rPr lang="fr-FR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03858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dirty="0"/>
              <a:t>Smart trash cans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</a:rPr>
              <a:t>T-DEV-811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36;p28">
            <a:extLst>
              <a:ext uri="{FF2B5EF4-FFF2-40B4-BE49-F238E27FC236}">
                <a16:creationId xmlns:a16="http://schemas.microsoft.com/office/drawing/2014/main" id="{57E520F7-BEFE-4B28-8B48-656AEAEE4395}"/>
              </a:ext>
            </a:extLst>
          </p:cNvPr>
          <p:cNvSpPr txBox="1">
            <a:spLocks/>
          </p:cNvSpPr>
          <p:nvPr/>
        </p:nvSpPr>
        <p:spPr>
          <a:xfrm>
            <a:off x="6979531" y="4118922"/>
            <a:ext cx="2086500" cy="119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fr-FR" dirty="0"/>
              <a:t>BOUSSION Niels</a:t>
            </a:r>
          </a:p>
          <a:p>
            <a:pPr marL="0" indent="0"/>
            <a:r>
              <a:rPr lang="fr-FR" dirty="0"/>
              <a:t>HORNEMAN GUTTON Quentin</a:t>
            </a:r>
          </a:p>
          <a:p>
            <a:pPr marL="0" indent="0"/>
            <a:r>
              <a:rPr lang="fr-FR" dirty="0"/>
              <a:t>CASTAING Mathieu</a:t>
            </a:r>
          </a:p>
          <a:p>
            <a:pPr marL="0" indent="0"/>
            <a:r>
              <a:rPr lang="fr-FR" dirty="0"/>
              <a:t>COLOMBEL Alexandre</a:t>
            </a:r>
          </a:p>
          <a:p>
            <a:pPr marL="0" inden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46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684641" y="3517225"/>
            <a:ext cx="3774865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Contexte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6459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8350" y="1514076"/>
            <a:ext cx="3867300" cy="916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</a:rPr>
              <a:t>GOTHAM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326345"/>
            <a:ext cx="4224900" cy="12222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fr-FR" dirty="0"/>
              <a:t>Le futur maire de Gotham City veut commencer par un énorme projet de transformation de la ville :</a:t>
            </a:r>
          </a:p>
          <a:p>
            <a:pPr marL="0" lvl="0" indent="0" algn="l"/>
            <a:endParaRPr lang="fr-FR" dirty="0"/>
          </a:p>
          <a:p>
            <a:pPr marL="0" lvl="0" indent="0" algn="l"/>
            <a:r>
              <a:rPr lang="fr-FR" dirty="0"/>
              <a:t>	Reconstruire le système de gestion des déchets de la 	ville, véritable point sensible pour ses habitants.</a:t>
            </a:r>
            <a:endParaRPr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572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684641" y="3517225"/>
            <a:ext cx="3774865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</a:t>
            </a:r>
            <a:br>
              <a:rPr lang="fr-FR" dirty="0"/>
            </a:br>
            <a:r>
              <a:rPr lang="fr-FR" dirty="0"/>
              <a:t>du projet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7812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3;p29">
            <a:extLst>
              <a:ext uri="{FF2B5EF4-FFF2-40B4-BE49-F238E27FC236}">
                <a16:creationId xmlns:a16="http://schemas.microsoft.com/office/drawing/2014/main" id="{BE221C25-F0DC-4FC9-88F2-B13FED1E147D}"/>
              </a:ext>
            </a:extLst>
          </p:cNvPr>
          <p:cNvSpPr txBox="1">
            <a:spLocks/>
          </p:cNvSpPr>
          <p:nvPr/>
        </p:nvSpPr>
        <p:spPr>
          <a:xfrm>
            <a:off x="0" y="1211644"/>
            <a:ext cx="9144000" cy="603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Le projet consiste à simuler le nouveau système de ramassage des poubelles. </a:t>
            </a:r>
          </a:p>
          <a:p>
            <a:pPr algn="ctr"/>
            <a:r>
              <a:rPr lang="fr-FR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Il s’articule autour de deux axes majeures :</a:t>
            </a:r>
          </a:p>
          <a:p>
            <a:pPr algn="just"/>
            <a:endParaRPr lang="fr-FR" dirty="0">
              <a:solidFill>
                <a:schemeClr val="tx2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algn="just"/>
            <a:endParaRPr lang="fr-FR" dirty="0">
              <a:solidFill>
                <a:schemeClr val="tx2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fr-FR" dirty="0">
              <a:solidFill>
                <a:schemeClr val="tx2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8ACD9CAC-7DDD-4FFB-9DAE-84FD77846D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  <a:latin typeface="Roboto Condensed" panose="020B0604020202020204" charset="0"/>
                <a:ea typeface="Roboto Condensed" panose="020B0604020202020204" charset="0"/>
              </a:rPr>
              <a:t>Présentation du projet</a:t>
            </a:r>
            <a:endParaRPr dirty="0">
              <a:solidFill>
                <a:schemeClr val="dk2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F970AB0-C152-401B-8AC3-76DABA7A71E5}"/>
              </a:ext>
            </a:extLst>
          </p:cNvPr>
          <p:cNvGrpSpPr/>
          <p:nvPr/>
        </p:nvGrpSpPr>
        <p:grpSpPr>
          <a:xfrm>
            <a:off x="2232213" y="2157844"/>
            <a:ext cx="2339787" cy="2790664"/>
            <a:chOff x="1183342" y="1815353"/>
            <a:chExt cx="2339787" cy="2790664"/>
          </a:xfrm>
        </p:grpSpPr>
        <p:pic>
          <p:nvPicPr>
            <p:cNvPr id="5" name="Image 4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B2446F0B-4A76-4EB2-BC37-42EA59E5A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3342" y="1815353"/>
              <a:ext cx="2277696" cy="2277696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34964FA-889C-4508-8407-0F823BEAB9B3}"/>
                </a:ext>
              </a:extLst>
            </p:cNvPr>
            <p:cNvSpPr txBox="1"/>
            <p:nvPr/>
          </p:nvSpPr>
          <p:spPr>
            <a:xfrm>
              <a:off x="1245433" y="4144352"/>
              <a:ext cx="2277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/>
                  </a:solidFill>
                  <a:latin typeface="Roboto Condensed" panose="020B0604020202020204" charset="0"/>
                  <a:ea typeface="Roboto Condensed" panose="020B0604020202020204" charset="0"/>
                </a:rPr>
                <a:t>Simulation des poubelles connectées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F486300-358E-49D0-9C50-86923C5C2C2E}"/>
              </a:ext>
            </a:extLst>
          </p:cNvPr>
          <p:cNvGrpSpPr/>
          <p:nvPr/>
        </p:nvGrpSpPr>
        <p:grpSpPr>
          <a:xfrm>
            <a:off x="4836790" y="1707787"/>
            <a:ext cx="2931457" cy="3240721"/>
            <a:chOff x="3993777" y="1489900"/>
            <a:chExt cx="2931457" cy="3240721"/>
          </a:xfrm>
        </p:grpSpPr>
        <p:pic>
          <p:nvPicPr>
            <p:cNvPr id="6" name="Image 5" descr="Une image contenant téléphone mobile, téléphone, moniteur, équipement électronique&#10;&#10;Description générée automatiquement">
              <a:extLst>
                <a:ext uri="{FF2B5EF4-FFF2-40B4-BE49-F238E27FC236}">
                  <a16:creationId xmlns:a16="http://schemas.microsoft.com/office/drawing/2014/main" id="{2BEEEF0C-C386-4EA8-90B2-8E8940190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3777" y="1489900"/>
              <a:ext cx="2931457" cy="2931457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9857334-C60C-485C-86C2-08DF37D02916}"/>
                </a:ext>
              </a:extLst>
            </p:cNvPr>
            <p:cNvSpPr txBox="1"/>
            <p:nvPr/>
          </p:nvSpPr>
          <p:spPr>
            <a:xfrm>
              <a:off x="4320657" y="4268956"/>
              <a:ext cx="2277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/>
                  </a:solidFill>
                  <a:latin typeface="Roboto Condensed" panose="020B0604020202020204" charset="0"/>
                  <a:ea typeface="Roboto Condensed" panose="020B0604020202020204" charset="0"/>
                </a:rPr>
                <a:t>Simulation du camion poubelle </a:t>
              </a:r>
            </a:p>
            <a:p>
              <a:pPr algn="ctr"/>
              <a:r>
                <a:rPr lang="fr-FR" sz="1200" dirty="0">
                  <a:solidFill>
                    <a:schemeClr val="tx2"/>
                  </a:solidFill>
                  <a:latin typeface="Roboto Condensed" panose="020B0604020202020204" charset="0"/>
                  <a:ea typeface="Roboto Condensed" panose="020B0604020202020204" charset="0"/>
                </a:rPr>
                <a:t>en 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5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77;p31">
            <a:extLst>
              <a:ext uri="{FF2B5EF4-FFF2-40B4-BE49-F238E27FC236}">
                <a16:creationId xmlns:a16="http://schemas.microsoft.com/office/drawing/2014/main" id="{0231534C-F5D0-4D94-8058-ECBFFAB5E2A4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514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0AEDD138-16C2-4939-8E6E-3992DC7E53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FR" sz="3600" dirty="0">
                <a:latin typeface="Roboto Condensed" panose="020B0604020202020204" charset="0"/>
                <a:ea typeface="Roboto Condensed" panose="020B0604020202020204" charset="0"/>
              </a:rPr>
              <a:t>IoT</a:t>
            </a:r>
          </a:p>
        </p:txBody>
      </p:sp>
      <p:sp>
        <p:nvSpPr>
          <p:cNvPr id="5" name="Google Shape;144;p29">
            <a:extLst>
              <a:ext uri="{FF2B5EF4-FFF2-40B4-BE49-F238E27FC236}">
                <a16:creationId xmlns:a16="http://schemas.microsoft.com/office/drawing/2014/main" id="{86461551-9F15-47CD-A29F-EAB372D54FF3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Squada One"/>
              <a:buNone/>
              <a:defRPr sz="65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Squada One"/>
              <a:buNone/>
              <a:defRPr sz="65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Squada One"/>
              <a:buNone/>
              <a:defRPr sz="65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Squada One"/>
              <a:buNone/>
              <a:defRPr sz="65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Squada One"/>
              <a:buNone/>
              <a:defRPr sz="65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Squada One"/>
              <a:buNone/>
              <a:defRPr sz="65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Squada One"/>
              <a:buNone/>
              <a:defRPr sz="65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Squada One"/>
              <a:buNone/>
              <a:defRPr sz="65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fr-FR" dirty="0">
                <a:solidFill>
                  <a:schemeClr val="dk2"/>
                </a:solidFill>
                <a:latin typeface="Roboto Condensed" panose="020B0604020202020204" charset="0"/>
                <a:ea typeface="Roboto Condensed" panose="020B0604020202020204" charset="0"/>
              </a:rPr>
              <a:t>AR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627F676-C821-4648-A3EB-22AC2B658E1F}"/>
              </a:ext>
            </a:extLst>
          </p:cNvPr>
          <p:cNvGrpSpPr/>
          <p:nvPr/>
        </p:nvGrpSpPr>
        <p:grpSpPr>
          <a:xfrm>
            <a:off x="840382" y="2101422"/>
            <a:ext cx="2883393" cy="2001938"/>
            <a:chOff x="1002928" y="1799665"/>
            <a:chExt cx="2848535" cy="2003737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6BCA5B7E-E02F-4B59-8076-2E6B73FDDBF6}"/>
                </a:ext>
              </a:extLst>
            </p:cNvPr>
            <p:cNvSpPr/>
            <p:nvPr/>
          </p:nvSpPr>
          <p:spPr>
            <a:xfrm>
              <a:off x="1882589" y="2306171"/>
              <a:ext cx="1089211" cy="490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Arduino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A164ACE-966C-49CD-AF55-268F8BE7B772}"/>
                </a:ext>
              </a:extLst>
            </p:cNvPr>
            <p:cNvSpPr/>
            <p:nvPr/>
          </p:nvSpPr>
          <p:spPr>
            <a:xfrm>
              <a:off x="1882588" y="3303494"/>
              <a:ext cx="1109384" cy="499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Matrice de LED</a:t>
              </a:r>
            </a:p>
          </p:txBody>
        </p:sp>
        <p:cxnSp>
          <p:nvCxnSpPr>
            <p:cNvPr id="9" name="Connecteur : en angle 8">
              <a:extLst>
                <a:ext uri="{FF2B5EF4-FFF2-40B4-BE49-F238E27FC236}">
                  <a16:creationId xmlns:a16="http://schemas.microsoft.com/office/drawing/2014/main" id="{931C6C77-E8A2-412A-B1B8-8C3600B858B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16200000" flipH="1">
              <a:off x="1461809" y="1340784"/>
              <a:ext cx="506505" cy="142426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06B3DB4C-3AFD-4A09-B8B1-2B4BA072C2A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16200000" flipH="1">
              <a:off x="2173942" y="2052917"/>
              <a:ext cx="506505" cy="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 : en angle 10">
              <a:extLst>
                <a:ext uri="{FF2B5EF4-FFF2-40B4-BE49-F238E27FC236}">
                  <a16:creationId xmlns:a16="http://schemas.microsoft.com/office/drawing/2014/main" id="{44835D8B-2A3B-4552-8076-5C158D44B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12703" y="1214157"/>
              <a:ext cx="253251" cy="142426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BAF60DE-31DF-452A-A45A-6332A8B3C44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427195" y="2796989"/>
              <a:ext cx="10085" cy="506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323812A-8CE1-438D-B361-89F913FBF94C}"/>
              </a:ext>
            </a:extLst>
          </p:cNvPr>
          <p:cNvCxnSpPr>
            <a:cxnSpLocks/>
          </p:cNvCxnSpPr>
          <p:nvPr/>
        </p:nvCxnSpPr>
        <p:spPr>
          <a:xfrm>
            <a:off x="2853766" y="3853629"/>
            <a:ext cx="3540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53B0FB7-3FBD-4F38-8ED0-0D30BE1A3CB4}"/>
              </a:ext>
            </a:extLst>
          </p:cNvPr>
          <p:cNvSpPr/>
          <p:nvPr/>
        </p:nvSpPr>
        <p:spPr>
          <a:xfrm>
            <a:off x="7563840" y="3597795"/>
            <a:ext cx="1122959" cy="499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Carte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5397B9-7E2F-4827-AF2A-23BBA170E321}"/>
              </a:ext>
            </a:extLst>
          </p:cNvPr>
          <p:cNvSpPr/>
          <p:nvPr/>
        </p:nvSpPr>
        <p:spPr>
          <a:xfrm>
            <a:off x="5674527" y="3597795"/>
            <a:ext cx="1122959" cy="499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Caméra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C746C8-5625-414E-8C0A-F34589525CBA}"/>
              </a:ext>
            </a:extLst>
          </p:cNvPr>
          <p:cNvSpPr/>
          <p:nvPr/>
        </p:nvSpPr>
        <p:spPr>
          <a:xfrm>
            <a:off x="5545970" y="2583312"/>
            <a:ext cx="1441698" cy="499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ARFoundation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98A9179F-71B0-49EF-9C18-72502BFB8103}"/>
              </a:ext>
            </a:extLst>
          </p:cNvPr>
          <p:cNvCxnSpPr/>
          <p:nvPr/>
        </p:nvCxnSpPr>
        <p:spPr>
          <a:xfrm rot="16200000" flipH="1">
            <a:off x="5993189" y="3330093"/>
            <a:ext cx="50605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BB3B5D4F-8F38-4AB5-B11F-501114321B0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734195" y="3847524"/>
            <a:ext cx="829645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D31CD0F-A07F-4F79-80D3-A8DB8270FB0C}"/>
              </a:ext>
            </a:extLst>
          </p:cNvPr>
          <p:cNvSpPr/>
          <p:nvPr/>
        </p:nvSpPr>
        <p:spPr>
          <a:xfrm>
            <a:off x="5674527" y="1601963"/>
            <a:ext cx="1122959" cy="499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5E06434B-EC67-4B76-8A11-FC0BE4956ADB}"/>
              </a:ext>
            </a:extLst>
          </p:cNvPr>
          <p:cNvCxnSpPr/>
          <p:nvPr/>
        </p:nvCxnSpPr>
        <p:spPr>
          <a:xfrm rot="16200000" flipH="1">
            <a:off x="5993188" y="2323753"/>
            <a:ext cx="50605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C373995-C3E8-4F64-9152-BFDFCC8A145F}"/>
              </a:ext>
            </a:extLst>
          </p:cNvPr>
          <p:cNvSpPr/>
          <p:nvPr/>
        </p:nvSpPr>
        <p:spPr>
          <a:xfrm>
            <a:off x="289110" y="1664349"/>
            <a:ext cx="1102540" cy="490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Poubelle 1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7A9DEC2-6B44-4FED-BA31-5ACE80B9FE65}"/>
              </a:ext>
            </a:extLst>
          </p:cNvPr>
          <p:cNvSpPr/>
          <p:nvPr/>
        </p:nvSpPr>
        <p:spPr>
          <a:xfrm>
            <a:off x="1730808" y="1664348"/>
            <a:ext cx="1102540" cy="490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Poubelle 2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7A65037-448B-496C-A56D-9E590773B843}"/>
              </a:ext>
            </a:extLst>
          </p:cNvPr>
          <p:cNvSpPr/>
          <p:nvPr/>
        </p:nvSpPr>
        <p:spPr>
          <a:xfrm>
            <a:off x="3168115" y="1664347"/>
            <a:ext cx="1102540" cy="490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Poubelle 3</a:t>
            </a:r>
          </a:p>
        </p:txBody>
      </p:sp>
    </p:spTree>
    <p:extLst>
      <p:ext uri="{BB962C8B-B14F-4D97-AF65-F5344CB8AC3E}">
        <p14:creationId xmlns:p14="http://schemas.microsoft.com/office/powerpoint/2010/main" val="16616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684640" y="3517225"/>
            <a:ext cx="53280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Démonstration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636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684640" y="3517225"/>
            <a:ext cx="53280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</a:rPr>
              <a:t>Organisation et difficultés rencontrées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2572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AA301-2672-48A9-9115-AE5EF936E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408D21-DF5E-46BF-B850-38EB3416E4EE}"/>
              </a:ext>
            </a:extLst>
          </p:cNvPr>
          <p:cNvSpPr txBox="1"/>
          <p:nvPr/>
        </p:nvSpPr>
        <p:spPr>
          <a:xfrm>
            <a:off x="5979885" y="1831620"/>
            <a:ext cx="13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IoT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318192-1398-4745-8CB6-20779F747FBA}"/>
              </a:ext>
            </a:extLst>
          </p:cNvPr>
          <p:cNvSpPr txBox="1"/>
          <p:nvPr/>
        </p:nvSpPr>
        <p:spPr>
          <a:xfrm>
            <a:off x="2157959" y="1803542"/>
            <a:ext cx="13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AR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2241675-B699-488D-99C3-2080481EE81E}"/>
              </a:ext>
            </a:extLst>
          </p:cNvPr>
          <p:cNvGrpSpPr/>
          <p:nvPr/>
        </p:nvGrpSpPr>
        <p:grpSpPr>
          <a:xfrm>
            <a:off x="1643245" y="2194688"/>
            <a:ext cx="2446131" cy="1483026"/>
            <a:chOff x="2376563" y="2937144"/>
            <a:chExt cx="2446131" cy="1483026"/>
          </a:xfrm>
        </p:grpSpPr>
        <p:pic>
          <p:nvPicPr>
            <p:cNvPr id="20" name="Image 19" descr="Une image contenant pièce&#10;&#10;Description générée automatiquement">
              <a:extLst>
                <a:ext uri="{FF2B5EF4-FFF2-40B4-BE49-F238E27FC236}">
                  <a16:creationId xmlns:a16="http://schemas.microsoft.com/office/drawing/2014/main" id="{2350EF4B-B918-4D69-9774-7A40134A5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6563" y="2937145"/>
              <a:ext cx="1483025" cy="1483025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F41D20E1-F579-480A-A73A-FDD719D01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669" y="2937144"/>
              <a:ext cx="1483025" cy="1483025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F06DEA5-79FC-4A16-A6A2-7BBC310FF16B}"/>
              </a:ext>
            </a:extLst>
          </p:cNvPr>
          <p:cNvGrpSpPr/>
          <p:nvPr/>
        </p:nvGrpSpPr>
        <p:grpSpPr>
          <a:xfrm>
            <a:off x="5476919" y="2222766"/>
            <a:ext cx="2448739" cy="1483026"/>
            <a:chOff x="5284414" y="2937144"/>
            <a:chExt cx="2448739" cy="1483026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4076FE0D-CB2E-4DF5-BA6A-4462AC139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4414" y="2937144"/>
              <a:ext cx="1483026" cy="1483026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0DEF7D72-50CD-40ED-B6F1-27426DBD2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0128" y="2937144"/>
              <a:ext cx="1483025" cy="1483025"/>
            </a:xfrm>
            <a:prstGeom prst="rect">
              <a:avLst/>
            </a:prstGeom>
          </p:spPr>
        </p:pic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AB3B756D-A2F6-4D1A-94B3-6A6693546252}"/>
              </a:ext>
            </a:extLst>
          </p:cNvPr>
          <p:cNvSpPr txBox="1"/>
          <p:nvPr/>
        </p:nvSpPr>
        <p:spPr>
          <a:xfrm>
            <a:off x="1766014" y="3690562"/>
            <a:ext cx="23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Quentin &amp; Alexandre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71325A-C6C2-4029-8EF7-9313631DD30A}"/>
              </a:ext>
            </a:extLst>
          </p:cNvPr>
          <p:cNvSpPr txBox="1"/>
          <p:nvPr/>
        </p:nvSpPr>
        <p:spPr>
          <a:xfrm>
            <a:off x="5476919" y="3690562"/>
            <a:ext cx="224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t>Mathieu &amp; Niels</a:t>
            </a:r>
          </a:p>
        </p:txBody>
      </p:sp>
    </p:spTree>
    <p:extLst>
      <p:ext uri="{BB962C8B-B14F-4D97-AF65-F5344CB8AC3E}">
        <p14:creationId xmlns:p14="http://schemas.microsoft.com/office/powerpoint/2010/main" val="168673769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177</Words>
  <Application>Microsoft Office PowerPoint</Application>
  <PresentationFormat>Affichage à l'écran (16:9)</PresentationFormat>
  <Paragraphs>66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Roboto Condensed Light</vt:lpstr>
      <vt:lpstr>Fira Sans Extra Condensed Medium</vt:lpstr>
      <vt:lpstr>Roboto Condensed</vt:lpstr>
      <vt:lpstr>Squada One</vt:lpstr>
      <vt:lpstr>Exo 2</vt:lpstr>
      <vt:lpstr>Arial</vt:lpstr>
      <vt:lpstr>Tech Newsletter by Slidesgo</vt:lpstr>
      <vt:lpstr>T-DEV-811</vt:lpstr>
      <vt:lpstr>Contexte</vt:lpstr>
      <vt:lpstr>GOTHAM</vt:lpstr>
      <vt:lpstr>Présentation du projet</vt:lpstr>
      <vt:lpstr>Présentation du projet</vt:lpstr>
      <vt:lpstr>Présentation PowerPoint</vt:lpstr>
      <vt:lpstr>Démonstration</vt:lpstr>
      <vt:lpstr>Organisation et difficultés rencontrées</vt:lpstr>
      <vt:lpstr>Organisation</vt:lpstr>
      <vt:lpstr>Organisation</vt:lpstr>
      <vt:lpstr>Organisation</vt:lpstr>
      <vt:lpstr>Difficultés rencontrées</vt:lpstr>
      <vt:lpstr>Difficultés rencontrées</vt:lpstr>
      <vt:lpstr>Conclusion</vt:lpstr>
      <vt:lpstr>Avez-vous des questions ?</vt:lpstr>
      <vt:lpstr>T-DEV-811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T-DEV-811</dc:title>
  <dc:creator>SIGNLESS</dc:creator>
  <cp:lastModifiedBy>quentin horneman-gutton</cp:lastModifiedBy>
  <cp:revision>14</cp:revision>
  <dcterms:modified xsi:type="dcterms:W3CDTF">2020-05-11T10:22:45Z</dcterms:modified>
</cp:coreProperties>
</file>