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0268712-DEF2-4364-BA25-208B75349ACA}">
  <a:tblStyle styleId="{E0268712-DEF2-4364-BA25-208B75349ACA}"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9E9"/>
          </a:solidFill>
        </a:fill>
      </a:tcStyle>
    </a:wholeTbl>
    <a:band1H>
      <a:tcTxStyle/>
      <a:tcStyle>
        <a:fill>
          <a:solidFill>
            <a:srgbClr val="D0D0D0"/>
          </a:solidFill>
        </a:fill>
      </a:tcStyle>
    </a:band1H>
    <a:band2H>
      <a:tcTxStyle/>
    </a:band2H>
    <a:band1V>
      <a:tcTxStyle/>
      <a:tcStyle>
        <a:fill>
          <a:solidFill>
            <a:srgbClr val="D0D0D0"/>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EAFAA122-8EE3-4FAF-AD83-A9D197F9867E}"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AF0F5"/>
          </a:solidFill>
        </a:fill>
      </a:tcStyle>
    </a:wholeTbl>
    <a:band1H>
      <a:tcTxStyle/>
      <a:tcStyle>
        <a:fill>
          <a:solidFill>
            <a:srgbClr val="D3E0EB"/>
          </a:solidFill>
        </a:fill>
      </a:tcStyle>
    </a:band1H>
    <a:band2H>
      <a:tcTxStyle/>
    </a:band2H>
    <a:band1V>
      <a:tcTxStyle/>
      <a:tcStyle>
        <a:fill>
          <a:solidFill>
            <a:srgbClr val="D3E0EB"/>
          </a:solidFill>
        </a:fill>
      </a:tcStyle>
    </a:band1V>
    <a:band2V>
      <a:tcTxStyle/>
    </a:band2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 styleId="{338DD22D-AD4F-46D3-BFFC-1875EFAD7D30}"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Shape 16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 name="Shape 2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 name="Shape 27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 name="Shape 28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 name="Shape 29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Shape 30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Shape 30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Shape 87"/>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8" name="Shape 88"/>
          <p:cNvGrpSpPr/>
          <p:nvPr/>
        </p:nvGrpSpPr>
        <p:grpSpPr>
          <a:xfrm>
            <a:off x="830392" y="1191256"/>
            <a:ext cx="745763" cy="45826"/>
            <a:chOff x="4580561" y="2589004"/>
            <a:chExt cx="1064464" cy="25200"/>
          </a:xfrm>
        </p:grpSpPr>
        <p:sp>
          <p:nvSpPr>
            <p:cNvPr id="89" name="Shape 8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1" name="Shape 91"/>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Shape 9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Shape 9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Shape 95"/>
          <p:cNvGrpSpPr/>
          <p:nvPr/>
        </p:nvGrpSpPr>
        <p:grpSpPr>
          <a:xfrm>
            <a:off x="830392" y="1191256"/>
            <a:ext cx="745763" cy="45826"/>
            <a:chOff x="4580561" y="2589004"/>
            <a:chExt cx="1064464" cy="25200"/>
          </a:xfrm>
        </p:grpSpPr>
        <p:sp>
          <p:nvSpPr>
            <p:cNvPr id="96" name="Shape 9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8" name="Shape 98"/>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Shape 9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0" name="Shape 100"/>
        <p:cNvGrpSpPr/>
        <p:nvPr/>
      </p:nvGrpSpPr>
      <p:grpSpPr>
        <a:xfrm>
          <a:off x="0" y="0"/>
          <a:ext cx="0" cy="0"/>
          <a:chOff x="0" y="0"/>
          <a:chExt cx="0" cy="0"/>
        </a:xfrm>
      </p:grpSpPr>
      <p:sp>
        <p:nvSpPr>
          <p:cNvPr id="101" name="Shape 10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02" name="Shape 102"/>
          <p:cNvGrpSpPr/>
          <p:nvPr/>
        </p:nvGrpSpPr>
        <p:grpSpPr>
          <a:xfrm>
            <a:off x="830392" y="1191256"/>
            <a:ext cx="745763" cy="45826"/>
            <a:chOff x="4580561" y="2589004"/>
            <a:chExt cx="1064464" cy="25200"/>
          </a:xfrm>
        </p:grpSpPr>
        <p:sp>
          <p:nvSpPr>
            <p:cNvPr id="103" name="Shape 10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5" name="Shape 105"/>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Shape 106"/>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Shape 10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08" name="Shape 108"/>
        <p:cNvGrpSpPr/>
        <p:nvPr/>
      </p:nvGrpSpPr>
      <p:grpSpPr>
        <a:xfrm>
          <a:off x="0" y="0"/>
          <a:ext cx="0" cy="0"/>
          <a:chOff x="0" y="0"/>
          <a:chExt cx="0" cy="0"/>
        </a:xfrm>
      </p:grpSpPr>
      <p:sp>
        <p:nvSpPr>
          <p:cNvPr id="109" name="Shape 10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0" name="Shape 110"/>
          <p:cNvGrpSpPr/>
          <p:nvPr/>
        </p:nvGrpSpPr>
        <p:grpSpPr>
          <a:xfrm>
            <a:off x="830392" y="1191256"/>
            <a:ext cx="745763" cy="45826"/>
            <a:chOff x="4580561" y="2589004"/>
            <a:chExt cx="1064464" cy="25200"/>
          </a:xfrm>
        </p:grpSpPr>
        <p:sp>
          <p:nvSpPr>
            <p:cNvPr id="111" name="Shape 1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3" name="Shape 113"/>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Shape 114"/>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Shape 11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Shape 1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7" name="Shape 117"/>
        <p:cNvGrpSpPr/>
        <p:nvPr/>
      </p:nvGrpSpPr>
      <p:grpSpPr>
        <a:xfrm>
          <a:off x="0" y="0"/>
          <a:ext cx="0" cy="0"/>
          <a:chOff x="0" y="0"/>
          <a:chExt cx="0" cy="0"/>
        </a:xfrm>
      </p:grpSpPr>
      <p:sp>
        <p:nvSpPr>
          <p:cNvPr id="118" name="Shape 1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9" name="Shape 119"/>
          <p:cNvGrpSpPr/>
          <p:nvPr/>
        </p:nvGrpSpPr>
        <p:grpSpPr>
          <a:xfrm>
            <a:off x="830392" y="1191256"/>
            <a:ext cx="745763" cy="45826"/>
            <a:chOff x="4580561" y="2589004"/>
            <a:chExt cx="1064464" cy="25200"/>
          </a:xfrm>
        </p:grpSpPr>
        <p:sp>
          <p:nvSpPr>
            <p:cNvPr id="120" name="Shape 1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2" name="Shape 122"/>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Shape 1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24" name="Shape 124"/>
        <p:cNvGrpSpPr/>
        <p:nvPr/>
      </p:nvGrpSpPr>
      <p:grpSpPr>
        <a:xfrm>
          <a:off x="0" y="0"/>
          <a:ext cx="0" cy="0"/>
          <a:chOff x="0" y="0"/>
          <a:chExt cx="0" cy="0"/>
        </a:xfrm>
      </p:grpSpPr>
      <p:sp>
        <p:nvSpPr>
          <p:cNvPr id="125" name="Shape 12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26" name="Shape 126"/>
          <p:cNvGrpSpPr/>
          <p:nvPr/>
        </p:nvGrpSpPr>
        <p:grpSpPr>
          <a:xfrm>
            <a:off x="830392" y="1191256"/>
            <a:ext cx="745763" cy="45826"/>
            <a:chOff x="4580561" y="2589004"/>
            <a:chExt cx="1064464" cy="25200"/>
          </a:xfrm>
        </p:grpSpPr>
        <p:sp>
          <p:nvSpPr>
            <p:cNvPr id="127" name="Shape 12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9" name="Shape 129"/>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Shape 130"/>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Shape 13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Shape 133"/>
          <p:cNvGrpSpPr/>
          <p:nvPr/>
        </p:nvGrpSpPr>
        <p:grpSpPr>
          <a:xfrm>
            <a:off x="830392" y="4169130"/>
            <a:ext cx="745763" cy="45826"/>
            <a:chOff x="4580561" y="2589004"/>
            <a:chExt cx="1064464" cy="25200"/>
          </a:xfrm>
        </p:grpSpPr>
        <p:sp>
          <p:nvSpPr>
            <p:cNvPr id="134" name="Shape 13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6" name="Shape 136"/>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Shape 13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38" name="Shape 138"/>
        <p:cNvGrpSpPr/>
        <p:nvPr/>
      </p:nvGrpSpPr>
      <p:grpSpPr>
        <a:xfrm>
          <a:off x="0" y="0"/>
          <a:ext cx="0" cy="0"/>
          <a:chOff x="0" y="0"/>
          <a:chExt cx="0" cy="0"/>
        </a:xfrm>
      </p:grpSpPr>
      <p:sp>
        <p:nvSpPr>
          <p:cNvPr id="139" name="Shape 13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0" name="Shape 140"/>
          <p:cNvGrpSpPr/>
          <p:nvPr/>
        </p:nvGrpSpPr>
        <p:grpSpPr>
          <a:xfrm>
            <a:off x="830392" y="1191256"/>
            <a:ext cx="745763" cy="45826"/>
            <a:chOff x="4580561" y="2589004"/>
            <a:chExt cx="1064464" cy="25200"/>
          </a:xfrm>
        </p:grpSpPr>
        <p:sp>
          <p:nvSpPr>
            <p:cNvPr id="141" name="Shape 14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3" name="Shape 143"/>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Shape 144"/>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Shape 145"/>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Shape 1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7" name="Shape 147"/>
        <p:cNvGrpSpPr/>
        <p:nvPr/>
      </p:nvGrpSpPr>
      <p:grpSpPr>
        <a:xfrm>
          <a:off x="0" y="0"/>
          <a:ext cx="0" cy="0"/>
          <a:chOff x="0" y="0"/>
          <a:chExt cx="0" cy="0"/>
        </a:xfrm>
      </p:grpSpPr>
      <p:sp>
        <p:nvSpPr>
          <p:cNvPr id="148" name="Shape 148"/>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149" name="Shape 14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Shape 151"/>
          <p:cNvGrpSpPr/>
          <p:nvPr/>
        </p:nvGrpSpPr>
        <p:grpSpPr>
          <a:xfrm>
            <a:off x="830392" y="4169130"/>
            <a:ext cx="745763" cy="45826"/>
            <a:chOff x="4580561" y="2589004"/>
            <a:chExt cx="1064464" cy="25200"/>
          </a:xfrm>
        </p:grpSpPr>
        <p:sp>
          <p:nvSpPr>
            <p:cNvPr id="152" name="Shape 15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54" name="Shape 154"/>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Shape 155"/>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Shape 15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7" name="Shape 157"/>
        <p:cNvGrpSpPr/>
        <p:nvPr/>
      </p:nvGrpSpPr>
      <p:grpSpPr>
        <a:xfrm>
          <a:off x="0" y="0"/>
          <a:ext cx="0" cy="0"/>
          <a:chOff x="0" y="0"/>
          <a:chExt cx="0" cy="0"/>
        </a:xfrm>
      </p:grpSpPr>
      <p:sp>
        <p:nvSpPr>
          <p:cNvPr id="158" name="Shape 15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Shape 8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Shape 8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hyperlink" Target="https://en.wikipedia.org/wiki/2016%E2%80%9317_UEFA_Champions_League_knockout_phase" TargetMode="External"/><Relationship Id="rId4" Type="http://schemas.openxmlformats.org/officeDocument/2006/relationships/hyperlink" Target="https://en.wikipedia.org/wiki/2017%E2%80%9318_UEFA_Champions_League_knockout_phas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Shape 163"/>
          <p:cNvSpPr txBox="1"/>
          <p:nvPr>
            <p:ph idx="4294967295" type="subTitle"/>
          </p:nvPr>
        </p:nvSpPr>
        <p:spPr>
          <a:xfrm>
            <a:off x="3319500" y="3163075"/>
            <a:ext cx="2505000" cy="125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1600"/>
              <a:buFont typeface="Lato"/>
              <a:buNone/>
            </a:pPr>
            <a:r>
              <a:rPr b="1" i="0" lang="en" sz="1400" u="none" cap="none" strike="noStrike">
                <a:solidFill>
                  <a:srgbClr val="000000"/>
                </a:solidFill>
              </a:rPr>
              <a:t>Hangquan Qian </a:t>
            </a:r>
            <a:endParaRPr b="1" i="0" sz="1400" u="none" cap="none" strike="noStrike">
              <a:solidFill>
                <a:srgbClr val="000000"/>
              </a:solidFill>
            </a:endParaRPr>
          </a:p>
          <a:p>
            <a:pPr indent="0" lvl="0" marL="0" marR="0" rtl="0" algn="ctr">
              <a:lnSpc>
                <a:spcPct val="100000"/>
              </a:lnSpc>
              <a:spcBef>
                <a:spcPts val="0"/>
              </a:spcBef>
              <a:spcAft>
                <a:spcPts val="0"/>
              </a:spcAft>
              <a:buClr>
                <a:schemeClr val="accent1"/>
              </a:buClr>
              <a:buSzPts val="1600"/>
              <a:buFont typeface="Lato"/>
              <a:buNone/>
            </a:pPr>
            <a:r>
              <a:rPr b="1" i="0" lang="en" sz="1400" u="none" cap="none" strike="noStrike">
                <a:solidFill>
                  <a:srgbClr val="000000"/>
                </a:solidFill>
              </a:rPr>
              <a:t>Yuxiang Huang</a:t>
            </a:r>
            <a:endParaRPr b="1" i="0" sz="1400" u="none" cap="none" strike="noStrike">
              <a:solidFill>
                <a:srgbClr val="000000"/>
              </a:solidFill>
            </a:endParaRPr>
          </a:p>
          <a:p>
            <a:pPr indent="0" lvl="0" marL="0" marR="0" rtl="0" algn="ctr">
              <a:lnSpc>
                <a:spcPct val="100000"/>
              </a:lnSpc>
              <a:spcBef>
                <a:spcPts val="0"/>
              </a:spcBef>
              <a:spcAft>
                <a:spcPts val="0"/>
              </a:spcAft>
              <a:buClr>
                <a:schemeClr val="accent1"/>
              </a:buClr>
              <a:buSzPts val="1600"/>
              <a:buFont typeface="Lato"/>
              <a:buNone/>
            </a:pPr>
            <a:r>
              <a:rPr b="1" i="0" lang="en" sz="1400" u="none" cap="none" strike="noStrike">
                <a:solidFill>
                  <a:srgbClr val="000000"/>
                </a:solidFill>
              </a:rPr>
              <a:t>Jin Dong</a:t>
            </a:r>
            <a:endParaRPr b="1" i="0" sz="1400" u="none" cap="none" strike="noStrik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729450" y="618935"/>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b="1" i="0" lang="en" sz="2400" u="none" cap="none" strike="noStrike">
                <a:solidFill>
                  <a:schemeClr val="dk2"/>
                </a:solidFill>
                <a:latin typeface="Raleway"/>
                <a:ea typeface="Raleway"/>
                <a:cs typeface="Raleway"/>
                <a:sym typeface="Raleway"/>
              </a:rPr>
              <a:t>Simulation</a:t>
            </a:r>
            <a:endParaRPr b="1" i="0" sz="2600" u="none" cap="none" strike="noStrike">
              <a:solidFill>
                <a:schemeClr val="dk2"/>
              </a:solidFill>
              <a:latin typeface="Raleway"/>
              <a:ea typeface="Raleway"/>
              <a:cs typeface="Raleway"/>
              <a:sym typeface="Raleway"/>
            </a:endParaRPr>
          </a:p>
        </p:txBody>
      </p:sp>
      <p:pic>
        <p:nvPicPr>
          <p:cNvPr id="225" name="Shape 225"/>
          <p:cNvPicPr preferRelativeResize="0"/>
          <p:nvPr/>
        </p:nvPicPr>
        <p:blipFill rotWithShape="1">
          <a:blip r:embed="rId3">
            <a:alphaModFix/>
          </a:blip>
          <a:srcRect b="0" l="0" r="0" t="0"/>
          <a:stretch/>
        </p:blipFill>
        <p:spPr>
          <a:xfrm>
            <a:off x="3578174" y="1552522"/>
            <a:ext cx="1987652" cy="2038455"/>
          </a:xfrm>
          <a:prstGeom prst="rect">
            <a:avLst/>
          </a:prstGeom>
          <a:noFill/>
          <a:ln>
            <a:noFill/>
          </a:ln>
        </p:spPr>
      </p:pic>
      <p:sp>
        <p:nvSpPr>
          <p:cNvPr id="226" name="Shape 226"/>
          <p:cNvSpPr txBox="1"/>
          <p:nvPr>
            <p:ph idx="1" type="body"/>
          </p:nvPr>
        </p:nvSpPr>
        <p:spPr>
          <a:xfrm>
            <a:off x="729450" y="1375576"/>
            <a:ext cx="7688700" cy="2964399"/>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a:p>
            <a:pPr indent="0" lvl="0" marL="146050" marR="0" rtl="0" algn="ctr">
              <a:lnSpc>
                <a:spcPct val="115000"/>
              </a:lnSpc>
              <a:spcBef>
                <a:spcPts val="0"/>
              </a:spcBef>
              <a:spcAft>
                <a:spcPts val="0"/>
              </a:spcAft>
              <a:buClr>
                <a:schemeClr val="accent1"/>
              </a:buClr>
              <a:buSzPts val="1300"/>
              <a:buFont typeface="Lato"/>
              <a:buNone/>
            </a:pPr>
            <a:r>
              <a:rPr b="0" i="0" lang="en" sz="1900" u="none" cap="none" strike="noStrike">
                <a:solidFill>
                  <a:schemeClr val="accent1"/>
                </a:solidFill>
                <a:latin typeface="Lato"/>
                <a:ea typeface="Lato"/>
                <a:cs typeface="Lato"/>
                <a:sym typeface="Lato"/>
              </a:rPr>
              <a:t>There are three pitfalls!!</a:t>
            </a:r>
            <a:endParaRPr/>
          </a:p>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744440" y="535925"/>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b="1" i="0" lang="en" sz="2400" u="none" cap="none" strike="noStrike">
                <a:solidFill>
                  <a:schemeClr val="dk2"/>
                </a:solidFill>
                <a:latin typeface="Raleway"/>
                <a:ea typeface="Raleway"/>
                <a:cs typeface="Raleway"/>
                <a:sym typeface="Raleway"/>
              </a:rPr>
              <a:t>Pitfalls</a:t>
            </a:r>
            <a:br>
              <a:rPr b="1" i="0" lang="en" sz="2400" u="none" cap="none" strike="noStrike">
                <a:solidFill>
                  <a:schemeClr val="dk2"/>
                </a:solidFill>
                <a:latin typeface="Raleway"/>
                <a:ea typeface="Raleway"/>
                <a:cs typeface="Raleway"/>
                <a:sym typeface="Raleway"/>
              </a:rPr>
            </a:br>
            <a:br>
              <a:rPr b="1" i="0" lang="en" sz="2400" u="none" cap="none" strike="noStrike">
                <a:solidFill>
                  <a:schemeClr val="dk2"/>
                </a:solidFill>
                <a:latin typeface="Raleway"/>
                <a:ea typeface="Raleway"/>
                <a:cs typeface="Raleway"/>
                <a:sym typeface="Raleway"/>
              </a:rPr>
            </a:br>
            <a:endParaRPr b="1" i="0" sz="2400" u="none" cap="none" strike="noStrike">
              <a:solidFill>
                <a:schemeClr val="dk2"/>
              </a:solidFill>
              <a:latin typeface="Raleway"/>
              <a:ea typeface="Raleway"/>
              <a:cs typeface="Raleway"/>
              <a:sym typeface="Raleway"/>
            </a:endParaRPr>
          </a:p>
        </p:txBody>
      </p:sp>
      <p:sp>
        <p:nvSpPr>
          <p:cNvPr id="232" name="Shape 232"/>
          <p:cNvSpPr txBox="1"/>
          <p:nvPr>
            <p:ph idx="1" type="body"/>
          </p:nvPr>
        </p:nvSpPr>
        <p:spPr>
          <a:xfrm>
            <a:off x="729450" y="1454046"/>
            <a:ext cx="7688700" cy="2885929"/>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accent1"/>
              </a:buClr>
              <a:buSzPts val="1300"/>
              <a:buFont typeface="Lato"/>
              <a:buChar char="●"/>
            </a:pPr>
            <a:r>
              <a:rPr b="0" i="0" lang="en" sz="2000" u="none" cap="none" strike="noStrike">
                <a:solidFill>
                  <a:schemeClr val="accent1"/>
                </a:solidFill>
                <a:latin typeface="Lato"/>
                <a:ea typeface="Lato"/>
                <a:cs typeface="Lato"/>
                <a:sym typeface="Lato"/>
              </a:rPr>
              <a:t>1# </a:t>
            </a:r>
            <a:r>
              <a:rPr lang="en" sz="2000"/>
              <a:t>After 7 rounds,</a:t>
            </a:r>
            <a:r>
              <a:rPr b="0" i="0" lang="en" sz="2000" u="none" cap="none" strike="noStrike">
                <a:solidFill>
                  <a:schemeClr val="accent1"/>
                </a:solidFill>
                <a:latin typeface="Lato"/>
                <a:ea typeface="Lato"/>
                <a:cs typeface="Lato"/>
                <a:sym typeface="Lato"/>
              </a:rPr>
              <a:t> two remaining teams will automatically become competitors.</a:t>
            </a:r>
            <a:endParaRPr sz="2000"/>
          </a:p>
          <a:p>
            <a:pPr indent="-311150" lvl="0" marL="457200" marR="0" rtl="0" algn="l">
              <a:lnSpc>
                <a:spcPct val="115000"/>
              </a:lnSpc>
              <a:spcBef>
                <a:spcPts val="0"/>
              </a:spcBef>
              <a:spcAft>
                <a:spcPts val="0"/>
              </a:spcAft>
              <a:buClr>
                <a:schemeClr val="accent1"/>
              </a:buClr>
              <a:buSzPts val="1300"/>
              <a:buFont typeface="Lato"/>
              <a:buChar char="●"/>
            </a:pPr>
            <a:r>
              <a:rPr b="0" i="0" lang="en" sz="2000" u="none" cap="none" strike="noStrike">
                <a:solidFill>
                  <a:schemeClr val="accent1"/>
                </a:solidFill>
                <a:latin typeface="Lato"/>
                <a:ea typeface="Lato"/>
                <a:cs typeface="Lato"/>
                <a:sym typeface="Lato"/>
              </a:rPr>
              <a:t>2# </a:t>
            </a:r>
            <a:r>
              <a:rPr lang="en" sz="2000"/>
              <a:t>F</a:t>
            </a:r>
            <a:r>
              <a:rPr b="0" i="0" lang="en" sz="2000" u="none" cap="none" strike="noStrike">
                <a:solidFill>
                  <a:schemeClr val="accent1"/>
                </a:solidFill>
                <a:latin typeface="Lato"/>
                <a:ea typeface="Lato"/>
                <a:cs typeface="Lato"/>
                <a:sym typeface="Lato"/>
              </a:rPr>
              <a:t>or each </a:t>
            </a:r>
            <a:r>
              <a:rPr lang="en" sz="2000"/>
              <a:t>step of simulation between</a:t>
            </a:r>
            <a:r>
              <a:rPr b="0" i="0" lang="en" sz="2000" u="none" cap="none" strike="noStrike">
                <a:solidFill>
                  <a:schemeClr val="accent1"/>
                </a:solidFill>
                <a:latin typeface="Lato"/>
                <a:ea typeface="Lato"/>
                <a:cs typeface="Lato"/>
                <a:sym typeface="Lato"/>
              </a:rPr>
              <a:t> round </a:t>
            </a:r>
            <a:r>
              <a:rPr lang="en" sz="2000"/>
              <a:t>3 and round 6 </a:t>
            </a:r>
            <a:r>
              <a:rPr b="0" i="0" lang="en" sz="2000" u="none" cap="none" strike="noStrike">
                <a:solidFill>
                  <a:schemeClr val="accent1"/>
                </a:solidFill>
                <a:latin typeface="Lato"/>
                <a:ea typeface="Lato"/>
                <a:cs typeface="Lato"/>
                <a:sym typeface="Lato"/>
              </a:rPr>
              <a:t>, team k</a:t>
            </a:r>
            <a:r>
              <a:rPr lang="en" sz="2000"/>
              <a:t> from </a:t>
            </a:r>
            <a:r>
              <a:rPr b="0" i="0" lang="en" sz="2000" u="none" cap="none" strike="noStrike">
                <a:solidFill>
                  <a:schemeClr val="accent1"/>
                </a:solidFill>
                <a:latin typeface="Lato"/>
                <a:ea typeface="Lato"/>
                <a:cs typeface="Lato"/>
                <a:sym typeface="Lato"/>
              </a:rPr>
              <a:t>1st-ranking </a:t>
            </a:r>
            <a:r>
              <a:rPr lang="en" sz="2000"/>
              <a:t>group</a:t>
            </a:r>
            <a:r>
              <a:rPr b="0" i="0" lang="en" sz="2000" u="none" cap="none" strike="noStrike">
                <a:solidFill>
                  <a:schemeClr val="accent1"/>
                </a:solidFill>
                <a:latin typeface="Lato"/>
                <a:ea typeface="Lato"/>
                <a:cs typeface="Lato"/>
                <a:sym typeface="Lato"/>
              </a:rPr>
              <a:t> may have only one choice.</a:t>
            </a:r>
            <a:endParaRPr/>
          </a:p>
          <a:p>
            <a:pPr indent="0" lvl="0" marL="146050" marR="0" rtl="0" algn="l">
              <a:lnSpc>
                <a:spcPct val="115000"/>
              </a:lnSpc>
              <a:spcBef>
                <a:spcPts val="0"/>
              </a:spcBef>
              <a:spcAft>
                <a:spcPts val="0"/>
              </a:spcAft>
              <a:buClr>
                <a:schemeClr val="accent1"/>
              </a:buClr>
              <a:buSzPts val="1300"/>
              <a:buFont typeface="Lato"/>
              <a:buNone/>
            </a:pPr>
            <a:r>
              <a:rPr b="0" i="0" lang="en" sz="2000" u="none" cap="none" strike="noStrike">
                <a:solidFill>
                  <a:schemeClr val="accent1"/>
                </a:solidFill>
                <a:latin typeface="Lato"/>
                <a:ea typeface="Lato"/>
                <a:cs typeface="Lato"/>
                <a:sym typeface="Lato"/>
              </a:rPr>
              <a:t>	Rules:  </a:t>
            </a:r>
            <a:r>
              <a:rPr b="0" i="0" lang="en" sz="2000" u="none" cap="none" strike="noStrike">
                <a:solidFill>
                  <a:srgbClr val="FF0000"/>
                </a:solidFill>
                <a:latin typeface="Lato"/>
                <a:ea typeface="Lato"/>
                <a:cs typeface="Lato"/>
                <a:sym typeface="Lato"/>
              </a:rPr>
              <a:t> X </a:t>
            </a:r>
            <a:r>
              <a:rPr b="0" i="0" lang="en" sz="2000" u="none" cap="none" strike="noStrike">
                <a:solidFill>
                  <a:schemeClr val="accent1"/>
                </a:solidFill>
                <a:latin typeface="Lato"/>
                <a:ea typeface="Lato"/>
                <a:cs typeface="Lato"/>
                <a:sym typeface="Lato"/>
              </a:rPr>
              <a:t>same group,</a:t>
            </a:r>
            <a:r>
              <a:rPr b="0" i="0" lang="en" sz="2000" u="none" cap="none" strike="noStrike">
                <a:solidFill>
                  <a:srgbClr val="FF0000"/>
                </a:solidFill>
                <a:latin typeface="Lato"/>
                <a:ea typeface="Lato"/>
                <a:cs typeface="Lato"/>
                <a:sym typeface="Lato"/>
              </a:rPr>
              <a:t> X </a:t>
            </a:r>
            <a:r>
              <a:rPr b="0" i="0" lang="en" sz="2000" u="none" cap="none" strike="noStrike">
                <a:solidFill>
                  <a:schemeClr val="accent1"/>
                </a:solidFill>
                <a:latin typeface="Lato"/>
                <a:ea typeface="Lato"/>
                <a:cs typeface="Lato"/>
                <a:sym typeface="Lato"/>
              </a:rPr>
              <a:t>same country</a:t>
            </a:r>
            <a:endParaRPr/>
          </a:p>
          <a:p>
            <a:pPr indent="-311150" lvl="0" marL="457200" marR="0" rtl="0" algn="l">
              <a:lnSpc>
                <a:spcPct val="115000"/>
              </a:lnSpc>
              <a:spcBef>
                <a:spcPts val="0"/>
              </a:spcBef>
              <a:spcAft>
                <a:spcPts val="0"/>
              </a:spcAft>
              <a:buClr>
                <a:schemeClr val="accent1"/>
              </a:buClr>
              <a:buSzPts val="1300"/>
              <a:buFont typeface="Lato"/>
              <a:buChar char="●"/>
            </a:pPr>
            <a:r>
              <a:rPr b="0" i="0" lang="en" sz="2000" u="none" cap="none" strike="noStrike">
                <a:solidFill>
                  <a:schemeClr val="accent1"/>
                </a:solidFill>
                <a:latin typeface="Lato"/>
                <a:ea typeface="Lato"/>
                <a:cs typeface="Lato"/>
                <a:sym typeface="Lato"/>
              </a:rPr>
              <a:t>3# </a:t>
            </a:r>
            <a:r>
              <a:rPr lang="en" sz="2000"/>
              <a:t>F</a:t>
            </a:r>
            <a:r>
              <a:rPr b="0" i="0" lang="en" sz="2000" u="none" cap="none" strike="noStrike">
                <a:solidFill>
                  <a:schemeClr val="accent1"/>
                </a:solidFill>
                <a:latin typeface="Lato"/>
                <a:ea typeface="Lato"/>
                <a:cs typeface="Lato"/>
                <a:sym typeface="Lato"/>
              </a:rPr>
              <a:t>or each step of  simulati</a:t>
            </a:r>
            <a:r>
              <a:rPr lang="en" sz="2000"/>
              <a:t>on between round 3 and round 6, </a:t>
            </a:r>
            <a:r>
              <a:rPr b="0" i="0" lang="en" sz="2000" u="none" cap="none" strike="noStrike">
                <a:solidFill>
                  <a:schemeClr val="accent1"/>
                </a:solidFill>
                <a:latin typeface="Lato"/>
                <a:ea typeface="Lato"/>
                <a:cs typeface="Lato"/>
                <a:sym typeface="Lato"/>
              </a:rPr>
              <a:t>team k </a:t>
            </a:r>
            <a:r>
              <a:rPr lang="en" sz="2000"/>
              <a:t>from </a:t>
            </a:r>
            <a:r>
              <a:rPr b="0" i="0" lang="en" sz="2000" u="none" cap="none" strike="noStrike">
                <a:solidFill>
                  <a:schemeClr val="accent1"/>
                </a:solidFill>
                <a:latin typeface="Lato"/>
                <a:ea typeface="Lato"/>
                <a:cs typeface="Lato"/>
                <a:sym typeface="Lato"/>
              </a:rPr>
              <a:t>2nd-ranking group, it may have only one choice.</a:t>
            </a:r>
            <a:endParaRPr/>
          </a:p>
          <a:p>
            <a:pPr indent="0" lvl="0" marL="0" marR="0" rtl="0" algn="l">
              <a:lnSpc>
                <a:spcPct val="115000"/>
              </a:lnSpc>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729450" y="57437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t>
            </a:r>
            <a:r>
              <a:rPr lang="en"/>
              <a:t>itfall-2</a:t>
            </a:r>
            <a:endParaRPr/>
          </a:p>
        </p:txBody>
      </p:sp>
      <p:pic>
        <p:nvPicPr>
          <p:cNvPr id="238" name="Shape 238"/>
          <p:cNvPicPr preferRelativeResize="0"/>
          <p:nvPr/>
        </p:nvPicPr>
        <p:blipFill>
          <a:blip r:embed="rId3">
            <a:alphaModFix/>
          </a:blip>
          <a:stretch>
            <a:fillRect/>
          </a:stretch>
        </p:blipFill>
        <p:spPr>
          <a:xfrm>
            <a:off x="843500" y="1208800"/>
            <a:ext cx="7922071" cy="3729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744440" y="535925"/>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i="0" lang="en" sz="2400" u="none" cap="none" strike="noStrike">
                <a:solidFill>
                  <a:schemeClr val="dk2"/>
                </a:solidFill>
                <a:latin typeface="Calibri"/>
                <a:ea typeface="Calibri"/>
                <a:cs typeface="Calibri"/>
                <a:sym typeface="Calibri"/>
              </a:rPr>
              <a:t>Pitfalls </a:t>
            </a:r>
            <a:br>
              <a:rPr b="1" i="0" lang="en" sz="2400" u="none" cap="none" strike="noStrike">
                <a:solidFill>
                  <a:schemeClr val="dk2"/>
                </a:solidFill>
                <a:latin typeface="Raleway"/>
                <a:ea typeface="Raleway"/>
                <a:cs typeface="Raleway"/>
                <a:sym typeface="Raleway"/>
              </a:rPr>
            </a:br>
            <a:br>
              <a:rPr b="1" i="0" lang="en" sz="2400" u="none" cap="none" strike="noStrike">
                <a:solidFill>
                  <a:schemeClr val="dk2"/>
                </a:solidFill>
                <a:latin typeface="Raleway"/>
                <a:ea typeface="Raleway"/>
                <a:cs typeface="Raleway"/>
                <a:sym typeface="Raleway"/>
              </a:rPr>
            </a:br>
            <a:endParaRPr b="1" i="0" sz="2400" u="none" cap="none" strike="noStrike">
              <a:solidFill>
                <a:schemeClr val="dk2"/>
              </a:solidFill>
              <a:latin typeface="Raleway"/>
              <a:ea typeface="Raleway"/>
              <a:cs typeface="Raleway"/>
              <a:sym typeface="Raleway"/>
            </a:endParaRPr>
          </a:p>
        </p:txBody>
      </p:sp>
      <p:graphicFrame>
        <p:nvGraphicFramePr>
          <p:cNvPr id="244" name="Shape 244"/>
          <p:cNvGraphicFramePr/>
          <p:nvPr/>
        </p:nvGraphicFramePr>
        <p:xfrm>
          <a:off x="786278" y="1179451"/>
          <a:ext cx="3000000" cy="3000000"/>
        </p:xfrm>
        <a:graphic>
          <a:graphicData uri="http://schemas.openxmlformats.org/drawingml/2006/table">
            <a:tbl>
              <a:tblPr>
                <a:noFill/>
                <a:tableStyleId>{E0268712-DEF2-4364-BA25-208B75349ACA}</a:tableStyleId>
              </a:tblPr>
              <a:tblGrid>
                <a:gridCol w="1088075"/>
                <a:gridCol w="899925"/>
                <a:gridCol w="977725"/>
                <a:gridCol w="586650"/>
                <a:gridCol w="528725"/>
                <a:gridCol w="474325"/>
                <a:gridCol w="1064100"/>
                <a:gridCol w="576375"/>
                <a:gridCol w="691625"/>
              </a:tblGrid>
              <a:tr h="41472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                Rank 2                                                           Rank 1                                          </a:t>
                      </a:r>
                      <a:endParaRPr b="1"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A</a:t>
                      </a:r>
                      <a:endParaRPr b="1" sz="800">
                        <a:solidFill>
                          <a:schemeClr val="dk2"/>
                        </a:solidFill>
                      </a:endParaRPr>
                    </a:p>
                    <a:p>
                      <a:pPr indent="0" lvl="0" marL="0" marR="0" rtl="0" algn="ctr">
                        <a:lnSpc>
                          <a:spcPct val="100000"/>
                        </a:lnSpc>
                        <a:spcBef>
                          <a:spcPts val="0"/>
                        </a:spcBef>
                        <a:spcAft>
                          <a:spcPts val="0"/>
                        </a:spcAft>
                        <a:buNone/>
                      </a:pPr>
                      <a:r>
                        <a:rPr b="1" lang="en" sz="800" u="none" cap="none" strike="noStrike">
                          <a:solidFill>
                            <a:schemeClr val="dk2"/>
                          </a:solidFill>
                        </a:rPr>
                        <a:t> Basel (Switzerland)</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highlight>
                            <a:srgbClr val="00FF00"/>
                          </a:highlight>
                        </a:rPr>
                        <a:t>B</a:t>
                      </a:r>
                      <a:endParaRPr b="1" sz="800">
                        <a:solidFill>
                          <a:schemeClr val="dk2"/>
                        </a:solidFill>
                        <a:highlight>
                          <a:srgbClr val="00FF00"/>
                        </a:highlight>
                      </a:endParaRPr>
                    </a:p>
                    <a:p>
                      <a:pPr indent="0" lvl="0" marL="0" marR="0" rtl="0" algn="ctr">
                        <a:lnSpc>
                          <a:spcPct val="100000"/>
                        </a:lnSpc>
                        <a:spcBef>
                          <a:spcPts val="0"/>
                        </a:spcBef>
                        <a:spcAft>
                          <a:spcPts val="0"/>
                        </a:spcAft>
                        <a:buNone/>
                      </a:pPr>
                      <a:r>
                        <a:rPr b="1" lang="en" sz="800" u="none" cap="none" strike="noStrike">
                          <a:solidFill>
                            <a:schemeClr val="dk2"/>
                          </a:solidFill>
                          <a:highlight>
                            <a:srgbClr val="00FF00"/>
                          </a:highlight>
                        </a:rPr>
                        <a:t>Bayern Munich (Germany)</a:t>
                      </a:r>
                      <a:endParaRPr b="1" i="0" sz="800" u="none" cap="none" strike="noStrike">
                        <a:solidFill>
                          <a:schemeClr val="dk2"/>
                        </a:solidFill>
                        <a:highlight>
                          <a:srgbClr val="00FF00"/>
                        </a:highlight>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highlight>
                            <a:srgbClr val="FF00FF"/>
                          </a:highlight>
                        </a:rPr>
                        <a:t>C            Chelsea (England)</a:t>
                      </a:r>
                      <a:endParaRPr b="1" i="0" sz="800" u="none" cap="none" strike="noStrike">
                        <a:solidFill>
                          <a:schemeClr val="dk2"/>
                        </a:solidFill>
                        <a:highlight>
                          <a:srgbClr val="FF00FF"/>
                        </a:highlight>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D              Juventus (Italy)</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E</a:t>
                      </a:r>
                      <a:endParaRPr b="1" sz="800">
                        <a:solidFill>
                          <a:schemeClr val="dk2"/>
                        </a:solidFill>
                      </a:endParaRPr>
                    </a:p>
                    <a:p>
                      <a:pPr indent="0" lvl="0" marL="0" marR="0" rtl="0" algn="ctr">
                        <a:lnSpc>
                          <a:spcPct val="100000"/>
                        </a:lnSpc>
                        <a:spcBef>
                          <a:spcPts val="0"/>
                        </a:spcBef>
                        <a:spcAft>
                          <a:spcPts val="0"/>
                        </a:spcAft>
                        <a:buNone/>
                      </a:pPr>
                      <a:r>
                        <a:rPr b="1" lang="en" sz="800" u="none" cap="none" strike="noStrike">
                          <a:solidFill>
                            <a:schemeClr val="dk2"/>
                          </a:solidFill>
                        </a:rPr>
                        <a:t>Sevilla (Spain)</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F</a:t>
                      </a:r>
                      <a:endParaRPr b="1" sz="800">
                        <a:solidFill>
                          <a:schemeClr val="dk2"/>
                        </a:solidFill>
                      </a:endParaRPr>
                    </a:p>
                    <a:p>
                      <a:pPr indent="0" lvl="0" marL="0" marR="0" rtl="0" algn="ctr">
                        <a:lnSpc>
                          <a:spcPct val="100000"/>
                        </a:lnSpc>
                        <a:spcBef>
                          <a:spcPts val="0"/>
                        </a:spcBef>
                        <a:spcAft>
                          <a:spcPts val="0"/>
                        </a:spcAft>
                        <a:buNone/>
                      </a:pPr>
                      <a:r>
                        <a:rPr b="1" lang="en" sz="800" u="none" cap="none" strike="noStrike">
                          <a:solidFill>
                            <a:schemeClr val="dk2"/>
                          </a:solidFill>
                        </a:rPr>
                        <a:t>Shakhtar Donetsk (Ukraine)</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G        Porto (Portugal)</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highlight>
                            <a:srgbClr val="FFFF00"/>
                          </a:highlight>
                        </a:rPr>
                        <a:t>H               Real Madrid (Spain)</a:t>
                      </a:r>
                      <a:endParaRPr b="1" i="0" sz="800" u="none" cap="none" strike="noStrike">
                        <a:solidFill>
                          <a:schemeClr val="dk2"/>
                        </a:solidFill>
                        <a:highlight>
                          <a:srgbClr val="FFFF00"/>
                        </a:highlight>
                        <a:latin typeface="Calibri"/>
                        <a:ea typeface="Calibri"/>
                        <a:cs typeface="Calibri"/>
                        <a:sym typeface="Calibri"/>
                      </a:endParaRPr>
                    </a:p>
                  </a:txBody>
                  <a:tcPr marT="3650" marB="0" marR="3650" marL="3650" anchor="ctr"/>
                </a:tc>
              </a:tr>
              <a:tr h="41472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A</a:t>
                      </a:r>
                      <a:endParaRPr b="1" sz="800">
                        <a:solidFill>
                          <a:schemeClr val="dk2"/>
                        </a:solidFill>
                      </a:endParaRPr>
                    </a:p>
                    <a:p>
                      <a:pPr indent="0" lvl="0" marL="0" marR="0" rtl="0" algn="ctr">
                        <a:lnSpc>
                          <a:spcPct val="100000"/>
                        </a:lnSpc>
                        <a:spcBef>
                          <a:spcPts val="0"/>
                        </a:spcBef>
                        <a:spcAft>
                          <a:spcPts val="0"/>
                        </a:spcAft>
                        <a:buNone/>
                      </a:pPr>
                      <a:r>
                        <a:rPr b="1" lang="en" sz="800" u="none" cap="none" strike="noStrike">
                          <a:solidFill>
                            <a:schemeClr val="dk2"/>
                          </a:solidFill>
                        </a:rPr>
                        <a:t> Manchester United     (England)</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X</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0" i="0" lang="en" sz="800" u="none" cap="none" strike="noStrike">
                          <a:solidFill>
                            <a:schemeClr val="dk2"/>
                          </a:solidFill>
                          <a:latin typeface="Arial"/>
                          <a:ea typeface="Arial"/>
                          <a:cs typeface="Arial"/>
                          <a:sym typeface="Arial"/>
                        </a:rPr>
                        <a:t>0</a:t>
                      </a:r>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0" i="0" lang="en" sz="800" u="none" cap="none" strike="noStrike">
                          <a:solidFill>
                            <a:schemeClr val="dk2"/>
                          </a:solidFill>
                          <a:latin typeface="Arial"/>
                          <a:ea typeface="Arial"/>
                          <a:cs typeface="Arial"/>
                          <a:sym typeface="Arial"/>
                        </a:rPr>
                        <a:t>X</a:t>
                      </a:r>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a:solidFill>
                            <a:schemeClr val="dk2"/>
                          </a:solidFill>
                        </a:rPr>
                        <a:t>1</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41472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highlight>
                            <a:srgbClr val="FFFF00"/>
                          </a:highlight>
                        </a:rPr>
                        <a:t>B                               Paris Saint-Germain (France)</a:t>
                      </a:r>
                      <a:endParaRPr b="1" i="0" sz="800" u="none" cap="none" strike="noStrike">
                        <a:solidFill>
                          <a:schemeClr val="dk2"/>
                        </a:solidFill>
                        <a:highlight>
                          <a:srgbClr val="FFFF00"/>
                        </a:highlight>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X</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0" i="0" lang="en" sz="800" u="none" cap="none" strike="noStrike">
                          <a:solidFill>
                            <a:schemeClr val="dk2"/>
                          </a:solidFill>
                          <a:latin typeface="Arial"/>
                          <a:ea typeface="Arial"/>
                          <a:cs typeface="Arial"/>
                          <a:sym typeface="Arial"/>
                        </a:rPr>
                        <a:t>X</a:t>
                      </a:r>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highlight>
                            <a:srgbClr val="FFFF00"/>
                          </a:highlight>
                        </a:rPr>
                        <a:t>1</a:t>
                      </a:r>
                      <a:endParaRPr b="0" i="0" sz="800" u="none" cap="none" strike="noStrike">
                        <a:solidFill>
                          <a:schemeClr val="dk2"/>
                        </a:solidFill>
                        <a:highlight>
                          <a:srgbClr val="FFFF00"/>
                        </a:highlight>
                        <a:latin typeface="Arial"/>
                        <a:ea typeface="Arial"/>
                        <a:cs typeface="Arial"/>
                        <a:sym typeface="Arial"/>
                      </a:endParaRPr>
                    </a:p>
                  </a:txBody>
                  <a:tcPr marT="3650" marB="0" marR="3650" marL="3650" anchor="ctr"/>
                </a:tc>
              </a:tr>
              <a:tr h="31180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C                            Roma                      (Italy)</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a:solidFill>
                            <a:schemeClr val="dk2"/>
                          </a:solidFill>
                        </a:rPr>
                        <a:t>1</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X</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31180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D                           Barcelona            (Spain)</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0" i="0" lang="en" sz="800" u="none" cap="none" strike="noStrike">
                          <a:solidFill>
                            <a:schemeClr val="dk2"/>
                          </a:solidFill>
                          <a:highlight>
                            <a:srgbClr val="FF0000"/>
                          </a:highlight>
                          <a:latin typeface="Arial"/>
                          <a:ea typeface="Arial"/>
                          <a:cs typeface="Arial"/>
                          <a:sym typeface="Arial"/>
                        </a:rPr>
                        <a:t>1</a:t>
                      </a:r>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X</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31180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E                            Liverpool            (England)</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0" i="0" lang="en" sz="800" u="none" cap="none" strike="noStrike">
                          <a:solidFill>
                            <a:schemeClr val="dk2"/>
                          </a:solidFill>
                          <a:latin typeface="Arial"/>
                          <a:ea typeface="Arial"/>
                          <a:cs typeface="Arial"/>
                          <a:sym typeface="Arial"/>
                        </a:rPr>
                        <a:t>X</a:t>
                      </a:r>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X</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39225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F</a:t>
                      </a:r>
                      <a:endParaRPr b="1" sz="800">
                        <a:solidFill>
                          <a:schemeClr val="dk2"/>
                        </a:solidFill>
                      </a:endParaRPr>
                    </a:p>
                    <a:p>
                      <a:pPr indent="0" lvl="0" marL="0" marR="0" rtl="0" algn="ctr">
                        <a:lnSpc>
                          <a:spcPct val="100000"/>
                        </a:lnSpc>
                        <a:spcBef>
                          <a:spcPts val="0"/>
                        </a:spcBef>
                        <a:spcAft>
                          <a:spcPts val="0"/>
                        </a:spcAft>
                        <a:buNone/>
                      </a:pPr>
                      <a:r>
                        <a:rPr b="1" lang="en" sz="800" u="none" cap="none" strike="noStrike">
                          <a:solidFill>
                            <a:schemeClr val="dk2"/>
                          </a:solidFill>
                        </a:rPr>
                        <a:t> Manchester City (England)</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0" i="0" lang="en" sz="800" u="none" cap="none" strike="noStrike">
                          <a:solidFill>
                            <a:schemeClr val="dk2"/>
                          </a:solidFill>
                          <a:latin typeface="Arial"/>
                          <a:ea typeface="Arial"/>
                          <a:cs typeface="Arial"/>
                          <a:sym typeface="Arial"/>
                        </a:rPr>
                        <a:t>X</a:t>
                      </a:r>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X</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31180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highlight>
                            <a:srgbClr val="00FF00"/>
                          </a:highlight>
                        </a:rPr>
                        <a:t>G                        Besiktas                (Turkey)</a:t>
                      </a:r>
                      <a:endParaRPr b="1" i="0" sz="800" u="none" cap="none" strike="noStrike">
                        <a:solidFill>
                          <a:schemeClr val="dk2"/>
                        </a:solidFill>
                        <a:highlight>
                          <a:srgbClr val="00FF00"/>
                        </a:highlight>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highlight>
                            <a:srgbClr val="00FF00"/>
                          </a:highlight>
                        </a:rPr>
                        <a:t>1</a:t>
                      </a:r>
                      <a:endParaRPr b="0" i="0" sz="800" u="none" cap="none" strike="noStrike">
                        <a:solidFill>
                          <a:schemeClr val="dk2"/>
                        </a:solidFill>
                        <a:highlight>
                          <a:srgbClr val="00FF00"/>
                        </a:highlight>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0" i="0" lang="en" sz="800" u="none" cap="none" strike="noStrike">
                          <a:solidFill>
                            <a:schemeClr val="dk2"/>
                          </a:solidFill>
                          <a:latin typeface="Arial"/>
                          <a:ea typeface="Arial"/>
                          <a:cs typeface="Arial"/>
                          <a:sym typeface="Arial"/>
                        </a:rPr>
                        <a:t>X</a:t>
                      </a:r>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X</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41270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H                        Tottenham Hotspur (England)</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0" i="0" lang="en" sz="800" u="none" cap="none" strike="noStrike">
                          <a:solidFill>
                            <a:schemeClr val="dk2"/>
                          </a:solidFill>
                          <a:latin typeface="Arial"/>
                          <a:ea typeface="Arial"/>
                          <a:cs typeface="Arial"/>
                          <a:sym typeface="Arial"/>
                        </a:rPr>
                        <a:t>X</a:t>
                      </a:r>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X</a:t>
                      </a:r>
                      <a:endParaRPr b="0" i="0" sz="800" u="none" cap="none" strike="noStrike">
                        <a:solidFill>
                          <a:schemeClr val="dk2"/>
                        </a:solidFill>
                        <a:latin typeface="Arial"/>
                        <a:ea typeface="Arial"/>
                        <a:cs typeface="Arial"/>
                        <a:sym typeface="Arial"/>
                      </a:endParaRPr>
                    </a:p>
                  </a:txBody>
                  <a:tcPr marT="3650" marB="0" marR="3650" marL="3650" anchor="ctr"/>
                </a:tc>
              </a:tr>
            </a:tbl>
          </a:graphicData>
        </a:graphic>
      </p:graphicFrame>
      <p:sp>
        <p:nvSpPr>
          <p:cNvPr id="245" name="Shape 245"/>
          <p:cNvSpPr/>
          <p:nvPr/>
        </p:nvSpPr>
        <p:spPr>
          <a:xfrm>
            <a:off x="3808675" y="1645920"/>
            <a:ext cx="392058" cy="3241972"/>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744440" y="535925"/>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b="1" i="0" lang="en" sz="2400" u="none" cap="none" strike="noStrike">
                <a:solidFill>
                  <a:schemeClr val="dk2"/>
                </a:solidFill>
                <a:latin typeface="Raleway"/>
                <a:ea typeface="Raleway"/>
                <a:cs typeface="Raleway"/>
                <a:sym typeface="Raleway"/>
              </a:rPr>
              <a:t>Adjusted Simulation</a:t>
            </a:r>
            <a:br>
              <a:rPr b="1" i="0" lang="en" sz="2400" u="none" cap="none" strike="noStrike">
                <a:solidFill>
                  <a:schemeClr val="dk2"/>
                </a:solidFill>
                <a:latin typeface="Raleway"/>
                <a:ea typeface="Raleway"/>
                <a:cs typeface="Raleway"/>
                <a:sym typeface="Raleway"/>
              </a:rPr>
            </a:br>
            <a:br>
              <a:rPr b="1" i="0" lang="en" sz="2400" u="none" cap="none" strike="noStrike">
                <a:solidFill>
                  <a:schemeClr val="dk2"/>
                </a:solidFill>
                <a:latin typeface="Raleway"/>
                <a:ea typeface="Raleway"/>
                <a:cs typeface="Raleway"/>
                <a:sym typeface="Raleway"/>
              </a:rPr>
            </a:br>
            <a:endParaRPr b="1" i="0" sz="2400" u="none" cap="none" strike="noStrike">
              <a:solidFill>
                <a:schemeClr val="dk2"/>
              </a:solidFill>
              <a:latin typeface="Raleway"/>
              <a:ea typeface="Raleway"/>
              <a:cs typeface="Raleway"/>
              <a:sym typeface="Raleway"/>
            </a:endParaRPr>
          </a:p>
        </p:txBody>
      </p:sp>
      <p:sp>
        <p:nvSpPr>
          <p:cNvPr id="251" name="Shape 251"/>
          <p:cNvSpPr txBox="1"/>
          <p:nvPr>
            <p:ph idx="1" type="body"/>
          </p:nvPr>
        </p:nvSpPr>
        <p:spPr>
          <a:xfrm>
            <a:off x="729450" y="1454046"/>
            <a:ext cx="7688700" cy="2885929"/>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accent1"/>
              </a:buClr>
              <a:buSzPts val="1300"/>
              <a:buFont typeface="Lato"/>
              <a:buChar char="●"/>
            </a:pPr>
            <a:r>
              <a:rPr b="0" i="0" lang="en" sz="1500" u="none" cap="none" strike="noStrike">
                <a:solidFill>
                  <a:schemeClr val="accent1"/>
                </a:solidFill>
                <a:latin typeface="Lato"/>
                <a:ea typeface="Lato"/>
                <a:cs typeface="Lato"/>
                <a:sym typeface="Lato"/>
              </a:rPr>
              <a:t>Initial</a:t>
            </a:r>
            <a:r>
              <a:rPr lang="en" sz="1500"/>
              <a:t>ize</a:t>
            </a:r>
            <a:r>
              <a:rPr b="0" i="0" lang="en" sz="1500" u="none" cap="none" strike="noStrike">
                <a:solidFill>
                  <a:schemeClr val="accent1"/>
                </a:solidFill>
                <a:latin typeface="Lato"/>
                <a:ea typeface="Lato"/>
                <a:cs typeface="Lato"/>
                <a:sym typeface="Lato"/>
              </a:rPr>
              <a:t> 8X8 matri</a:t>
            </a:r>
            <a:r>
              <a:rPr lang="en" sz="1500"/>
              <a:t>x</a:t>
            </a:r>
            <a:r>
              <a:rPr b="0" i="0" lang="en" sz="1500" u="none" cap="none" strike="noStrike">
                <a:solidFill>
                  <a:schemeClr val="accent1"/>
                </a:solidFill>
                <a:latin typeface="Lato"/>
                <a:ea typeface="Lato"/>
                <a:cs typeface="Lato"/>
                <a:sym typeface="Lato"/>
              </a:rPr>
              <a:t> with zeros</a:t>
            </a:r>
            <a:endParaRPr/>
          </a:p>
          <a:p>
            <a:pPr indent="-311150" lvl="0" marL="457200" rtl="0">
              <a:spcBef>
                <a:spcPts val="0"/>
              </a:spcBef>
              <a:spcAft>
                <a:spcPts val="0"/>
              </a:spcAft>
              <a:buClr>
                <a:schemeClr val="accent1"/>
              </a:buClr>
              <a:buSzPts val="1300"/>
              <a:buFont typeface="Lato"/>
              <a:buChar char="●"/>
            </a:pPr>
            <a:r>
              <a:rPr lang="en" sz="1500"/>
              <a:t>Procedure:</a:t>
            </a:r>
            <a:endParaRPr/>
          </a:p>
          <a:p>
            <a:pPr indent="-298450" lvl="1" marL="914400" rtl="0">
              <a:spcBef>
                <a:spcPts val="1600"/>
              </a:spcBef>
              <a:spcAft>
                <a:spcPts val="0"/>
              </a:spcAft>
              <a:buClr>
                <a:schemeClr val="accent1"/>
              </a:buClr>
              <a:buSzPts val="1100"/>
              <a:buFont typeface="Lato"/>
              <a:buChar char="○"/>
            </a:pPr>
            <a:r>
              <a:rPr lang="en" sz="1500"/>
              <a:t>First Round:  Randomly select one team  from 1</a:t>
            </a:r>
            <a:r>
              <a:rPr baseline="30000" lang="en" sz="1500"/>
              <a:t>st   </a:t>
            </a:r>
            <a:r>
              <a:rPr lang="en" sz="1500"/>
              <a:t>ranking group,  select his competitor, and increase the value in its matching cell by 1 </a:t>
            </a:r>
            <a:endParaRPr/>
          </a:p>
          <a:p>
            <a:pPr indent="-298450" lvl="1" marL="914400" rtl="0">
              <a:spcBef>
                <a:spcPts val="1600"/>
              </a:spcBef>
              <a:spcAft>
                <a:spcPts val="0"/>
              </a:spcAft>
              <a:buClr>
                <a:schemeClr val="accent1"/>
              </a:buClr>
              <a:buSzPts val="1100"/>
              <a:buFont typeface="Lato"/>
              <a:buChar char="○"/>
            </a:pPr>
            <a:r>
              <a:rPr lang="en" sz="1500"/>
              <a:t>Second Round：Randomly select one team in remaining 1</a:t>
            </a:r>
            <a:r>
              <a:rPr baseline="30000" lang="en" sz="1500"/>
              <a:t>st   </a:t>
            </a:r>
            <a:r>
              <a:rPr lang="en" sz="1500"/>
              <a:t>ranking pool, select his competitor, and increase the value in its matching cell by 1 </a:t>
            </a:r>
            <a:endParaRPr sz="1500"/>
          </a:p>
          <a:p>
            <a:pPr indent="-298450" lvl="1" marL="914400" marR="0" rtl="0" algn="l">
              <a:lnSpc>
                <a:spcPct val="115000"/>
              </a:lnSpc>
              <a:spcBef>
                <a:spcPts val="1600"/>
              </a:spcBef>
              <a:spcAft>
                <a:spcPts val="0"/>
              </a:spcAft>
              <a:buClr>
                <a:schemeClr val="accent1"/>
              </a:buClr>
              <a:buSzPts val="1100"/>
              <a:buFont typeface="Lato"/>
              <a:buChar char="○"/>
            </a:pPr>
            <a:r>
              <a:rPr b="0" i="0" lang="en" sz="1500" u="none" cap="none" strike="noStrike">
                <a:solidFill>
                  <a:schemeClr val="accent1"/>
                </a:solidFill>
                <a:latin typeface="Lato"/>
                <a:ea typeface="Lato"/>
                <a:cs typeface="Lato"/>
                <a:sym typeface="Lato"/>
              </a:rPr>
              <a:t>Round three – Round seven: repeat first two round</a:t>
            </a:r>
            <a:r>
              <a:rPr lang="en" sz="1500"/>
              <a:t>s</a:t>
            </a:r>
            <a:r>
              <a:rPr b="0" i="0" lang="en" sz="1500" u="none" cap="none" strike="noStrike">
                <a:solidFill>
                  <a:schemeClr val="accent1"/>
                </a:solidFill>
                <a:latin typeface="Lato"/>
                <a:ea typeface="Lato"/>
                <a:cs typeface="Lato"/>
                <a:sym typeface="Lato"/>
              </a:rPr>
              <a:t>, but check pitfall 2 and pitfall 3</a:t>
            </a:r>
            <a:endParaRPr b="0" i="0" sz="1500" u="none" cap="none" strike="noStrike">
              <a:solidFill>
                <a:schemeClr val="accent1"/>
              </a:solidFill>
              <a:latin typeface="Lato"/>
              <a:ea typeface="Lato"/>
              <a:cs typeface="Lato"/>
              <a:sym typeface="Lato"/>
            </a:endParaRPr>
          </a:p>
          <a:p>
            <a:pPr indent="0" lvl="0" marL="0" marR="0" rtl="0" algn="l">
              <a:lnSpc>
                <a:spcPct val="115000"/>
              </a:lnSpc>
              <a:spcBef>
                <a:spcPts val="1600"/>
              </a:spcBef>
              <a:spcAft>
                <a:spcPts val="0"/>
              </a:spcAft>
              <a:buNone/>
            </a:pPr>
            <a:r>
              <a:t/>
            </a:r>
            <a:endParaRPr sz="600"/>
          </a:p>
          <a:p>
            <a:pPr indent="-311150" lvl="0" marL="457200" marR="0" rtl="0" algn="l">
              <a:lnSpc>
                <a:spcPct val="115000"/>
              </a:lnSpc>
              <a:spcBef>
                <a:spcPts val="0"/>
              </a:spcBef>
              <a:spcAft>
                <a:spcPts val="0"/>
              </a:spcAft>
              <a:buClr>
                <a:schemeClr val="accent1"/>
              </a:buClr>
              <a:buSzPts val="1300"/>
              <a:buFont typeface="Lato"/>
              <a:buChar char="●"/>
            </a:pPr>
            <a:r>
              <a:rPr b="0" i="0" lang="en" sz="1500" u="none" cap="none" strike="noStrike">
                <a:solidFill>
                  <a:schemeClr val="accent1"/>
                </a:solidFill>
                <a:latin typeface="Lato"/>
                <a:ea typeface="Lato"/>
                <a:cs typeface="Lato"/>
                <a:sym typeface="Lato"/>
              </a:rPr>
              <a:t>Repeat 100, 000 times</a:t>
            </a:r>
            <a:endParaRPr/>
          </a:p>
          <a:p>
            <a:pPr indent="-311150" lvl="0" marL="457200" marR="0" rtl="0" algn="l">
              <a:lnSpc>
                <a:spcPct val="115000"/>
              </a:lnSpc>
              <a:spcBef>
                <a:spcPts val="0"/>
              </a:spcBef>
              <a:spcAft>
                <a:spcPts val="0"/>
              </a:spcAft>
              <a:buClr>
                <a:schemeClr val="accent1"/>
              </a:buClr>
              <a:buSzPts val="1300"/>
              <a:buFont typeface="Lato"/>
              <a:buChar char="●"/>
            </a:pPr>
            <a:r>
              <a:rPr b="0" i="0" lang="en" sz="1500" u="none" cap="none" strike="noStrike">
                <a:solidFill>
                  <a:schemeClr val="accent1"/>
                </a:solidFill>
                <a:latin typeface="Lato"/>
                <a:ea typeface="Lato"/>
                <a:cs typeface="Lato"/>
                <a:sym typeface="Lato"/>
              </a:rPr>
              <a:t>Probability = Total value / 100, 000</a:t>
            </a:r>
            <a:endParaRPr/>
          </a:p>
          <a:p>
            <a:pPr indent="-228600" lvl="0" marL="457200" marR="0" rtl="0" algn="l">
              <a:lnSpc>
                <a:spcPct val="115000"/>
              </a:lnSpc>
              <a:spcBef>
                <a:spcPts val="0"/>
              </a:spcBef>
              <a:spcAft>
                <a:spcPts val="0"/>
              </a:spcAft>
              <a:buClr>
                <a:schemeClr val="accent1"/>
              </a:buClr>
              <a:buSzPts val="1300"/>
              <a:buFont typeface="Lato"/>
              <a:buNone/>
            </a:pPr>
            <a:r>
              <a:t/>
            </a:r>
            <a:endParaRPr b="0" i="0" sz="2000" u="none" cap="none" strike="noStrike">
              <a:solidFill>
                <a:schemeClr val="accent1"/>
              </a:solidFill>
              <a:latin typeface="Lato"/>
              <a:ea typeface="Lato"/>
              <a:cs typeface="Lato"/>
              <a:sym typeface="Lato"/>
            </a:endParaRPr>
          </a:p>
        </p:txBody>
      </p:sp>
      <p:sp>
        <p:nvSpPr>
          <p:cNvPr id="252" name="Shape 252"/>
          <p:cNvSpPr/>
          <p:nvPr/>
        </p:nvSpPr>
        <p:spPr>
          <a:xfrm>
            <a:off x="5745759" y="3681454"/>
            <a:ext cx="2687400" cy="397500"/>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842340" y="376875"/>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b="1" i="0" lang="en" sz="2400" u="none" cap="none" strike="noStrike">
                <a:solidFill>
                  <a:schemeClr val="dk2"/>
                </a:solidFill>
                <a:latin typeface="Raleway"/>
                <a:ea typeface="Raleway"/>
                <a:cs typeface="Raleway"/>
                <a:sym typeface="Raleway"/>
              </a:rPr>
              <a:t>Result</a:t>
            </a:r>
            <a:r>
              <a:rPr b="1" i="0" lang="en" sz="2400" u="none" cap="none" strike="noStrike">
                <a:solidFill>
                  <a:schemeClr val="dk2"/>
                </a:solidFill>
                <a:latin typeface="Raleway"/>
                <a:ea typeface="Raleway"/>
                <a:cs typeface="Raleway"/>
                <a:sym typeface="Raleway"/>
              </a:rPr>
              <a:t>s</a:t>
            </a:r>
            <a:br>
              <a:rPr b="1" i="0" lang="en" sz="2800" u="none" cap="none" strike="noStrike">
                <a:solidFill>
                  <a:schemeClr val="dk2"/>
                </a:solidFill>
                <a:latin typeface="Raleway"/>
                <a:ea typeface="Raleway"/>
                <a:cs typeface="Raleway"/>
                <a:sym typeface="Raleway"/>
              </a:rPr>
            </a:br>
            <a:br>
              <a:rPr b="1" i="0" lang="en" sz="2800" u="none" cap="none" strike="noStrike">
                <a:solidFill>
                  <a:schemeClr val="dk2"/>
                </a:solidFill>
                <a:latin typeface="Raleway"/>
                <a:ea typeface="Raleway"/>
                <a:cs typeface="Raleway"/>
                <a:sym typeface="Raleway"/>
              </a:rPr>
            </a:br>
            <a:endParaRPr b="1" i="0" sz="2600" u="none" cap="none" strike="noStrike">
              <a:solidFill>
                <a:schemeClr val="dk2"/>
              </a:solidFill>
              <a:latin typeface="Raleway"/>
              <a:ea typeface="Raleway"/>
              <a:cs typeface="Raleway"/>
              <a:sym typeface="Raleway"/>
            </a:endParaRPr>
          </a:p>
        </p:txBody>
      </p:sp>
      <p:graphicFrame>
        <p:nvGraphicFramePr>
          <p:cNvPr id="258" name="Shape 258"/>
          <p:cNvGraphicFramePr/>
          <p:nvPr/>
        </p:nvGraphicFramePr>
        <p:xfrm>
          <a:off x="842339" y="912084"/>
          <a:ext cx="3000000" cy="3000000"/>
        </p:xfrm>
        <a:graphic>
          <a:graphicData uri="http://schemas.openxmlformats.org/drawingml/2006/table">
            <a:tbl>
              <a:tblPr>
                <a:noFill/>
                <a:tableStyleId>{E0268712-DEF2-4364-BA25-208B75349ACA}</a:tableStyleId>
              </a:tblPr>
              <a:tblGrid>
                <a:gridCol w="879650"/>
                <a:gridCol w="867475"/>
                <a:gridCol w="867475"/>
                <a:gridCol w="684200"/>
                <a:gridCol w="696400"/>
                <a:gridCol w="706175"/>
                <a:gridCol w="1120825"/>
                <a:gridCol w="624500"/>
                <a:gridCol w="773975"/>
              </a:tblGrid>
              <a:tr h="50437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         Rank 2    Rank 1                                          </a:t>
                      </a:r>
                      <a:endParaRPr b="1" i="0" sz="800" u="none" cap="none" strike="noStrike">
                        <a:solidFill>
                          <a:schemeClr val="dk2"/>
                        </a:solidFill>
                        <a:latin typeface="Arial"/>
                        <a:ea typeface="Arial"/>
                        <a:cs typeface="Arial"/>
                        <a:sym typeface="Arial"/>
                      </a:endParaRPr>
                    </a:p>
                  </a:txBody>
                  <a:tcPr marT="3425" marB="0" marR="3425" marL="34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A                </a:t>
                      </a:r>
                      <a:endParaRPr b="1" sz="800" u="none" cap="none" strike="noStrike">
                        <a:solidFill>
                          <a:schemeClr val="dk2"/>
                        </a:solidFill>
                      </a:endParaRPr>
                    </a:p>
                    <a:p>
                      <a:pPr indent="0" lvl="0" marL="0" marR="0" rtl="0" algn="ctr">
                        <a:lnSpc>
                          <a:spcPct val="100000"/>
                        </a:lnSpc>
                        <a:spcBef>
                          <a:spcPts val="0"/>
                        </a:spcBef>
                        <a:spcAft>
                          <a:spcPts val="0"/>
                        </a:spcAft>
                        <a:buNone/>
                      </a:pPr>
                      <a:r>
                        <a:rPr b="1" lang="en" sz="800" u="none" cap="none" strike="noStrike">
                          <a:solidFill>
                            <a:schemeClr val="dk2"/>
                          </a:solidFill>
                        </a:rPr>
                        <a:t>Basel (Switzerland)</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B           </a:t>
                      </a:r>
                      <a:endParaRPr b="1" sz="800">
                        <a:solidFill>
                          <a:schemeClr val="dk2"/>
                        </a:solidFill>
                      </a:endParaRPr>
                    </a:p>
                    <a:p>
                      <a:pPr indent="0" lvl="0" marL="0" marR="0" rtl="0" algn="ctr">
                        <a:lnSpc>
                          <a:spcPct val="100000"/>
                        </a:lnSpc>
                        <a:spcBef>
                          <a:spcPts val="0"/>
                        </a:spcBef>
                        <a:spcAft>
                          <a:spcPts val="0"/>
                        </a:spcAft>
                        <a:buNone/>
                      </a:pPr>
                      <a:r>
                        <a:rPr b="1" lang="en" sz="800" u="none" cap="none" strike="noStrike">
                          <a:solidFill>
                            <a:schemeClr val="dk2"/>
                          </a:solidFill>
                        </a:rPr>
                        <a:t> Bayern Munich (Germany)</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C     </a:t>
                      </a:r>
                      <a:endParaRPr b="1" sz="800" u="none" cap="none" strike="noStrike">
                        <a:solidFill>
                          <a:schemeClr val="dk2"/>
                        </a:solidFill>
                      </a:endParaRPr>
                    </a:p>
                    <a:p>
                      <a:pPr indent="0" lvl="0" marL="0" marR="0" rtl="0" algn="ctr">
                        <a:lnSpc>
                          <a:spcPct val="100000"/>
                        </a:lnSpc>
                        <a:spcBef>
                          <a:spcPts val="0"/>
                        </a:spcBef>
                        <a:spcAft>
                          <a:spcPts val="0"/>
                        </a:spcAft>
                        <a:buNone/>
                      </a:pPr>
                      <a:r>
                        <a:rPr b="1" lang="en" sz="800" u="none" cap="none" strike="noStrike">
                          <a:solidFill>
                            <a:schemeClr val="dk2"/>
                          </a:solidFill>
                        </a:rPr>
                        <a:t>Chelsea (England)</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D  </a:t>
                      </a:r>
                      <a:endParaRPr b="1" sz="800">
                        <a:solidFill>
                          <a:schemeClr val="dk2"/>
                        </a:solidFill>
                      </a:endParaRPr>
                    </a:p>
                    <a:p>
                      <a:pPr indent="0" lvl="0" marL="0" marR="0" rtl="0" algn="ctr">
                        <a:lnSpc>
                          <a:spcPct val="100000"/>
                        </a:lnSpc>
                        <a:spcBef>
                          <a:spcPts val="0"/>
                        </a:spcBef>
                        <a:spcAft>
                          <a:spcPts val="0"/>
                        </a:spcAft>
                        <a:buNone/>
                      </a:pPr>
                      <a:r>
                        <a:rPr b="1" lang="en" sz="800">
                          <a:solidFill>
                            <a:schemeClr val="dk2"/>
                          </a:solidFill>
                        </a:rPr>
                        <a:t>J</a:t>
                      </a:r>
                      <a:r>
                        <a:rPr b="1" lang="en" sz="800" u="none" cap="none" strike="noStrike">
                          <a:solidFill>
                            <a:schemeClr val="dk2"/>
                          </a:solidFill>
                        </a:rPr>
                        <a:t>uventus </a:t>
                      </a:r>
                      <a:endParaRPr b="1" sz="800" u="none" cap="none" strike="noStrike">
                        <a:solidFill>
                          <a:schemeClr val="dk2"/>
                        </a:solidFill>
                      </a:endParaRPr>
                    </a:p>
                    <a:p>
                      <a:pPr indent="0" lvl="0" marL="0" marR="0" rtl="0" algn="ctr">
                        <a:lnSpc>
                          <a:spcPct val="100000"/>
                        </a:lnSpc>
                        <a:spcBef>
                          <a:spcPts val="0"/>
                        </a:spcBef>
                        <a:spcAft>
                          <a:spcPts val="0"/>
                        </a:spcAft>
                        <a:buNone/>
                      </a:pPr>
                      <a:r>
                        <a:rPr b="1" lang="en" sz="800" u="none" cap="none" strike="noStrike">
                          <a:solidFill>
                            <a:schemeClr val="dk2"/>
                          </a:solidFill>
                        </a:rPr>
                        <a:t>(Italy)</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E      </a:t>
                      </a:r>
                      <a:endParaRPr b="1" sz="800" u="none" cap="none" strike="noStrike">
                        <a:solidFill>
                          <a:schemeClr val="dk2"/>
                        </a:solidFill>
                      </a:endParaRPr>
                    </a:p>
                    <a:p>
                      <a:pPr indent="0" lvl="0" marL="0" marR="0" rtl="0" algn="ctr">
                        <a:lnSpc>
                          <a:spcPct val="100000"/>
                        </a:lnSpc>
                        <a:spcBef>
                          <a:spcPts val="0"/>
                        </a:spcBef>
                        <a:spcAft>
                          <a:spcPts val="0"/>
                        </a:spcAft>
                        <a:buNone/>
                      </a:pPr>
                      <a:r>
                        <a:rPr b="1" lang="en" sz="800" u="none" cap="none" strike="noStrike">
                          <a:solidFill>
                            <a:schemeClr val="dk2"/>
                          </a:solidFill>
                        </a:rPr>
                        <a:t>Sevilla</a:t>
                      </a:r>
                      <a:endParaRPr b="1" sz="800" u="none" cap="none" strike="noStrike">
                        <a:solidFill>
                          <a:schemeClr val="dk2"/>
                        </a:solidFill>
                      </a:endParaRPr>
                    </a:p>
                    <a:p>
                      <a:pPr indent="0" lvl="0" marL="0" marR="0" rtl="0" algn="ctr">
                        <a:lnSpc>
                          <a:spcPct val="100000"/>
                        </a:lnSpc>
                        <a:spcBef>
                          <a:spcPts val="0"/>
                        </a:spcBef>
                        <a:spcAft>
                          <a:spcPts val="0"/>
                        </a:spcAft>
                        <a:buNone/>
                      </a:pPr>
                      <a:r>
                        <a:rPr b="1" lang="en" sz="800" u="none" cap="none" strike="noStrike">
                          <a:solidFill>
                            <a:schemeClr val="dk2"/>
                          </a:solidFill>
                        </a:rPr>
                        <a:t> (Spain)</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F                      Shakhtar Donetsk (Ukraine)</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G          Porto (Portugal)</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H                 Real Madrid (Spain)</a:t>
                      </a:r>
                      <a:endParaRPr b="1" i="0" sz="800" u="none" cap="none" strike="noStrike">
                        <a:solidFill>
                          <a:schemeClr val="dk2"/>
                        </a:solidFill>
                        <a:latin typeface="Calibri"/>
                        <a:ea typeface="Calibri"/>
                        <a:cs typeface="Calibri"/>
                        <a:sym typeface="Calibri"/>
                      </a:endParaRPr>
                    </a:p>
                  </a:txBody>
                  <a:tcPr marT="3425" marB="0" marR="3425" marL="3425" anchor="ctr"/>
                </a:tc>
              </a:tr>
              <a:tr h="49032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A               Manchester United (England)</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0.16577</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0.163772</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0.161622</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0.167973</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0.16977</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0.171105</a:t>
                      </a:r>
                      <a:endParaRPr sz="800">
                        <a:solidFill>
                          <a:srgbClr val="000000"/>
                        </a:solidFill>
                      </a:endParaRPr>
                    </a:p>
                  </a:txBody>
                  <a:tcPr marT="91425" marB="91425" marR="91425" marL="91425" anchor="ctr"/>
                </a:tc>
              </a:tr>
              <a:tr h="50437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B                               Paris Saint-Germain (France)</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rtl="0" algn="ctr">
                        <a:spcBef>
                          <a:spcPts val="0"/>
                        </a:spcBef>
                        <a:spcAft>
                          <a:spcPts val="0"/>
                        </a:spcAft>
                        <a:buNone/>
                      </a:pPr>
                      <a:r>
                        <a:rPr lang="en" sz="800">
                          <a:solidFill>
                            <a:srgbClr val="000000"/>
                          </a:solidFill>
                        </a:rPr>
                        <a:t>0.161007</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0.162547</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0.13262</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0.131134</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0.13721</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0.135911</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0.139575</a:t>
                      </a:r>
                      <a:endParaRPr sz="800">
                        <a:solidFill>
                          <a:srgbClr val="000000"/>
                        </a:solidFill>
                      </a:endParaRPr>
                    </a:p>
                  </a:txBody>
                  <a:tcPr marT="91425" marB="91425" marR="91425" marL="91425" anchor="ctr"/>
                </a:tc>
              </a:tr>
              <a:tr h="36857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C                            Roma                      (Italy)</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rtl="0" algn="ctr">
                        <a:spcBef>
                          <a:spcPts val="0"/>
                        </a:spcBef>
                        <a:spcAft>
                          <a:spcPts val="0"/>
                        </a:spcAft>
                        <a:buNone/>
                      </a:pPr>
                      <a:r>
                        <a:rPr lang="en" sz="800">
                          <a:solidFill>
                            <a:srgbClr val="000000"/>
                          </a:solidFill>
                        </a:rPr>
                        <a:t>0.185853</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0.186221</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0.152342</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0.157827</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0.156901</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0.160851</a:t>
                      </a:r>
                      <a:endParaRPr sz="800">
                        <a:solidFill>
                          <a:srgbClr val="000000"/>
                        </a:solidFill>
                      </a:endParaRPr>
                    </a:p>
                  </a:txBody>
                  <a:tcPr marT="91425" marB="91425" marR="91425" marL="91425" anchor="ctr"/>
                </a:tc>
              </a:tr>
              <a:tr h="36857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D                           Barcelona            (Spain)</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rtl="0" algn="ctr">
                        <a:spcBef>
                          <a:spcPts val="0"/>
                        </a:spcBef>
                        <a:spcAft>
                          <a:spcPts val="0"/>
                        </a:spcAft>
                        <a:buNone/>
                      </a:pPr>
                      <a:r>
                        <a:rPr lang="en" sz="800">
                          <a:solidFill>
                            <a:srgbClr val="000000"/>
                          </a:solidFill>
                        </a:rPr>
                        <a:t>0.20058</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0.197149</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0.267468</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0.169027</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0.165776</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r>
              <a:tr h="36857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E                            Liverpool            (England)</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rtl="0" algn="ctr">
                        <a:spcBef>
                          <a:spcPts val="0"/>
                        </a:spcBef>
                        <a:spcAft>
                          <a:spcPts val="0"/>
                        </a:spcAft>
                        <a:buNone/>
                      </a:pPr>
                      <a:r>
                        <a:rPr lang="en" sz="800">
                          <a:solidFill>
                            <a:srgbClr val="000000"/>
                          </a:solidFill>
                        </a:rPr>
                        <a:t>0.152437</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0.151729</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0.241665</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0.129596</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0.129762</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0.19481</a:t>
                      </a:r>
                      <a:endParaRPr sz="800">
                        <a:solidFill>
                          <a:srgbClr val="000000"/>
                        </a:solidFill>
                      </a:endParaRPr>
                    </a:p>
                  </a:txBody>
                  <a:tcPr marT="91425" marB="91425" marR="91425" marL="91425" anchor="ctr"/>
                </a:tc>
              </a:tr>
              <a:tr h="40517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F                Manchester City (England)</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rtl="0" algn="ctr">
                        <a:spcBef>
                          <a:spcPts val="0"/>
                        </a:spcBef>
                        <a:spcAft>
                          <a:spcPts val="0"/>
                        </a:spcAft>
                        <a:buNone/>
                      </a:pPr>
                      <a:r>
                        <a:rPr lang="en" sz="800">
                          <a:solidFill>
                            <a:srgbClr val="000000"/>
                          </a:solidFill>
                        </a:rPr>
                        <a:t>0.122058</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0.122311</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0.192922</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0.230219</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0.105322</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0.227169</a:t>
                      </a:r>
                      <a:endParaRPr sz="800">
                        <a:solidFill>
                          <a:srgbClr val="000000"/>
                        </a:solidFill>
                      </a:endParaRPr>
                    </a:p>
                  </a:txBody>
                  <a:tcPr marT="91425" marB="91425" marR="91425" marL="91425" anchor="ctr"/>
                </a:tc>
              </a:tr>
              <a:tr h="36857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G                        Besiktas                (Turkey)</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rtl="0" algn="ctr">
                        <a:spcBef>
                          <a:spcPts val="0"/>
                        </a:spcBef>
                        <a:spcAft>
                          <a:spcPts val="0"/>
                        </a:spcAft>
                        <a:buNone/>
                      </a:pPr>
                      <a:r>
                        <a:rPr lang="en" sz="800">
                          <a:solidFill>
                            <a:srgbClr val="000000"/>
                          </a:solidFill>
                        </a:rPr>
                        <a:t>0.052038</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0.051095</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0.569984</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0.071021</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0.079985</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0.069399</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0.106489</a:t>
                      </a:r>
                      <a:endParaRPr sz="800">
                        <a:solidFill>
                          <a:srgbClr val="000000"/>
                        </a:solidFill>
                      </a:endParaRPr>
                    </a:p>
                  </a:txBody>
                  <a:tcPr marT="91425" marB="91425" marR="91425" marL="91425" anchor="ctr"/>
                </a:tc>
              </a:tr>
              <a:tr h="39267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H                        Tottenham Hotspur (England)</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rtl="0" algn="ctr">
                        <a:spcBef>
                          <a:spcPts val="0"/>
                        </a:spcBef>
                        <a:spcAft>
                          <a:spcPts val="0"/>
                        </a:spcAft>
                        <a:buNone/>
                      </a:pPr>
                      <a:r>
                        <a:rPr lang="en" sz="800">
                          <a:solidFill>
                            <a:srgbClr val="000000"/>
                          </a:solidFill>
                        </a:rPr>
                        <a:t>0.126038</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0.125718</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0.197999</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0.244705</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0.168976</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0.136558</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727640" y="482900"/>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b="1" i="0" lang="en" sz="2400" u="none" cap="none" strike="noStrike">
                <a:solidFill>
                  <a:schemeClr val="dk2"/>
                </a:solidFill>
                <a:latin typeface="Raleway"/>
                <a:ea typeface="Raleway"/>
                <a:cs typeface="Raleway"/>
                <a:sym typeface="Raleway"/>
              </a:rPr>
              <a:t>Confidence Interval</a:t>
            </a:r>
            <a:br>
              <a:rPr b="1" i="0" lang="en" sz="2400" u="none" cap="none" strike="noStrike">
                <a:solidFill>
                  <a:schemeClr val="dk2"/>
                </a:solidFill>
                <a:latin typeface="Raleway"/>
                <a:ea typeface="Raleway"/>
                <a:cs typeface="Raleway"/>
                <a:sym typeface="Raleway"/>
              </a:rPr>
            </a:br>
            <a:br>
              <a:rPr b="1" i="0" lang="en" sz="2800" u="none" cap="none" strike="noStrike">
                <a:solidFill>
                  <a:schemeClr val="dk2"/>
                </a:solidFill>
                <a:latin typeface="Raleway"/>
                <a:ea typeface="Raleway"/>
                <a:cs typeface="Raleway"/>
                <a:sym typeface="Raleway"/>
              </a:rPr>
            </a:br>
            <a:endParaRPr b="1" i="0" sz="2600" u="none" cap="none" strike="noStrike">
              <a:solidFill>
                <a:schemeClr val="dk2"/>
              </a:solidFill>
              <a:latin typeface="Raleway"/>
              <a:ea typeface="Raleway"/>
              <a:cs typeface="Raleway"/>
              <a:sym typeface="Raleway"/>
            </a:endParaRPr>
          </a:p>
        </p:txBody>
      </p:sp>
      <p:graphicFrame>
        <p:nvGraphicFramePr>
          <p:cNvPr id="264" name="Shape 264"/>
          <p:cNvGraphicFramePr/>
          <p:nvPr/>
        </p:nvGraphicFramePr>
        <p:xfrm>
          <a:off x="784667" y="1084348"/>
          <a:ext cx="3000000" cy="3000000"/>
        </p:xfrm>
        <a:graphic>
          <a:graphicData uri="http://schemas.openxmlformats.org/drawingml/2006/table">
            <a:tbl>
              <a:tblPr>
                <a:noFill/>
                <a:tableStyleId>{E0268712-DEF2-4364-BA25-208B75349ACA}</a:tableStyleId>
              </a:tblPr>
              <a:tblGrid>
                <a:gridCol w="692300"/>
                <a:gridCol w="807675"/>
                <a:gridCol w="817275"/>
                <a:gridCol w="836525"/>
                <a:gridCol w="817275"/>
                <a:gridCol w="826900"/>
                <a:gridCol w="971125"/>
                <a:gridCol w="855750"/>
                <a:gridCol w="817275"/>
              </a:tblGrid>
              <a:tr h="29475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         Rank 2    Rank 1                                          </a:t>
                      </a:r>
                      <a:endParaRPr b="1"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A                    Basel (Switzerland)</a:t>
                      </a:r>
                      <a:endParaRPr b="1" i="0" sz="800" u="none" cap="none" strike="noStrike">
                        <a:solidFill>
                          <a:schemeClr val="dk2"/>
                        </a:solidFill>
                        <a:latin typeface="Calibri"/>
                        <a:ea typeface="Calibri"/>
                        <a:cs typeface="Calibri"/>
                        <a:sym typeface="Calibri"/>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B                  Bayern Munich (Germany)</a:t>
                      </a:r>
                      <a:endParaRPr b="1" i="0" sz="800" u="none" cap="none" strike="noStrike">
                        <a:solidFill>
                          <a:schemeClr val="dk2"/>
                        </a:solidFill>
                        <a:latin typeface="Calibri"/>
                        <a:ea typeface="Calibri"/>
                        <a:cs typeface="Calibri"/>
                        <a:sym typeface="Calibri"/>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C                Chelsea (England)</a:t>
                      </a:r>
                      <a:endParaRPr b="1" i="0" sz="800" u="none" cap="none" strike="noStrike">
                        <a:solidFill>
                          <a:schemeClr val="dk2"/>
                        </a:solidFill>
                        <a:latin typeface="Calibri"/>
                        <a:ea typeface="Calibri"/>
                        <a:cs typeface="Calibri"/>
                        <a:sym typeface="Calibri"/>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D             Juventus     (Italy)</a:t>
                      </a:r>
                      <a:endParaRPr b="1" i="0" sz="800" u="none" cap="none" strike="noStrike">
                        <a:solidFill>
                          <a:schemeClr val="dk2"/>
                        </a:solidFill>
                        <a:latin typeface="Calibri"/>
                        <a:ea typeface="Calibri"/>
                        <a:cs typeface="Calibri"/>
                        <a:sym typeface="Calibri"/>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E                   Sevilla       (Spain)</a:t>
                      </a:r>
                      <a:endParaRPr b="1" i="0" sz="800" u="none" cap="none" strike="noStrike">
                        <a:solidFill>
                          <a:schemeClr val="dk2"/>
                        </a:solidFill>
                        <a:latin typeface="Calibri"/>
                        <a:ea typeface="Calibri"/>
                        <a:cs typeface="Calibri"/>
                        <a:sym typeface="Calibri"/>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F                      Shakhtar Donetsk (Ukraine)</a:t>
                      </a:r>
                      <a:endParaRPr b="1" i="0" sz="800" u="none" cap="none" strike="noStrike">
                        <a:solidFill>
                          <a:schemeClr val="dk2"/>
                        </a:solidFill>
                        <a:latin typeface="Calibri"/>
                        <a:ea typeface="Calibri"/>
                        <a:cs typeface="Calibri"/>
                        <a:sym typeface="Calibri"/>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G                     Porto    (Portugal)</a:t>
                      </a:r>
                      <a:endParaRPr b="1" i="0" sz="800" u="none" cap="none" strike="noStrike">
                        <a:solidFill>
                          <a:schemeClr val="dk2"/>
                        </a:solidFill>
                        <a:latin typeface="Calibri"/>
                        <a:ea typeface="Calibri"/>
                        <a:cs typeface="Calibri"/>
                        <a:sym typeface="Calibri"/>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H                      Real Madrid (Spain)</a:t>
                      </a:r>
                      <a:endParaRPr b="1" i="0" sz="800" u="none" cap="none" strike="noStrike">
                        <a:solidFill>
                          <a:schemeClr val="dk2"/>
                        </a:solidFill>
                        <a:latin typeface="Calibri"/>
                        <a:ea typeface="Calibri"/>
                        <a:cs typeface="Calibri"/>
                        <a:sym typeface="Calibri"/>
                      </a:endParaRPr>
                    </a:p>
                  </a:txBody>
                  <a:tcPr marT="3550" marB="0" marR="3550" marL="3550" anchor="ctr"/>
                </a:tc>
              </a:tr>
              <a:tr h="39207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A               Manchester United (England)</a:t>
                      </a:r>
                      <a:endParaRPr b="1" i="0" sz="800" u="none" cap="none" strike="noStrike">
                        <a:solidFill>
                          <a:schemeClr val="dk2"/>
                        </a:solidFill>
                        <a:latin typeface="Calibri"/>
                        <a:ea typeface="Calibri"/>
                        <a:cs typeface="Calibri"/>
                        <a:sym typeface="Calibri"/>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[0.1651,0.1665]</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[0.1631,0.1644]</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[0.1609,0.1623]</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[0.1673,0.1687]</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[0.1690,0.1705]</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[0.1703,0.1719]</a:t>
                      </a:r>
                      <a:endParaRPr b="0" i="0" sz="800" u="none" cap="none" strike="noStrike">
                        <a:solidFill>
                          <a:schemeClr val="dk2"/>
                        </a:solidFill>
                        <a:latin typeface="Arial"/>
                        <a:ea typeface="Arial"/>
                        <a:cs typeface="Arial"/>
                        <a:sym typeface="Arial"/>
                      </a:endParaRPr>
                    </a:p>
                  </a:txBody>
                  <a:tcPr marT="3550" marB="0" marR="3550" marL="3550" anchor="ctr"/>
                </a:tc>
              </a:tr>
              <a:tr h="39207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B                               Paris Saint-Germain (France)</a:t>
                      </a:r>
                      <a:endParaRPr b="1" i="0" sz="800" u="none" cap="none" strike="noStrike">
                        <a:solidFill>
                          <a:schemeClr val="dk2"/>
                        </a:solidFill>
                        <a:latin typeface="Calibri"/>
                        <a:ea typeface="Calibri"/>
                        <a:cs typeface="Calibri"/>
                        <a:sym typeface="Calibri"/>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[0.1603,0.1617]</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[0.1618,0.1633]</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[0.1319,0.1333]</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[0.1305,0.1318]</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[0.1365,0.1379]</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[0.1352,0.1366]</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[0.1388,0.1403]</a:t>
                      </a:r>
                      <a:endParaRPr b="0" i="0" sz="800" u="none" cap="none" strike="noStrike">
                        <a:solidFill>
                          <a:schemeClr val="dk2"/>
                        </a:solidFill>
                        <a:latin typeface="Arial"/>
                        <a:ea typeface="Arial"/>
                        <a:cs typeface="Arial"/>
                        <a:sym typeface="Arial"/>
                      </a:endParaRPr>
                    </a:p>
                  </a:txBody>
                  <a:tcPr marT="3550" marB="0" marR="3550" marL="3550" anchor="ctr"/>
                </a:tc>
              </a:tr>
              <a:tr h="29475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C                            Roma                      (Italy)</a:t>
                      </a:r>
                      <a:endParaRPr b="1" i="0" sz="800" u="none" cap="none" strike="noStrike">
                        <a:solidFill>
                          <a:schemeClr val="dk2"/>
                        </a:solidFill>
                        <a:latin typeface="Calibri"/>
                        <a:ea typeface="Calibri"/>
                        <a:cs typeface="Calibri"/>
                        <a:sym typeface="Calibri"/>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[0.1851,0.1866]</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[0.1854,0.1870]</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[0.1516,0.1531]</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[.1571,0.1586]</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[0.1563,0.1575]</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[0.1601,0.1616]</a:t>
                      </a:r>
                      <a:endParaRPr b="0" i="0" sz="800" u="none" cap="none" strike="noStrike">
                        <a:solidFill>
                          <a:schemeClr val="dk2"/>
                        </a:solidFill>
                        <a:latin typeface="Arial"/>
                        <a:ea typeface="Arial"/>
                        <a:cs typeface="Arial"/>
                        <a:sym typeface="Arial"/>
                      </a:endParaRPr>
                    </a:p>
                  </a:txBody>
                  <a:tcPr marT="3550" marB="0" marR="3550" marL="3550" anchor="ctr"/>
                </a:tc>
              </a:tr>
              <a:tr h="29475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D                           Barcelona            (Spain)</a:t>
                      </a:r>
                      <a:endParaRPr b="1" i="0" sz="800" u="none" cap="none" strike="noStrike">
                        <a:solidFill>
                          <a:schemeClr val="dk2"/>
                        </a:solidFill>
                        <a:latin typeface="Calibri"/>
                        <a:ea typeface="Calibri"/>
                        <a:cs typeface="Calibri"/>
                        <a:sym typeface="Calibri"/>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[0.1998,0.2014]</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[0.1963,0.1980]</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[0.2665,0.2685]</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[0.1683,0.1698]</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[0.1650,0.1666]</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50" marB="0" marR="3550" marL="3550" anchor="ctr"/>
                </a:tc>
              </a:tr>
              <a:tr h="29475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E                            Liverpool            (England)</a:t>
                      </a:r>
                      <a:endParaRPr b="1" i="0" sz="800" u="none" cap="none" strike="noStrike">
                        <a:solidFill>
                          <a:schemeClr val="dk2"/>
                        </a:solidFill>
                        <a:latin typeface="Calibri"/>
                        <a:ea typeface="Calibri"/>
                        <a:cs typeface="Calibri"/>
                        <a:sym typeface="Calibri"/>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[0.1517,0.1532]</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[0.1510,0.1525]</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[0.2408,0.2425]</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[0.1289,0.1303]</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[0.1291,0.1304]</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[0.1940,0.1956]</a:t>
                      </a:r>
                      <a:endParaRPr b="0" i="0" sz="800" u="none" cap="none" strike="noStrike">
                        <a:solidFill>
                          <a:schemeClr val="dk2"/>
                        </a:solidFill>
                        <a:latin typeface="Arial"/>
                        <a:ea typeface="Arial"/>
                        <a:cs typeface="Arial"/>
                        <a:sym typeface="Arial"/>
                      </a:endParaRPr>
                    </a:p>
                  </a:txBody>
                  <a:tcPr marT="3550" marB="0" marR="3550" marL="3550" anchor="ctr"/>
                </a:tc>
              </a:tr>
              <a:tr h="39207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F                Manchester City (England)</a:t>
                      </a:r>
                      <a:endParaRPr b="1" i="0" sz="800" u="none" cap="none" strike="noStrike">
                        <a:solidFill>
                          <a:schemeClr val="dk2"/>
                        </a:solidFill>
                        <a:latin typeface="Calibri"/>
                        <a:ea typeface="Calibri"/>
                        <a:cs typeface="Calibri"/>
                        <a:sym typeface="Calibri"/>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[0.1214,0.1227]</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[0.1217,0.1229]</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[0.1921,0.1938]</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[0.2293,0.2312]</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[0.1047,0.1059]</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[0.2264,0.2280]</a:t>
                      </a:r>
                      <a:endParaRPr b="0" i="0" sz="800" u="none" cap="none" strike="noStrike">
                        <a:solidFill>
                          <a:schemeClr val="dk2"/>
                        </a:solidFill>
                        <a:latin typeface="Arial"/>
                        <a:ea typeface="Arial"/>
                        <a:cs typeface="Arial"/>
                        <a:sym typeface="Arial"/>
                      </a:endParaRPr>
                    </a:p>
                  </a:txBody>
                  <a:tcPr marT="3550" marB="0" marR="3550" marL="3550" anchor="ctr"/>
                </a:tc>
              </a:tr>
              <a:tr h="29475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G                        Besiktas                (Turkey)</a:t>
                      </a:r>
                      <a:endParaRPr b="1" i="0" sz="800" u="none" cap="none" strike="noStrike">
                        <a:solidFill>
                          <a:schemeClr val="dk2"/>
                        </a:solidFill>
                        <a:latin typeface="Calibri"/>
                        <a:ea typeface="Calibri"/>
                        <a:cs typeface="Calibri"/>
                        <a:sym typeface="Calibri"/>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[0.0516,0.0525]</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[0.0507.0.0515]</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[0.5688,0.5712]</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[0.0705,0.0716]</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[0.0794,0.0806]</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[0.0688,0.0700]</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[0.1059,0.1071]</a:t>
                      </a:r>
                      <a:endParaRPr b="0" i="0" sz="800" u="none" cap="none" strike="noStrike">
                        <a:solidFill>
                          <a:schemeClr val="dk2"/>
                        </a:solidFill>
                        <a:latin typeface="Arial"/>
                        <a:ea typeface="Arial"/>
                        <a:cs typeface="Arial"/>
                        <a:sym typeface="Arial"/>
                      </a:endParaRPr>
                    </a:p>
                  </a:txBody>
                  <a:tcPr marT="3550" marB="0" marR="3550" marL="3550" anchor="ctr"/>
                </a:tc>
              </a:tr>
              <a:tr h="39207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H                        Tottenham Hotspur (England)</a:t>
                      </a:r>
                      <a:endParaRPr b="1" i="0" sz="800" u="none" cap="none" strike="noStrike">
                        <a:solidFill>
                          <a:schemeClr val="dk2"/>
                        </a:solidFill>
                        <a:latin typeface="Calibri"/>
                        <a:ea typeface="Calibri"/>
                        <a:cs typeface="Calibri"/>
                        <a:sym typeface="Calibri"/>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[0.1253.0.1267]</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[0.1250,0.1264]</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[0.1972.0.1988]</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[0.2440,0.2455]</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[0.1682,0.1698]</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[0.1359,0.1373]</a:t>
                      </a:r>
                      <a:endParaRPr b="0" i="0" sz="800" u="none" cap="none" strike="noStrike">
                        <a:solidFill>
                          <a:schemeClr val="dk2"/>
                        </a:solidFill>
                        <a:latin typeface="Arial"/>
                        <a:ea typeface="Arial"/>
                        <a:cs typeface="Arial"/>
                        <a:sym typeface="Arial"/>
                      </a:endParaRPr>
                    </a:p>
                  </a:txBody>
                  <a:tcPr marT="3550" marB="0" marR="3550" marL="35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50" marB="0" marR="3550" marL="3550"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755250" y="503750"/>
            <a:ext cx="7633500" cy="47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lang="en" sz="2400"/>
              <a:t>1% and 99%</a:t>
            </a:r>
            <a:r>
              <a:rPr i="0" lang="en" sz="2400" u="none" cap="none" strike="noStrike">
                <a:solidFill>
                  <a:schemeClr val="dk2"/>
                </a:solidFill>
              </a:rPr>
              <a:t> Percentile</a:t>
            </a:r>
            <a:br>
              <a:rPr b="1" i="0" lang="en" sz="2800" u="none" cap="none" strike="noStrike">
                <a:solidFill>
                  <a:schemeClr val="dk2"/>
                </a:solidFill>
                <a:latin typeface="Raleway"/>
                <a:ea typeface="Raleway"/>
                <a:cs typeface="Raleway"/>
                <a:sym typeface="Raleway"/>
              </a:rPr>
            </a:br>
            <a:br>
              <a:rPr b="1" i="0" lang="en" sz="2800" u="none" cap="none" strike="noStrike">
                <a:solidFill>
                  <a:schemeClr val="dk2"/>
                </a:solidFill>
                <a:latin typeface="Raleway"/>
                <a:ea typeface="Raleway"/>
                <a:cs typeface="Raleway"/>
                <a:sym typeface="Raleway"/>
              </a:rPr>
            </a:br>
            <a:endParaRPr b="1" i="0" sz="2600" u="none" cap="none" strike="noStrike">
              <a:solidFill>
                <a:schemeClr val="dk2"/>
              </a:solidFill>
              <a:latin typeface="Raleway"/>
              <a:ea typeface="Raleway"/>
              <a:cs typeface="Raleway"/>
              <a:sym typeface="Raleway"/>
            </a:endParaRPr>
          </a:p>
        </p:txBody>
      </p:sp>
      <p:graphicFrame>
        <p:nvGraphicFramePr>
          <p:cNvPr id="270" name="Shape 270"/>
          <p:cNvGraphicFramePr/>
          <p:nvPr/>
        </p:nvGraphicFramePr>
        <p:xfrm>
          <a:off x="744445" y="1071123"/>
          <a:ext cx="3000000" cy="3000000"/>
        </p:xfrm>
        <a:graphic>
          <a:graphicData uri="http://schemas.openxmlformats.org/drawingml/2006/table">
            <a:tbl>
              <a:tblPr>
                <a:noFill/>
                <a:tableStyleId>{EAFAA122-8EE3-4FAF-AD83-A9D197F9867E}</a:tableStyleId>
              </a:tblPr>
              <a:tblGrid>
                <a:gridCol w="986200"/>
                <a:gridCol w="378050"/>
                <a:gridCol w="369825"/>
                <a:gridCol w="369825"/>
                <a:gridCol w="369825"/>
                <a:gridCol w="369825"/>
                <a:gridCol w="369825"/>
                <a:gridCol w="369825"/>
                <a:gridCol w="369825"/>
                <a:gridCol w="369825"/>
                <a:gridCol w="427350"/>
                <a:gridCol w="443775"/>
                <a:gridCol w="369825"/>
                <a:gridCol w="369825"/>
                <a:gridCol w="369825"/>
                <a:gridCol w="641025"/>
                <a:gridCol w="423250"/>
              </a:tblGrid>
              <a:tr h="345875">
                <a:tc rowSpan="2">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                                                         </a:t>
                      </a:r>
                      <a:endParaRPr b="1" i="0" sz="800" u="none" cap="none" strike="noStrike">
                        <a:solidFill>
                          <a:schemeClr val="dk2"/>
                        </a:solidFill>
                        <a:latin typeface="Arial"/>
                        <a:ea typeface="Arial"/>
                        <a:cs typeface="Arial"/>
                        <a:sym typeface="Arial"/>
                      </a:endParaRPr>
                    </a:p>
                  </a:txBody>
                  <a:tcPr marT="3525" marB="0" marR="3525" marL="3525" anchor="ctr"/>
                </a:tc>
                <a:tc gridSpan="2">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A                    Basel  (Switzerland)</a:t>
                      </a:r>
                      <a:endParaRPr b="1" i="0" sz="800" u="none" cap="none" strike="noStrike">
                        <a:solidFill>
                          <a:schemeClr val="dk2"/>
                        </a:solidFill>
                        <a:latin typeface="Calibri"/>
                        <a:ea typeface="Calibri"/>
                        <a:cs typeface="Calibri"/>
                        <a:sym typeface="Calibri"/>
                      </a:endParaRPr>
                    </a:p>
                  </a:txBody>
                  <a:tcPr marT="3525" marB="0" marR="3525" marL="3525" anchor="ctr"/>
                </a:tc>
                <a:tc hMerge="1"/>
                <a:tc gridSpan="2">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B                  Bayern Munich (Germany)</a:t>
                      </a:r>
                      <a:endParaRPr b="1" i="0" sz="800" u="none" cap="none" strike="noStrike">
                        <a:solidFill>
                          <a:schemeClr val="dk2"/>
                        </a:solidFill>
                        <a:latin typeface="Calibri"/>
                        <a:ea typeface="Calibri"/>
                        <a:cs typeface="Calibri"/>
                        <a:sym typeface="Calibri"/>
                      </a:endParaRPr>
                    </a:p>
                  </a:txBody>
                  <a:tcPr marT="3525" marB="0" marR="3525" marL="3525" anchor="ctr"/>
                </a:tc>
                <a:tc hMerge="1"/>
                <a:tc gridSpan="2">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C                Chelsea (England)</a:t>
                      </a:r>
                      <a:endParaRPr b="1" i="0" sz="800" u="none" cap="none" strike="noStrike">
                        <a:solidFill>
                          <a:schemeClr val="dk2"/>
                        </a:solidFill>
                        <a:latin typeface="Calibri"/>
                        <a:ea typeface="Calibri"/>
                        <a:cs typeface="Calibri"/>
                        <a:sym typeface="Calibri"/>
                      </a:endParaRPr>
                    </a:p>
                  </a:txBody>
                  <a:tcPr marT="3525" marB="0" marR="3525" marL="3525" anchor="ctr"/>
                </a:tc>
                <a:tc hMerge="1"/>
                <a:tc gridSpan="2">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D             Juventus     (Italy)</a:t>
                      </a:r>
                      <a:endParaRPr b="1" i="0" sz="800" u="none" cap="none" strike="noStrike">
                        <a:solidFill>
                          <a:schemeClr val="dk2"/>
                        </a:solidFill>
                        <a:latin typeface="Calibri"/>
                        <a:ea typeface="Calibri"/>
                        <a:cs typeface="Calibri"/>
                        <a:sym typeface="Calibri"/>
                      </a:endParaRPr>
                    </a:p>
                  </a:txBody>
                  <a:tcPr marT="3525" marB="0" marR="3525" marL="3525" anchor="ctr"/>
                </a:tc>
                <a:tc hMerge="1"/>
                <a:tc gridSpan="2">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E                   Sevilla       (Spain)</a:t>
                      </a:r>
                      <a:endParaRPr b="1" i="0" sz="800" u="none" cap="none" strike="noStrike">
                        <a:solidFill>
                          <a:schemeClr val="dk2"/>
                        </a:solidFill>
                        <a:latin typeface="Calibri"/>
                        <a:ea typeface="Calibri"/>
                        <a:cs typeface="Calibri"/>
                        <a:sym typeface="Calibri"/>
                      </a:endParaRPr>
                    </a:p>
                  </a:txBody>
                  <a:tcPr marT="3525" marB="0" marR="3525" marL="3525" anchor="ctr"/>
                </a:tc>
                <a:tc hMerge="1"/>
                <a:tc gridSpan="2">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F                      Shakhtar Donetsk (Ukraine)</a:t>
                      </a:r>
                      <a:endParaRPr b="1" i="0" sz="800" u="none" cap="none" strike="noStrike">
                        <a:solidFill>
                          <a:schemeClr val="dk2"/>
                        </a:solidFill>
                        <a:latin typeface="Calibri"/>
                        <a:ea typeface="Calibri"/>
                        <a:cs typeface="Calibri"/>
                        <a:sym typeface="Calibri"/>
                      </a:endParaRPr>
                    </a:p>
                  </a:txBody>
                  <a:tcPr marT="3525" marB="0" marR="3525" marL="3525" anchor="ctr"/>
                </a:tc>
                <a:tc hMerge="1"/>
                <a:tc gridSpan="2">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G                     Porto    (Portugal)</a:t>
                      </a:r>
                      <a:endParaRPr b="1" i="0" sz="800" u="none" cap="none" strike="noStrike">
                        <a:solidFill>
                          <a:schemeClr val="dk2"/>
                        </a:solidFill>
                        <a:latin typeface="Calibri"/>
                        <a:ea typeface="Calibri"/>
                        <a:cs typeface="Calibri"/>
                        <a:sym typeface="Calibri"/>
                      </a:endParaRPr>
                    </a:p>
                  </a:txBody>
                  <a:tcPr marT="3525" marB="0" marR="3525" marL="3525" anchor="ctr"/>
                </a:tc>
                <a:tc hMerge="1"/>
                <a:tc gridSpan="2">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H                            Real Madrid       (Spain)</a:t>
                      </a:r>
                      <a:endParaRPr b="1" i="0" sz="800" u="none" cap="none" strike="noStrike">
                        <a:solidFill>
                          <a:schemeClr val="dk2"/>
                        </a:solidFill>
                        <a:latin typeface="Calibri"/>
                        <a:ea typeface="Calibri"/>
                        <a:cs typeface="Calibri"/>
                        <a:sym typeface="Calibri"/>
                      </a:endParaRPr>
                    </a:p>
                  </a:txBody>
                  <a:tcPr marT="3525" marB="0" marR="3525" marL="3525" anchor="ctr"/>
                </a:tc>
                <a:tc hMerge="1"/>
              </a:tr>
              <a:tr h="112925">
                <a:tc vMerge="1"/>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1%</a:t>
                      </a:r>
                      <a:endParaRPr b="1" i="0" sz="800" u="none" cap="none" strike="noStrike">
                        <a:solidFill>
                          <a:schemeClr val="dk2"/>
                        </a:solidFill>
                        <a:latin typeface="Calibri"/>
                        <a:ea typeface="Calibri"/>
                        <a:cs typeface="Calibri"/>
                        <a:sym typeface="Calibri"/>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99%</a:t>
                      </a:r>
                      <a:endParaRPr b="1" i="0" sz="800" u="none" cap="none" strike="noStrike">
                        <a:solidFill>
                          <a:schemeClr val="dk2"/>
                        </a:solidFill>
                        <a:latin typeface="Calibri"/>
                        <a:ea typeface="Calibri"/>
                        <a:cs typeface="Calibri"/>
                        <a:sym typeface="Calibri"/>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1%</a:t>
                      </a:r>
                      <a:endParaRPr b="1" i="0" sz="800" u="none" cap="none" strike="noStrike">
                        <a:solidFill>
                          <a:schemeClr val="dk2"/>
                        </a:solidFill>
                        <a:latin typeface="Calibri"/>
                        <a:ea typeface="Calibri"/>
                        <a:cs typeface="Calibri"/>
                        <a:sym typeface="Calibri"/>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99%</a:t>
                      </a:r>
                      <a:endParaRPr b="1" i="0" sz="800" u="none" cap="none" strike="noStrike">
                        <a:solidFill>
                          <a:schemeClr val="dk2"/>
                        </a:solidFill>
                        <a:latin typeface="Calibri"/>
                        <a:ea typeface="Calibri"/>
                        <a:cs typeface="Calibri"/>
                        <a:sym typeface="Calibri"/>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1%</a:t>
                      </a:r>
                      <a:endParaRPr b="1" i="0" sz="800" u="none" cap="none" strike="noStrike">
                        <a:solidFill>
                          <a:schemeClr val="dk2"/>
                        </a:solidFill>
                        <a:latin typeface="Calibri"/>
                        <a:ea typeface="Calibri"/>
                        <a:cs typeface="Calibri"/>
                        <a:sym typeface="Calibri"/>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99%</a:t>
                      </a:r>
                      <a:endParaRPr b="1" i="0" sz="800" u="none" cap="none" strike="noStrike">
                        <a:solidFill>
                          <a:schemeClr val="dk2"/>
                        </a:solidFill>
                        <a:latin typeface="Calibri"/>
                        <a:ea typeface="Calibri"/>
                        <a:cs typeface="Calibri"/>
                        <a:sym typeface="Calibri"/>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1%</a:t>
                      </a:r>
                      <a:endParaRPr b="1" i="0" sz="800" u="none" cap="none" strike="noStrike">
                        <a:solidFill>
                          <a:schemeClr val="dk2"/>
                        </a:solidFill>
                        <a:latin typeface="Calibri"/>
                        <a:ea typeface="Calibri"/>
                        <a:cs typeface="Calibri"/>
                        <a:sym typeface="Calibri"/>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99%</a:t>
                      </a:r>
                      <a:endParaRPr b="1" i="0" sz="800" u="none" cap="none" strike="noStrike">
                        <a:solidFill>
                          <a:schemeClr val="dk2"/>
                        </a:solidFill>
                        <a:latin typeface="Calibri"/>
                        <a:ea typeface="Calibri"/>
                        <a:cs typeface="Calibri"/>
                        <a:sym typeface="Calibri"/>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1%</a:t>
                      </a:r>
                      <a:endParaRPr b="1" i="0" sz="800" u="none" cap="none" strike="noStrike">
                        <a:solidFill>
                          <a:schemeClr val="dk2"/>
                        </a:solidFill>
                        <a:latin typeface="Calibri"/>
                        <a:ea typeface="Calibri"/>
                        <a:cs typeface="Calibri"/>
                        <a:sym typeface="Calibri"/>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99%</a:t>
                      </a:r>
                      <a:endParaRPr b="1" i="0" sz="800" u="none" cap="none" strike="noStrike">
                        <a:solidFill>
                          <a:schemeClr val="dk2"/>
                        </a:solidFill>
                        <a:latin typeface="Calibri"/>
                        <a:ea typeface="Calibri"/>
                        <a:cs typeface="Calibri"/>
                        <a:sym typeface="Calibri"/>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1%</a:t>
                      </a:r>
                      <a:endParaRPr b="1" i="0" sz="800" u="none" cap="none" strike="noStrike">
                        <a:solidFill>
                          <a:schemeClr val="dk2"/>
                        </a:solidFill>
                        <a:latin typeface="Calibri"/>
                        <a:ea typeface="Calibri"/>
                        <a:cs typeface="Calibri"/>
                        <a:sym typeface="Calibri"/>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99%</a:t>
                      </a:r>
                      <a:endParaRPr b="1" i="0" sz="800" u="none" cap="none" strike="noStrike">
                        <a:solidFill>
                          <a:schemeClr val="dk2"/>
                        </a:solidFill>
                        <a:latin typeface="Calibri"/>
                        <a:ea typeface="Calibri"/>
                        <a:cs typeface="Calibri"/>
                        <a:sym typeface="Calibri"/>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1%</a:t>
                      </a:r>
                      <a:endParaRPr b="1" i="0" sz="800" u="none" cap="none" strike="noStrike">
                        <a:solidFill>
                          <a:schemeClr val="dk2"/>
                        </a:solidFill>
                        <a:latin typeface="Calibri"/>
                        <a:ea typeface="Calibri"/>
                        <a:cs typeface="Calibri"/>
                        <a:sym typeface="Calibri"/>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99%</a:t>
                      </a:r>
                      <a:endParaRPr b="1" i="0" sz="800" u="none" cap="none" strike="noStrike">
                        <a:solidFill>
                          <a:schemeClr val="dk2"/>
                        </a:solidFill>
                        <a:latin typeface="Calibri"/>
                        <a:ea typeface="Calibri"/>
                        <a:cs typeface="Calibri"/>
                        <a:sym typeface="Calibri"/>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1%</a:t>
                      </a:r>
                      <a:endParaRPr b="1" i="0" sz="800" u="none" cap="none" strike="noStrike">
                        <a:solidFill>
                          <a:schemeClr val="dk2"/>
                        </a:solidFill>
                        <a:latin typeface="Calibri"/>
                        <a:ea typeface="Calibri"/>
                        <a:cs typeface="Calibri"/>
                        <a:sym typeface="Calibri"/>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99%</a:t>
                      </a:r>
                      <a:endParaRPr b="1" i="0" sz="800" u="none" cap="none" strike="noStrike">
                        <a:solidFill>
                          <a:schemeClr val="dk2"/>
                        </a:solidFill>
                        <a:latin typeface="Calibri"/>
                        <a:ea typeface="Calibri"/>
                        <a:cs typeface="Calibri"/>
                        <a:sym typeface="Calibri"/>
                      </a:endParaRPr>
                    </a:p>
                  </a:txBody>
                  <a:tcPr marT="3525" marB="0" marR="3525" marL="3525" anchor="ctr"/>
                </a:tc>
              </a:tr>
              <a:tr h="44115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A               Manchester United (England)</a:t>
                      </a:r>
                      <a:endParaRPr b="1" i="0" sz="800" u="none" cap="none" strike="noStrike">
                        <a:solidFill>
                          <a:schemeClr val="dk2"/>
                        </a:solidFill>
                        <a:latin typeface="Calibri"/>
                        <a:ea typeface="Calibri"/>
                        <a:cs typeface="Calibri"/>
                        <a:sym typeface="Calibri"/>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0.1587</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0.1794</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0.151</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0.1729</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0.1539</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0.1679</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0.1593</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0.1758</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0.1627</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0.1811</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0.1606</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0.1827</a:t>
                      </a:r>
                      <a:endParaRPr b="0" i="0" sz="800" u="none" cap="none" strike="noStrike">
                        <a:solidFill>
                          <a:schemeClr val="dk2"/>
                        </a:solidFill>
                        <a:latin typeface="Arial"/>
                        <a:ea typeface="Arial"/>
                        <a:cs typeface="Arial"/>
                        <a:sym typeface="Arial"/>
                      </a:endParaRPr>
                    </a:p>
                  </a:txBody>
                  <a:tcPr marT="3525" marB="0" marR="3525" marL="3525" anchor="ctr"/>
                </a:tc>
              </a:tr>
              <a:tr h="43762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B                               Paris Saint-Germain (France)</a:t>
                      </a:r>
                      <a:endParaRPr b="1" i="0" sz="800" u="none" cap="none" strike="noStrike">
                        <a:solidFill>
                          <a:schemeClr val="dk2"/>
                        </a:solidFill>
                        <a:latin typeface="Calibri"/>
                        <a:ea typeface="Calibri"/>
                        <a:cs typeface="Calibri"/>
                        <a:sym typeface="Calibri"/>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0.1519</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0.1695</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0.1541</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0.1753</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0.1244</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0.1407</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0.1243</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0.1394</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0.1288</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0.1457</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0.1282</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0.1448</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0.1305</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0.1474</a:t>
                      </a:r>
                      <a:endParaRPr b="0" i="0" sz="800" u="none" cap="none" strike="noStrike">
                        <a:solidFill>
                          <a:schemeClr val="dk2"/>
                        </a:solidFill>
                        <a:latin typeface="Arial"/>
                        <a:ea typeface="Arial"/>
                        <a:cs typeface="Arial"/>
                        <a:sym typeface="Arial"/>
                      </a:endParaRPr>
                    </a:p>
                  </a:txBody>
                  <a:tcPr marT="3525" marB="0" marR="3525" marL="3525" anchor="ctr"/>
                </a:tc>
              </a:tr>
              <a:tr h="32822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C                            Roma                      (Italy)</a:t>
                      </a:r>
                      <a:endParaRPr b="1" i="0" sz="800" u="none" cap="none" strike="noStrike">
                        <a:solidFill>
                          <a:schemeClr val="dk2"/>
                        </a:solidFill>
                        <a:latin typeface="Calibri"/>
                        <a:ea typeface="Calibri"/>
                        <a:cs typeface="Calibri"/>
                        <a:sym typeface="Calibri"/>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0.1766</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0.1985</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0.1735</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0.1987</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0.1421</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0.1627</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0.1472</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0.1677</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0.1489</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0.1663</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0.1512</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0.1712</a:t>
                      </a:r>
                      <a:endParaRPr b="0" i="0" sz="800" u="none" cap="none" strike="noStrike">
                        <a:solidFill>
                          <a:schemeClr val="dk2"/>
                        </a:solidFill>
                        <a:latin typeface="Arial"/>
                        <a:ea typeface="Arial"/>
                        <a:cs typeface="Arial"/>
                        <a:sym typeface="Arial"/>
                      </a:endParaRPr>
                    </a:p>
                  </a:txBody>
                  <a:tcPr marT="3525" marB="0" marR="3525" marL="3525" anchor="ctr"/>
                </a:tc>
              </a:tr>
              <a:tr h="32822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D                           Barcelona            (Spain)</a:t>
                      </a:r>
                      <a:endParaRPr b="1" i="0" sz="800" u="none" cap="none" strike="noStrike">
                        <a:solidFill>
                          <a:schemeClr val="dk2"/>
                        </a:solidFill>
                        <a:latin typeface="Calibri"/>
                        <a:ea typeface="Calibri"/>
                        <a:cs typeface="Calibri"/>
                        <a:sym typeface="Calibri"/>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0.191</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0.2095</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0.1854</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0.2098</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0.2571</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0.2815</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0.1618</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0.1782</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0.1561</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0.1767</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r>
              <a:tr h="32822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E                            Liverpool            (England)</a:t>
                      </a:r>
                      <a:endParaRPr b="1" i="0" sz="800" u="none" cap="none" strike="noStrike">
                        <a:solidFill>
                          <a:schemeClr val="dk2"/>
                        </a:solidFill>
                        <a:latin typeface="Calibri"/>
                        <a:ea typeface="Calibri"/>
                        <a:cs typeface="Calibri"/>
                        <a:sym typeface="Calibri"/>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0.1406</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0.1642</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0.1398</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0.1589</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0.2313</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0.2512</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0.1193</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0.1376</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0.1217</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0.1373</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0.187</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0.2048</a:t>
                      </a:r>
                      <a:endParaRPr b="0" i="0" sz="800" u="none" cap="none" strike="noStrike">
                        <a:solidFill>
                          <a:schemeClr val="dk2"/>
                        </a:solidFill>
                        <a:latin typeface="Arial"/>
                        <a:ea typeface="Arial"/>
                        <a:cs typeface="Arial"/>
                        <a:sym typeface="Arial"/>
                      </a:endParaRPr>
                    </a:p>
                  </a:txBody>
                  <a:tcPr marT="3525" marB="0" marR="3525" marL="3525" anchor="ctr"/>
                </a:tc>
              </a:tr>
              <a:tr h="32822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F                Manchester City (England)</a:t>
                      </a:r>
                      <a:endParaRPr b="1" i="0" sz="800" u="none" cap="none" strike="noStrike">
                        <a:solidFill>
                          <a:schemeClr val="dk2"/>
                        </a:solidFill>
                        <a:latin typeface="Calibri"/>
                        <a:ea typeface="Calibri"/>
                        <a:cs typeface="Calibri"/>
                        <a:sym typeface="Calibri"/>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0.1149</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0.1283</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0.1138</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0.1314</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0.1845</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0.2038</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0.2191</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0.2406</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0.098</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0.1147</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0.214</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0.237</a:t>
                      </a:r>
                      <a:endParaRPr b="0" i="0" sz="800" u="none" cap="none" strike="noStrike">
                        <a:solidFill>
                          <a:schemeClr val="dk2"/>
                        </a:solidFill>
                        <a:latin typeface="Arial"/>
                        <a:ea typeface="Arial"/>
                        <a:cs typeface="Arial"/>
                        <a:sym typeface="Arial"/>
                      </a:endParaRPr>
                    </a:p>
                  </a:txBody>
                  <a:tcPr marT="3525" marB="0" marR="3525" marL="3525" anchor="ctr"/>
                </a:tc>
              </a:tr>
              <a:tr h="32822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G                        Besiktas                (Turkey)</a:t>
                      </a:r>
                      <a:endParaRPr b="1" i="0" sz="800" u="none" cap="none" strike="noStrike">
                        <a:solidFill>
                          <a:schemeClr val="dk2"/>
                        </a:solidFill>
                        <a:latin typeface="Calibri"/>
                        <a:ea typeface="Calibri"/>
                        <a:cs typeface="Calibri"/>
                        <a:sym typeface="Calibri"/>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0.0474</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0.0577</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0.0465</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0.0556</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0.5541</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0.5868</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0.0643</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0.0769</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0.0731</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0.0872</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0.0621</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0.0769</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0.0984</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0.1164</a:t>
                      </a:r>
                      <a:endParaRPr b="0" i="0" sz="800" u="none" cap="none" strike="noStrike">
                        <a:solidFill>
                          <a:schemeClr val="dk2"/>
                        </a:solidFill>
                        <a:latin typeface="Arial"/>
                        <a:ea typeface="Arial"/>
                        <a:cs typeface="Arial"/>
                        <a:sym typeface="Arial"/>
                      </a:endParaRPr>
                    </a:p>
                  </a:txBody>
                  <a:tcPr marT="3525" marB="0" marR="3525" marL="3525" anchor="ctr"/>
                </a:tc>
              </a:tr>
              <a:tr h="43762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H                        Tottenham Hotspur (England)</a:t>
                      </a:r>
                      <a:endParaRPr b="1" i="0" sz="800" u="none" cap="none" strike="noStrike">
                        <a:solidFill>
                          <a:schemeClr val="dk2"/>
                        </a:solidFill>
                        <a:latin typeface="Calibri"/>
                        <a:ea typeface="Calibri"/>
                        <a:cs typeface="Calibri"/>
                        <a:sym typeface="Calibri"/>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0.1191</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0.1328</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0.1146</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0.1348</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0.1895</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0.2076</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0.2336</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0.258</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0.161</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0.1807</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0.1262</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0.1461</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525" marB="0" marR="3525" marL="3525" anchor="ctr"/>
                </a:tc>
              </a:tr>
            </a:tbl>
          </a:graphicData>
        </a:graphic>
      </p:graphicFrame>
      <p:sp>
        <p:nvSpPr>
          <p:cNvPr id="271" name="Shape 271"/>
          <p:cNvSpPr txBox="1"/>
          <p:nvPr/>
        </p:nvSpPr>
        <p:spPr>
          <a:xfrm>
            <a:off x="1130125" y="1146100"/>
            <a:ext cx="562200" cy="2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850" u="none" cap="none" strike="noStrike">
                <a:solidFill>
                  <a:srgbClr val="000000"/>
                </a:solidFill>
                <a:latin typeface="Arial"/>
                <a:ea typeface="Arial"/>
                <a:cs typeface="Arial"/>
                <a:sym typeface="Arial"/>
              </a:rPr>
              <a:t>Rank2</a:t>
            </a:r>
            <a:endParaRPr/>
          </a:p>
        </p:txBody>
      </p:sp>
      <p:sp>
        <p:nvSpPr>
          <p:cNvPr id="272" name="Shape 272"/>
          <p:cNvSpPr txBox="1"/>
          <p:nvPr/>
        </p:nvSpPr>
        <p:spPr>
          <a:xfrm>
            <a:off x="865698" y="1437793"/>
            <a:ext cx="562200" cy="2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850" u="none" cap="none" strike="noStrike">
                <a:solidFill>
                  <a:srgbClr val="000000"/>
                </a:solidFill>
                <a:latin typeface="Arial"/>
                <a:ea typeface="Arial"/>
                <a:cs typeface="Arial"/>
                <a:sym typeface="Arial"/>
              </a:rPr>
              <a:t>Rank1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744440" y="535925"/>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b="1" i="0" lang="en" sz="2400" u="none" cap="none" strike="noStrike">
                <a:solidFill>
                  <a:schemeClr val="dk2"/>
                </a:solidFill>
                <a:latin typeface="Raleway"/>
                <a:ea typeface="Raleway"/>
                <a:cs typeface="Raleway"/>
                <a:sym typeface="Raleway"/>
              </a:rPr>
              <a:t>Validation</a:t>
            </a:r>
            <a:br>
              <a:rPr b="1" i="0" lang="en" sz="2400" u="none" cap="none" strike="noStrike">
                <a:solidFill>
                  <a:schemeClr val="dk2"/>
                </a:solidFill>
                <a:latin typeface="Raleway"/>
                <a:ea typeface="Raleway"/>
                <a:cs typeface="Raleway"/>
                <a:sym typeface="Raleway"/>
              </a:rPr>
            </a:br>
            <a:br>
              <a:rPr b="1" i="0" lang="en" sz="2400" u="none" cap="none" strike="noStrike">
                <a:solidFill>
                  <a:schemeClr val="dk2"/>
                </a:solidFill>
                <a:latin typeface="Raleway"/>
                <a:ea typeface="Raleway"/>
                <a:cs typeface="Raleway"/>
                <a:sym typeface="Raleway"/>
              </a:rPr>
            </a:br>
            <a:br>
              <a:rPr b="1" i="0" lang="en" sz="2400" u="none" cap="none" strike="noStrike">
                <a:solidFill>
                  <a:schemeClr val="dk2"/>
                </a:solidFill>
                <a:latin typeface="Raleway"/>
                <a:ea typeface="Raleway"/>
                <a:cs typeface="Raleway"/>
                <a:sym typeface="Raleway"/>
              </a:rPr>
            </a:br>
            <a:endParaRPr b="1" i="0" sz="2400" u="none" cap="none" strike="noStrike">
              <a:solidFill>
                <a:schemeClr val="dk2"/>
              </a:solidFill>
              <a:latin typeface="Raleway"/>
              <a:ea typeface="Raleway"/>
              <a:cs typeface="Raleway"/>
              <a:sym typeface="Raleway"/>
            </a:endParaRPr>
          </a:p>
        </p:txBody>
      </p:sp>
      <p:sp>
        <p:nvSpPr>
          <p:cNvPr id="278" name="Shape 278"/>
          <p:cNvSpPr txBox="1"/>
          <p:nvPr>
            <p:ph idx="1" type="body"/>
          </p:nvPr>
        </p:nvSpPr>
        <p:spPr>
          <a:xfrm>
            <a:off x="729450" y="1454046"/>
            <a:ext cx="7688700" cy="288592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p>
          <a:p>
            <a:pPr indent="-381000" lvl="0" marL="457200" marR="0" rtl="0" algn="l">
              <a:lnSpc>
                <a:spcPct val="115000"/>
              </a:lnSpc>
              <a:spcBef>
                <a:spcPts val="0"/>
              </a:spcBef>
              <a:spcAft>
                <a:spcPts val="0"/>
              </a:spcAft>
              <a:buSzPts val="2400"/>
              <a:buChar char="●"/>
            </a:pPr>
            <a:r>
              <a:rPr lang="en" sz="3200"/>
              <a:t>Compare with bracket</a:t>
            </a:r>
            <a:endParaRPr sz="3200"/>
          </a:p>
          <a:p>
            <a:pPr indent="-381000" lvl="0" marL="457200" marR="0" rtl="0" algn="l">
              <a:lnSpc>
                <a:spcPct val="115000"/>
              </a:lnSpc>
              <a:spcBef>
                <a:spcPts val="0"/>
              </a:spcBef>
              <a:spcAft>
                <a:spcPts val="0"/>
              </a:spcAft>
              <a:buClr>
                <a:schemeClr val="accent1"/>
              </a:buClr>
              <a:buSzPts val="2400"/>
              <a:buFont typeface="Lato"/>
              <a:buChar char="●"/>
            </a:pPr>
            <a:r>
              <a:rPr b="0" i="0" lang="en" sz="3200" u="none" cap="none" strike="noStrike">
                <a:solidFill>
                  <a:schemeClr val="accent1"/>
                </a:solidFill>
                <a:latin typeface="Lato"/>
                <a:ea typeface="Lato"/>
                <a:cs typeface="Lato"/>
                <a:sym typeface="Lato"/>
              </a:rPr>
              <a:t>Compare with odds</a:t>
            </a:r>
            <a:endParaRPr sz="3200"/>
          </a:p>
          <a:p>
            <a:pPr indent="-381000" lvl="0" marL="457200" marR="0" rtl="0" algn="l">
              <a:lnSpc>
                <a:spcPct val="115000"/>
              </a:lnSpc>
              <a:spcBef>
                <a:spcPts val="0"/>
              </a:spcBef>
              <a:spcAft>
                <a:spcPts val="0"/>
              </a:spcAft>
              <a:buClr>
                <a:schemeClr val="accent1"/>
              </a:buClr>
              <a:buSzPts val="2400"/>
              <a:buFont typeface="Lato"/>
              <a:buChar char="●"/>
            </a:pPr>
            <a:r>
              <a:rPr b="0" i="0" lang="en" sz="3200" u="none" cap="none" strike="noStrike">
                <a:solidFill>
                  <a:schemeClr val="accent1"/>
                </a:solidFill>
                <a:latin typeface="Lato"/>
                <a:ea typeface="Lato"/>
                <a:cs typeface="Lato"/>
                <a:sym typeface="Lato"/>
              </a:rPr>
              <a:t>Validate with past results</a:t>
            </a:r>
            <a:endParaRPr/>
          </a:p>
          <a:p>
            <a:pPr indent="-228600" lvl="0" marL="457200" marR="0" rtl="0" algn="l">
              <a:lnSpc>
                <a:spcPct val="115000"/>
              </a:lnSpc>
              <a:spcBef>
                <a:spcPts val="0"/>
              </a:spcBef>
              <a:spcAft>
                <a:spcPts val="0"/>
              </a:spcAft>
              <a:buClr>
                <a:schemeClr val="accent1"/>
              </a:buClr>
              <a:buSzPts val="1300"/>
              <a:buFont typeface="Arial"/>
              <a:buNone/>
            </a:pPr>
            <a:r>
              <a:t/>
            </a:r>
            <a:endParaRPr b="0" i="0" sz="3200" u="none" cap="none" strike="noStrike">
              <a:solidFill>
                <a:schemeClr val="accent1"/>
              </a:solidFill>
              <a:latin typeface="Lato"/>
              <a:ea typeface="Lato"/>
              <a:cs typeface="Lato"/>
              <a:sym typeface="Lato"/>
            </a:endParaRPr>
          </a:p>
          <a:p>
            <a:pPr indent="-228600" lvl="0" marL="457200" marR="0" rtl="0" algn="l">
              <a:lnSpc>
                <a:spcPct val="115000"/>
              </a:lnSpc>
              <a:spcBef>
                <a:spcPts val="0"/>
              </a:spcBef>
              <a:spcAft>
                <a:spcPts val="0"/>
              </a:spcAft>
              <a:buClr>
                <a:schemeClr val="accent1"/>
              </a:buClr>
              <a:buSzPts val="1300"/>
              <a:buFont typeface="Arial"/>
              <a:buNone/>
            </a:pPr>
            <a:r>
              <a:t/>
            </a:r>
            <a:endParaRPr b="0" i="0" sz="1300" u="none" cap="none" strike="noStrike">
              <a:solidFill>
                <a:schemeClr val="accen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graphicFrame>
        <p:nvGraphicFramePr>
          <p:cNvPr id="283" name="Shape 283"/>
          <p:cNvGraphicFramePr/>
          <p:nvPr/>
        </p:nvGraphicFramePr>
        <p:xfrm>
          <a:off x="245814" y="830646"/>
          <a:ext cx="3000000" cy="3000000"/>
        </p:xfrm>
        <a:graphic>
          <a:graphicData uri="http://schemas.openxmlformats.org/drawingml/2006/table">
            <a:tbl>
              <a:tblPr>
                <a:noFill/>
                <a:tableStyleId>{E0268712-DEF2-4364-BA25-208B75349ACA}</a:tableStyleId>
              </a:tblPr>
              <a:tblGrid>
                <a:gridCol w="705225"/>
                <a:gridCol w="695475"/>
                <a:gridCol w="695475"/>
                <a:gridCol w="548525"/>
                <a:gridCol w="558300"/>
                <a:gridCol w="566150"/>
                <a:gridCol w="898575"/>
                <a:gridCol w="500675"/>
                <a:gridCol w="620500"/>
              </a:tblGrid>
              <a:tr h="46815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         Rank 2    Rank 1                                          </a:t>
                      </a:r>
                      <a:endParaRPr b="1" i="0" sz="800" u="none" cap="none" strike="noStrike">
                        <a:solidFill>
                          <a:schemeClr val="dk2"/>
                        </a:solidFill>
                        <a:latin typeface="Arial"/>
                        <a:ea typeface="Arial"/>
                        <a:cs typeface="Arial"/>
                        <a:sym typeface="Arial"/>
                      </a:endParaRPr>
                    </a:p>
                  </a:txBody>
                  <a:tcPr marT="3425" marB="0" marR="3425" marL="34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A                </a:t>
                      </a:r>
                      <a:endParaRPr b="1" sz="800" u="none" cap="none" strike="noStrike">
                        <a:solidFill>
                          <a:schemeClr val="dk2"/>
                        </a:solidFill>
                      </a:endParaRPr>
                    </a:p>
                    <a:p>
                      <a:pPr indent="0" lvl="0" marL="0" marR="0" rtl="0" algn="ctr">
                        <a:lnSpc>
                          <a:spcPct val="100000"/>
                        </a:lnSpc>
                        <a:spcBef>
                          <a:spcPts val="0"/>
                        </a:spcBef>
                        <a:spcAft>
                          <a:spcPts val="0"/>
                        </a:spcAft>
                        <a:buNone/>
                      </a:pPr>
                      <a:r>
                        <a:rPr b="1" lang="en" sz="800" u="none" cap="none" strike="noStrike">
                          <a:solidFill>
                            <a:schemeClr val="dk2"/>
                          </a:solidFill>
                        </a:rPr>
                        <a:t>Basel (Switzerland)</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B           </a:t>
                      </a:r>
                      <a:endParaRPr b="1" sz="800">
                        <a:solidFill>
                          <a:schemeClr val="dk2"/>
                        </a:solidFill>
                      </a:endParaRPr>
                    </a:p>
                    <a:p>
                      <a:pPr indent="0" lvl="0" marL="0" marR="0" rtl="0" algn="ctr">
                        <a:lnSpc>
                          <a:spcPct val="100000"/>
                        </a:lnSpc>
                        <a:spcBef>
                          <a:spcPts val="0"/>
                        </a:spcBef>
                        <a:spcAft>
                          <a:spcPts val="0"/>
                        </a:spcAft>
                        <a:buNone/>
                      </a:pPr>
                      <a:r>
                        <a:rPr b="1" lang="en" sz="800" u="none" cap="none" strike="noStrike">
                          <a:solidFill>
                            <a:schemeClr val="dk2"/>
                          </a:solidFill>
                        </a:rPr>
                        <a:t> Bayern Munich (Germany)</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C     </a:t>
                      </a:r>
                      <a:endParaRPr b="1" sz="800" u="none" cap="none" strike="noStrike">
                        <a:solidFill>
                          <a:schemeClr val="dk2"/>
                        </a:solidFill>
                      </a:endParaRPr>
                    </a:p>
                    <a:p>
                      <a:pPr indent="0" lvl="0" marL="0" marR="0" rtl="0" algn="ctr">
                        <a:lnSpc>
                          <a:spcPct val="100000"/>
                        </a:lnSpc>
                        <a:spcBef>
                          <a:spcPts val="0"/>
                        </a:spcBef>
                        <a:spcAft>
                          <a:spcPts val="0"/>
                        </a:spcAft>
                        <a:buNone/>
                      </a:pPr>
                      <a:r>
                        <a:rPr b="1" lang="en" sz="800" u="none" cap="none" strike="noStrike">
                          <a:solidFill>
                            <a:schemeClr val="dk2"/>
                          </a:solidFill>
                        </a:rPr>
                        <a:t>Chelsea (England)</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D  </a:t>
                      </a:r>
                      <a:endParaRPr b="1" sz="800">
                        <a:solidFill>
                          <a:schemeClr val="dk2"/>
                        </a:solidFill>
                      </a:endParaRPr>
                    </a:p>
                    <a:p>
                      <a:pPr indent="0" lvl="0" marL="0" marR="0" rtl="0" algn="ctr">
                        <a:lnSpc>
                          <a:spcPct val="100000"/>
                        </a:lnSpc>
                        <a:spcBef>
                          <a:spcPts val="0"/>
                        </a:spcBef>
                        <a:spcAft>
                          <a:spcPts val="0"/>
                        </a:spcAft>
                        <a:buNone/>
                      </a:pPr>
                      <a:r>
                        <a:rPr b="1" lang="en" sz="800">
                          <a:solidFill>
                            <a:schemeClr val="dk2"/>
                          </a:solidFill>
                        </a:rPr>
                        <a:t>J</a:t>
                      </a:r>
                      <a:r>
                        <a:rPr b="1" lang="en" sz="800" u="none" cap="none" strike="noStrike">
                          <a:solidFill>
                            <a:schemeClr val="dk2"/>
                          </a:solidFill>
                        </a:rPr>
                        <a:t>uventus </a:t>
                      </a:r>
                      <a:endParaRPr b="1" sz="800" u="none" cap="none" strike="noStrike">
                        <a:solidFill>
                          <a:schemeClr val="dk2"/>
                        </a:solidFill>
                      </a:endParaRPr>
                    </a:p>
                    <a:p>
                      <a:pPr indent="0" lvl="0" marL="0" marR="0" rtl="0" algn="ctr">
                        <a:lnSpc>
                          <a:spcPct val="100000"/>
                        </a:lnSpc>
                        <a:spcBef>
                          <a:spcPts val="0"/>
                        </a:spcBef>
                        <a:spcAft>
                          <a:spcPts val="0"/>
                        </a:spcAft>
                        <a:buNone/>
                      </a:pPr>
                      <a:r>
                        <a:rPr b="1" lang="en" sz="800" u="none" cap="none" strike="noStrike">
                          <a:solidFill>
                            <a:schemeClr val="dk2"/>
                          </a:solidFill>
                        </a:rPr>
                        <a:t>(Italy)</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E      </a:t>
                      </a:r>
                      <a:endParaRPr b="1" sz="800" u="none" cap="none" strike="noStrike">
                        <a:solidFill>
                          <a:schemeClr val="dk2"/>
                        </a:solidFill>
                      </a:endParaRPr>
                    </a:p>
                    <a:p>
                      <a:pPr indent="0" lvl="0" marL="0" marR="0" rtl="0" algn="ctr">
                        <a:lnSpc>
                          <a:spcPct val="100000"/>
                        </a:lnSpc>
                        <a:spcBef>
                          <a:spcPts val="0"/>
                        </a:spcBef>
                        <a:spcAft>
                          <a:spcPts val="0"/>
                        </a:spcAft>
                        <a:buNone/>
                      </a:pPr>
                      <a:r>
                        <a:rPr b="1" lang="en" sz="800" u="none" cap="none" strike="noStrike">
                          <a:solidFill>
                            <a:schemeClr val="dk2"/>
                          </a:solidFill>
                        </a:rPr>
                        <a:t>Sevilla</a:t>
                      </a:r>
                      <a:endParaRPr b="1" sz="800" u="none" cap="none" strike="noStrike">
                        <a:solidFill>
                          <a:schemeClr val="dk2"/>
                        </a:solidFill>
                      </a:endParaRPr>
                    </a:p>
                    <a:p>
                      <a:pPr indent="0" lvl="0" marL="0" marR="0" rtl="0" algn="ctr">
                        <a:lnSpc>
                          <a:spcPct val="100000"/>
                        </a:lnSpc>
                        <a:spcBef>
                          <a:spcPts val="0"/>
                        </a:spcBef>
                        <a:spcAft>
                          <a:spcPts val="0"/>
                        </a:spcAft>
                        <a:buNone/>
                      </a:pPr>
                      <a:r>
                        <a:rPr b="1" lang="en" sz="800" u="none" cap="none" strike="noStrike">
                          <a:solidFill>
                            <a:schemeClr val="dk2"/>
                          </a:solidFill>
                        </a:rPr>
                        <a:t> (Spain)</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F                      Shakhtar Donetsk (Ukraine)</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G          Porto (Portugal)</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H                 Real Madrid (Spain)</a:t>
                      </a:r>
                      <a:endParaRPr b="1" i="0" sz="800" u="none" cap="none" strike="noStrike">
                        <a:solidFill>
                          <a:schemeClr val="dk2"/>
                        </a:solidFill>
                        <a:latin typeface="Calibri"/>
                        <a:ea typeface="Calibri"/>
                        <a:cs typeface="Calibri"/>
                        <a:sym typeface="Calibri"/>
                      </a:endParaRPr>
                    </a:p>
                  </a:txBody>
                  <a:tcPr marT="3425" marB="0" marR="3425" marL="3425" anchor="ctr"/>
                </a:tc>
              </a:tr>
              <a:tr h="46815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A               Manchester United (England)</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0.16577</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0.163772</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0.161622</a:t>
                      </a:r>
                      <a:endParaRPr sz="800">
                        <a:solidFill>
                          <a:srgbClr val="000000"/>
                        </a:solidFill>
                      </a:endParaRPr>
                    </a:p>
                  </a:txBody>
                  <a:tcPr marT="91425" marB="91425" marR="91425" marL="91425" anchor="ctr">
                    <a:solidFill>
                      <a:srgbClr val="FFFF00"/>
                    </a:solidFill>
                  </a:tcPr>
                </a:tc>
                <a:tc>
                  <a:txBody>
                    <a:bodyPr>
                      <a:noAutofit/>
                    </a:bodyPr>
                    <a:lstStyle/>
                    <a:p>
                      <a:pPr indent="0" lvl="0" marL="0" rtl="0" algn="ctr">
                        <a:spcBef>
                          <a:spcPts val="0"/>
                        </a:spcBef>
                        <a:spcAft>
                          <a:spcPts val="0"/>
                        </a:spcAft>
                        <a:buNone/>
                      </a:pPr>
                      <a:r>
                        <a:rPr lang="en" sz="800">
                          <a:solidFill>
                            <a:srgbClr val="000000"/>
                          </a:solidFill>
                        </a:rPr>
                        <a:t>0.167973</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0.16977</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0.171105</a:t>
                      </a:r>
                      <a:endParaRPr sz="800">
                        <a:solidFill>
                          <a:srgbClr val="000000"/>
                        </a:solidFill>
                      </a:endParaRPr>
                    </a:p>
                  </a:txBody>
                  <a:tcPr marT="91425" marB="91425" marR="91425" marL="91425" anchor="ctr"/>
                </a:tc>
              </a:tr>
              <a:tr h="46815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B                               Paris Saint-Germain (France)</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rtl="0" algn="ctr">
                        <a:spcBef>
                          <a:spcPts val="0"/>
                        </a:spcBef>
                        <a:spcAft>
                          <a:spcPts val="0"/>
                        </a:spcAft>
                        <a:buNone/>
                      </a:pPr>
                      <a:r>
                        <a:rPr lang="en" sz="800">
                          <a:solidFill>
                            <a:srgbClr val="000000"/>
                          </a:solidFill>
                        </a:rPr>
                        <a:t>0.161007</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0.162547</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0.13262</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0.131134</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0.13721</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0.135911</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0.140105</a:t>
                      </a:r>
                      <a:endParaRPr sz="800">
                        <a:solidFill>
                          <a:srgbClr val="000000"/>
                        </a:solidFill>
                      </a:endParaRPr>
                    </a:p>
                  </a:txBody>
                  <a:tcPr marT="91425" marB="91425" marR="91425" marL="91425" anchor="ctr">
                    <a:solidFill>
                      <a:srgbClr val="FFFF00"/>
                    </a:solidFill>
                  </a:tcPr>
                </a:tc>
              </a:tr>
              <a:tr h="40410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C                            Roma                      (Italy)</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rtl="0" algn="ctr">
                        <a:spcBef>
                          <a:spcPts val="0"/>
                        </a:spcBef>
                        <a:spcAft>
                          <a:spcPts val="0"/>
                        </a:spcAft>
                        <a:buNone/>
                      </a:pPr>
                      <a:r>
                        <a:rPr lang="en" sz="800">
                          <a:solidFill>
                            <a:srgbClr val="000000"/>
                          </a:solidFill>
                        </a:rPr>
                        <a:t>0.185853</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0.186221</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0.152342</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0.157827</a:t>
                      </a:r>
                      <a:endParaRPr sz="800">
                        <a:solidFill>
                          <a:srgbClr val="000000"/>
                        </a:solidFill>
                      </a:endParaRPr>
                    </a:p>
                  </a:txBody>
                  <a:tcPr marT="91425" marB="91425" marR="91425" marL="91425" anchor="ctr">
                    <a:solidFill>
                      <a:srgbClr val="FFFF00"/>
                    </a:solidFill>
                  </a:tcPr>
                </a:tc>
                <a:tc>
                  <a:txBody>
                    <a:bodyPr>
                      <a:noAutofit/>
                    </a:bodyPr>
                    <a:lstStyle/>
                    <a:p>
                      <a:pPr indent="0" lvl="0" marL="0" rtl="0" algn="ctr">
                        <a:spcBef>
                          <a:spcPts val="0"/>
                        </a:spcBef>
                        <a:spcAft>
                          <a:spcPts val="0"/>
                        </a:spcAft>
                        <a:buNone/>
                      </a:pPr>
                      <a:r>
                        <a:rPr lang="en" sz="800">
                          <a:solidFill>
                            <a:srgbClr val="000000"/>
                          </a:solidFill>
                        </a:rPr>
                        <a:t>0.156901</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0.160851</a:t>
                      </a:r>
                      <a:endParaRPr sz="800">
                        <a:solidFill>
                          <a:srgbClr val="000000"/>
                        </a:solidFill>
                      </a:endParaRPr>
                    </a:p>
                  </a:txBody>
                  <a:tcPr marT="91425" marB="91425" marR="91425" marL="91425" anchor="ctr"/>
                </a:tc>
              </a:tr>
              <a:tr h="40410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D                           Barcelona            (Spain)</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rtl="0" algn="ctr">
                        <a:spcBef>
                          <a:spcPts val="0"/>
                        </a:spcBef>
                        <a:spcAft>
                          <a:spcPts val="0"/>
                        </a:spcAft>
                        <a:buNone/>
                      </a:pPr>
                      <a:r>
                        <a:rPr lang="en" sz="800">
                          <a:solidFill>
                            <a:srgbClr val="000000"/>
                          </a:solidFill>
                        </a:rPr>
                        <a:t>0.20058</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0.197149</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0.267468</a:t>
                      </a:r>
                      <a:endParaRPr sz="800">
                        <a:solidFill>
                          <a:srgbClr val="000000"/>
                        </a:solidFill>
                      </a:endParaRPr>
                    </a:p>
                  </a:txBody>
                  <a:tcPr marT="91425" marB="91425" marR="91425" marL="91425" anchor="ctr">
                    <a:solidFill>
                      <a:srgbClr val="FFFF00"/>
                    </a:solidFill>
                  </a:tcP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0.169027</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0.165776</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r>
              <a:tr h="40410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E                            Liverpool            (England)</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rtl="0" algn="ctr">
                        <a:spcBef>
                          <a:spcPts val="0"/>
                        </a:spcBef>
                        <a:spcAft>
                          <a:spcPts val="0"/>
                        </a:spcAft>
                        <a:buNone/>
                      </a:pPr>
                      <a:r>
                        <a:rPr lang="en" sz="800">
                          <a:solidFill>
                            <a:srgbClr val="000000"/>
                          </a:solidFill>
                        </a:rPr>
                        <a:t>0.152437</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0.151729</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0.241665</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0.129596</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0.129762</a:t>
                      </a:r>
                      <a:endParaRPr sz="800">
                        <a:solidFill>
                          <a:srgbClr val="000000"/>
                        </a:solidFill>
                      </a:endParaRPr>
                    </a:p>
                  </a:txBody>
                  <a:tcPr marT="91425" marB="91425" marR="91425" marL="91425" anchor="ctr">
                    <a:solidFill>
                      <a:srgbClr val="FFFF00"/>
                    </a:solidFill>
                  </a:tcPr>
                </a:tc>
                <a:tc>
                  <a:txBody>
                    <a:bodyPr>
                      <a:noAutofit/>
                    </a:bodyPr>
                    <a:lstStyle/>
                    <a:p>
                      <a:pPr indent="0" lvl="0" marL="0" rtl="0" algn="ctr">
                        <a:spcBef>
                          <a:spcPts val="0"/>
                        </a:spcBef>
                        <a:spcAft>
                          <a:spcPts val="0"/>
                        </a:spcAft>
                        <a:buNone/>
                      </a:pPr>
                      <a:r>
                        <a:rPr lang="en" sz="800">
                          <a:solidFill>
                            <a:srgbClr val="000000"/>
                          </a:solidFill>
                        </a:rPr>
                        <a:t>0.19481</a:t>
                      </a:r>
                      <a:endParaRPr sz="800">
                        <a:solidFill>
                          <a:srgbClr val="000000"/>
                        </a:solidFill>
                      </a:endParaRPr>
                    </a:p>
                  </a:txBody>
                  <a:tcPr marT="91425" marB="91425" marR="91425" marL="91425" anchor="ctr"/>
                </a:tc>
              </a:tr>
              <a:tr h="46815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F                Manchester City (England)</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rtl="0" algn="ctr">
                        <a:spcBef>
                          <a:spcPts val="0"/>
                        </a:spcBef>
                        <a:spcAft>
                          <a:spcPts val="0"/>
                        </a:spcAft>
                        <a:buNone/>
                      </a:pPr>
                      <a:r>
                        <a:rPr lang="en" sz="800">
                          <a:solidFill>
                            <a:srgbClr val="000000"/>
                          </a:solidFill>
                        </a:rPr>
                        <a:t>0.122058</a:t>
                      </a:r>
                      <a:endParaRPr sz="800">
                        <a:solidFill>
                          <a:srgbClr val="000000"/>
                        </a:solidFill>
                      </a:endParaRPr>
                    </a:p>
                  </a:txBody>
                  <a:tcPr marT="91425" marB="91425" marR="91425" marL="91425" anchor="ctr">
                    <a:solidFill>
                      <a:srgbClr val="FFFF00"/>
                    </a:solidFill>
                  </a:tcPr>
                </a:tc>
                <a:tc>
                  <a:txBody>
                    <a:bodyPr>
                      <a:noAutofit/>
                    </a:bodyPr>
                    <a:lstStyle/>
                    <a:p>
                      <a:pPr indent="0" lvl="0" marL="0" rtl="0" algn="ctr">
                        <a:spcBef>
                          <a:spcPts val="0"/>
                        </a:spcBef>
                        <a:spcAft>
                          <a:spcPts val="0"/>
                        </a:spcAft>
                        <a:buNone/>
                      </a:pPr>
                      <a:r>
                        <a:rPr lang="en" sz="800">
                          <a:solidFill>
                            <a:srgbClr val="000000"/>
                          </a:solidFill>
                        </a:rPr>
                        <a:t>0.122311</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0.192922</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0.230219</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0.105322</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0.227169</a:t>
                      </a:r>
                      <a:endParaRPr sz="800">
                        <a:solidFill>
                          <a:srgbClr val="000000"/>
                        </a:solidFill>
                      </a:endParaRPr>
                    </a:p>
                  </a:txBody>
                  <a:tcPr marT="91425" marB="91425" marR="91425" marL="91425" anchor="ctr"/>
                </a:tc>
              </a:tr>
              <a:tr h="40410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G                        Besiktas                (Turkey)</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rtl="0" algn="ctr">
                        <a:spcBef>
                          <a:spcPts val="0"/>
                        </a:spcBef>
                        <a:spcAft>
                          <a:spcPts val="0"/>
                        </a:spcAft>
                        <a:buNone/>
                      </a:pPr>
                      <a:r>
                        <a:rPr lang="en" sz="800">
                          <a:solidFill>
                            <a:srgbClr val="000000"/>
                          </a:solidFill>
                        </a:rPr>
                        <a:t>0.052038</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0.051095</a:t>
                      </a:r>
                      <a:endParaRPr sz="800">
                        <a:solidFill>
                          <a:srgbClr val="000000"/>
                        </a:solidFill>
                      </a:endParaRPr>
                    </a:p>
                  </a:txBody>
                  <a:tcPr marT="91425" marB="91425" marR="91425" marL="91425" anchor="ctr">
                    <a:solidFill>
                      <a:srgbClr val="FFFF00"/>
                    </a:solidFill>
                  </a:tcPr>
                </a:tc>
                <a:tc>
                  <a:txBody>
                    <a:bodyPr>
                      <a:noAutofit/>
                    </a:bodyPr>
                    <a:lstStyle/>
                    <a:p>
                      <a:pPr indent="0" lvl="0" marL="0" rtl="0" algn="ctr">
                        <a:spcBef>
                          <a:spcPts val="0"/>
                        </a:spcBef>
                        <a:spcAft>
                          <a:spcPts val="0"/>
                        </a:spcAft>
                        <a:buNone/>
                      </a:pPr>
                      <a:r>
                        <a:rPr lang="en" sz="800">
                          <a:solidFill>
                            <a:srgbClr val="000000"/>
                          </a:solidFill>
                        </a:rPr>
                        <a:t>0.569984</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0.071021</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0.079985</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0.069399</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0.106489</a:t>
                      </a:r>
                      <a:endParaRPr sz="800">
                        <a:solidFill>
                          <a:srgbClr val="000000"/>
                        </a:solidFill>
                      </a:endParaRPr>
                    </a:p>
                  </a:txBody>
                  <a:tcPr marT="91425" marB="91425" marR="91425" marL="91425" anchor="ctr"/>
                </a:tc>
              </a:tr>
              <a:tr h="46815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H                        Tottenham Hotspur (England)</a:t>
                      </a:r>
                      <a:endParaRPr b="1" i="0" sz="800" u="none" cap="none" strike="noStrike">
                        <a:solidFill>
                          <a:schemeClr val="dk2"/>
                        </a:solidFill>
                        <a:latin typeface="Calibri"/>
                        <a:ea typeface="Calibri"/>
                        <a:cs typeface="Calibri"/>
                        <a:sym typeface="Calibri"/>
                      </a:endParaRPr>
                    </a:p>
                  </a:txBody>
                  <a:tcPr marT="3425" marB="0" marR="3425" marL="3425" anchor="ctr"/>
                </a:tc>
                <a:tc>
                  <a:txBody>
                    <a:bodyPr>
                      <a:noAutofit/>
                    </a:bodyPr>
                    <a:lstStyle/>
                    <a:p>
                      <a:pPr indent="0" lvl="0" marL="0" rtl="0" algn="ctr">
                        <a:spcBef>
                          <a:spcPts val="0"/>
                        </a:spcBef>
                        <a:spcAft>
                          <a:spcPts val="0"/>
                        </a:spcAft>
                        <a:buNone/>
                      </a:pPr>
                      <a:r>
                        <a:rPr lang="en" sz="800">
                          <a:solidFill>
                            <a:srgbClr val="000000"/>
                          </a:solidFill>
                        </a:rPr>
                        <a:t>0.126038</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0.125718</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0.197999</a:t>
                      </a:r>
                      <a:endParaRPr sz="800">
                        <a:solidFill>
                          <a:srgbClr val="000000"/>
                        </a:solidFill>
                      </a:endParaRPr>
                    </a:p>
                  </a:txBody>
                  <a:tcPr marT="91425" marB="91425" marR="91425" marL="91425" anchor="ctr">
                    <a:solidFill>
                      <a:srgbClr val="FFFF00"/>
                    </a:solidFill>
                  </a:tcPr>
                </a:tc>
                <a:tc>
                  <a:txBody>
                    <a:bodyPr>
                      <a:noAutofit/>
                    </a:bodyPr>
                    <a:lstStyle/>
                    <a:p>
                      <a:pPr indent="0" lvl="0" marL="0" rtl="0" algn="ctr">
                        <a:spcBef>
                          <a:spcPts val="0"/>
                        </a:spcBef>
                        <a:spcAft>
                          <a:spcPts val="0"/>
                        </a:spcAft>
                        <a:buNone/>
                      </a:pPr>
                      <a:r>
                        <a:rPr lang="en" sz="800">
                          <a:solidFill>
                            <a:srgbClr val="000000"/>
                          </a:solidFill>
                        </a:rPr>
                        <a:t>0.244705</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0.168976</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0.136558</a:t>
                      </a:r>
                      <a:endParaRPr sz="800">
                        <a:solidFill>
                          <a:srgbClr val="000000"/>
                        </a:solidFill>
                      </a:endParaRPr>
                    </a:p>
                  </a:txBody>
                  <a:tcPr marT="91425" marB="91425" marR="91425" marL="91425" anchor="ctr"/>
                </a:tc>
                <a:tc>
                  <a:txBody>
                    <a:bodyPr>
                      <a:noAutofit/>
                    </a:bodyPr>
                    <a:lstStyle/>
                    <a:p>
                      <a:pPr indent="0" lvl="0" marL="0" rtl="0" algn="ctr">
                        <a:spcBef>
                          <a:spcPts val="0"/>
                        </a:spcBef>
                        <a:spcAft>
                          <a:spcPts val="0"/>
                        </a:spcAft>
                        <a:buNone/>
                      </a:pPr>
                      <a:r>
                        <a:rPr lang="en" sz="800">
                          <a:solidFill>
                            <a:srgbClr val="000000"/>
                          </a:solidFill>
                        </a:rPr>
                        <a:t>0</a:t>
                      </a:r>
                      <a:endParaRPr sz="800">
                        <a:solidFill>
                          <a:srgbClr val="000000"/>
                        </a:solidFill>
                      </a:endParaRPr>
                    </a:p>
                  </a:txBody>
                  <a:tcPr marT="91425" marB="91425" marR="91425" marL="91425" anchor="ctr"/>
                </a:tc>
              </a:tr>
            </a:tbl>
          </a:graphicData>
        </a:graphic>
      </p:graphicFrame>
      <p:pic>
        <p:nvPicPr>
          <p:cNvPr id="284" name="Shape 284"/>
          <p:cNvPicPr preferRelativeResize="0"/>
          <p:nvPr/>
        </p:nvPicPr>
        <p:blipFill>
          <a:blip r:embed="rId3">
            <a:alphaModFix/>
          </a:blip>
          <a:stretch>
            <a:fillRect/>
          </a:stretch>
        </p:blipFill>
        <p:spPr>
          <a:xfrm>
            <a:off x="6154025" y="702838"/>
            <a:ext cx="2237300" cy="4440676"/>
          </a:xfrm>
          <a:prstGeom prst="rect">
            <a:avLst/>
          </a:prstGeom>
          <a:noFill/>
          <a:ln>
            <a:noFill/>
          </a:ln>
        </p:spPr>
      </p:pic>
      <p:sp>
        <p:nvSpPr>
          <p:cNvPr id="285" name="Shape 285"/>
          <p:cNvSpPr txBox="1"/>
          <p:nvPr/>
        </p:nvSpPr>
        <p:spPr>
          <a:xfrm>
            <a:off x="245825" y="162975"/>
            <a:ext cx="5117100" cy="822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2400">
                <a:solidFill>
                  <a:schemeClr val="accent1"/>
                </a:solidFill>
                <a:latin typeface="Lato"/>
                <a:ea typeface="Lato"/>
                <a:cs typeface="Lato"/>
                <a:sym typeface="Lato"/>
              </a:rPr>
              <a:t>Compare with Bracket</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idx="1" type="body"/>
          </p:nvPr>
        </p:nvSpPr>
        <p:spPr>
          <a:xfrm>
            <a:off x="729450" y="1319125"/>
            <a:ext cx="7688700" cy="30210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accent1"/>
              </a:buClr>
              <a:buSzPts val="1300"/>
              <a:buFont typeface="Noto Sans Symbols"/>
              <a:buChar char="➢"/>
            </a:pPr>
            <a:r>
              <a:rPr b="0" i="0" lang="en" sz="1800" u="none" cap="none" strike="noStrike">
                <a:solidFill>
                  <a:schemeClr val="accent1"/>
                </a:solidFill>
                <a:latin typeface="Lato"/>
                <a:ea typeface="Lato"/>
                <a:cs typeface="Lato"/>
                <a:sym typeface="Lato"/>
              </a:rPr>
              <a:t>Background</a:t>
            </a:r>
            <a:endParaRPr/>
          </a:p>
          <a:p>
            <a:pPr indent="-311150" lvl="0" marL="457200" marR="0" rtl="0" algn="l">
              <a:lnSpc>
                <a:spcPct val="115000"/>
              </a:lnSpc>
              <a:spcBef>
                <a:spcPts val="0"/>
              </a:spcBef>
              <a:spcAft>
                <a:spcPts val="0"/>
              </a:spcAft>
              <a:buClr>
                <a:schemeClr val="accent1"/>
              </a:buClr>
              <a:buSzPts val="1300"/>
              <a:buFont typeface="Noto Sans Symbols"/>
              <a:buChar char="➢"/>
            </a:pPr>
            <a:r>
              <a:rPr lang="en" sz="1800"/>
              <a:t>16 Clubs</a:t>
            </a:r>
            <a:endParaRPr/>
          </a:p>
          <a:p>
            <a:pPr indent="-311150" lvl="0" marL="457200" marR="0" rtl="0" algn="l">
              <a:lnSpc>
                <a:spcPct val="115000"/>
              </a:lnSpc>
              <a:spcBef>
                <a:spcPts val="0"/>
              </a:spcBef>
              <a:spcAft>
                <a:spcPts val="0"/>
              </a:spcAft>
              <a:buClr>
                <a:schemeClr val="accent1"/>
              </a:buClr>
              <a:buSzPts val="1300"/>
              <a:buFont typeface="Noto Sans Symbols"/>
              <a:buChar char="➢"/>
            </a:pPr>
            <a:r>
              <a:rPr b="0" i="0" lang="en" sz="1800" u="none" cap="none" strike="noStrike">
                <a:solidFill>
                  <a:schemeClr val="accent1"/>
                </a:solidFill>
                <a:latin typeface="Lato"/>
                <a:ea typeface="Lato"/>
                <a:cs typeface="Lato"/>
                <a:sym typeface="Lato"/>
              </a:rPr>
              <a:t>Assumption</a:t>
            </a:r>
            <a:endParaRPr/>
          </a:p>
          <a:p>
            <a:pPr indent="-311150" lvl="0" marL="457200" marR="0" rtl="0" algn="l">
              <a:lnSpc>
                <a:spcPct val="115000"/>
              </a:lnSpc>
              <a:spcBef>
                <a:spcPts val="0"/>
              </a:spcBef>
              <a:spcAft>
                <a:spcPts val="0"/>
              </a:spcAft>
              <a:buClr>
                <a:schemeClr val="accent1"/>
              </a:buClr>
              <a:buSzPts val="1300"/>
              <a:buFont typeface="Noto Sans Symbols"/>
              <a:buChar char="➢"/>
            </a:pPr>
            <a:r>
              <a:rPr b="0" i="0" lang="en" sz="1800" u="none" cap="none" strike="noStrike">
                <a:solidFill>
                  <a:schemeClr val="accent1"/>
                </a:solidFill>
                <a:latin typeface="Lato"/>
                <a:ea typeface="Lato"/>
                <a:cs typeface="Lato"/>
                <a:sym typeface="Lato"/>
              </a:rPr>
              <a:t>Simulation Method</a:t>
            </a:r>
            <a:endParaRPr/>
          </a:p>
          <a:p>
            <a:pPr indent="-311150" lvl="0" marL="457200" marR="0" rtl="0" algn="l">
              <a:lnSpc>
                <a:spcPct val="115000"/>
              </a:lnSpc>
              <a:spcBef>
                <a:spcPts val="0"/>
              </a:spcBef>
              <a:spcAft>
                <a:spcPts val="0"/>
              </a:spcAft>
              <a:buClr>
                <a:schemeClr val="accent1"/>
              </a:buClr>
              <a:buSzPts val="1300"/>
              <a:buFont typeface="Noto Sans Symbols"/>
              <a:buChar char="➢"/>
            </a:pPr>
            <a:r>
              <a:rPr b="0" i="0" lang="en" sz="1800" u="none" cap="none" strike="noStrike">
                <a:solidFill>
                  <a:schemeClr val="accent1"/>
                </a:solidFill>
                <a:latin typeface="Lato"/>
                <a:ea typeface="Lato"/>
                <a:cs typeface="Lato"/>
                <a:sym typeface="Lato"/>
              </a:rPr>
              <a:t>Pitfalls</a:t>
            </a:r>
            <a:endParaRPr/>
          </a:p>
          <a:p>
            <a:pPr indent="-311150" lvl="0" marL="457200" marR="0" rtl="0" algn="l">
              <a:lnSpc>
                <a:spcPct val="115000"/>
              </a:lnSpc>
              <a:spcBef>
                <a:spcPts val="0"/>
              </a:spcBef>
              <a:spcAft>
                <a:spcPts val="0"/>
              </a:spcAft>
              <a:buClr>
                <a:schemeClr val="accent1"/>
              </a:buClr>
              <a:buSzPts val="1300"/>
              <a:buFont typeface="Noto Sans Symbols"/>
              <a:buChar char="➢"/>
            </a:pPr>
            <a:r>
              <a:rPr b="0" i="0" lang="en" sz="1800" u="none" cap="none" strike="noStrike">
                <a:solidFill>
                  <a:schemeClr val="accent1"/>
                </a:solidFill>
                <a:latin typeface="Lato"/>
                <a:ea typeface="Lato"/>
                <a:cs typeface="Lato"/>
                <a:sym typeface="Lato"/>
              </a:rPr>
              <a:t>Results</a:t>
            </a:r>
            <a:endParaRPr/>
          </a:p>
          <a:p>
            <a:pPr indent="-311150" lvl="0" marL="457200" marR="0" rtl="0" algn="l">
              <a:lnSpc>
                <a:spcPct val="115000"/>
              </a:lnSpc>
              <a:spcBef>
                <a:spcPts val="0"/>
              </a:spcBef>
              <a:spcAft>
                <a:spcPts val="0"/>
              </a:spcAft>
              <a:buClr>
                <a:schemeClr val="accent1"/>
              </a:buClr>
              <a:buSzPts val="1300"/>
              <a:buFont typeface="Noto Sans Symbols"/>
              <a:buChar char="➢"/>
            </a:pPr>
            <a:r>
              <a:rPr b="0" i="0" lang="en" sz="1800" u="none" cap="none" strike="noStrike">
                <a:solidFill>
                  <a:schemeClr val="accent1"/>
                </a:solidFill>
                <a:latin typeface="Lato"/>
                <a:ea typeface="Lato"/>
                <a:cs typeface="Lato"/>
                <a:sym typeface="Lato"/>
              </a:rPr>
              <a:t>Confidence Interval / percentile</a:t>
            </a:r>
            <a:endParaRPr/>
          </a:p>
          <a:p>
            <a:pPr indent="-311150" lvl="0" marL="457200" marR="0" rtl="0" algn="l">
              <a:lnSpc>
                <a:spcPct val="115000"/>
              </a:lnSpc>
              <a:spcBef>
                <a:spcPts val="0"/>
              </a:spcBef>
              <a:spcAft>
                <a:spcPts val="0"/>
              </a:spcAft>
              <a:buClr>
                <a:schemeClr val="accent1"/>
              </a:buClr>
              <a:buSzPts val="1300"/>
              <a:buFont typeface="Noto Sans Symbols"/>
              <a:buChar char="➢"/>
            </a:pPr>
            <a:r>
              <a:rPr b="0" i="0" lang="en" sz="1800" u="none" cap="none" strike="noStrike">
                <a:solidFill>
                  <a:schemeClr val="accent1"/>
                </a:solidFill>
                <a:latin typeface="Lato"/>
                <a:ea typeface="Lato"/>
                <a:cs typeface="Lato"/>
                <a:sym typeface="Lato"/>
              </a:rPr>
              <a:t>Validation</a:t>
            </a:r>
            <a:endParaRPr/>
          </a:p>
          <a:p>
            <a:pPr indent="-311150" lvl="0" marL="457200" marR="0" rtl="0" algn="l">
              <a:lnSpc>
                <a:spcPct val="115000"/>
              </a:lnSpc>
              <a:spcBef>
                <a:spcPts val="0"/>
              </a:spcBef>
              <a:spcAft>
                <a:spcPts val="0"/>
              </a:spcAft>
              <a:buClr>
                <a:schemeClr val="accent1"/>
              </a:buClr>
              <a:buSzPts val="1300"/>
              <a:buFont typeface="Noto Sans Symbols"/>
              <a:buChar char="➢"/>
            </a:pPr>
            <a:r>
              <a:rPr b="0" i="0" lang="en" sz="1800" u="none" cap="none" strike="noStrike">
                <a:solidFill>
                  <a:schemeClr val="accent1"/>
                </a:solidFill>
                <a:latin typeface="Lato"/>
                <a:ea typeface="Lato"/>
                <a:cs typeface="Lato"/>
                <a:sym typeface="Lato"/>
              </a:rPr>
              <a:t>Questions</a:t>
            </a:r>
            <a:endParaRPr/>
          </a:p>
          <a:p>
            <a:pPr indent="-228600" lvl="0" marL="457200" marR="0" rtl="0" algn="l">
              <a:lnSpc>
                <a:spcPct val="115000"/>
              </a:lnSpc>
              <a:spcBef>
                <a:spcPts val="0"/>
              </a:spcBef>
              <a:spcAft>
                <a:spcPts val="0"/>
              </a:spcAft>
              <a:buClr>
                <a:schemeClr val="accent1"/>
              </a:buClr>
              <a:buSzPts val="1300"/>
              <a:buFont typeface="Noto Sans Symbols"/>
              <a:buNone/>
            </a:pPr>
            <a:r>
              <a:t/>
            </a:r>
            <a:endParaRPr b="0" i="0" sz="1300" u="none" cap="none" strike="noStrike">
              <a:solidFill>
                <a:schemeClr val="accent1"/>
              </a:solidFill>
              <a:latin typeface="Lato"/>
              <a:ea typeface="Lato"/>
              <a:cs typeface="Lato"/>
              <a:sym typeface="Lato"/>
            </a:endParaRPr>
          </a:p>
          <a:p>
            <a:pPr indent="-228600" lvl="0" marL="457200" marR="0" rtl="0" algn="l">
              <a:lnSpc>
                <a:spcPct val="115000"/>
              </a:lnSpc>
              <a:spcBef>
                <a:spcPts val="0"/>
              </a:spcBef>
              <a:spcAft>
                <a:spcPts val="0"/>
              </a:spcAft>
              <a:buClr>
                <a:schemeClr val="accent1"/>
              </a:buClr>
              <a:buSzPts val="1300"/>
              <a:buFont typeface="Noto Sans Symbols"/>
              <a:buNone/>
            </a:pPr>
            <a:r>
              <a:t/>
            </a:r>
            <a:endParaRPr b="0" i="0" sz="1300" u="none" cap="none" strike="noStrike">
              <a:solidFill>
                <a:schemeClr val="accent1"/>
              </a:solidFill>
              <a:latin typeface="Lato"/>
              <a:ea typeface="Lato"/>
              <a:cs typeface="Lato"/>
              <a:sym typeface="Lato"/>
            </a:endParaRPr>
          </a:p>
          <a:p>
            <a:pPr indent="-228600" lvl="0" marL="457200" marR="0" rtl="0" algn="l">
              <a:lnSpc>
                <a:spcPct val="115000"/>
              </a:lnSpc>
              <a:spcBef>
                <a:spcPts val="0"/>
              </a:spcBef>
              <a:spcAft>
                <a:spcPts val="0"/>
              </a:spcAft>
              <a:buClr>
                <a:schemeClr val="accent1"/>
              </a:buClr>
              <a:buSzPts val="1300"/>
              <a:buFont typeface="Noto Sans Symbols"/>
              <a:buNone/>
            </a:pPr>
            <a:r>
              <a:t/>
            </a:r>
            <a:endParaRPr b="0" i="0" sz="1300" u="none" cap="none" strike="noStrike">
              <a:solidFill>
                <a:schemeClr val="accent1"/>
              </a:solidFill>
              <a:latin typeface="Lato"/>
              <a:ea typeface="Lato"/>
              <a:cs typeface="Lato"/>
              <a:sym typeface="Lato"/>
            </a:endParaRPr>
          </a:p>
        </p:txBody>
      </p:sp>
      <p:sp>
        <p:nvSpPr>
          <p:cNvPr id="169" name="Shape 169"/>
          <p:cNvSpPr txBox="1"/>
          <p:nvPr>
            <p:ph idx="4294967295" type="ctrTitle"/>
          </p:nvPr>
        </p:nvSpPr>
        <p:spPr>
          <a:xfrm>
            <a:off x="727650" y="530225"/>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30000"/>
              </a:lnSpc>
              <a:spcBef>
                <a:spcPts val="0"/>
              </a:spcBef>
              <a:spcAft>
                <a:spcPts val="0"/>
              </a:spcAft>
              <a:buClr>
                <a:schemeClr val="dk1"/>
              </a:buClr>
              <a:buSzPts val="1100"/>
              <a:buFont typeface="Arial"/>
              <a:buNone/>
            </a:pPr>
            <a:r>
              <a:rPr b="1" i="0" lang="en" sz="2400" u="none" cap="none" strike="noStrike">
                <a:solidFill>
                  <a:schemeClr val="dk2"/>
                </a:solidFill>
                <a:latin typeface="Georgia"/>
                <a:ea typeface="Georgia"/>
                <a:cs typeface="Georgia"/>
                <a:sym typeface="Georgia"/>
              </a:rPr>
              <a:t>UEFA Champions League knocko</a:t>
            </a:r>
            <a:r>
              <a:rPr b="1" i="0" lang="en" sz="2400" u="none" cap="none" strike="noStrike">
                <a:solidFill>
                  <a:schemeClr val="dk2"/>
                </a:solidFill>
                <a:latin typeface="Georgia"/>
                <a:ea typeface="Georgia"/>
                <a:cs typeface="Georgia"/>
                <a:sym typeface="Georgia"/>
              </a:rPr>
              <a:t>ut</a:t>
            </a:r>
            <a:endParaRPr b="1" i="0" sz="2400" u="none" cap="none" strike="noStrike">
              <a:solidFill>
                <a:schemeClr val="dk2"/>
              </a:solidFill>
              <a:latin typeface="Georgia"/>
              <a:ea typeface="Georgia"/>
              <a:cs typeface="Georgia"/>
              <a:sym typeface="Georgia"/>
            </a:endParaRPr>
          </a:p>
          <a:p>
            <a:pPr indent="0" lvl="0" marL="0" marR="0" rtl="0" algn="l">
              <a:lnSpc>
                <a:spcPct val="100000"/>
              </a:lnSpc>
              <a:spcBef>
                <a:spcPts val="600"/>
              </a:spcBef>
              <a:spcAft>
                <a:spcPts val="0"/>
              </a:spcAft>
              <a:buClr>
                <a:schemeClr val="dk2"/>
              </a:buClr>
              <a:buSzPts val="4200"/>
              <a:buFont typeface="Raleway"/>
              <a:buNone/>
            </a:pPr>
            <a:r>
              <a:t/>
            </a:r>
            <a:endParaRPr b="1" i="0" sz="2400" u="none" cap="none" strike="noStrike">
              <a:solidFill>
                <a:schemeClr val="dk2"/>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729450" y="535925"/>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b="1" i="0" lang="en" sz="2400" u="none" cap="none" strike="noStrike">
                <a:solidFill>
                  <a:schemeClr val="dk2"/>
                </a:solidFill>
                <a:latin typeface="Raleway"/>
                <a:ea typeface="Raleway"/>
                <a:cs typeface="Raleway"/>
                <a:sym typeface="Raleway"/>
              </a:rPr>
              <a:t>Compare with</a:t>
            </a:r>
            <a:r>
              <a:rPr lang="en" sz="2400"/>
              <a:t> O</a:t>
            </a:r>
            <a:r>
              <a:rPr b="1" i="0" lang="en" sz="2400" u="none" cap="none" strike="noStrike">
                <a:solidFill>
                  <a:schemeClr val="dk2"/>
                </a:solidFill>
                <a:latin typeface="Raleway"/>
                <a:ea typeface="Raleway"/>
                <a:cs typeface="Raleway"/>
                <a:sym typeface="Raleway"/>
              </a:rPr>
              <a:t>dds</a:t>
            </a:r>
            <a:br>
              <a:rPr b="1" i="0" lang="en" sz="2400" u="none" cap="none" strike="noStrike">
                <a:solidFill>
                  <a:schemeClr val="dk2"/>
                </a:solidFill>
                <a:latin typeface="Raleway"/>
                <a:ea typeface="Raleway"/>
                <a:cs typeface="Raleway"/>
                <a:sym typeface="Raleway"/>
              </a:rPr>
            </a:br>
            <a:endParaRPr b="1" i="0" sz="2600" u="none" cap="none" strike="noStrike">
              <a:solidFill>
                <a:schemeClr val="dk2"/>
              </a:solidFill>
              <a:latin typeface="Raleway"/>
              <a:ea typeface="Raleway"/>
              <a:cs typeface="Raleway"/>
              <a:sym typeface="Raleway"/>
            </a:endParaRPr>
          </a:p>
        </p:txBody>
      </p:sp>
      <p:sp>
        <p:nvSpPr>
          <p:cNvPr id="291" name="Shape 291"/>
          <p:cNvSpPr txBox="1"/>
          <p:nvPr>
            <p:ph idx="1" type="body"/>
          </p:nvPr>
        </p:nvSpPr>
        <p:spPr>
          <a:xfrm>
            <a:off x="729450" y="1399430"/>
            <a:ext cx="7688700" cy="2940545"/>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chemeClr val="accent1"/>
              </a:buClr>
              <a:buSzPts val="1300"/>
              <a:buFont typeface="Lato"/>
              <a:buNone/>
            </a:pPr>
            <a:r>
              <a:t/>
            </a:r>
            <a:endParaRPr sz="1200">
              <a:solidFill>
                <a:srgbClr val="1A1A1A"/>
              </a:solidFill>
              <a:highlight>
                <a:srgbClr val="FFFFFF"/>
              </a:highlight>
              <a:latin typeface="Microsoft Yahei"/>
              <a:ea typeface="Microsoft Yahei"/>
              <a:cs typeface="Microsoft Yahei"/>
              <a:sym typeface="Microsoft Yahei"/>
            </a:endParaRPr>
          </a:p>
          <a:p>
            <a:pPr indent="-228600" lvl="0" marL="457200" marR="0" rtl="0" algn="l">
              <a:lnSpc>
                <a:spcPct val="115000"/>
              </a:lnSpc>
              <a:spcBef>
                <a:spcPts val="0"/>
              </a:spcBef>
              <a:spcAft>
                <a:spcPts val="0"/>
              </a:spcAft>
              <a:buClr>
                <a:schemeClr val="accent1"/>
              </a:buClr>
              <a:buSzPts val="1300"/>
              <a:buFont typeface="Lato"/>
              <a:buNone/>
            </a:pPr>
            <a:r>
              <a:t/>
            </a:r>
            <a:endParaRPr sz="1200">
              <a:solidFill>
                <a:srgbClr val="1A1A1A"/>
              </a:solidFill>
              <a:highlight>
                <a:srgbClr val="FFFFFF"/>
              </a:highlight>
              <a:latin typeface="Microsoft Yahei"/>
              <a:ea typeface="Microsoft Yahei"/>
              <a:cs typeface="Microsoft Yahei"/>
              <a:sym typeface="Microsoft Yahei"/>
            </a:endParaRPr>
          </a:p>
          <a:p>
            <a:pPr indent="0" lvl="0" marL="228600" marR="0" rtl="0" algn="l">
              <a:lnSpc>
                <a:spcPct val="115000"/>
              </a:lnSpc>
              <a:spcBef>
                <a:spcPts val="0"/>
              </a:spcBef>
              <a:spcAft>
                <a:spcPts val="0"/>
              </a:spcAft>
              <a:buClr>
                <a:schemeClr val="accent1"/>
              </a:buClr>
              <a:buSzPts val="1300"/>
              <a:buFont typeface="Lato"/>
              <a:buNone/>
            </a:pPr>
            <a:r>
              <a:t/>
            </a:r>
            <a:endParaRPr sz="1200">
              <a:solidFill>
                <a:srgbClr val="1A1A1A"/>
              </a:solidFill>
              <a:highlight>
                <a:srgbClr val="FFFFFF"/>
              </a:highlight>
              <a:latin typeface="Microsoft Yahei"/>
              <a:ea typeface="Microsoft Yahei"/>
              <a:cs typeface="Microsoft Yahei"/>
              <a:sym typeface="Microsoft Yahei"/>
            </a:endParaRPr>
          </a:p>
        </p:txBody>
      </p:sp>
      <p:graphicFrame>
        <p:nvGraphicFramePr>
          <p:cNvPr id="292" name="Shape 292"/>
          <p:cNvGraphicFramePr/>
          <p:nvPr/>
        </p:nvGraphicFramePr>
        <p:xfrm>
          <a:off x="2232375" y="1120800"/>
          <a:ext cx="3000000" cy="3000000"/>
        </p:xfrm>
        <a:graphic>
          <a:graphicData uri="http://schemas.openxmlformats.org/drawingml/2006/table">
            <a:tbl>
              <a:tblPr>
                <a:noFill/>
                <a:tableStyleId>{338DD22D-AD4F-46D3-BFFC-1875EFAD7D30}</a:tableStyleId>
              </a:tblPr>
              <a:tblGrid>
                <a:gridCol w="2822775"/>
                <a:gridCol w="1697625"/>
              </a:tblGrid>
              <a:tr h="363825">
                <a:tc>
                  <a:txBody>
                    <a:bodyPr>
                      <a:noAutofit/>
                    </a:bodyPr>
                    <a:lstStyle/>
                    <a:p>
                      <a:pPr indent="0" lvl="0" marL="0" rtl="0">
                        <a:spcBef>
                          <a:spcPts val="0"/>
                        </a:spcBef>
                        <a:spcAft>
                          <a:spcPts val="0"/>
                        </a:spcAft>
                        <a:buNone/>
                      </a:pPr>
                      <a:r>
                        <a:rPr lang="en"/>
                        <a:t>Manchester City</a:t>
                      </a:r>
                      <a:endParaRPr/>
                    </a:p>
                  </a:txBody>
                  <a:tcPr marT="91425" marB="91425" marR="91425" marL="91425"/>
                </a:tc>
                <a:tc>
                  <a:txBody>
                    <a:bodyPr>
                      <a:noAutofit/>
                    </a:bodyPr>
                    <a:lstStyle/>
                    <a:p>
                      <a:pPr indent="0" lvl="0" marL="0" rtl="0">
                        <a:spcBef>
                          <a:spcPts val="0"/>
                        </a:spcBef>
                        <a:spcAft>
                          <a:spcPts val="0"/>
                        </a:spcAft>
                        <a:buNone/>
                      </a:pPr>
                      <a:r>
                        <a:rPr lang="en"/>
                        <a:t>1/4</a:t>
                      </a:r>
                      <a:endParaRPr/>
                    </a:p>
                  </a:txBody>
                  <a:tcPr marT="91425" marB="91425" marR="91425" marL="91425"/>
                </a:tc>
              </a:tr>
              <a:tr h="363825">
                <a:tc>
                  <a:txBody>
                    <a:bodyPr>
                      <a:noAutofit/>
                    </a:bodyPr>
                    <a:lstStyle/>
                    <a:p>
                      <a:pPr indent="0" lvl="0" marL="0" rtl="0">
                        <a:spcBef>
                          <a:spcPts val="0"/>
                        </a:spcBef>
                        <a:spcAft>
                          <a:spcPts val="0"/>
                        </a:spcAft>
                        <a:buNone/>
                      </a:pPr>
                      <a:r>
                        <a:rPr lang="en"/>
                        <a:t>Bayern Munich</a:t>
                      </a:r>
                      <a:endParaRPr/>
                    </a:p>
                  </a:txBody>
                  <a:tcPr marT="91425" marB="91425" marR="91425" marL="91425"/>
                </a:tc>
                <a:tc>
                  <a:txBody>
                    <a:bodyPr>
                      <a:noAutofit/>
                    </a:bodyPr>
                    <a:lstStyle/>
                    <a:p>
                      <a:pPr indent="0" lvl="0" marL="0" rtl="0">
                        <a:spcBef>
                          <a:spcPts val="0"/>
                        </a:spcBef>
                        <a:spcAft>
                          <a:spcPts val="0"/>
                        </a:spcAft>
                        <a:buNone/>
                      </a:pPr>
                      <a:r>
                        <a:rPr lang="en"/>
                        <a:t>1/5.5</a:t>
                      </a:r>
                      <a:endParaRPr/>
                    </a:p>
                  </a:txBody>
                  <a:tcPr marT="91425" marB="91425" marR="91425" marL="91425"/>
                </a:tc>
              </a:tr>
              <a:tr h="363825">
                <a:tc>
                  <a:txBody>
                    <a:bodyPr>
                      <a:noAutofit/>
                    </a:bodyPr>
                    <a:lstStyle/>
                    <a:p>
                      <a:pPr indent="0" lvl="0" marL="0" rtl="0">
                        <a:spcBef>
                          <a:spcPts val="0"/>
                        </a:spcBef>
                        <a:spcAft>
                          <a:spcPts val="0"/>
                        </a:spcAft>
                        <a:buNone/>
                      </a:pPr>
                      <a:r>
                        <a:rPr lang="en"/>
                        <a:t>Paris Saint-Germain</a:t>
                      </a:r>
                      <a:endParaRPr/>
                    </a:p>
                  </a:txBody>
                  <a:tcPr marT="91425" marB="91425" marR="91425" marL="91425"/>
                </a:tc>
                <a:tc>
                  <a:txBody>
                    <a:bodyPr>
                      <a:noAutofit/>
                    </a:bodyPr>
                    <a:lstStyle/>
                    <a:p>
                      <a:pPr indent="0" lvl="0" marL="0" rtl="0">
                        <a:spcBef>
                          <a:spcPts val="0"/>
                        </a:spcBef>
                        <a:spcAft>
                          <a:spcPts val="0"/>
                        </a:spcAft>
                        <a:buNone/>
                      </a:pPr>
                      <a:r>
                        <a:rPr lang="en"/>
                        <a:t>1/6</a:t>
                      </a:r>
                      <a:endParaRPr/>
                    </a:p>
                  </a:txBody>
                  <a:tcPr marT="91425" marB="91425" marR="91425" marL="91425"/>
                </a:tc>
              </a:tr>
              <a:tr h="363825">
                <a:tc>
                  <a:txBody>
                    <a:bodyPr>
                      <a:noAutofit/>
                    </a:bodyPr>
                    <a:lstStyle/>
                    <a:p>
                      <a:pPr indent="0" lvl="0" marL="0" rtl="0">
                        <a:spcBef>
                          <a:spcPts val="0"/>
                        </a:spcBef>
                        <a:spcAft>
                          <a:spcPts val="0"/>
                        </a:spcAft>
                        <a:buNone/>
                      </a:pPr>
                      <a:r>
                        <a:rPr lang="en"/>
                        <a:t>Barcelona</a:t>
                      </a:r>
                      <a:endParaRPr/>
                    </a:p>
                  </a:txBody>
                  <a:tcPr marT="91425" marB="91425" marR="91425" marL="91425"/>
                </a:tc>
                <a:tc>
                  <a:txBody>
                    <a:bodyPr>
                      <a:noAutofit/>
                    </a:bodyPr>
                    <a:lstStyle/>
                    <a:p>
                      <a:pPr indent="0" lvl="0" marL="0" rtl="0">
                        <a:spcBef>
                          <a:spcPts val="0"/>
                        </a:spcBef>
                        <a:spcAft>
                          <a:spcPts val="0"/>
                        </a:spcAft>
                        <a:buNone/>
                      </a:pPr>
                      <a:r>
                        <a:rPr lang="en"/>
                        <a:t>1/8.5</a:t>
                      </a:r>
                      <a:endParaRPr/>
                    </a:p>
                  </a:txBody>
                  <a:tcPr marT="91425" marB="91425" marR="91425" marL="91425"/>
                </a:tc>
              </a:tr>
              <a:tr h="363825">
                <a:tc>
                  <a:txBody>
                    <a:bodyPr>
                      <a:noAutofit/>
                    </a:bodyPr>
                    <a:lstStyle/>
                    <a:p>
                      <a:pPr indent="0" lvl="0" marL="0" rtl="0">
                        <a:spcBef>
                          <a:spcPts val="0"/>
                        </a:spcBef>
                        <a:spcAft>
                          <a:spcPts val="0"/>
                        </a:spcAft>
                        <a:buNone/>
                      </a:pPr>
                      <a:r>
                        <a:rPr lang="en"/>
                        <a:t>Real Madrid</a:t>
                      </a:r>
                      <a:endParaRPr/>
                    </a:p>
                  </a:txBody>
                  <a:tcPr marT="91425" marB="91425" marR="91425" marL="91425"/>
                </a:tc>
                <a:tc>
                  <a:txBody>
                    <a:bodyPr>
                      <a:noAutofit/>
                    </a:bodyPr>
                    <a:lstStyle/>
                    <a:p>
                      <a:pPr indent="0" lvl="0" marL="0" rtl="0">
                        <a:spcBef>
                          <a:spcPts val="0"/>
                        </a:spcBef>
                        <a:spcAft>
                          <a:spcPts val="0"/>
                        </a:spcAft>
                        <a:buNone/>
                      </a:pPr>
                      <a:r>
                        <a:rPr lang="en"/>
                        <a:t>1/9</a:t>
                      </a:r>
                      <a:endParaRPr/>
                    </a:p>
                  </a:txBody>
                  <a:tcPr marT="91425" marB="91425" marR="91425" marL="91425"/>
                </a:tc>
              </a:tr>
              <a:tr h="363825">
                <a:tc>
                  <a:txBody>
                    <a:bodyPr>
                      <a:noAutofit/>
                    </a:bodyPr>
                    <a:lstStyle/>
                    <a:p>
                      <a:pPr indent="0" lvl="0" marL="0" rtl="0">
                        <a:spcBef>
                          <a:spcPts val="0"/>
                        </a:spcBef>
                        <a:spcAft>
                          <a:spcPts val="0"/>
                        </a:spcAft>
                        <a:buNone/>
                      </a:pPr>
                      <a:r>
                        <a:rPr lang="en"/>
                        <a:t>Liverpool</a:t>
                      </a:r>
                      <a:endParaRPr/>
                    </a:p>
                  </a:txBody>
                  <a:tcPr marT="91425" marB="91425" marR="91425" marL="91425"/>
                </a:tc>
                <a:tc>
                  <a:txBody>
                    <a:bodyPr>
                      <a:noAutofit/>
                    </a:bodyPr>
                    <a:lstStyle/>
                    <a:p>
                      <a:pPr indent="0" lvl="0" marL="0" rtl="0">
                        <a:spcBef>
                          <a:spcPts val="0"/>
                        </a:spcBef>
                        <a:spcAft>
                          <a:spcPts val="0"/>
                        </a:spcAft>
                        <a:buNone/>
                      </a:pPr>
                      <a:r>
                        <a:rPr lang="en"/>
                        <a:t>1/15</a:t>
                      </a:r>
                      <a:endParaRPr/>
                    </a:p>
                  </a:txBody>
                  <a:tcPr marT="91425" marB="91425" marR="91425" marL="91425"/>
                </a:tc>
              </a:tr>
              <a:tr h="363825">
                <a:tc>
                  <a:txBody>
                    <a:bodyPr>
                      <a:noAutofit/>
                    </a:bodyPr>
                    <a:lstStyle/>
                    <a:p>
                      <a:pPr indent="0" lvl="0" marL="0" rtl="0">
                        <a:spcBef>
                          <a:spcPts val="0"/>
                        </a:spcBef>
                        <a:spcAft>
                          <a:spcPts val="0"/>
                        </a:spcAft>
                        <a:buNone/>
                      </a:pPr>
                      <a:r>
                        <a:rPr lang="en"/>
                        <a:t>Manchester United</a:t>
                      </a:r>
                      <a:endParaRPr/>
                    </a:p>
                  </a:txBody>
                  <a:tcPr marT="91425" marB="91425" marR="91425" marL="91425"/>
                </a:tc>
                <a:tc>
                  <a:txBody>
                    <a:bodyPr>
                      <a:noAutofit/>
                    </a:bodyPr>
                    <a:lstStyle/>
                    <a:p>
                      <a:pPr indent="0" lvl="0" marL="0" rtl="0">
                        <a:spcBef>
                          <a:spcPts val="0"/>
                        </a:spcBef>
                        <a:spcAft>
                          <a:spcPts val="0"/>
                        </a:spcAft>
                        <a:buNone/>
                      </a:pPr>
                      <a:r>
                        <a:rPr lang="en"/>
                        <a:t>1/15</a:t>
                      </a:r>
                      <a:endParaRPr/>
                    </a:p>
                  </a:txBody>
                  <a:tcPr marT="91425" marB="91425" marR="91425" marL="91425"/>
                </a:tc>
              </a:tr>
              <a:tr h="363825">
                <a:tc>
                  <a:txBody>
                    <a:bodyPr>
                      <a:noAutofit/>
                    </a:bodyPr>
                    <a:lstStyle/>
                    <a:p>
                      <a:pPr indent="0" lvl="0" marL="0" rtl="0">
                        <a:spcBef>
                          <a:spcPts val="0"/>
                        </a:spcBef>
                        <a:spcAft>
                          <a:spcPts val="0"/>
                        </a:spcAft>
                        <a:buNone/>
                      </a:pPr>
                      <a:r>
                        <a:rPr lang="en"/>
                        <a:t>Juventus</a:t>
                      </a:r>
                      <a:endParaRPr/>
                    </a:p>
                  </a:txBody>
                  <a:tcPr marT="91425" marB="91425" marR="91425" marL="91425"/>
                </a:tc>
                <a:tc>
                  <a:txBody>
                    <a:bodyPr>
                      <a:noAutofit/>
                    </a:bodyPr>
                    <a:lstStyle/>
                    <a:p>
                      <a:pPr indent="0" lvl="0" marL="0" rtl="0">
                        <a:spcBef>
                          <a:spcPts val="0"/>
                        </a:spcBef>
                        <a:spcAft>
                          <a:spcPts val="0"/>
                        </a:spcAft>
                        <a:buNone/>
                      </a:pPr>
                      <a:r>
                        <a:rPr lang="en"/>
                        <a:t>1/17</a:t>
                      </a:r>
                      <a:endParaRPr/>
                    </a:p>
                  </a:txBody>
                  <a:tcPr marT="91425" marB="91425" marR="91425" marL="91425"/>
                </a:tc>
              </a:tr>
              <a:tr h="363825">
                <a:tc>
                  <a:txBody>
                    <a:bodyPr>
                      <a:noAutofit/>
                    </a:bodyPr>
                    <a:lstStyle/>
                    <a:p>
                      <a:pPr indent="0" lvl="0" marL="0" rtl="0">
                        <a:spcBef>
                          <a:spcPts val="0"/>
                        </a:spcBef>
                        <a:spcAft>
                          <a:spcPts val="0"/>
                        </a:spcAft>
                        <a:buNone/>
                      </a:pPr>
                      <a:r>
                        <a:rPr lang="en"/>
                        <a:t>Tottenham Hotspur</a:t>
                      </a:r>
                      <a:endParaRPr/>
                    </a:p>
                  </a:txBody>
                  <a:tcPr marT="91425" marB="91425" marR="91425" marL="91425"/>
                </a:tc>
                <a:tc>
                  <a:txBody>
                    <a:bodyPr>
                      <a:noAutofit/>
                    </a:bodyPr>
                    <a:lstStyle/>
                    <a:p>
                      <a:pPr indent="0" lvl="0" marL="0" rtl="0">
                        <a:spcBef>
                          <a:spcPts val="0"/>
                        </a:spcBef>
                        <a:spcAft>
                          <a:spcPts val="0"/>
                        </a:spcAft>
                        <a:buNone/>
                      </a:pPr>
                      <a:r>
                        <a:rPr lang="en"/>
                        <a:t>1/28</a:t>
                      </a:r>
                      <a:endParaRPr/>
                    </a:p>
                  </a:txBody>
                  <a:tcPr marT="91425" marB="91425" marR="91425" marL="91425"/>
                </a:tc>
              </a:tr>
              <a:tr h="363825">
                <a:tc>
                  <a:txBody>
                    <a:bodyPr>
                      <a:noAutofit/>
                    </a:bodyPr>
                    <a:lstStyle/>
                    <a:p>
                      <a:pPr indent="0" lvl="0" marL="0" rtl="0">
                        <a:spcBef>
                          <a:spcPts val="0"/>
                        </a:spcBef>
                        <a:spcAft>
                          <a:spcPts val="0"/>
                        </a:spcAft>
                        <a:buNone/>
                      </a:pPr>
                      <a:r>
                        <a:rPr lang="en"/>
                        <a:t>Chelsea</a:t>
                      </a:r>
                      <a:endParaRPr/>
                    </a:p>
                  </a:txBody>
                  <a:tcPr marT="91425" marB="91425" marR="91425" marL="91425"/>
                </a:tc>
                <a:tc>
                  <a:txBody>
                    <a:bodyPr>
                      <a:noAutofit/>
                    </a:bodyPr>
                    <a:lstStyle/>
                    <a:p>
                      <a:pPr indent="0" lvl="0" marL="0" rtl="0">
                        <a:spcBef>
                          <a:spcPts val="0"/>
                        </a:spcBef>
                        <a:spcAft>
                          <a:spcPts val="0"/>
                        </a:spcAft>
                        <a:buNone/>
                      </a:pPr>
                      <a:r>
                        <a:rPr lang="en"/>
                        <a:t>1/34</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665840" y="469650"/>
            <a:ext cx="7688700" cy="59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lang="en" sz="2400"/>
              <a:t>W</a:t>
            </a:r>
            <a:r>
              <a:rPr b="1" i="0" lang="en" sz="2400" u="none" cap="none" strike="noStrike">
                <a:solidFill>
                  <a:schemeClr val="dk2"/>
                </a:solidFill>
                <a:latin typeface="Raleway"/>
                <a:ea typeface="Raleway"/>
                <a:cs typeface="Raleway"/>
                <a:sym typeface="Raleway"/>
              </a:rPr>
              <a:t>ith past results</a:t>
            </a:r>
            <a:r>
              <a:rPr lang="en" sz="2400"/>
              <a:t>, 2016 - 2017?</a:t>
            </a:r>
            <a:br>
              <a:rPr b="1" i="0" lang="en" sz="2400" u="none" cap="none" strike="noStrike">
                <a:solidFill>
                  <a:schemeClr val="dk2"/>
                </a:solidFill>
                <a:latin typeface="Raleway"/>
                <a:ea typeface="Raleway"/>
                <a:cs typeface="Raleway"/>
                <a:sym typeface="Raleway"/>
              </a:rPr>
            </a:br>
            <a:endParaRPr b="1" i="0" sz="2600" u="none" cap="none" strike="noStrike">
              <a:solidFill>
                <a:schemeClr val="dk2"/>
              </a:solidFill>
              <a:latin typeface="Raleway"/>
              <a:ea typeface="Raleway"/>
              <a:cs typeface="Raleway"/>
              <a:sym typeface="Raleway"/>
            </a:endParaRPr>
          </a:p>
        </p:txBody>
      </p:sp>
      <p:sp>
        <p:nvSpPr>
          <p:cNvPr id="298" name="Shape 298"/>
          <p:cNvSpPr txBox="1"/>
          <p:nvPr/>
        </p:nvSpPr>
        <p:spPr>
          <a:xfrm>
            <a:off x="409950" y="4292900"/>
            <a:ext cx="8200500" cy="677700"/>
          </a:xfrm>
          <a:prstGeom prst="rect">
            <a:avLst/>
          </a:prstGeom>
          <a:noFill/>
          <a:ln>
            <a:noFill/>
          </a:ln>
        </p:spPr>
        <p:txBody>
          <a:bodyPr anchorCtr="0" anchor="t" bIns="91425" lIns="91425" spcFirstLastPara="1" rIns="91425" wrap="square" tIns="91425">
            <a:noAutofit/>
          </a:bodyPr>
          <a:lstStyle/>
          <a:p>
            <a:pPr indent="457200" lvl="0" marL="1828800">
              <a:spcBef>
                <a:spcPts val="0"/>
              </a:spcBef>
              <a:spcAft>
                <a:spcPts val="0"/>
              </a:spcAft>
              <a:buNone/>
            </a:pPr>
            <a:r>
              <a:rPr b="1" lang="en" sz="1800">
                <a:solidFill>
                  <a:srgbClr val="FF0000"/>
                </a:solidFill>
              </a:rPr>
              <a:t>Inside Sport?   		Go to see FBI….</a:t>
            </a:r>
            <a:endParaRPr b="1" sz="1800">
              <a:solidFill>
                <a:srgbClr val="FF0000"/>
              </a:solidFill>
            </a:endParaRPr>
          </a:p>
        </p:txBody>
      </p:sp>
      <p:pic>
        <p:nvPicPr>
          <p:cNvPr id="299" name="Shape 299"/>
          <p:cNvPicPr preferRelativeResize="0"/>
          <p:nvPr/>
        </p:nvPicPr>
        <p:blipFill>
          <a:blip r:embed="rId3">
            <a:alphaModFix/>
          </a:blip>
          <a:stretch>
            <a:fillRect/>
          </a:stretch>
        </p:blipFill>
        <p:spPr>
          <a:xfrm>
            <a:off x="152400" y="1215150"/>
            <a:ext cx="8839199" cy="3077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pic>
        <p:nvPicPr>
          <p:cNvPr id="304" name="Shape 304"/>
          <p:cNvPicPr preferRelativeResize="0"/>
          <p:nvPr/>
        </p:nvPicPr>
        <p:blipFill>
          <a:blip r:embed="rId3">
            <a:alphaModFix/>
          </a:blip>
          <a:stretch>
            <a:fillRect/>
          </a:stretch>
        </p:blipFill>
        <p:spPr>
          <a:xfrm>
            <a:off x="1369300" y="467800"/>
            <a:ext cx="6405401" cy="3065825"/>
          </a:xfrm>
          <a:prstGeom prst="rect">
            <a:avLst/>
          </a:prstGeom>
          <a:noFill/>
          <a:ln>
            <a:noFill/>
          </a:ln>
        </p:spPr>
      </p:pic>
      <p:sp>
        <p:nvSpPr>
          <p:cNvPr id="305" name="Shape 305"/>
          <p:cNvSpPr txBox="1"/>
          <p:nvPr>
            <p:ph idx="4294967295" type="body"/>
          </p:nvPr>
        </p:nvSpPr>
        <p:spPr>
          <a:xfrm>
            <a:off x="1012700" y="3711800"/>
            <a:ext cx="6762000" cy="1352100"/>
          </a:xfrm>
          <a:prstGeom prst="rect">
            <a:avLst/>
          </a:prstGeom>
          <a:noFill/>
          <a:ln>
            <a:noFill/>
          </a:ln>
        </p:spPr>
        <p:txBody>
          <a:bodyPr anchorCtr="0" anchor="t" bIns="91425" lIns="91425" spcFirstLastPara="1" rIns="91425" wrap="square" tIns="91425">
            <a:noAutofit/>
          </a:bodyPr>
          <a:lstStyle/>
          <a:p>
            <a:pPr indent="0" lvl="0" marL="146050" marR="0" rtl="0" algn="ctr">
              <a:lnSpc>
                <a:spcPct val="115000"/>
              </a:lnSpc>
              <a:spcBef>
                <a:spcPts val="0"/>
              </a:spcBef>
              <a:spcAft>
                <a:spcPts val="0"/>
              </a:spcAft>
              <a:buClr>
                <a:schemeClr val="accent1"/>
              </a:buClr>
              <a:buSzPts val="1300"/>
              <a:buFont typeface="Lato"/>
              <a:buNone/>
            </a:pPr>
            <a:r>
              <a:rPr b="0" i="0" lang="en" sz="6000" u="none" cap="none" strike="noStrike">
                <a:solidFill>
                  <a:schemeClr val="accent1"/>
                </a:solidFill>
                <a:latin typeface="Lato"/>
                <a:ea typeface="Lato"/>
                <a:cs typeface="Lato"/>
                <a:sym typeface="Lato"/>
              </a:rPr>
              <a:t>Q</a:t>
            </a:r>
            <a:r>
              <a:rPr lang="en" sz="6000"/>
              <a:t>&amp;A</a:t>
            </a:r>
            <a:endParaRPr sz="6000"/>
          </a:p>
          <a:p>
            <a:pPr indent="-228600" lvl="0" marL="457200" marR="0" rtl="0" algn="l">
              <a:lnSpc>
                <a:spcPct val="115000"/>
              </a:lnSpc>
              <a:spcBef>
                <a:spcPts val="0"/>
              </a:spcBef>
              <a:spcAft>
                <a:spcPts val="0"/>
              </a:spcAft>
              <a:buClr>
                <a:schemeClr val="accent1"/>
              </a:buClr>
              <a:buSzPts val="1300"/>
              <a:buFont typeface="Lato"/>
              <a:buNone/>
            </a:pPr>
            <a:r>
              <a:t/>
            </a:r>
            <a:endParaRPr b="0" i="0" sz="6000" u="none" cap="none" strike="noStrike">
              <a:solidFill>
                <a:schemeClr val="accen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b="1" i="0" lang="en" sz="2600" u="none" cap="none" strike="noStrike">
                <a:solidFill>
                  <a:schemeClr val="dk2"/>
                </a:solidFill>
                <a:latin typeface="Raleway"/>
                <a:ea typeface="Raleway"/>
                <a:cs typeface="Raleway"/>
                <a:sym typeface="Raleway"/>
              </a:rPr>
              <a:t>Reference</a:t>
            </a:r>
            <a:endParaRPr b="1" i="0" sz="2600" u="none" cap="none" strike="noStrike">
              <a:solidFill>
                <a:schemeClr val="dk2"/>
              </a:solidFill>
              <a:latin typeface="Raleway"/>
              <a:ea typeface="Raleway"/>
              <a:cs typeface="Raleway"/>
              <a:sym typeface="Raleway"/>
            </a:endParaRPr>
          </a:p>
        </p:txBody>
      </p:sp>
      <p:sp>
        <p:nvSpPr>
          <p:cNvPr id="311" name="Shape 31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1"/>
              </a:buClr>
              <a:buSzPts val="1300"/>
              <a:buFont typeface="Lato"/>
              <a:buNone/>
            </a:pPr>
            <a:r>
              <a:rPr b="1" i="0" lang="en" sz="1200" u="none" cap="none" strike="noStrike">
                <a:solidFill>
                  <a:srgbClr val="1A1A1A"/>
                </a:solidFill>
                <a:latin typeface="Raleway"/>
                <a:ea typeface="Raleway"/>
                <a:cs typeface="Raleway"/>
                <a:sym typeface="Raleway"/>
              </a:rPr>
              <a:t>https://en.wikipedia.org/wiki/2015%E2%80%9316_UEFA_Champions_League_knockout_phase</a:t>
            </a:r>
            <a:endParaRPr b="0" i="0" sz="1200" u="none" cap="none" strike="noStrike">
              <a:solidFill>
                <a:schemeClr val="accent1"/>
              </a:solidFill>
              <a:latin typeface="Lato"/>
              <a:ea typeface="Lato"/>
              <a:cs typeface="Lato"/>
              <a:sym typeface="Lato"/>
            </a:endParaRPr>
          </a:p>
          <a:p>
            <a:pPr indent="0" lvl="0" marL="0" marR="0" rtl="0" algn="l">
              <a:lnSpc>
                <a:spcPct val="115000"/>
              </a:lnSpc>
              <a:spcBef>
                <a:spcPts val="1600"/>
              </a:spcBef>
              <a:spcAft>
                <a:spcPts val="0"/>
              </a:spcAft>
              <a:buClr>
                <a:schemeClr val="accent1"/>
              </a:buClr>
              <a:buSzPts val="1300"/>
              <a:buFont typeface="Lato"/>
              <a:buNone/>
            </a:pPr>
            <a:r>
              <a:rPr b="1" i="0" lang="en" sz="1200" u="sng" cap="none" strike="noStrike">
                <a:solidFill>
                  <a:schemeClr val="hlink"/>
                </a:solidFill>
                <a:latin typeface="Raleway"/>
                <a:ea typeface="Raleway"/>
                <a:cs typeface="Raleway"/>
                <a:sym typeface="Raleway"/>
                <a:hlinkClick r:id="rId3"/>
              </a:rPr>
              <a:t>https://en.wikipedia.org/wiki/2016%E2%80%9317_UEFA_Champions_League_knockout_phase</a:t>
            </a:r>
            <a:endParaRPr b="1" i="0" sz="1200" u="none" cap="none" strike="noStrike">
              <a:solidFill>
                <a:srgbClr val="1A1A1A"/>
              </a:solidFill>
              <a:latin typeface="Raleway"/>
              <a:ea typeface="Raleway"/>
              <a:cs typeface="Raleway"/>
              <a:sym typeface="Raleway"/>
            </a:endParaRPr>
          </a:p>
          <a:p>
            <a:pPr indent="0" lvl="0" marL="0" marR="0" rtl="0" algn="l">
              <a:lnSpc>
                <a:spcPct val="115000"/>
              </a:lnSpc>
              <a:spcBef>
                <a:spcPts val="1600"/>
              </a:spcBef>
              <a:spcAft>
                <a:spcPts val="0"/>
              </a:spcAft>
              <a:buClr>
                <a:schemeClr val="accent1"/>
              </a:buClr>
              <a:buSzPts val="1300"/>
              <a:buFont typeface="Lato"/>
              <a:buNone/>
            </a:pPr>
            <a:r>
              <a:rPr b="1" i="0" lang="en" sz="1200" u="sng" cap="none" strike="noStrike">
                <a:solidFill>
                  <a:schemeClr val="hlink"/>
                </a:solidFill>
                <a:latin typeface="Raleway"/>
                <a:ea typeface="Raleway"/>
                <a:cs typeface="Raleway"/>
                <a:sym typeface="Raleway"/>
                <a:hlinkClick r:id="rId4"/>
              </a:rPr>
              <a:t>https://en.wikipedia.org/wiki/2017%E2%80%9318_UEFA_Champions_League_knockout_phase</a:t>
            </a:r>
            <a:endParaRPr b="1" sz="1200">
              <a:solidFill>
                <a:srgbClr val="1A1A1A"/>
              </a:solidFill>
              <a:latin typeface="Raleway"/>
              <a:ea typeface="Raleway"/>
              <a:cs typeface="Raleway"/>
              <a:sym typeface="Raleway"/>
            </a:endParaRPr>
          </a:p>
          <a:p>
            <a:pPr indent="0" lvl="0" marL="0" marR="0" rtl="0" algn="l">
              <a:lnSpc>
                <a:spcPct val="115000"/>
              </a:lnSpc>
              <a:spcBef>
                <a:spcPts val="1600"/>
              </a:spcBef>
              <a:spcAft>
                <a:spcPts val="0"/>
              </a:spcAft>
              <a:buClr>
                <a:schemeClr val="accent1"/>
              </a:buClr>
              <a:buSzPts val="1300"/>
              <a:buFont typeface="Lato"/>
              <a:buNone/>
            </a:pPr>
            <a:r>
              <a:rPr b="1" lang="en" sz="1200">
                <a:solidFill>
                  <a:srgbClr val="1A1A1A"/>
                </a:solidFill>
                <a:latin typeface="Raleway"/>
                <a:ea typeface="Raleway"/>
                <a:cs typeface="Raleway"/>
                <a:sym typeface="Raleway"/>
              </a:rPr>
              <a:t>https://thesefootballtimes.co/2018/01/03/your-guide-to-the-champions-league-knockout-stages/</a:t>
            </a:r>
            <a:endParaRPr b="1" sz="1200">
              <a:solidFill>
                <a:srgbClr val="1A1A1A"/>
              </a:solidFill>
              <a:latin typeface="Raleway"/>
              <a:ea typeface="Raleway"/>
              <a:cs typeface="Raleway"/>
              <a:sym typeface="Raleway"/>
            </a:endParaRPr>
          </a:p>
          <a:p>
            <a:pPr indent="0" lvl="0" marL="0" marR="0" rtl="0" algn="l">
              <a:lnSpc>
                <a:spcPct val="115000"/>
              </a:lnSpc>
              <a:spcBef>
                <a:spcPts val="1600"/>
              </a:spcBef>
              <a:spcAft>
                <a:spcPts val="1600"/>
              </a:spcAft>
              <a:buClr>
                <a:schemeClr val="accent1"/>
              </a:buClr>
              <a:buSzPts val="1300"/>
              <a:buFont typeface="Lato"/>
              <a:buNone/>
            </a:pPr>
            <a:r>
              <a:t/>
            </a:r>
            <a:endParaRPr b="1" sz="1200">
              <a:solidFill>
                <a:srgbClr val="1A1A1A"/>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785110" y="535925"/>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b="1" i="0" lang="en" sz="2400" u="none" cap="none" strike="noStrike">
                <a:solidFill>
                  <a:schemeClr val="dk2"/>
                </a:solidFill>
                <a:latin typeface="Raleway"/>
                <a:ea typeface="Raleway"/>
                <a:cs typeface="Raleway"/>
                <a:sym typeface="Raleway"/>
              </a:rPr>
              <a:t>Background</a:t>
            </a:r>
            <a:br>
              <a:rPr b="1" i="0" lang="en" sz="2400" u="none" cap="none" strike="noStrike">
                <a:solidFill>
                  <a:schemeClr val="dk2"/>
                </a:solidFill>
                <a:latin typeface="Raleway"/>
                <a:ea typeface="Raleway"/>
                <a:cs typeface="Raleway"/>
                <a:sym typeface="Raleway"/>
              </a:rPr>
            </a:br>
            <a:endParaRPr b="1" i="0" sz="2400" u="none" cap="none" strike="noStrike">
              <a:solidFill>
                <a:schemeClr val="dk2"/>
              </a:solidFill>
              <a:latin typeface="Raleway"/>
              <a:ea typeface="Raleway"/>
              <a:cs typeface="Raleway"/>
              <a:sym typeface="Raleway"/>
            </a:endParaRPr>
          </a:p>
        </p:txBody>
      </p:sp>
      <p:sp>
        <p:nvSpPr>
          <p:cNvPr id="175" name="Shape 175"/>
          <p:cNvSpPr txBox="1"/>
          <p:nvPr>
            <p:ph idx="1" type="body"/>
          </p:nvPr>
        </p:nvSpPr>
        <p:spPr>
          <a:xfrm>
            <a:off x="727650" y="1314223"/>
            <a:ext cx="7688700" cy="3298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The 2017 – 2018 UEFA Champions League Knockout phase began on 13 February and will end on 26 May 2018 with the final at the NSC Olimpiyskiy Stadium in Kiev, Ukraine, to decide the champions of the 2017 – 2018 UEFA Champions League. A total of 16 teams compete in Knockout phase.</a:t>
            </a:r>
            <a:endParaRPr b="0" i="0" sz="1800" u="none" cap="none" strike="noStrike">
              <a:solidFill>
                <a:srgbClr val="000000"/>
              </a:solidFill>
              <a:latin typeface="Lato"/>
              <a:ea typeface="Lato"/>
              <a:cs typeface="Lato"/>
              <a:sym typeface="Lato"/>
            </a:endParaRPr>
          </a:p>
          <a:p>
            <a:pPr indent="-342900" lvl="0" marL="457200" rtl="0">
              <a:spcBef>
                <a:spcPts val="0"/>
              </a:spcBef>
              <a:spcAft>
                <a:spcPts val="0"/>
              </a:spcAft>
              <a:buClr>
                <a:srgbClr val="000000"/>
              </a:buClr>
              <a:buSzPts val="1800"/>
              <a:buFont typeface="Lato"/>
              <a:buChar char="●"/>
            </a:pPr>
            <a:r>
              <a:rPr lang="en" sz="1800">
                <a:solidFill>
                  <a:srgbClr val="000000"/>
                </a:solidFill>
                <a:latin typeface="Arial"/>
                <a:ea typeface="Arial"/>
                <a:cs typeface="Arial"/>
                <a:sym typeface="Arial"/>
              </a:rPr>
              <a:t>Group Matches  4*8</a:t>
            </a:r>
            <a:endParaRPr sz="1800">
              <a:solidFill>
                <a:srgbClr val="000000"/>
              </a:solidFill>
              <a:latin typeface="Arial"/>
              <a:ea typeface="Arial"/>
              <a:cs typeface="Arial"/>
              <a:sym typeface="Arial"/>
            </a:endParaRPr>
          </a:p>
          <a:p>
            <a:pPr indent="-342900" lvl="0" marL="457200" rtl="0">
              <a:spcBef>
                <a:spcPts val="0"/>
              </a:spcBef>
              <a:spcAft>
                <a:spcPts val="0"/>
              </a:spcAft>
              <a:buClr>
                <a:srgbClr val="000000"/>
              </a:buClr>
              <a:buSzPts val="1800"/>
              <a:buFont typeface="Lato"/>
              <a:buChar char="●"/>
            </a:pPr>
            <a:r>
              <a:rPr lang="en" sz="1800">
                <a:solidFill>
                  <a:srgbClr val="000000"/>
                </a:solidFill>
                <a:latin typeface="Arial"/>
                <a:ea typeface="Arial"/>
                <a:cs typeface="Arial"/>
                <a:sym typeface="Arial"/>
              </a:rPr>
              <a:t>Tournament   16 → 8 → 4 → 2→ 1</a:t>
            </a:r>
            <a:endParaRPr sz="1800">
              <a:solidFill>
                <a:srgbClr val="000000"/>
              </a:solidFill>
            </a:endParaRPr>
          </a:p>
          <a:p>
            <a:pPr indent="-342900" lvl="0" marL="457200" marR="0" rtl="0" algn="l">
              <a:lnSpc>
                <a:spcPct val="115000"/>
              </a:lnSpc>
              <a:spcBef>
                <a:spcPts val="0"/>
              </a:spcBef>
              <a:spcAft>
                <a:spcPts val="0"/>
              </a:spcAft>
              <a:buClr>
                <a:srgbClr val="000000"/>
              </a:buClr>
              <a:buSzPts val="1800"/>
              <a:buFont typeface="Lato"/>
              <a:buChar char="●"/>
            </a:pPr>
            <a:r>
              <a:t/>
            </a:r>
            <a:endParaRPr sz="1800">
              <a:solidFill>
                <a:srgbClr val="000000"/>
              </a:solidFill>
            </a:endParaRPr>
          </a:p>
          <a:p>
            <a:pPr indent="0" lvl="0" marL="0" marR="0" rtl="0" algn="l">
              <a:lnSpc>
                <a:spcPct val="115000"/>
              </a:lnSpc>
              <a:spcBef>
                <a:spcPts val="0"/>
              </a:spcBef>
              <a:spcAft>
                <a:spcPts val="0"/>
              </a:spcAft>
              <a:buNone/>
            </a:pPr>
            <a:r>
              <a:t/>
            </a:r>
            <a:endParaRPr sz="1800">
              <a:solidFill>
                <a:srgbClr val="000000"/>
              </a:solidFill>
            </a:endParaRPr>
          </a:p>
          <a:p>
            <a:pPr indent="0" lvl="0" marL="0" marR="0" rtl="0" algn="l">
              <a:lnSpc>
                <a:spcPct val="115000"/>
              </a:lnSpc>
              <a:spcBef>
                <a:spcPts val="0"/>
              </a:spcBef>
              <a:spcAft>
                <a:spcPts val="0"/>
              </a:spcAft>
              <a:buNone/>
            </a:pPr>
            <a:r>
              <a:t/>
            </a:r>
            <a:endParaRPr sz="1800">
              <a:solidFill>
                <a:srgbClr val="000000"/>
              </a:solidFill>
            </a:endParaRPr>
          </a:p>
          <a:p>
            <a:pPr indent="0" lvl="0" marL="0" marR="0" rtl="0" algn="l">
              <a:lnSpc>
                <a:spcPct val="115000"/>
              </a:lnSpc>
              <a:spcBef>
                <a:spcPts val="0"/>
              </a:spcBef>
              <a:spcAft>
                <a:spcPts val="0"/>
              </a:spcAft>
              <a:buNone/>
            </a:pPr>
            <a:r>
              <a:t/>
            </a:r>
            <a:endParaRPr b="0" i="0" sz="1300" u="none" cap="none" strike="noStrike">
              <a:solidFill>
                <a:schemeClr val="accent1"/>
              </a:solidFill>
              <a:latin typeface="Lato"/>
              <a:ea typeface="Lato"/>
              <a:cs typeface="Lato"/>
              <a:sym typeface="Lato"/>
            </a:endParaRPr>
          </a:p>
        </p:txBody>
      </p:sp>
      <p:pic>
        <p:nvPicPr>
          <p:cNvPr id="176" name="Shape 176"/>
          <p:cNvPicPr preferRelativeResize="0"/>
          <p:nvPr/>
        </p:nvPicPr>
        <p:blipFill>
          <a:blip r:embed="rId3">
            <a:alphaModFix/>
          </a:blip>
          <a:stretch>
            <a:fillRect/>
          </a:stretch>
        </p:blipFill>
        <p:spPr>
          <a:xfrm>
            <a:off x="1249300" y="3646700"/>
            <a:ext cx="7328652" cy="1151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727650" y="535975"/>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lang="en" sz="2400"/>
              <a:t>16 Clubs</a:t>
            </a:r>
            <a:endParaRPr sz="2400"/>
          </a:p>
        </p:txBody>
      </p:sp>
      <p:pic>
        <p:nvPicPr>
          <p:cNvPr id="182" name="Shape 182"/>
          <p:cNvPicPr preferRelativeResize="0"/>
          <p:nvPr/>
        </p:nvPicPr>
        <p:blipFill rotWithShape="1">
          <a:blip r:embed="rId3">
            <a:alphaModFix/>
          </a:blip>
          <a:srcRect b="0" l="0" r="0" t="0"/>
          <a:stretch/>
        </p:blipFill>
        <p:spPr>
          <a:xfrm>
            <a:off x="410975" y="1402925"/>
            <a:ext cx="3088726" cy="3088726"/>
          </a:xfrm>
          <a:prstGeom prst="rect">
            <a:avLst/>
          </a:prstGeom>
          <a:noFill/>
          <a:ln>
            <a:noFill/>
          </a:ln>
        </p:spPr>
      </p:pic>
      <p:pic>
        <p:nvPicPr>
          <p:cNvPr id="183" name="Shape 183"/>
          <p:cNvPicPr preferRelativeResize="0"/>
          <p:nvPr/>
        </p:nvPicPr>
        <p:blipFill rotWithShape="1">
          <a:blip r:embed="rId4">
            <a:alphaModFix/>
          </a:blip>
          <a:srcRect b="0" l="0" r="0" t="0"/>
          <a:stretch/>
        </p:blipFill>
        <p:spPr>
          <a:xfrm>
            <a:off x="3499700" y="1334125"/>
            <a:ext cx="5571949" cy="32158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657888" y="535925"/>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b="1" i="0" lang="en" sz="2400" u="none" cap="none" strike="noStrike">
                <a:solidFill>
                  <a:schemeClr val="dk2"/>
                </a:solidFill>
                <a:latin typeface="Raleway"/>
                <a:ea typeface="Raleway"/>
                <a:cs typeface="Raleway"/>
                <a:sym typeface="Raleway"/>
              </a:rPr>
              <a:t>Assumption</a:t>
            </a:r>
            <a:br>
              <a:rPr b="1" i="0" lang="en" sz="2400" u="none" cap="none" strike="noStrike">
                <a:solidFill>
                  <a:schemeClr val="dk2"/>
                </a:solidFill>
                <a:latin typeface="Raleway"/>
                <a:ea typeface="Raleway"/>
                <a:cs typeface="Raleway"/>
                <a:sym typeface="Raleway"/>
              </a:rPr>
            </a:br>
            <a:endParaRPr b="1" i="0" sz="2400" u="none" cap="none" strike="noStrike">
              <a:solidFill>
                <a:schemeClr val="dk2"/>
              </a:solidFill>
              <a:latin typeface="Raleway"/>
              <a:ea typeface="Raleway"/>
              <a:cs typeface="Raleway"/>
              <a:sym typeface="Raleway"/>
            </a:endParaRPr>
          </a:p>
        </p:txBody>
      </p:sp>
      <p:sp>
        <p:nvSpPr>
          <p:cNvPr id="189" name="Shape 189"/>
          <p:cNvSpPr txBox="1"/>
          <p:nvPr>
            <p:ph idx="1" type="body"/>
          </p:nvPr>
        </p:nvSpPr>
        <p:spPr>
          <a:xfrm>
            <a:off x="729450" y="1486894"/>
            <a:ext cx="7688700" cy="2853081"/>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Lato"/>
              <a:buChar char="●"/>
            </a:pPr>
            <a:r>
              <a:rPr i="0" lang="en" sz="2400" u="none" cap="none" strike="noStrike">
                <a:solidFill>
                  <a:srgbClr val="000000"/>
                </a:solidFill>
              </a:rPr>
              <a:t>Python could randomly select </a:t>
            </a:r>
            <a:endParaRPr sz="2400">
              <a:solidFill>
                <a:srgbClr val="000000"/>
              </a:solidFill>
            </a:endParaRPr>
          </a:p>
          <a:p>
            <a:pPr indent="-381000" lvl="0" marL="457200" marR="0" rtl="0" algn="l">
              <a:lnSpc>
                <a:spcPct val="115000"/>
              </a:lnSpc>
              <a:spcBef>
                <a:spcPts val="0"/>
              </a:spcBef>
              <a:spcAft>
                <a:spcPts val="0"/>
              </a:spcAft>
              <a:buClr>
                <a:srgbClr val="000000"/>
              </a:buClr>
              <a:buSzPts val="2400"/>
              <a:buFont typeface="Lato"/>
              <a:buChar char="●"/>
            </a:pPr>
            <a:r>
              <a:rPr i="0" lang="en" sz="2400" u="none" cap="none" strike="noStrike">
                <a:solidFill>
                  <a:srgbClr val="000000"/>
                </a:solidFill>
              </a:rPr>
              <a:t>No Cheating in games, fairness</a:t>
            </a:r>
            <a:endParaRPr i="0" sz="2400" u="none" cap="none" strike="noStrike">
              <a:solidFill>
                <a:srgbClr val="000000"/>
              </a:solidFill>
            </a:endParaRPr>
          </a:p>
          <a:p>
            <a:pPr indent="-381000" lvl="0" marL="457200" rtl="0">
              <a:spcBef>
                <a:spcPts val="0"/>
              </a:spcBef>
              <a:spcAft>
                <a:spcPts val="0"/>
              </a:spcAft>
              <a:buClr>
                <a:srgbClr val="000000"/>
              </a:buClr>
              <a:buSzPts val="2400"/>
              <a:buFont typeface="Lato"/>
              <a:buChar char="●"/>
            </a:pPr>
            <a:r>
              <a:rPr lang="en" sz="2400">
                <a:solidFill>
                  <a:srgbClr val="000000"/>
                </a:solidFill>
              </a:rPr>
              <a:t>Rules: 	1# cannot be same group	</a:t>
            </a:r>
            <a:endParaRPr sz="2400">
              <a:solidFill>
                <a:srgbClr val="000000"/>
              </a:solidFill>
            </a:endParaRPr>
          </a:p>
          <a:p>
            <a:pPr indent="0" lvl="0" marL="914400" rtl="0">
              <a:spcBef>
                <a:spcPts val="0"/>
              </a:spcBef>
              <a:spcAft>
                <a:spcPts val="0"/>
              </a:spcAft>
              <a:buNone/>
            </a:pPr>
            <a:r>
              <a:rPr lang="en" sz="2400">
                <a:solidFill>
                  <a:srgbClr val="000000"/>
                </a:solidFill>
              </a:rPr>
              <a:t>        2# cannot be  same country</a:t>
            </a:r>
            <a:endParaRPr sz="2400">
              <a:solidFill>
                <a:srgbClr val="000000"/>
              </a:solidFill>
            </a:endParaRPr>
          </a:p>
          <a:p>
            <a:pPr indent="-381000" lvl="0" marL="457200" marR="0" rtl="0" algn="l">
              <a:lnSpc>
                <a:spcPct val="115000"/>
              </a:lnSpc>
              <a:spcBef>
                <a:spcPts val="0"/>
              </a:spcBef>
              <a:spcAft>
                <a:spcPts val="0"/>
              </a:spcAft>
              <a:buClr>
                <a:srgbClr val="000000"/>
              </a:buClr>
              <a:buSzPts val="2400"/>
              <a:buFont typeface="Lato"/>
              <a:buChar char="●"/>
            </a:pPr>
            <a:r>
              <a:rPr i="0" lang="en" sz="2400" u="none" cap="none" strike="noStrike">
                <a:solidFill>
                  <a:srgbClr val="000000"/>
                </a:solidFill>
              </a:rPr>
              <a:t>3+1+1</a:t>
            </a:r>
            <a:r>
              <a:rPr lang="en" sz="2400">
                <a:solidFill>
                  <a:srgbClr val="000000"/>
                </a:solidFill>
              </a:rPr>
              <a:t>(Champion of </a:t>
            </a:r>
            <a:r>
              <a:rPr lang="en" sz="2400">
                <a:solidFill>
                  <a:srgbClr val="000000"/>
                </a:solidFill>
                <a:latin typeface="Arial"/>
                <a:ea typeface="Arial"/>
                <a:cs typeface="Arial"/>
                <a:sym typeface="Arial"/>
              </a:rPr>
              <a:t>Europa League</a:t>
            </a:r>
            <a:r>
              <a:rPr lang="en" sz="2400">
                <a:solidFill>
                  <a:srgbClr val="000000"/>
                </a:solidFill>
              </a:rPr>
              <a:t>)</a:t>
            </a:r>
            <a:endParaRPr sz="2400">
              <a:solidFill>
                <a:srgbClr val="000000"/>
              </a:solidFill>
            </a:endParaRPr>
          </a:p>
          <a:p>
            <a:pPr indent="0" lvl="0" marL="2286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744440" y="535925"/>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b="1" i="0" lang="en" sz="2400" u="none" cap="none" strike="noStrike">
                <a:solidFill>
                  <a:schemeClr val="dk2"/>
                </a:solidFill>
                <a:latin typeface="Raleway"/>
                <a:ea typeface="Raleway"/>
                <a:cs typeface="Raleway"/>
                <a:sym typeface="Raleway"/>
              </a:rPr>
              <a:t>Simulation---Overview</a:t>
            </a:r>
            <a:br>
              <a:rPr b="1" i="0" lang="en" sz="2400" u="none" cap="none" strike="noStrike">
                <a:solidFill>
                  <a:schemeClr val="dk2"/>
                </a:solidFill>
                <a:latin typeface="Raleway"/>
                <a:ea typeface="Raleway"/>
                <a:cs typeface="Raleway"/>
                <a:sym typeface="Raleway"/>
              </a:rPr>
            </a:br>
            <a:endParaRPr b="1" i="0" sz="2400" u="none" cap="none" strike="noStrike">
              <a:solidFill>
                <a:schemeClr val="dk2"/>
              </a:solidFill>
              <a:latin typeface="Raleway"/>
              <a:ea typeface="Raleway"/>
              <a:cs typeface="Raleway"/>
              <a:sym typeface="Raleway"/>
            </a:endParaRPr>
          </a:p>
        </p:txBody>
      </p:sp>
      <p:sp>
        <p:nvSpPr>
          <p:cNvPr id="195" name="Shape 195"/>
          <p:cNvSpPr txBox="1"/>
          <p:nvPr>
            <p:ph idx="1" type="body"/>
          </p:nvPr>
        </p:nvSpPr>
        <p:spPr>
          <a:xfrm>
            <a:off x="729450" y="1351725"/>
            <a:ext cx="8287200" cy="37917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accent1"/>
              </a:buClr>
              <a:buSzPts val="1300"/>
              <a:buFont typeface="Lato"/>
              <a:buChar char="●"/>
            </a:pPr>
            <a:r>
              <a:rPr b="0" i="0" lang="en" sz="1500" u="none" cap="none" strike="noStrike">
                <a:solidFill>
                  <a:schemeClr val="accent1"/>
                </a:solidFill>
                <a:latin typeface="Lato"/>
                <a:ea typeface="Lato"/>
                <a:cs typeface="Lato"/>
                <a:sym typeface="Lato"/>
              </a:rPr>
              <a:t>Initialize 8X8 matri</a:t>
            </a:r>
            <a:r>
              <a:rPr lang="en" sz="1500"/>
              <a:t>x </a:t>
            </a:r>
            <a:r>
              <a:rPr b="0" i="0" lang="en" sz="1500" u="none" cap="none" strike="noStrike">
                <a:solidFill>
                  <a:schemeClr val="accent1"/>
                </a:solidFill>
                <a:latin typeface="Lato"/>
                <a:ea typeface="Lato"/>
                <a:cs typeface="Lato"/>
                <a:sym typeface="Lato"/>
              </a:rPr>
              <a:t>with zeros</a:t>
            </a:r>
            <a:endParaRPr/>
          </a:p>
          <a:p>
            <a:pPr indent="-311150" lvl="0" marL="457200" marR="0" rtl="0" algn="l">
              <a:lnSpc>
                <a:spcPct val="115000"/>
              </a:lnSpc>
              <a:spcBef>
                <a:spcPts val="0"/>
              </a:spcBef>
              <a:spcAft>
                <a:spcPts val="0"/>
              </a:spcAft>
              <a:buClr>
                <a:schemeClr val="accent1"/>
              </a:buClr>
              <a:buSzPts val="1300"/>
              <a:buFont typeface="Lato"/>
              <a:buChar char="●"/>
            </a:pPr>
            <a:r>
              <a:rPr lang="en" sz="1500"/>
              <a:t>Procedure</a:t>
            </a:r>
            <a:r>
              <a:rPr b="0" i="0" lang="en" sz="1500" u="none" cap="none" strike="noStrike">
                <a:solidFill>
                  <a:schemeClr val="accent1"/>
                </a:solidFill>
                <a:latin typeface="Lato"/>
                <a:ea typeface="Lato"/>
                <a:cs typeface="Lato"/>
                <a:sym typeface="Lato"/>
              </a:rPr>
              <a:t>:</a:t>
            </a:r>
            <a:endParaRPr/>
          </a:p>
          <a:p>
            <a:pPr indent="-298450" lvl="1" marL="914400" marR="0" rtl="0" algn="l">
              <a:lnSpc>
                <a:spcPct val="115000"/>
              </a:lnSpc>
              <a:spcBef>
                <a:spcPts val="1600"/>
              </a:spcBef>
              <a:spcAft>
                <a:spcPts val="0"/>
              </a:spcAft>
              <a:buClr>
                <a:schemeClr val="accent1"/>
              </a:buClr>
              <a:buSzPts val="1100"/>
              <a:buFont typeface="Lato"/>
              <a:buChar char="○"/>
            </a:pPr>
            <a:r>
              <a:rPr lang="en" sz="1500"/>
              <a:t>First </a:t>
            </a:r>
            <a:r>
              <a:rPr b="0" i="0" lang="en" sz="1500" u="none" cap="none" strike="noStrike">
                <a:solidFill>
                  <a:schemeClr val="accent1"/>
                </a:solidFill>
                <a:latin typeface="Lato"/>
                <a:ea typeface="Lato"/>
                <a:cs typeface="Lato"/>
                <a:sym typeface="Lato"/>
              </a:rPr>
              <a:t>Round:  Randomly select one team </a:t>
            </a:r>
            <a:r>
              <a:rPr lang="en" sz="1500"/>
              <a:t> from </a:t>
            </a:r>
            <a:r>
              <a:rPr lang="en" sz="1500"/>
              <a:t>1</a:t>
            </a:r>
            <a:r>
              <a:rPr baseline="30000" lang="en" sz="1500"/>
              <a:t>st   </a:t>
            </a:r>
            <a:r>
              <a:rPr b="0" i="0" lang="en" sz="1500" u="none" cap="none" strike="noStrike">
                <a:solidFill>
                  <a:schemeClr val="accent1"/>
                </a:solidFill>
                <a:latin typeface="Lato"/>
                <a:ea typeface="Lato"/>
                <a:cs typeface="Lato"/>
                <a:sym typeface="Lato"/>
              </a:rPr>
              <a:t>ranking group,  select his competitor, and increase the value in its matching cell by 1 </a:t>
            </a:r>
            <a:endParaRPr/>
          </a:p>
          <a:p>
            <a:pPr indent="-298450" lvl="1" marL="914400" marR="0" rtl="0" algn="l">
              <a:lnSpc>
                <a:spcPct val="115000"/>
              </a:lnSpc>
              <a:spcBef>
                <a:spcPts val="1600"/>
              </a:spcBef>
              <a:spcAft>
                <a:spcPts val="0"/>
              </a:spcAft>
              <a:buClr>
                <a:schemeClr val="accent1"/>
              </a:buClr>
              <a:buSzPts val="1100"/>
              <a:buFont typeface="Lato"/>
              <a:buChar char="○"/>
            </a:pPr>
            <a:r>
              <a:rPr lang="en" sz="1500"/>
              <a:t>Second </a:t>
            </a:r>
            <a:r>
              <a:rPr b="0" i="0" lang="en" sz="1500" u="none" cap="none" strike="noStrike">
                <a:solidFill>
                  <a:schemeClr val="accent1"/>
                </a:solidFill>
                <a:latin typeface="Lato"/>
                <a:ea typeface="Lato"/>
                <a:cs typeface="Lato"/>
                <a:sym typeface="Lato"/>
              </a:rPr>
              <a:t>Round：Randomly select one team in remaining </a:t>
            </a:r>
            <a:r>
              <a:rPr lang="en" sz="1500"/>
              <a:t>1</a:t>
            </a:r>
            <a:r>
              <a:rPr baseline="30000" lang="en" sz="1500"/>
              <a:t>st   </a:t>
            </a:r>
            <a:r>
              <a:rPr lang="en" sz="1500"/>
              <a:t>ranking </a:t>
            </a:r>
            <a:r>
              <a:rPr b="0" i="0" lang="en" sz="1500" u="none" cap="none" strike="noStrike">
                <a:solidFill>
                  <a:schemeClr val="accent1"/>
                </a:solidFill>
                <a:latin typeface="Lato"/>
                <a:ea typeface="Lato"/>
                <a:cs typeface="Lato"/>
                <a:sym typeface="Lato"/>
              </a:rPr>
              <a:t>pool, select his competitor, </a:t>
            </a:r>
            <a:r>
              <a:rPr lang="en" sz="1500"/>
              <a:t>and increase the value in its matching cell by 1 </a:t>
            </a:r>
            <a:endParaRPr b="0" i="0" sz="1500" u="none" cap="none" strike="noStrike">
              <a:solidFill>
                <a:schemeClr val="accent1"/>
              </a:solidFill>
              <a:latin typeface="Lato"/>
              <a:ea typeface="Lato"/>
              <a:cs typeface="Lato"/>
              <a:sym typeface="Lato"/>
            </a:endParaRPr>
          </a:p>
          <a:p>
            <a:pPr indent="-298450" lvl="1" marL="914400" marR="0" rtl="0" algn="l">
              <a:lnSpc>
                <a:spcPct val="115000"/>
              </a:lnSpc>
              <a:spcBef>
                <a:spcPts val="1600"/>
              </a:spcBef>
              <a:spcAft>
                <a:spcPts val="0"/>
              </a:spcAft>
              <a:buClr>
                <a:schemeClr val="accent1"/>
              </a:buClr>
              <a:buSzPts val="1100"/>
              <a:buFont typeface="Lato"/>
              <a:buChar char="○"/>
            </a:pPr>
            <a:r>
              <a:rPr b="0" i="0" lang="en" sz="1500" u="none" cap="none" strike="noStrike">
                <a:solidFill>
                  <a:schemeClr val="accent1"/>
                </a:solidFill>
                <a:latin typeface="Lato"/>
                <a:ea typeface="Lato"/>
                <a:cs typeface="Lato"/>
                <a:sym typeface="Lato"/>
              </a:rPr>
              <a:t>Repeat:  All teams finds their competitors --- Eight Rounds </a:t>
            </a:r>
            <a:endParaRPr/>
          </a:p>
          <a:p>
            <a:pPr indent="-298450" lvl="1" marL="914400" marR="0" rtl="0" algn="l">
              <a:lnSpc>
                <a:spcPct val="115000"/>
              </a:lnSpc>
              <a:spcBef>
                <a:spcPts val="1600"/>
              </a:spcBef>
              <a:spcAft>
                <a:spcPts val="0"/>
              </a:spcAft>
              <a:buClr>
                <a:schemeClr val="accent1"/>
              </a:buClr>
              <a:buSzPts val="1100"/>
              <a:buFont typeface="Lato"/>
              <a:buChar char="○"/>
            </a:pPr>
            <a:r>
              <a:rPr b="0" i="0" lang="en" sz="1500" u="none" cap="none" strike="noStrike">
                <a:solidFill>
                  <a:schemeClr val="accent1"/>
                </a:solidFill>
                <a:latin typeface="Lato"/>
                <a:ea typeface="Lato"/>
                <a:cs typeface="Lato"/>
                <a:sym typeface="Lato"/>
              </a:rPr>
              <a:t>Repeat 100, 000 times</a:t>
            </a:r>
            <a:endParaRPr sz="1500"/>
          </a:p>
          <a:p>
            <a:pPr indent="0" lvl="0" marL="0" marR="0" rtl="0" algn="l">
              <a:lnSpc>
                <a:spcPct val="115000"/>
              </a:lnSpc>
              <a:spcBef>
                <a:spcPts val="1600"/>
              </a:spcBef>
              <a:spcAft>
                <a:spcPts val="0"/>
              </a:spcAft>
              <a:buNone/>
            </a:pPr>
            <a:r>
              <a:t/>
            </a:r>
            <a:endParaRPr sz="600"/>
          </a:p>
          <a:p>
            <a:pPr indent="-311150" lvl="0" marL="457200" marR="0" rtl="0" algn="l">
              <a:lnSpc>
                <a:spcPct val="115000"/>
              </a:lnSpc>
              <a:spcBef>
                <a:spcPts val="0"/>
              </a:spcBef>
              <a:spcAft>
                <a:spcPts val="0"/>
              </a:spcAft>
              <a:buClr>
                <a:schemeClr val="accent1"/>
              </a:buClr>
              <a:buSzPts val="1300"/>
              <a:buFont typeface="Lato"/>
              <a:buChar char="●"/>
            </a:pPr>
            <a:r>
              <a:rPr b="0" i="0" lang="en" sz="1500" u="none" cap="none" strike="noStrike">
                <a:solidFill>
                  <a:schemeClr val="accent1"/>
                </a:solidFill>
                <a:latin typeface="Lato"/>
                <a:ea typeface="Lato"/>
                <a:cs typeface="Lato"/>
                <a:sym typeface="Lato"/>
              </a:rPr>
              <a:t>Probability = Total value / 100, 000</a:t>
            </a:r>
            <a:endParaRPr/>
          </a:p>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744440" y="535925"/>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b="1" i="0" lang="en" sz="2400" u="none" cap="none" strike="noStrike">
                <a:solidFill>
                  <a:schemeClr val="dk2"/>
                </a:solidFill>
                <a:latin typeface="Raleway"/>
                <a:ea typeface="Raleway"/>
                <a:cs typeface="Raleway"/>
                <a:sym typeface="Raleway"/>
              </a:rPr>
              <a:t>Simulation --- </a:t>
            </a:r>
            <a:r>
              <a:rPr lang="en" sz="2400"/>
              <a:t>I</a:t>
            </a:r>
            <a:r>
              <a:rPr b="1" i="0" lang="en" sz="2400" u="none" cap="none" strike="noStrike">
                <a:solidFill>
                  <a:schemeClr val="dk2"/>
                </a:solidFill>
                <a:latin typeface="Raleway"/>
                <a:ea typeface="Raleway"/>
                <a:cs typeface="Raleway"/>
                <a:sym typeface="Raleway"/>
              </a:rPr>
              <a:t>nitialization</a:t>
            </a:r>
            <a:br>
              <a:rPr b="1" i="0" lang="en" sz="2400" u="none" cap="none" strike="noStrike">
                <a:solidFill>
                  <a:schemeClr val="dk2"/>
                </a:solidFill>
                <a:latin typeface="Raleway"/>
                <a:ea typeface="Raleway"/>
                <a:cs typeface="Raleway"/>
                <a:sym typeface="Raleway"/>
              </a:rPr>
            </a:br>
            <a:endParaRPr b="1" i="0" sz="2400" u="none" cap="none" strike="noStrike">
              <a:solidFill>
                <a:schemeClr val="dk2"/>
              </a:solidFill>
              <a:latin typeface="Raleway"/>
              <a:ea typeface="Raleway"/>
              <a:cs typeface="Raleway"/>
              <a:sym typeface="Raleway"/>
            </a:endParaRPr>
          </a:p>
        </p:txBody>
      </p:sp>
      <p:sp>
        <p:nvSpPr>
          <p:cNvPr id="201" name="Shape 201"/>
          <p:cNvSpPr txBox="1"/>
          <p:nvPr>
            <p:ph idx="1" type="body"/>
          </p:nvPr>
        </p:nvSpPr>
        <p:spPr>
          <a:xfrm>
            <a:off x="729450" y="1351722"/>
            <a:ext cx="8287200" cy="3466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p:txBody>
      </p:sp>
      <p:graphicFrame>
        <p:nvGraphicFramePr>
          <p:cNvPr id="202" name="Shape 202"/>
          <p:cNvGraphicFramePr/>
          <p:nvPr/>
        </p:nvGraphicFramePr>
        <p:xfrm>
          <a:off x="1765175" y="1170517"/>
          <a:ext cx="3000000" cy="3000000"/>
        </p:xfrm>
        <a:graphic>
          <a:graphicData uri="http://schemas.openxmlformats.org/drawingml/2006/table">
            <a:tbl>
              <a:tblPr>
                <a:noFill/>
                <a:tableStyleId>{E0268712-DEF2-4364-BA25-208B75349ACA}</a:tableStyleId>
              </a:tblPr>
              <a:tblGrid>
                <a:gridCol w="1031050"/>
                <a:gridCol w="725550"/>
                <a:gridCol w="845325"/>
                <a:gridCol w="595350"/>
                <a:gridCol w="478950"/>
                <a:gridCol w="395650"/>
                <a:gridCol w="792475"/>
                <a:gridCol w="675550"/>
                <a:gridCol w="697600"/>
              </a:tblGrid>
              <a:tr h="53122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                  Rank 2                                                           Rank 1                                          </a:t>
                      </a:r>
                      <a:endParaRPr b="1"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A                Basel (Switzerland)</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B               Bayern Munich (Germany)</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C     Chelsea (England)</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D  Juventus (Italy)</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E Sevilla (Spain)</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F                  Shakhtar Donetsk (Ukraine)</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G</a:t>
                      </a:r>
                      <a:endParaRPr b="1" sz="800">
                        <a:solidFill>
                          <a:schemeClr val="dk2"/>
                        </a:solidFill>
                      </a:endParaRPr>
                    </a:p>
                    <a:p>
                      <a:pPr indent="0" lvl="0" marL="0" marR="0" rtl="0" algn="ctr">
                        <a:lnSpc>
                          <a:spcPct val="100000"/>
                        </a:lnSpc>
                        <a:spcBef>
                          <a:spcPts val="0"/>
                        </a:spcBef>
                        <a:spcAft>
                          <a:spcPts val="0"/>
                        </a:spcAft>
                        <a:buNone/>
                      </a:pPr>
                      <a:r>
                        <a:rPr b="1" lang="en" sz="800" u="none" cap="none" strike="noStrike">
                          <a:solidFill>
                            <a:schemeClr val="dk2"/>
                          </a:solidFill>
                        </a:rPr>
                        <a:t>Porto (Portugal)</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H               Real Madrid (Spain)</a:t>
                      </a:r>
                      <a:endParaRPr b="1" i="0" sz="800" u="none" cap="none" strike="noStrike">
                        <a:solidFill>
                          <a:schemeClr val="dk2"/>
                        </a:solidFill>
                        <a:latin typeface="Calibri"/>
                        <a:ea typeface="Calibri"/>
                        <a:cs typeface="Calibri"/>
                        <a:sym typeface="Calibri"/>
                      </a:endParaRPr>
                    </a:p>
                  </a:txBody>
                  <a:tcPr marT="3650" marB="0" marR="3650" marL="3650" anchor="ctr"/>
                </a:tc>
              </a:tr>
              <a:tr h="39935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A               Manchester United (England)</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42265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B                               Paris Saint-Germain (France)</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40570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C                            Roma                      (Italy)</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40570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D                           Barcelona            (Spain)</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40570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E                            Liverpool            (England)</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39935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F                Manchester City (England)</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40570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G                        Besiktas                (Turkey)</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40570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H                        Tottenham Hotspur (England)</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744440" y="535925"/>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b="1" i="0" lang="en" sz="2400" u="none" cap="none" strike="noStrike">
                <a:solidFill>
                  <a:schemeClr val="dk2"/>
                </a:solidFill>
                <a:latin typeface="Raleway"/>
                <a:ea typeface="Raleway"/>
                <a:cs typeface="Raleway"/>
                <a:sym typeface="Raleway"/>
              </a:rPr>
              <a:t>Simulation --- </a:t>
            </a:r>
            <a:r>
              <a:rPr lang="en" sz="2400"/>
              <a:t>R</a:t>
            </a:r>
            <a:r>
              <a:rPr b="1" i="0" lang="en" sz="2400" u="none" cap="none" strike="noStrike">
                <a:solidFill>
                  <a:schemeClr val="dk2"/>
                </a:solidFill>
                <a:latin typeface="Raleway"/>
                <a:ea typeface="Raleway"/>
                <a:cs typeface="Raleway"/>
                <a:sym typeface="Raleway"/>
              </a:rPr>
              <a:t>andomly </a:t>
            </a:r>
            <a:r>
              <a:rPr lang="en" sz="2400"/>
              <a:t>S</a:t>
            </a:r>
            <a:r>
              <a:rPr b="1" i="0" lang="en" sz="2400" u="none" cap="none" strike="noStrike">
                <a:solidFill>
                  <a:schemeClr val="dk2"/>
                </a:solidFill>
                <a:latin typeface="Raleway"/>
                <a:ea typeface="Raleway"/>
                <a:cs typeface="Raleway"/>
                <a:sym typeface="Raleway"/>
              </a:rPr>
              <a:t>elect</a:t>
            </a:r>
            <a:br>
              <a:rPr b="1" i="0" lang="en" sz="2400" u="none" cap="none" strike="noStrike">
                <a:solidFill>
                  <a:schemeClr val="dk2"/>
                </a:solidFill>
                <a:latin typeface="Raleway"/>
                <a:ea typeface="Raleway"/>
                <a:cs typeface="Raleway"/>
                <a:sym typeface="Raleway"/>
              </a:rPr>
            </a:br>
            <a:endParaRPr b="1" i="0" sz="2400" u="none" cap="none" strike="noStrike">
              <a:solidFill>
                <a:schemeClr val="dk2"/>
              </a:solidFill>
              <a:latin typeface="Raleway"/>
              <a:ea typeface="Raleway"/>
              <a:cs typeface="Raleway"/>
              <a:sym typeface="Raleway"/>
            </a:endParaRPr>
          </a:p>
        </p:txBody>
      </p:sp>
      <p:sp>
        <p:nvSpPr>
          <p:cNvPr id="208" name="Shape 208"/>
          <p:cNvSpPr txBox="1"/>
          <p:nvPr>
            <p:ph idx="1" type="body"/>
          </p:nvPr>
        </p:nvSpPr>
        <p:spPr>
          <a:xfrm>
            <a:off x="729450" y="1351722"/>
            <a:ext cx="8287329" cy="3466768"/>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p:txBody>
      </p:sp>
      <p:graphicFrame>
        <p:nvGraphicFramePr>
          <p:cNvPr id="209" name="Shape 209"/>
          <p:cNvGraphicFramePr/>
          <p:nvPr/>
        </p:nvGraphicFramePr>
        <p:xfrm>
          <a:off x="1717657" y="1177156"/>
          <a:ext cx="3000000" cy="3000000"/>
        </p:xfrm>
        <a:graphic>
          <a:graphicData uri="http://schemas.openxmlformats.org/drawingml/2006/table">
            <a:tbl>
              <a:tblPr>
                <a:noFill/>
                <a:tableStyleId>{E0268712-DEF2-4364-BA25-208B75349ACA}</a:tableStyleId>
              </a:tblPr>
              <a:tblGrid>
                <a:gridCol w="945275"/>
                <a:gridCol w="701650"/>
                <a:gridCol w="808875"/>
                <a:gridCol w="559050"/>
                <a:gridCol w="484350"/>
                <a:gridCol w="423275"/>
                <a:gridCol w="1058050"/>
                <a:gridCol w="632200"/>
                <a:gridCol w="778475"/>
              </a:tblGrid>
              <a:tr h="49762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                Rank 2                                                           Rank 1                                          </a:t>
                      </a:r>
                      <a:endParaRPr b="1"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A                Basel (Switzerland)</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highlight>
                            <a:srgbClr val="FFFF00"/>
                          </a:highlight>
                        </a:rPr>
                        <a:t>B                Bayern Munich (Germany)</a:t>
                      </a:r>
                      <a:endParaRPr b="1" i="0" sz="800" u="none" cap="none" strike="noStrike">
                        <a:solidFill>
                          <a:schemeClr val="dk2"/>
                        </a:solidFill>
                        <a:highlight>
                          <a:srgbClr val="FFFF00"/>
                        </a:highlight>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highlight>
                            <a:srgbClr val="00FFFF"/>
                          </a:highlight>
                        </a:rPr>
                        <a:t>C            Chelsea (England)</a:t>
                      </a:r>
                      <a:endParaRPr b="1" i="0" sz="800" u="none" cap="none" strike="noStrike">
                        <a:solidFill>
                          <a:schemeClr val="dk2"/>
                        </a:solidFill>
                        <a:highlight>
                          <a:srgbClr val="00FFFF"/>
                        </a:highlight>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D              Juventus (Italy)</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E Sevilla (Spain)</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a:solidFill>
                            <a:schemeClr val="dk2"/>
                          </a:solidFill>
                        </a:rPr>
                        <a:t> </a:t>
                      </a:r>
                      <a:r>
                        <a:rPr b="1" lang="en" sz="800" u="none" cap="none" strike="noStrike">
                          <a:solidFill>
                            <a:schemeClr val="dk2"/>
                          </a:solidFill>
                        </a:rPr>
                        <a:t>F</a:t>
                      </a:r>
                      <a:endParaRPr b="1" sz="800">
                        <a:solidFill>
                          <a:schemeClr val="dk2"/>
                        </a:solidFill>
                      </a:endParaRPr>
                    </a:p>
                    <a:p>
                      <a:pPr indent="0" lvl="0" marL="0" marR="0" rtl="0" algn="ctr">
                        <a:lnSpc>
                          <a:spcPct val="100000"/>
                        </a:lnSpc>
                        <a:spcBef>
                          <a:spcPts val="0"/>
                        </a:spcBef>
                        <a:spcAft>
                          <a:spcPts val="0"/>
                        </a:spcAft>
                        <a:buNone/>
                      </a:pPr>
                      <a:r>
                        <a:rPr b="1" lang="en" sz="800" u="none" cap="none" strike="noStrike">
                          <a:solidFill>
                            <a:schemeClr val="dk2"/>
                          </a:solidFill>
                        </a:rPr>
                        <a:t>Shakhtar Donetsk (Ukraine)</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G</a:t>
                      </a:r>
                      <a:endParaRPr b="1" sz="800">
                        <a:solidFill>
                          <a:schemeClr val="dk2"/>
                        </a:solidFill>
                      </a:endParaRPr>
                    </a:p>
                    <a:p>
                      <a:pPr indent="0" lvl="0" marL="0" marR="0" rtl="0" algn="ctr">
                        <a:lnSpc>
                          <a:spcPct val="100000"/>
                        </a:lnSpc>
                        <a:spcBef>
                          <a:spcPts val="0"/>
                        </a:spcBef>
                        <a:spcAft>
                          <a:spcPts val="0"/>
                        </a:spcAft>
                        <a:buNone/>
                      </a:pPr>
                      <a:r>
                        <a:rPr b="1" lang="en" sz="800" u="none" cap="none" strike="noStrike">
                          <a:solidFill>
                            <a:schemeClr val="dk2"/>
                          </a:solidFill>
                        </a:rPr>
                        <a:t> Porto (Portugal)</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H </a:t>
                      </a:r>
                      <a:endParaRPr b="1" sz="800">
                        <a:solidFill>
                          <a:schemeClr val="dk2"/>
                        </a:solidFill>
                      </a:endParaRPr>
                    </a:p>
                    <a:p>
                      <a:pPr indent="0" lvl="0" marL="0" marR="0" rtl="0" algn="ctr">
                        <a:lnSpc>
                          <a:spcPct val="100000"/>
                        </a:lnSpc>
                        <a:spcBef>
                          <a:spcPts val="0"/>
                        </a:spcBef>
                        <a:spcAft>
                          <a:spcPts val="0"/>
                        </a:spcAft>
                        <a:buNone/>
                      </a:pPr>
                      <a:r>
                        <a:rPr b="1" lang="en" sz="800" u="none" cap="none" strike="noStrike">
                          <a:solidFill>
                            <a:schemeClr val="dk2"/>
                          </a:solidFill>
                        </a:rPr>
                        <a:t> Real Madrid (Spain)</a:t>
                      </a:r>
                      <a:endParaRPr b="1" i="0" sz="800" u="none" cap="none" strike="noStrike">
                        <a:solidFill>
                          <a:schemeClr val="dk2"/>
                        </a:solidFill>
                        <a:latin typeface="Calibri"/>
                        <a:ea typeface="Calibri"/>
                        <a:cs typeface="Calibri"/>
                        <a:sym typeface="Calibri"/>
                      </a:endParaRPr>
                    </a:p>
                  </a:txBody>
                  <a:tcPr marT="3650" marB="0" marR="3650" marL="3650" anchor="ctr"/>
                </a:tc>
              </a:tr>
              <a:tr h="38857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highlight>
                            <a:srgbClr val="FFFF00"/>
                          </a:highlight>
                        </a:rPr>
                        <a:t>A               Manchester United (England)</a:t>
                      </a:r>
                      <a:endParaRPr b="1" i="0" sz="800" u="none" cap="none" strike="noStrike">
                        <a:solidFill>
                          <a:schemeClr val="dk2"/>
                        </a:solidFill>
                        <a:highlight>
                          <a:srgbClr val="FFFF00"/>
                        </a:highlight>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X</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highlight>
                            <a:srgbClr val="FFFF00"/>
                          </a:highlight>
                        </a:rPr>
                        <a:t>1</a:t>
                      </a:r>
                      <a:endParaRPr b="0" i="0" sz="800" u="none" cap="none" strike="noStrike">
                        <a:solidFill>
                          <a:schemeClr val="dk2"/>
                        </a:solidFill>
                        <a:highlight>
                          <a:srgbClr val="FFFF00"/>
                        </a:highlight>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50242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B                               Paris Saint-Germain (France)</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X</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38857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C                            Roma                      (Italy)</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X</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38857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highlight>
                            <a:srgbClr val="00FFFF"/>
                          </a:highlight>
                        </a:rPr>
                        <a:t>D                           Barcelona            (Spain)</a:t>
                      </a:r>
                      <a:endParaRPr b="1" i="0" sz="800" u="none" cap="none" strike="noStrike">
                        <a:solidFill>
                          <a:schemeClr val="dk2"/>
                        </a:solidFill>
                        <a:highlight>
                          <a:srgbClr val="00FFFF"/>
                        </a:highlight>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highlight>
                            <a:srgbClr val="00FFFF"/>
                          </a:highlight>
                        </a:rPr>
                        <a:t>1</a:t>
                      </a:r>
                      <a:endParaRPr b="0" i="0" sz="800" u="none" cap="none" strike="noStrike">
                        <a:solidFill>
                          <a:schemeClr val="dk2"/>
                        </a:solidFill>
                        <a:highlight>
                          <a:srgbClr val="00FFFF"/>
                        </a:highlight>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X</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38857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E                            Liverpool            (England)</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X</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41092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F                Manchester City (England)</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X</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38857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G                        Besiktas                (Turkey)</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X</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49762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H                        Tottenham Hotspur (England)</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X</a:t>
                      </a:r>
                      <a:endParaRPr b="0" i="0" sz="800" u="none" cap="none" strike="noStrike">
                        <a:solidFill>
                          <a:schemeClr val="dk2"/>
                        </a:solidFill>
                        <a:latin typeface="Arial"/>
                        <a:ea typeface="Arial"/>
                        <a:cs typeface="Arial"/>
                        <a:sym typeface="Arial"/>
                      </a:endParaRPr>
                    </a:p>
                  </a:txBody>
                  <a:tcPr marT="3650" marB="0" marR="3650" marL="3650"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744440" y="535925"/>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b="1" i="0" lang="en" sz="2400" u="none" cap="none" strike="noStrike">
                <a:solidFill>
                  <a:schemeClr val="dk2"/>
                </a:solidFill>
                <a:latin typeface="Raleway"/>
                <a:ea typeface="Raleway"/>
                <a:cs typeface="Raleway"/>
                <a:sym typeface="Raleway"/>
              </a:rPr>
              <a:t>Simulation --- Repeat &amp; Probability</a:t>
            </a:r>
            <a:br>
              <a:rPr b="1" i="0" lang="en" sz="2400" u="none" cap="none" strike="noStrike">
                <a:solidFill>
                  <a:schemeClr val="dk2"/>
                </a:solidFill>
                <a:latin typeface="Raleway"/>
                <a:ea typeface="Raleway"/>
                <a:cs typeface="Raleway"/>
                <a:sym typeface="Raleway"/>
              </a:rPr>
            </a:br>
            <a:endParaRPr b="1" i="0" sz="2400" u="none" cap="none" strike="noStrike">
              <a:solidFill>
                <a:schemeClr val="dk2"/>
              </a:solidFill>
              <a:latin typeface="Raleway"/>
              <a:ea typeface="Raleway"/>
              <a:cs typeface="Raleway"/>
              <a:sym typeface="Raleway"/>
            </a:endParaRPr>
          </a:p>
        </p:txBody>
      </p:sp>
      <p:sp>
        <p:nvSpPr>
          <p:cNvPr id="215" name="Shape 215"/>
          <p:cNvSpPr txBox="1"/>
          <p:nvPr>
            <p:ph idx="1" type="body"/>
          </p:nvPr>
        </p:nvSpPr>
        <p:spPr>
          <a:xfrm>
            <a:off x="729450" y="1351722"/>
            <a:ext cx="8287329" cy="3466768"/>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a:p>
            <a:pPr indent="-228600" lvl="0" marL="457200" marR="0" rtl="0" algn="l">
              <a:lnSpc>
                <a:spcPct val="115000"/>
              </a:lnSpc>
              <a:spcBef>
                <a:spcPts val="0"/>
              </a:spcBef>
              <a:spcAft>
                <a:spcPts val="0"/>
              </a:spcAft>
              <a:buClr>
                <a:schemeClr val="accent1"/>
              </a:buClr>
              <a:buSzPts val="1300"/>
              <a:buFont typeface="Lato"/>
              <a:buNone/>
            </a:pPr>
            <a:r>
              <a:t/>
            </a:r>
            <a:endParaRPr b="0" i="0" sz="1300" u="none" cap="none" strike="noStrike">
              <a:solidFill>
                <a:schemeClr val="accent1"/>
              </a:solidFill>
              <a:latin typeface="Lato"/>
              <a:ea typeface="Lato"/>
              <a:cs typeface="Lato"/>
              <a:sym typeface="Lato"/>
            </a:endParaRPr>
          </a:p>
        </p:txBody>
      </p:sp>
      <p:graphicFrame>
        <p:nvGraphicFramePr>
          <p:cNvPr id="216" name="Shape 216"/>
          <p:cNvGraphicFramePr/>
          <p:nvPr/>
        </p:nvGraphicFramePr>
        <p:xfrm>
          <a:off x="1677430" y="1190425"/>
          <a:ext cx="3000000" cy="3000000"/>
        </p:xfrm>
        <a:graphic>
          <a:graphicData uri="http://schemas.openxmlformats.org/drawingml/2006/table">
            <a:tbl>
              <a:tblPr>
                <a:noFill/>
                <a:tableStyleId>{E0268712-DEF2-4364-BA25-208B75349ACA}</a:tableStyleId>
              </a:tblPr>
              <a:tblGrid>
                <a:gridCol w="947425"/>
                <a:gridCol w="767975"/>
                <a:gridCol w="745975"/>
                <a:gridCol w="647975"/>
                <a:gridCol w="534775"/>
                <a:gridCol w="438350"/>
                <a:gridCol w="1034525"/>
                <a:gridCol w="613700"/>
                <a:gridCol w="470125"/>
              </a:tblGrid>
              <a:tr h="49552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                Rank 2                                                           Rank 1                                          </a:t>
                      </a:r>
                      <a:endParaRPr b="1"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A                Basel (Switzerland)</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highlight>
                            <a:srgbClr val="FFFF00"/>
                          </a:highlight>
                        </a:rPr>
                        <a:t>B                Bayern Munich (Germany)</a:t>
                      </a:r>
                      <a:endParaRPr b="1" i="0" sz="800" u="none" cap="none" strike="noStrike">
                        <a:solidFill>
                          <a:schemeClr val="dk2"/>
                        </a:solidFill>
                        <a:highlight>
                          <a:srgbClr val="FFFF00"/>
                        </a:highlight>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highlight>
                            <a:srgbClr val="00FFFF"/>
                          </a:highlight>
                        </a:rPr>
                        <a:t>C            Chelsea (England)</a:t>
                      </a:r>
                      <a:endParaRPr b="1" i="0" sz="800" u="none" cap="none" strike="noStrike">
                        <a:solidFill>
                          <a:schemeClr val="dk2"/>
                        </a:solidFill>
                        <a:highlight>
                          <a:srgbClr val="00FFFF"/>
                        </a:highlight>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D              Juventus (Italy)</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E </a:t>
                      </a:r>
                      <a:endParaRPr b="1" sz="800" u="none" cap="none" strike="noStrike">
                        <a:solidFill>
                          <a:schemeClr val="dk2"/>
                        </a:solidFill>
                      </a:endParaRPr>
                    </a:p>
                    <a:p>
                      <a:pPr indent="0" lvl="0" marL="0" marR="0" rtl="0" algn="ctr">
                        <a:lnSpc>
                          <a:spcPct val="100000"/>
                        </a:lnSpc>
                        <a:spcBef>
                          <a:spcPts val="0"/>
                        </a:spcBef>
                        <a:spcAft>
                          <a:spcPts val="0"/>
                        </a:spcAft>
                        <a:buNone/>
                      </a:pPr>
                      <a:r>
                        <a:rPr b="1" lang="en" sz="800" u="none" cap="none" strike="noStrike">
                          <a:solidFill>
                            <a:schemeClr val="dk2"/>
                          </a:solidFill>
                        </a:rPr>
                        <a:t>Sevilla (Spain)</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F  </a:t>
                      </a:r>
                      <a:endParaRPr b="1" sz="800" u="none" cap="none" strike="noStrike">
                        <a:solidFill>
                          <a:schemeClr val="dk2"/>
                        </a:solidFill>
                      </a:endParaRPr>
                    </a:p>
                    <a:p>
                      <a:pPr indent="0" lvl="0" marL="0" marR="0" rtl="0" algn="l">
                        <a:lnSpc>
                          <a:spcPct val="100000"/>
                        </a:lnSpc>
                        <a:spcBef>
                          <a:spcPts val="0"/>
                        </a:spcBef>
                        <a:spcAft>
                          <a:spcPts val="0"/>
                        </a:spcAft>
                        <a:buNone/>
                      </a:pPr>
                      <a:r>
                        <a:rPr b="1" lang="en" sz="800">
                          <a:solidFill>
                            <a:schemeClr val="dk2"/>
                          </a:solidFill>
                        </a:rPr>
                        <a:t>  </a:t>
                      </a:r>
                      <a:r>
                        <a:rPr b="1" lang="en" sz="800" u="none" cap="none" strike="noStrike">
                          <a:solidFill>
                            <a:schemeClr val="dk2"/>
                          </a:solidFill>
                        </a:rPr>
                        <a:t> Shakhtar Donetsk</a:t>
                      </a:r>
                      <a:endParaRPr b="1" sz="800" u="none" cap="none" strike="noStrike">
                        <a:solidFill>
                          <a:schemeClr val="dk2"/>
                        </a:solidFill>
                      </a:endParaRPr>
                    </a:p>
                    <a:p>
                      <a:pPr indent="0" lvl="0" marL="0" marR="0" rtl="0" algn="l">
                        <a:lnSpc>
                          <a:spcPct val="100000"/>
                        </a:lnSpc>
                        <a:spcBef>
                          <a:spcPts val="0"/>
                        </a:spcBef>
                        <a:spcAft>
                          <a:spcPts val="0"/>
                        </a:spcAft>
                        <a:buNone/>
                      </a:pPr>
                      <a:r>
                        <a:rPr b="1" lang="en" sz="800">
                          <a:solidFill>
                            <a:schemeClr val="dk2"/>
                          </a:solidFill>
                        </a:rPr>
                        <a:t>          </a:t>
                      </a:r>
                      <a:r>
                        <a:rPr b="1" lang="en" sz="800" u="none" cap="none" strike="noStrike">
                          <a:solidFill>
                            <a:schemeClr val="dk2"/>
                          </a:solidFill>
                        </a:rPr>
                        <a:t> (Ukraine)</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G</a:t>
                      </a:r>
                      <a:endParaRPr b="1" sz="800">
                        <a:solidFill>
                          <a:schemeClr val="dk2"/>
                        </a:solidFill>
                      </a:endParaRPr>
                    </a:p>
                    <a:p>
                      <a:pPr indent="0" lvl="0" marL="0" marR="0" rtl="0" algn="ctr">
                        <a:lnSpc>
                          <a:spcPct val="100000"/>
                        </a:lnSpc>
                        <a:spcBef>
                          <a:spcPts val="0"/>
                        </a:spcBef>
                        <a:spcAft>
                          <a:spcPts val="0"/>
                        </a:spcAft>
                        <a:buNone/>
                      </a:pPr>
                      <a:r>
                        <a:rPr b="1" lang="en" sz="800" u="none" cap="none" strike="noStrike">
                          <a:solidFill>
                            <a:schemeClr val="dk2"/>
                          </a:solidFill>
                        </a:rPr>
                        <a:t> Porto (Portugal)</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H               Real Madrid (Spain)</a:t>
                      </a:r>
                      <a:endParaRPr b="1" i="0" sz="800" u="none" cap="none" strike="noStrike">
                        <a:solidFill>
                          <a:schemeClr val="dk2"/>
                        </a:solidFill>
                        <a:latin typeface="Calibri"/>
                        <a:ea typeface="Calibri"/>
                        <a:cs typeface="Calibri"/>
                        <a:sym typeface="Calibri"/>
                      </a:endParaRPr>
                    </a:p>
                  </a:txBody>
                  <a:tcPr marT="3650" marB="0" marR="3650" marL="3650" anchor="ctr"/>
                </a:tc>
              </a:tr>
              <a:tr h="47290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highlight>
                            <a:srgbClr val="FFFF00"/>
                          </a:highlight>
                        </a:rPr>
                        <a:t>A               Manchester United (England)</a:t>
                      </a:r>
                      <a:endParaRPr b="1" i="0" sz="800" u="none" cap="none" strike="noStrike">
                        <a:solidFill>
                          <a:schemeClr val="dk2"/>
                        </a:solidFill>
                        <a:highlight>
                          <a:srgbClr val="FFFF00"/>
                        </a:highlight>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X</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0" i="0" lang="en" sz="800" u="none" cap="none" strike="noStrike">
                          <a:solidFill>
                            <a:schemeClr val="dk2"/>
                          </a:solidFill>
                          <a:highlight>
                            <a:srgbClr val="FFFF00"/>
                          </a:highlight>
                          <a:latin typeface="Arial"/>
                          <a:ea typeface="Arial"/>
                          <a:cs typeface="Arial"/>
                          <a:sym typeface="Arial"/>
                        </a:rPr>
                        <a:t>2000/100000</a:t>
                      </a:r>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49552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B                               Paris Saint-Germain (France)</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X</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37255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C                            Roma                      (Italy)</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X</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37255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highlight>
                            <a:srgbClr val="00FFFF"/>
                          </a:highlight>
                        </a:rPr>
                        <a:t>D                           Barcelona            (Spain)</a:t>
                      </a:r>
                      <a:endParaRPr b="1" i="0" sz="800" u="none" cap="none" strike="noStrike">
                        <a:solidFill>
                          <a:schemeClr val="dk2"/>
                        </a:solidFill>
                        <a:highlight>
                          <a:srgbClr val="00FFFF"/>
                        </a:highlight>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b="0" i="0" lang="en" sz="800" u="none" cap="none" strike="noStrike">
                          <a:solidFill>
                            <a:schemeClr val="dk2"/>
                          </a:solidFill>
                          <a:highlight>
                            <a:srgbClr val="00FFFF"/>
                          </a:highlight>
                          <a:latin typeface="Arial"/>
                          <a:ea typeface="Arial"/>
                          <a:cs typeface="Arial"/>
                          <a:sym typeface="Arial"/>
                        </a:rPr>
                        <a:t>1850/100000</a:t>
                      </a:r>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X</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37255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E                            Liverpool            (England)</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X</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39840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F                Manchester City (England)</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X</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372550">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G                        Besiktas                (Turkey)</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X</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r>
              <a:tr h="495525">
                <a:tc>
                  <a:txBody>
                    <a:bodyPr>
                      <a:noAutofit/>
                    </a:bodyPr>
                    <a:lstStyle/>
                    <a:p>
                      <a:pPr indent="0" lvl="0" marL="0" marR="0" rtl="0" algn="ctr">
                        <a:lnSpc>
                          <a:spcPct val="100000"/>
                        </a:lnSpc>
                        <a:spcBef>
                          <a:spcPts val="0"/>
                        </a:spcBef>
                        <a:spcAft>
                          <a:spcPts val="0"/>
                        </a:spcAft>
                        <a:buNone/>
                      </a:pPr>
                      <a:r>
                        <a:rPr b="1" lang="en" sz="800" u="none" cap="none" strike="noStrike">
                          <a:solidFill>
                            <a:schemeClr val="dk2"/>
                          </a:solidFill>
                        </a:rPr>
                        <a:t>H                        Tottenham Hotspur (England)</a:t>
                      </a:r>
                      <a:endParaRPr b="1" i="0" sz="800" u="none" cap="none" strike="noStrike">
                        <a:solidFill>
                          <a:schemeClr val="dk2"/>
                        </a:solidFill>
                        <a:latin typeface="Calibri"/>
                        <a:ea typeface="Calibri"/>
                        <a:cs typeface="Calibri"/>
                        <a:sym typeface="Calibri"/>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0</a:t>
                      </a:r>
                      <a:endParaRPr b="0" i="0" sz="800" u="none" cap="none" strike="noStrike">
                        <a:solidFill>
                          <a:schemeClr val="dk2"/>
                        </a:solidFill>
                        <a:latin typeface="Arial"/>
                        <a:ea typeface="Arial"/>
                        <a:cs typeface="Arial"/>
                        <a:sym typeface="Arial"/>
                      </a:endParaRPr>
                    </a:p>
                  </a:txBody>
                  <a:tcPr marT="3650" marB="0" marR="3650" marL="3650" anchor="ctr"/>
                </a:tc>
                <a:tc>
                  <a:txBody>
                    <a:bodyPr>
                      <a:noAutofit/>
                    </a:bodyPr>
                    <a:lstStyle/>
                    <a:p>
                      <a:pPr indent="0" lvl="0" marL="0" marR="0" rtl="0" algn="ctr">
                        <a:lnSpc>
                          <a:spcPct val="100000"/>
                        </a:lnSpc>
                        <a:spcBef>
                          <a:spcPts val="0"/>
                        </a:spcBef>
                        <a:spcAft>
                          <a:spcPts val="0"/>
                        </a:spcAft>
                        <a:buNone/>
                      </a:pPr>
                      <a:r>
                        <a:rPr lang="en" sz="800" u="none" cap="none" strike="noStrike">
                          <a:solidFill>
                            <a:schemeClr val="dk2"/>
                          </a:solidFill>
                        </a:rPr>
                        <a:t>X</a:t>
                      </a:r>
                      <a:endParaRPr b="0" i="0" sz="800" u="none" cap="none" strike="noStrike">
                        <a:solidFill>
                          <a:schemeClr val="dk2"/>
                        </a:solidFill>
                        <a:latin typeface="Arial"/>
                        <a:ea typeface="Arial"/>
                        <a:cs typeface="Arial"/>
                        <a:sym typeface="Arial"/>
                      </a:endParaRPr>
                    </a:p>
                  </a:txBody>
                  <a:tcPr marT="3650" marB="0" marR="3650" marL="3650" anchor="ctr"/>
                </a:tc>
              </a:tr>
            </a:tbl>
          </a:graphicData>
        </a:graphic>
      </p:graphicFrame>
      <p:sp>
        <p:nvSpPr>
          <p:cNvPr id="217" name="Shape 217"/>
          <p:cNvSpPr txBox="1"/>
          <p:nvPr/>
        </p:nvSpPr>
        <p:spPr>
          <a:xfrm rot="862675">
            <a:off x="266258" y="1697470"/>
            <a:ext cx="1423284"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Repeat: </a:t>
            </a:r>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n = 100,000</a:t>
            </a:r>
            <a:endParaRPr/>
          </a:p>
        </p:txBody>
      </p:sp>
      <p:sp>
        <p:nvSpPr>
          <p:cNvPr id="218" name="Shape 218"/>
          <p:cNvSpPr txBox="1"/>
          <p:nvPr/>
        </p:nvSpPr>
        <p:spPr>
          <a:xfrm rot="-462894">
            <a:off x="221336" y="3627941"/>
            <a:ext cx="1423284"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Probability: </a:t>
            </a:r>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P=total # / n </a:t>
            </a:r>
            <a:endParaRPr/>
          </a:p>
        </p:txBody>
      </p:sp>
      <p:pic>
        <p:nvPicPr>
          <p:cNvPr id="219" name="Shape 219"/>
          <p:cNvPicPr preferRelativeResize="0"/>
          <p:nvPr/>
        </p:nvPicPr>
        <p:blipFill rotWithShape="1">
          <a:blip r:embed="rId3">
            <a:alphaModFix/>
          </a:blip>
          <a:srcRect b="0" l="0" r="0" t="0"/>
          <a:stretch/>
        </p:blipFill>
        <p:spPr>
          <a:xfrm>
            <a:off x="7878247" y="3674263"/>
            <a:ext cx="1129575" cy="1144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