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1"/>
  </p:sldMasterIdLst>
  <p:sldIdLst>
    <p:sldId id="256" r:id="rId2"/>
    <p:sldId id="271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67BBD92-189E-4B81-8562-B2E7354730B3}">
          <p14:sldIdLst>
            <p14:sldId id="256"/>
            <p14:sldId id="271"/>
          </p14:sldIdLst>
        </p14:section>
        <p14:section name="无标题节" id="{072BC002-75D1-4F73-B56A-5A526294A191}">
          <p14:sldIdLst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2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2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36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4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67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4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399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0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7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4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6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8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0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2D4D3D-F24F-4A67-8A7B-2B8A959F82C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1DDED-4114-46E1-8551-212B87706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65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  <p:sldLayoutId id="2147484263" r:id="rId12"/>
    <p:sldLayoutId id="2147484264" r:id="rId13"/>
    <p:sldLayoutId id="2147484265" r:id="rId14"/>
    <p:sldLayoutId id="2147484266" r:id="rId15"/>
    <p:sldLayoutId id="2147484267" r:id="rId16"/>
    <p:sldLayoutId id="21474842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2008-2018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年度强势板块分析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钱杭权</a:t>
            </a:r>
            <a:endParaRPr lang="en-US" altLang="zh-CN" dirty="0" smtClean="0"/>
          </a:p>
          <a:p>
            <a:r>
              <a:rPr lang="en-US" altLang="zh-CN" dirty="0" smtClean="0"/>
              <a:t>2018/6/12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2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219" y="238535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2015</a:t>
            </a:r>
            <a:r>
              <a:rPr lang="zh-CN" altLang="en-US" dirty="0"/>
              <a:t>年股票增长率</a:t>
            </a:r>
            <a:r>
              <a:rPr lang="en-US" altLang="zh-CN" dirty="0"/>
              <a:t>TOP20</a:t>
            </a:r>
            <a:r>
              <a:rPr lang="zh-CN" altLang="en-US" dirty="0"/>
              <a:t>和强势板块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8631" y="5237524"/>
            <a:ext cx="95933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2015</a:t>
            </a:r>
            <a:r>
              <a:rPr lang="zh-CN" altLang="en-US" sz="1400" dirty="0" smtClean="0"/>
              <a:t>年是前半年是一个大牛市，而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月份陷入股灾，后半年大部分股票大幅度下跌。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TOP20</a:t>
            </a:r>
            <a:r>
              <a:rPr lang="zh-CN" altLang="en-US" sz="1400" dirty="0" smtClean="0"/>
              <a:t>股票中，我们发现大部分属于</a:t>
            </a:r>
            <a:r>
              <a:rPr lang="zh-CN" altLang="en-US" sz="1400" dirty="0">
                <a:solidFill>
                  <a:srgbClr val="FFC000"/>
                </a:solidFill>
              </a:rPr>
              <a:t>电子信息</a:t>
            </a:r>
            <a:r>
              <a:rPr lang="zh-CN" altLang="en-US" sz="1400" dirty="0" smtClean="0">
                <a:solidFill>
                  <a:srgbClr val="FFC000"/>
                </a:solidFill>
              </a:rPr>
              <a:t>、机械化工、商业百货和制造业</a:t>
            </a:r>
            <a:r>
              <a:rPr lang="zh-CN" altLang="en-US" sz="1400" dirty="0" smtClean="0"/>
              <a:t>板块。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综合全年来看，绝大部分行业飘红，其中</a:t>
            </a:r>
            <a:r>
              <a:rPr lang="zh-CN" altLang="en-US" sz="1400" dirty="0" smtClean="0">
                <a:solidFill>
                  <a:srgbClr val="FFC000"/>
                </a:solidFill>
              </a:rPr>
              <a:t>计算机、轻工制造和纺织服装</a:t>
            </a:r>
            <a:r>
              <a:rPr lang="zh-CN" altLang="en-US" sz="1400" dirty="0" smtClean="0"/>
              <a:t>行业涨幅明显。</a:t>
            </a:r>
            <a:endParaRPr lang="en-US" altLang="zh-CN" sz="1400" dirty="0" smtClean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6" y="1365267"/>
            <a:ext cx="6241399" cy="3602149"/>
          </a:xfr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0083"/>
              </p:ext>
            </p:extLst>
          </p:nvPr>
        </p:nvGraphicFramePr>
        <p:xfrm>
          <a:off x="644269" y="1365264"/>
          <a:ext cx="4133677" cy="3602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916"/>
                <a:gridCol w="707077"/>
                <a:gridCol w="694126"/>
                <a:gridCol w="800317"/>
                <a:gridCol w="800317"/>
                <a:gridCol w="486924"/>
              </a:tblGrid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Code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名称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涨跌幅（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收入涨幅（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盈利涨幅（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类别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000025.SZ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特 力</a:t>
                      </a:r>
                      <a:r>
                        <a:rPr lang="en-US" sz="900" u="none" strike="noStrike">
                          <a:effectLst/>
                        </a:rPr>
                        <a:t>Ａ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735.46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-34.68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313.42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汽车制造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300383.SZ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光环新网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552.44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36.13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19.34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300302.SZ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同有科技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512.50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46.48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154.12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600165.SH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新日恒力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510.67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-19.84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142.69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钢铁行业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300333.SZ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兆日科技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448.05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10.87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12.43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002631.SZ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德尔未来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415.17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24.17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6.40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家具行业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300113.SZ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顺网科技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403.70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57.49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82.10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002636.SZ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金安国纪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400.08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12.56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26.99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300297.SZ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蓝盾股份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389.54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90.69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238.37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600734.SH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实达集团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381.58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59.12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491.24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000638.SZ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万方发展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375.86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23.99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-1269.91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商业百货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600682.SH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南京新百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375.66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102.52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-7.95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商业百货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000558.SZ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莱茵体育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364.33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-31.99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-933.42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房地产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300208.SZ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恒顺众昇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355.23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73.51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209.18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发电设备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002667.SZ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鞍重股份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350.72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-31.07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-86.70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机械行业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002407.SZ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多氟多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349.67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2.67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828.28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化工行业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600876.SH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洛阳玻璃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343.65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0.32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-973.17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玻璃行业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300109.SZ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新开源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326.08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14.72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89.21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化工行业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002460.SZ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赣锋锂业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318.48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55.72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45.99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有色金属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1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600400.SH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红豆股份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317.03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-6.73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31.38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服装鞋类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4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54" y="266517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2016</a:t>
            </a:r>
            <a:r>
              <a:rPr lang="zh-CN" altLang="en-US" dirty="0"/>
              <a:t>年股票增长率</a:t>
            </a:r>
            <a:r>
              <a:rPr lang="en-US" altLang="zh-CN" dirty="0"/>
              <a:t>TOP20</a:t>
            </a:r>
            <a:r>
              <a:rPr lang="zh-CN" altLang="en-US" dirty="0"/>
              <a:t>和强势板块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3154" y="5154090"/>
            <a:ext cx="10656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2016</a:t>
            </a:r>
            <a:r>
              <a:rPr lang="zh-CN" altLang="en-US" sz="1400" dirty="0" smtClean="0"/>
              <a:t>年的股市在经历</a:t>
            </a:r>
            <a:r>
              <a:rPr lang="en-US" altLang="zh-CN" sz="1400" dirty="0" smtClean="0"/>
              <a:t>2015</a:t>
            </a:r>
            <a:r>
              <a:rPr lang="zh-CN" altLang="en-US" sz="1400" dirty="0" smtClean="0"/>
              <a:t>年股灾之后整体呈现下滑趋势，是一个比较小的熊市。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TOP20</a:t>
            </a:r>
            <a:r>
              <a:rPr lang="zh-CN" altLang="en-US" sz="1400" dirty="0" smtClean="0"/>
              <a:t>股票中，我们发现大部分属于</a:t>
            </a:r>
            <a:r>
              <a:rPr lang="zh-CN" altLang="en-US" sz="1400" dirty="0" smtClean="0">
                <a:solidFill>
                  <a:srgbClr val="FFC000"/>
                </a:solidFill>
              </a:rPr>
              <a:t>酿酒行业、钢铁金属和制造业</a:t>
            </a:r>
            <a:r>
              <a:rPr lang="zh-CN" altLang="en-US" sz="1400" dirty="0" smtClean="0"/>
              <a:t>板块。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所有行业中，仅有</a:t>
            </a:r>
            <a:r>
              <a:rPr lang="zh-CN" altLang="en-US" sz="1400" dirty="0" smtClean="0">
                <a:solidFill>
                  <a:srgbClr val="FFC000"/>
                </a:solidFill>
              </a:rPr>
              <a:t>食品材料</a:t>
            </a:r>
            <a:r>
              <a:rPr lang="zh-CN" altLang="en-US" sz="1400" dirty="0" smtClean="0"/>
              <a:t>上涨，</a:t>
            </a:r>
            <a:r>
              <a:rPr lang="zh-CN" altLang="en-US" sz="1400" dirty="0" smtClean="0">
                <a:solidFill>
                  <a:srgbClr val="FFC000"/>
                </a:solidFill>
              </a:rPr>
              <a:t>建筑材料和建筑装饰</a:t>
            </a:r>
            <a:r>
              <a:rPr lang="zh-CN" altLang="en-US" sz="1400" dirty="0" smtClean="0"/>
              <a:t>行业相对其他行业而言形势较好。</a:t>
            </a:r>
            <a:endParaRPr lang="en-US" altLang="zh-CN" sz="1400" dirty="0" smtClean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73" y="1252151"/>
            <a:ext cx="6282097" cy="3731741"/>
          </a:xfr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27098"/>
              </p:ext>
            </p:extLst>
          </p:nvPr>
        </p:nvGraphicFramePr>
        <p:xfrm>
          <a:off x="502508" y="1252151"/>
          <a:ext cx="4184823" cy="3731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367"/>
                <a:gridCol w="742966"/>
                <a:gridCol w="646078"/>
                <a:gridCol w="800255"/>
                <a:gridCol w="748864"/>
                <a:gridCol w="543293"/>
              </a:tblGrid>
              <a:tr h="167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Code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名称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涨跌幅（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收入涨幅（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盈利涨幅（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类别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600069.SH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银鸽投资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153.14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-16.93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-953.80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造纸行业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002435.SZ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长江润发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109.36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98.65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271.78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机械行业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002346.SZ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柘中股份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105.42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-3.60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-82.59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水泥行业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600275.SH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*ST</a:t>
                      </a:r>
                      <a:r>
                        <a:rPr lang="zh-CN" altLang="en-US" sz="900" u="none" strike="noStrike">
                          <a:effectLst/>
                        </a:rPr>
                        <a:t>昌鱼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101.13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58.79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-14.80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农林牧渔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002716.SZ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金贵银业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97.52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35.65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22.69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有色金属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600679.SH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上海凤凰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91.46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36.76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1346.55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交通运输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002110.SZ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三钢闽光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86.44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12.57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199.77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钢铁行业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000820.SZ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神雾节能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80.06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32.14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94.47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造纸行业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300180.SZ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华峰超纤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64.61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26.57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-15.46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化纤行业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000959.SZ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首钢股份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62.25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15.15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135.41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钢铁行业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300069.SZ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金利华电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58.54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57.77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126.46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发电设备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600519.SH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贵州茅台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56.45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20.06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7.84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酿酒行业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600149.SH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*ST</a:t>
                      </a:r>
                      <a:r>
                        <a:rPr lang="zh-CN" altLang="en-US" sz="900" u="none" strike="noStrike">
                          <a:effectLst/>
                        </a:rPr>
                        <a:t>坊展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53.47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40.67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61.35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机械行业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300317.SZ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珈伟股份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50.94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46.88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129.37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600779.SH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水井坊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50.62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37.61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155.52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酿酒行业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002265.SZ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西仪股份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50.51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14.39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122.49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汽车制造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002652.SZ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扬子新材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50.04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30.39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97.23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建筑建材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600506.SH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香梨股份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49.13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17.57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-193.98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农林牧渔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002035.SZ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华帝股份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48.78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18.15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57.67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家电行业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2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000059.SZ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华锦股份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48.56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-5.84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448.62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石油行业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6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889" y="238533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2017</a:t>
            </a:r>
            <a:r>
              <a:rPr lang="zh-CN" altLang="en-US" dirty="0"/>
              <a:t>年股票增长率</a:t>
            </a:r>
            <a:r>
              <a:rPr lang="en-US" altLang="zh-CN" dirty="0"/>
              <a:t>TOP20</a:t>
            </a:r>
            <a:r>
              <a:rPr lang="zh-CN" altLang="en-US" dirty="0"/>
              <a:t>和强势板块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8983" y="5269849"/>
            <a:ext cx="103351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2017</a:t>
            </a:r>
            <a:r>
              <a:rPr lang="zh-CN" altLang="en-US" sz="1400" dirty="0" smtClean="0"/>
              <a:t>年股市整体有所回暖，全年度不少股票涨幅明显。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TOP20</a:t>
            </a:r>
            <a:r>
              <a:rPr lang="zh-CN" altLang="en-US" sz="1400" dirty="0" smtClean="0"/>
              <a:t>股票中，我们发现大部分属于</a:t>
            </a:r>
            <a:r>
              <a:rPr lang="zh-CN" altLang="en-US" sz="1400" dirty="0">
                <a:solidFill>
                  <a:srgbClr val="FFC000"/>
                </a:solidFill>
              </a:rPr>
              <a:t>电子器件</a:t>
            </a:r>
            <a:r>
              <a:rPr lang="zh-CN" altLang="en-US" sz="1400" dirty="0" smtClean="0">
                <a:solidFill>
                  <a:srgbClr val="FFC000"/>
                </a:solidFill>
              </a:rPr>
              <a:t>、电子信息、酿酒行业和有色金属</a:t>
            </a:r>
            <a:r>
              <a:rPr lang="zh-CN" altLang="en-US" sz="1400" dirty="0" smtClean="0"/>
              <a:t>板块。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这一年中行业涨跌分化明显，</a:t>
            </a:r>
            <a:r>
              <a:rPr lang="zh-CN" altLang="en-US" sz="1400" dirty="0" smtClean="0">
                <a:solidFill>
                  <a:srgbClr val="FFC000"/>
                </a:solidFill>
              </a:rPr>
              <a:t>食品饮料、家用电器和钢铁行业</a:t>
            </a:r>
            <a:r>
              <a:rPr lang="zh-CN" altLang="en-US" sz="1400" dirty="0" smtClean="0"/>
              <a:t>是龙头行业。</a:t>
            </a:r>
            <a:endParaRPr lang="en-US" altLang="zh-CN" sz="1400" dirty="0" smtClean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42" y="1251717"/>
            <a:ext cx="6397437" cy="3839268"/>
          </a:xfr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92997"/>
              </p:ext>
            </p:extLst>
          </p:nvPr>
        </p:nvGraphicFramePr>
        <p:xfrm>
          <a:off x="545415" y="1251717"/>
          <a:ext cx="4051298" cy="3839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222"/>
                <a:gridCol w="706652"/>
                <a:gridCol w="677842"/>
                <a:gridCol w="763465"/>
                <a:gridCol w="713519"/>
                <a:gridCol w="506598"/>
              </a:tblGrid>
              <a:tr h="171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Code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名称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涨跌幅（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收入涨幅（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盈利涨幅（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类别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300176.SZ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鸿特精密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329.69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104.95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880.12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汽车制造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600516.SH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方大炭素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212.48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248.62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5267.65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其它行业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000830.SZ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鲁西化工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184.79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43.96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671.95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农药化肥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601012.SH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隆基股份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173.83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41.90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130.38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002460.SZ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赣锋锂业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171.21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54.12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216.36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有色金属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601155.SH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新城控股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154.91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44.89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99.68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房地产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002415.SZ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海康威视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149.45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31.22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26.77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仪器仪表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600460.SH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士兰微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148.89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15.44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76.75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600779.SH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水井坊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148.23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74.13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49.24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酿酒行业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000858.SZ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五 粮 液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136.47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22.99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42.58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酿酒行业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002302.SZ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西部建设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136.41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29.41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-66.57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水泥行业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002714.SZ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牧原股份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132.44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79.14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农林牧渔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600809.SH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山西汾酒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131.64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37.06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56.02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酿酒行业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603799.SH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华友钴业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128.12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97.43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2637.70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有色金属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000063.SZ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中兴通讯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127.96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7.49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293.78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000786.SZ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北新建材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121.51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36.88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100.16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建筑建材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002008.SZ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大族激光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119.94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66.12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120.75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仪器仪表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002230.SZ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科大讯飞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119.01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63.97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-10.27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600487.SH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亨通光电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117.61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34.40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60.20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83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600309.SH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万华化学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115.28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76.49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202.62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化工行业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9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59" y="238534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2018</a:t>
            </a:r>
            <a:r>
              <a:rPr lang="zh-CN" altLang="en-US" dirty="0"/>
              <a:t>年股票增长率</a:t>
            </a:r>
            <a:r>
              <a:rPr lang="en-US" altLang="zh-CN" dirty="0"/>
              <a:t>TOP20</a:t>
            </a:r>
            <a:r>
              <a:rPr lang="zh-CN" altLang="en-US" dirty="0"/>
              <a:t>和强势板块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9314" y="5314244"/>
            <a:ext cx="106217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2018</a:t>
            </a:r>
            <a:r>
              <a:rPr lang="zh-CN" altLang="en-US" sz="1400" dirty="0" smtClean="0"/>
              <a:t>年初至今半年来。股市呈小幅度下滑，目前是一个比较小的熊市状态。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TOP20</a:t>
            </a:r>
            <a:r>
              <a:rPr lang="zh-CN" altLang="en-US" sz="1400" dirty="0" smtClean="0"/>
              <a:t>股票中，我们发现大部分属于</a:t>
            </a:r>
            <a:r>
              <a:rPr lang="zh-CN" altLang="en-US" sz="1400" dirty="0" smtClean="0">
                <a:solidFill>
                  <a:srgbClr val="FFC000"/>
                </a:solidFill>
              </a:rPr>
              <a:t>电子信息、化工行业和生物制药</a:t>
            </a:r>
            <a:r>
              <a:rPr lang="zh-CN" altLang="en-US" sz="1400" dirty="0" smtClean="0"/>
              <a:t>板块。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/>
              <a:t>申万一级行业</a:t>
            </a:r>
            <a:r>
              <a:rPr lang="zh-CN" altLang="en-US" sz="1400" dirty="0" smtClean="0"/>
              <a:t>行业</a:t>
            </a:r>
            <a:r>
              <a:rPr lang="zh-CN" altLang="en-US" sz="1400" dirty="0"/>
              <a:t>分化明显</a:t>
            </a:r>
            <a:r>
              <a:rPr lang="zh-CN" altLang="en-US" sz="1400" dirty="0" smtClean="0"/>
              <a:t>，其中</a:t>
            </a:r>
            <a:r>
              <a:rPr lang="zh-CN" altLang="en-US" sz="1400" dirty="0" smtClean="0">
                <a:solidFill>
                  <a:srgbClr val="FFC000"/>
                </a:solidFill>
              </a:rPr>
              <a:t>休闲服务、食品饮料和医药生物</a:t>
            </a:r>
            <a:r>
              <a:rPr lang="zh-CN" altLang="en-US" sz="1400" dirty="0" smtClean="0"/>
              <a:t>行业是呈涨幅的，而另外大部分都是下跌。</a:t>
            </a:r>
            <a:endParaRPr lang="en-US" altLang="zh-CN" sz="1400" dirty="0" smtClean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80" y="1325742"/>
            <a:ext cx="6096001" cy="3748766"/>
          </a:xfr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78199"/>
              </p:ext>
            </p:extLst>
          </p:nvPr>
        </p:nvGraphicFramePr>
        <p:xfrm>
          <a:off x="551935" y="1333430"/>
          <a:ext cx="4316625" cy="3741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603"/>
                <a:gridCol w="593474"/>
                <a:gridCol w="798027"/>
                <a:gridCol w="877901"/>
                <a:gridCol w="817302"/>
                <a:gridCol w="571318"/>
              </a:tblGrid>
              <a:tr h="167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Code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名称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涨跌幅（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收入涨幅（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盈利涨幅（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类别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300107.SZ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建新股份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171.21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176.06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2233.25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化工行业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300584.SZ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海辰药业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138.04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116.44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116.19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300487.SZ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蓝晓科技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123.27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34.05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35.86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化工行业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000735.SZ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罗 牛 山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105.70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-62.61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284.81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农林牧渔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300601.SZ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康泰生物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105.29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176.25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290.61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600596.SH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新安股份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101.00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43.72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315.50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农药化肥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300253.SZ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卫宁健康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100.15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22.93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50.04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300653.SZ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正海生物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99.10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28.79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181.29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300571.SZ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平治信息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96.20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12.37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118.12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300705.SZ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九典制药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94.30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87.72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26.09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300168.SZ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万达信息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91.84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11.81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11.46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300348.SZ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长亮科技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90.24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22.39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305.44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600810.SH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神马股份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89.90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-12.15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119.82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化纤行业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000860.SZ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顺鑫农业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88.85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3.37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94.61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酿酒行业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300647.SZ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超频三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87.94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66.78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-31.63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603039.SH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泛微网络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83.66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46.29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21.18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002903.SZ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宇环数控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82.58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35.92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8.53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600436.SH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片仔癀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80.59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42.06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44.07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002907.SZ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华森制药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79.09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30.90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36.09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8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002563.SZ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森马服饰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73.61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21.57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23.88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服装鞋类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9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62270"/>
            <a:ext cx="8946541" cy="48861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2009</a:t>
            </a:r>
            <a:r>
              <a:rPr lang="zh-CN" altLang="en-US" dirty="0" smtClean="0">
                <a:solidFill>
                  <a:srgbClr val="FFC000"/>
                </a:solidFill>
              </a:rPr>
              <a:t>年、</a:t>
            </a:r>
            <a:r>
              <a:rPr lang="en-US" altLang="zh-CN" dirty="0" smtClean="0">
                <a:solidFill>
                  <a:srgbClr val="FFC000"/>
                </a:solidFill>
              </a:rPr>
              <a:t>2014-2015</a:t>
            </a:r>
            <a:r>
              <a:rPr lang="zh-CN" altLang="en-US" dirty="0">
                <a:solidFill>
                  <a:srgbClr val="FFC000"/>
                </a:solidFill>
              </a:rPr>
              <a:t>年</a:t>
            </a:r>
            <a:r>
              <a:rPr lang="zh-CN" altLang="en-US" dirty="0" smtClean="0"/>
              <a:t>是一个大牛市，因而股市可谓“百花齐放”，许多板块都涨幅明显。目前看来这些年</a:t>
            </a:r>
            <a:r>
              <a:rPr lang="zh-CN" altLang="en-US" dirty="0">
                <a:solidFill>
                  <a:srgbClr val="FFC000"/>
                </a:solidFill>
              </a:rPr>
              <a:t>引领</a:t>
            </a:r>
            <a:r>
              <a:rPr lang="zh-CN" altLang="en-US" dirty="0" smtClean="0">
                <a:solidFill>
                  <a:srgbClr val="FFC000"/>
                </a:solidFill>
              </a:rPr>
              <a:t>牛市</a:t>
            </a:r>
            <a:r>
              <a:rPr lang="zh-CN" altLang="en-US" dirty="0" smtClean="0"/>
              <a:t>的强势板块是</a:t>
            </a:r>
            <a:r>
              <a:rPr lang="zh-CN" altLang="en-US" dirty="0" smtClean="0">
                <a:solidFill>
                  <a:srgbClr val="FFC000"/>
                </a:solidFill>
              </a:rPr>
              <a:t>制造业、电子信息、非银金融和建筑建材</a:t>
            </a:r>
            <a:r>
              <a:rPr lang="zh-CN" altLang="en-US" dirty="0" smtClean="0"/>
              <a:t>板块。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C000"/>
                </a:solidFill>
              </a:rPr>
              <a:t>2008</a:t>
            </a:r>
            <a:r>
              <a:rPr lang="zh-CN" altLang="en-US" dirty="0" smtClean="0">
                <a:solidFill>
                  <a:srgbClr val="FFC000"/>
                </a:solidFill>
              </a:rPr>
              <a:t>年、</a:t>
            </a:r>
            <a:r>
              <a:rPr lang="en-US" altLang="zh-CN" dirty="0" smtClean="0">
                <a:solidFill>
                  <a:srgbClr val="FFC000"/>
                </a:solidFill>
              </a:rPr>
              <a:t>2011</a:t>
            </a:r>
            <a:r>
              <a:rPr lang="zh-CN" altLang="en-US" dirty="0" smtClean="0">
                <a:solidFill>
                  <a:srgbClr val="FFC000"/>
                </a:solidFill>
              </a:rPr>
              <a:t>年、</a:t>
            </a:r>
            <a:r>
              <a:rPr lang="en-US" altLang="zh-CN" dirty="0" smtClean="0">
                <a:solidFill>
                  <a:srgbClr val="FFC000"/>
                </a:solidFill>
              </a:rPr>
              <a:t>2016</a:t>
            </a:r>
            <a:r>
              <a:rPr lang="zh-CN" altLang="en-US" dirty="0" smtClean="0">
                <a:solidFill>
                  <a:srgbClr val="FFC000"/>
                </a:solidFill>
              </a:rPr>
              <a:t>年和</a:t>
            </a:r>
            <a:r>
              <a:rPr lang="en-US" altLang="zh-CN" dirty="0" smtClean="0">
                <a:solidFill>
                  <a:srgbClr val="FFC000"/>
                </a:solidFill>
              </a:rPr>
              <a:t>2018</a:t>
            </a:r>
            <a:r>
              <a:rPr lang="zh-CN" altLang="en-US" dirty="0" smtClean="0">
                <a:solidFill>
                  <a:srgbClr val="FFC000"/>
                </a:solidFill>
              </a:rPr>
              <a:t>年初至今</a:t>
            </a:r>
            <a:r>
              <a:rPr lang="zh-CN" altLang="en-US" dirty="0" smtClean="0"/>
              <a:t>是一个大熊市，这些期间大部分股票一落千丈，全年度下滑明显。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年和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年由于各行业都跌幅严重，所以仅可以从</a:t>
            </a:r>
            <a:r>
              <a:rPr lang="zh-CN" altLang="en-US" dirty="0" smtClean="0">
                <a:solidFill>
                  <a:srgbClr val="FFC000"/>
                </a:solidFill>
              </a:rPr>
              <a:t>农业和房地产</a:t>
            </a:r>
            <a:r>
              <a:rPr lang="zh-CN" altLang="en-US" dirty="0" smtClean="0"/>
              <a:t>的个股中找到机会。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年则是</a:t>
            </a:r>
            <a:r>
              <a:rPr lang="zh-CN" altLang="en-US" dirty="0" smtClean="0">
                <a:solidFill>
                  <a:srgbClr val="FFC000"/>
                </a:solidFill>
              </a:rPr>
              <a:t>食品饮料</a:t>
            </a:r>
            <a:r>
              <a:rPr lang="zh-CN" altLang="en-US" dirty="0" smtClean="0"/>
              <a:t>行业成为了唯一上涨的行业。而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年初至今，则可以从</a:t>
            </a:r>
            <a:r>
              <a:rPr lang="zh-CN" altLang="en-US" dirty="0" smtClean="0">
                <a:solidFill>
                  <a:srgbClr val="FFC000"/>
                </a:solidFill>
              </a:rPr>
              <a:t>休闲服务、食品饮料和医药生物</a:t>
            </a:r>
            <a:r>
              <a:rPr lang="zh-CN" altLang="en-US" dirty="0" smtClean="0"/>
              <a:t>行业中找到机会。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FFC000"/>
                </a:solidFill>
              </a:rPr>
              <a:t>2010</a:t>
            </a:r>
            <a:r>
              <a:rPr lang="zh-CN" altLang="en-US" dirty="0">
                <a:solidFill>
                  <a:srgbClr val="FFC000"/>
                </a:solidFill>
              </a:rPr>
              <a:t>年、</a:t>
            </a:r>
            <a:r>
              <a:rPr lang="en-US" altLang="zh-CN" dirty="0" smtClean="0">
                <a:solidFill>
                  <a:srgbClr val="FFC000"/>
                </a:solidFill>
              </a:rPr>
              <a:t>2012</a:t>
            </a:r>
            <a:r>
              <a:rPr lang="en-US" altLang="zh-CN" dirty="0">
                <a:solidFill>
                  <a:srgbClr val="FFC000"/>
                </a:solidFill>
              </a:rPr>
              <a:t>-</a:t>
            </a:r>
            <a:r>
              <a:rPr lang="en-US" altLang="zh-CN" dirty="0" smtClean="0">
                <a:solidFill>
                  <a:srgbClr val="FFC000"/>
                </a:solidFill>
              </a:rPr>
              <a:t>2013</a:t>
            </a:r>
            <a:r>
              <a:rPr lang="zh-CN" altLang="en-US" dirty="0">
                <a:solidFill>
                  <a:srgbClr val="FFC000"/>
                </a:solidFill>
              </a:rPr>
              <a:t>年和</a:t>
            </a:r>
            <a:r>
              <a:rPr lang="en-US" altLang="zh-CN" dirty="0">
                <a:solidFill>
                  <a:srgbClr val="FFC000"/>
                </a:solidFill>
              </a:rPr>
              <a:t>2017</a:t>
            </a:r>
            <a:r>
              <a:rPr lang="zh-CN" altLang="en-US" dirty="0">
                <a:solidFill>
                  <a:srgbClr val="FFC000"/>
                </a:solidFill>
              </a:rPr>
              <a:t>年</a:t>
            </a:r>
            <a:r>
              <a:rPr lang="zh-CN" altLang="en-US" dirty="0"/>
              <a:t>是一</a:t>
            </a:r>
            <a:r>
              <a:rPr lang="zh-CN" altLang="en-US" dirty="0" smtClean="0"/>
              <a:t>个分化市，</a:t>
            </a:r>
            <a:r>
              <a:rPr lang="zh-CN" altLang="en-US" dirty="0"/>
              <a:t>因而这些年</a:t>
            </a:r>
            <a:r>
              <a:rPr lang="zh-CN" altLang="en-US" dirty="0" smtClean="0"/>
              <a:t>的行业分化比较明显，特别的来看</a:t>
            </a:r>
            <a:r>
              <a:rPr lang="zh-CN" altLang="en-US" dirty="0" smtClean="0">
                <a:solidFill>
                  <a:srgbClr val="FFC000"/>
                </a:solidFill>
              </a:rPr>
              <a:t>食品饮料和房地产</a:t>
            </a:r>
            <a:r>
              <a:rPr lang="zh-CN" altLang="en-US" dirty="0" smtClean="0"/>
              <a:t>行业会有所机会。</a:t>
            </a:r>
            <a:endParaRPr lang="en-US" altLang="zh-CN" dirty="0"/>
          </a:p>
          <a:p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 smtClean="0"/>
              <a:t>所以从历年个股涨跌幅的</a:t>
            </a:r>
            <a:r>
              <a:rPr lang="en-US" altLang="zh-CN" dirty="0" smtClean="0"/>
              <a:t>TOP20</a:t>
            </a:r>
            <a:r>
              <a:rPr lang="zh-CN" altLang="en-US" dirty="0" smtClean="0"/>
              <a:t>和中位数、股指以及申万一级行业涨跌幅来看，除了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年和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年两个比较大的熊市年很难投资以外，其他时候理性的选择和投资相对优势的板块也是非常重要的。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7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16600" b="1" dirty="0" smtClean="0"/>
              <a:t>     谢谢！</a:t>
            </a:r>
            <a:endParaRPr lang="zh-CN" altLang="en-US" sz="16600" b="1" dirty="0"/>
          </a:p>
        </p:txBody>
      </p:sp>
    </p:spTree>
    <p:extLst>
      <p:ext uri="{BB962C8B-B14F-4D97-AF65-F5344CB8AC3E}">
        <p14:creationId xmlns:p14="http://schemas.microsoft.com/office/powerpoint/2010/main" val="35685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2008-2018</a:t>
            </a:r>
            <a:r>
              <a:rPr lang="zh-CN" altLang="en-US" dirty="0" smtClean="0"/>
              <a:t>年各年度股票增长率</a:t>
            </a:r>
            <a:r>
              <a:rPr lang="en-US" altLang="zh-CN" dirty="0" smtClean="0"/>
              <a:t>TOP20</a:t>
            </a:r>
            <a:r>
              <a:rPr lang="zh-CN" altLang="en-US" dirty="0" smtClean="0"/>
              <a:t>和强势板块分析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763787" y="2274891"/>
            <a:ext cx="3648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接下来，我将对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-2018</a:t>
            </a:r>
            <a:r>
              <a:rPr lang="zh-CN" altLang="en-US" dirty="0" smtClean="0"/>
              <a:t>年每个年度的股票增长率</a:t>
            </a:r>
            <a:r>
              <a:rPr lang="en-US" altLang="zh-CN" dirty="0" smtClean="0"/>
              <a:t>TOP20</a:t>
            </a:r>
            <a:r>
              <a:rPr lang="zh-CN" altLang="en-US" dirty="0" smtClean="0"/>
              <a:t>和强势板块进行分析，来看看各年度的龙头股和强势板块。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其中，</a:t>
            </a:r>
            <a:r>
              <a:rPr lang="zh-CN" altLang="en-US" dirty="0"/>
              <a:t>股票</a:t>
            </a:r>
            <a:r>
              <a:rPr lang="zh-CN" altLang="en-US" dirty="0" smtClean="0"/>
              <a:t>增长率</a:t>
            </a:r>
            <a:r>
              <a:rPr lang="en-US" altLang="zh-CN" dirty="0" smtClean="0"/>
              <a:t>TOP20</a:t>
            </a:r>
            <a:r>
              <a:rPr lang="zh-CN" altLang="en-US" dirty="0" smtClean="0"/>
              <a:t>的个股行业分类来自于新浪财经，行业指数来自于申万一级行业，所有数据来自于</a:t>
            </a:r>
            <a:r>
              <a:rPr lang="en-US" altLang="zh-CN" dirty="0" smtClean="0"/>
              <a:t>Wind</a:t>
            </a:r>
            <a:r>
              <a:rPr lang="zh-CN" altLang="en-US" dirty="0" smtClean="0"/>
              <a:t>平台。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9" y="2019686"/>
            <a:ext cx="6623947" cy="4195762"/>
          </a:xfrm>
        </p:spPr>
      </p:pic>
    </p:spTree>
    <p:extLst>
      <p:ext uri="{BB962C8B-B14F-4D97-AF65-F5344CB8AC3E}">
        <p14:creationId xmlns:p14="http://schemas.microsoft.com/office/powerpoint/2010/main" val="20604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925" y="303634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zh-CN" altLang="en-US" dirty="0"/>
              <a:t>股票增长率</a:t>
            </a:r>
            <a:r>
              <a:rPr lang="en-US" altLang="zh-CN" dirty="0" smtClean="0"/>
              <a:t>TOP20</a:t>
            </a:r>
            <a:r>
              <a:rPr lang="zh-CN" altLang="en-US" dirty="0" smtClean="0"/>
              <a:t>和强势板块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007755" y="2333574"/>
            <a:ext cx="4473146" cy="25740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8455" y="4985009"/>
            <a:ext cx="94008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2008</a:t>
            </a:r>
            <a:r>
              <a:rPr lang="zh-CN" altLang="en-US" sz="1400" dirty="0" smtClean="0"/>
              <a:t>年是一个大熊市，所以绝大部分股票跌幅严重，只有少部分股票上涨。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TOP20</a:t>
            </a:r>
            <a:r>
              <a:rPr lang="zh-CN" altLang="en-US" sz="1400" dirty="0" smtClean="0"/>
              <a:t>股票中，我们发现大部分属于</a:t>
            </a:r>
            <a:r>
              <a:rPr lang="zh-CN" altLang="en-US" sz="1400" dirty="0" smtClean="0">
                <a:solidFill>
                  <a:srgbClr val="FFC000"/>
                </a:solidFill>
              </a:rPr>
              <a:t>农林牧渔、农药化肥和生物制药</a:t>
            </a:r>
            <a:r>
              <a:rPr lang="zh-CN" altLang="en-US" sz="1400" dirty="0" smtClean="0"/>
              <a:t>板块。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而在</a:t>
            </a:r>
            <a:r>
              <a:rPr lang="en-US" altLang="zh-CN" sz="1400" dirty="0" smtClean="0"/>
              <a:t>2008</a:t>
            </a:r>
            <a:r>
              <a:rPr lang="zh-CN" altLang="en-US" sz="1400" dirty="0" smtClean="0"/>
              <a:t>年的申万一级行业涨跌幅图中，虽然所有行业都经历大跌，但也可以从</a:t>
            </a:r>
            <a:r>
              <a:rPr lang="zh-CN" altLang="en-US" sz="1400" dirty="0" smtClean="0">
                <a:solidFill>
                  <a:srgbClr val="FFC000"/>
                </a:solidFill>
              </a:rPr>
              <a:t>电气设备、医药生物和农林牧渔行业</a:t>
            </a:r>
            <a:r>
              <a:rPr lang="zh-CN" altLang="en-US" sz="1400" dirty="0" smtClean="0"/>
              <a:t>的少数个股中找到机会。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59" y="1268627"/>
            <a:ext cx="6023372" cy="3451654"/>
          </a:xfrm>
          <a:prstGeom prst="rect">
            <a:avLst/>
          </a:prstGeom>
        </p:spPr>
      </p:pic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901920"/>
              </p:ext>
            </p:extLst>
          </p:nvPr>
        </p:nvGraphicFramePr>
        <p:xfrm>
          <a:off x="733929" y="1268627"/>
          <a:ext cx="4172425" cy="3452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190"/>
                <a:gridCol w="730160"/>
                <a:gridCol w="679119"/>
                <a:gridCol w="783061"/>
                <a:gridCol w="799071"/>
                <a:gridCol w="523824"/>
              </a:tblGrid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Code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名称</a:t>
                      </a:r>
                      <a:endParaRPr lang="zh-CN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涨跌幅（</a:t>
                      </a:r>
                      <a:r>
                        <a:rPr lang="en-US" altLang="zh-CN" sz="900" u="none" strike="noStrike" dirty="0">
                          <a:effectLst/>
                        </a:rPr>
                        <a:t>%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收入涨幅（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盈利涨幅（</a:t>
                      </a:r>
                      <a:r>
                        <a:rPr lang="en-US" altLang="zh-CN" sz="900" u="none" strike="noStrike" dirty="0">
                          <a:effectLst/>
                        </a:rPr>
                        <a:t>%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类别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000998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隆平高科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48.64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51.85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-11.27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农林牧渔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42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002041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登海种业          </a:t>
                      </a:r>
                      <a:endParaRPr lang="en-US" altLang="zh-CN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（</a:t>
                      </a:r>
                      <a:r>
                        <a:rPr lang="zh-CN" altLang="en-US" sz="900" u="none" strike="noStrike" dirty="0">
                          <a:effectLst/>
                        </a:rPr>
                        <a:t>中远海科）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32.83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32.77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-65.63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农林牧渔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600354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敦煌种业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32.07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47.49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194.92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农林牧渔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000713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丰乐种业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12.11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-17.81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农林牧渔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002107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沃华医药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3.81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48.60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46.37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600239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云南城投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14.55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21.85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房地产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364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600983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惠而浦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0.30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70.60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69.06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家电行业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600867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通化东宝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0.21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17.25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-39.53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000538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云南白药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-0.46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34.24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40.95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364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000566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海南海药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-5.45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64.62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313.96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42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600540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*</a:t>
                      </a:r>
                      <a:r>
                        <a:rPr lang="en-US" altLang="zh-CN" sz="900" u="none" strike="noStrike" dirty="0">
                          <a:effectLst/>
                        </a:rPr>
                        <a:t>ST</a:t>
                      </a:r>
                      <a:r>
                        <a:rPr lang="zh-CN" altLang="en-US" sz="900" u="none" strike="noStrike" dirty="0">
                          <a:effectLst/>
                        </a:rPr>
                        <a:t>新赛         </a:t>
                      </a:r>
                      <a:endParaRPr lang="en-US" altLang="zh-CN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（</a:t>
                      </a:r>
                      <a:r>
                        <a:rPr lang="zh-CN" altLang="en-US" sz="900" u="none" strike="noStrike" dirty="0">
                          <a:effectLst/>
                        </a:rPr>
                        <a:t>新赛股份）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-10.43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84.52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-47.61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农林牧渔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600251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冠农股份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-10.79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8.23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107.66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农林牧渔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600624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复旦复华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-12.80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13.57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11.21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综合行业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600630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龙头股份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-14.19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-3.12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7.79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纺织行业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600449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宁夏建材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-14.29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44.54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212.72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水泥行业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364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600312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平高电气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-15.26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49.79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17.76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发电设备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600267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海正药业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-16.04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12.09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39.84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000525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红 太 阳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-16.82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6.50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-41.91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农药化肥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600276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恒瑞医药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-18.79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20.80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1.97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600485 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信威集团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-19.28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43.96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110.63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电子信息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8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614" y="250757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2009</a:t>
            </a:r>
            <a:r>
              <a:rPr lang="zh-CN" altLang="en-US" dirty="0" smtClean="0"/>
              <a:t>年</a:t>
            </a:r>
            <a:r>
              <a:rPr lang="zh-CN" altLang="en-US" dirty="0"/>
              <a:t>股票增长率</a:t>
            </a:r>
            <a:r>
              <a:rPr lang="en-US" altLang="zh-CN" dirty="0"/>
              <a:t>TOP20</a:t>
            </a:r>
            <a:r>
              <a:rPr lang="zh-CN" altLang="en-US" dirty="0"/>
              <a:t>和强势板块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4313" y="5112025"/>
            <a:ext cx="95668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2009</a:t>
            </a:r>
            <a:r>
              <a:rPr lang="zh-CN" altLang="en-US" sz="1400" dirty="0" smtClean="0"/>
              <a:t>年是一个大牛市，所以绝大部分股票全年飘红，而且涨幅很大。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TOP20</a:t>
            </a:r>
            <a:r>
              <a:rPr lang="zh-CN" altLang="en-US" sz="1400" dirty="0" smtClean="0"/>
              <a:t>股票中，我们发现大部分属于</a:t>
            </a:r>
            <a:r>
              <a:rPr lang="zh-CN" altLang="en-US" sz="1400" dirty="0" smtClean="0">
                <a:solidFill>
                  <a:srgbClr val="FFC000"/>
                </a:solidFill>
              </a:rPr>
              <a:t>汽车、工业和制造业</a:t>
            </a:r>
            <a:r>
              <a:rPr lang="zh-CN" altLang="en-US" sz="1400" dirty="0" smtClean="0"/>
              <a:t>板块。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而在申万一级行业涨跌幅图中，</a:t>
            </a:r>
            <a:r>
              <a:rPr lang="en-US" altLang="zh-CN" sz="1400" dirty="0" smtClean="0"/>
              <a:t>2009</a:t>
            </a:r>
            <a:r>
              <a:rPr lang="zh-CN" altLang="en-US" sz="1400" dirty="0" smtClean="0"/>
              <a:t>年所有行业都飘红。</a:t>
            </a:r>
            <a:endParaRPr lang="en-US" altLang="zh-CN" sz="1400" dirty="0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97" y="1318053"/>
            <a:ext cx="5988908" cy="3599936"/>
          </a:xfrm>
          <a:prstGeom prst="rect">
            <a:avLst/>
          </a:prstGeom>
        </p:spPr>
      </p:pic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64776"/>
              </p:ext>
            </p:extLst>
          </p:nvPr>
        </p:nvGraphicFramePr>
        <p:xfrm>
          <a:off x="737300" y="1326293"/>
          <a:ext cx="4180690" cy="3591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242"/>
                <a:gridCol w="715883"/>
                <a:gridCol w="674653"/>
                <a:gridCol w="710541"/>
                <a:gridCol w="760781"/>
                <a:gridCol w="631590"/>
              </a:tblGrid>
              <a:tr h="1388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Code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名称</a:t>
                      </a:r>
                      <a:endParaRPr lang="zh-CN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涨跌幅（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收入涨幅（</a:t>
                      </a:r>
                      <a:r>
                        <a:rPr lang="en-US" altLang="zh-CN" sz="900" u="none" strike="noStrike" dirty="0">
                          <a:effectLst/>
                        </a:rPr>
                        <a:t>%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盈利涨幅（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类别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000519.SZ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中兵红箭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564.84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-1.07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113.30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机械行业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6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002005.SZ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德豪润达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509.61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-23.81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178.51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家电行业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600562.SH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国睿科技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479.19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-20.30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-76.81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600157.SH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永泰能源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459.21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12.02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111.86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煤炭行业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600481.SH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双良节能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457.43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-5.16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237.24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化工行业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600703.SH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三安光电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452.36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120.63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246.11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7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600807.SH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天业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股份</a:t>
                      </a:r>
                      <a:endParaRPr lang="en-US" altLang="zh-CN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（</a:t>
                      </a:r>
                      <a:r>
                        <a:rPr lang="zh-CN" altLang="en-US" sz="900" u="none" strike="noStrike" dirty="0">
                          <a:effectLst/>
                        </a:rPr>
                        <a:t>*</a:t>
                      </a:r>
                      <a:r>
                        <a:rPr lang="en-US" altLang="zh-CN" sz="900" u="none" strike="noStrike" dirty="0">
                          <a:effectLst/>
                        </a:rPr>
                        <a:t>ST</a:t>
                      </a:r>
                      <a:r>
                        <a:rPr lang="zh-CN" altLang="en-US" sz="900" u="none" strike="noStrike" dirty="0">
                          <a:effectLst/>
                        </a:rPr>
                        <a:t>天业）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450.45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-70.77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-619.08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房地产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000078.SZ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海王生物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446.30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20.18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210.82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000868.SZ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安凯客车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435.29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1.16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汽车制造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6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600252.SH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中恒集团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432.83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13.41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167.43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6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600990.SH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四创电子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426.33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-2.47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-10.98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600546.SH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山煤国际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414.82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-2.16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42.97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煤炭行业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600273.SH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嘉化能源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409.89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-16.62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-1423.76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化工行业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600623.SH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华谊集团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405.82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-10.25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214.69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汽车制造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000537.SZ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广宇发展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402.82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-40.81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304.37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房地产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64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600348.SH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阳泉煤业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402.35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17.45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99.59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煤炭行业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600575.SH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皖江物流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395.95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-29.67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-89.38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交通运输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000426.SZ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兴业矿业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388.85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-0.19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158.88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有色金属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600104.SH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上汽集团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388.53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31.87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904.61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汽车制造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411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600742.SH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一汽富维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386.79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2.59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87.18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汽车制造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69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876" y="252991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2010</a:t>
            </a:r>
            <a:r>
              <a:rPr lang="zh-CN" altLang="en-US" dirty="0"/>
              <a:t>年股票增长率</a:t>
            </a:r>
            <a:r>
              <a:rPr lang="en-US" altLang="zh-CN" dirty="0"/>
              <a:t>TOP20</a:t>
            </a:r>
            <a:r>
              <a:rPr lang="zh-CN" altLang="en-US" dirty="0"/>
              <a:t>和强势板块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3697" y="5169798"/>
            <a:ext cx="94894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2010</a:t>
            </a:r>
            <a:r>
              <a:rPr lang="zh-CN" altLang="en-US" sz="1400" dirty="0" smtClean="0"/>
              <a:t>年是一</a:t>
            </a:r>
            <a:r>
              <a:rPr lang="zh-CN" altLang="en-US" sz="1400" dirty="0" smtClean="0"/>
              <a:t>个分化市，</a:t>
            </a:r>
            <a:r>
              <a:rPr lang="zh-CN" altLang="en-US" sz="1400" dirty="0" smtClean="0"/>
              <a:t>所以绝大部分股票是跌的，当然也有不少股票涨幅明显。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TOP20</a:t>
            </a:r>
            <a:r>
              <a:rPr lang="zh-CN" altLang="en-US" sz="1400" dirty="0" smtClean="0"/>
              <a:t>股票中，我们发现大部分属于</a:t>
            </a:r>
            <a:r>
              <a:rPr lang="zh-CN" altLang="en-US" sz="1400" dirty="0" smtClean="0">
                <a:solidFill>
                  <a:srgbClr val="FFC000"/>
                </a:solidFill>
              </a:rPr>
              <a:t>电器行业、电子器件和有色金属</a:t>
            </a:r>
            <a:r>
              <a:rPr lang="zh-CN" altLang="en-US" sz="1400" dirty="0" smtClean="0"/>
              <a:t>板块。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2010</a:t>
            </a:r>
            <a:r>
              <a:rPr lang="zh-CN" altLang="en-US" sz="1400" dirty="0" smtClean="0"/>
              <a:t>年的申万一级行业中，</a:t>
            </a:r>
            <a:r>
              <a:rPr lang="en-US" altLang="zh-CN" sz="1400" dirty="0" smtClean="0"/>
              <a:t>28</a:t>
            </a:r>
            <a:r>
              <a:rPr lang="zh-CN" altLang="en-US" sz="1400" dirty="0" smtClean="0"/>
              <a:t>个行业分化明显，</a:t>
            </a:r>
            <a:r>
              <a:rPr lang="zh-CN" altLang="en-US" sz="1400" dirty="0" smtClean="0">
                <a:solidFill>
                  <a:srgbClr val="FFC000"/>
                </a:solidFill>
              </a:rPr>
              <a:t>电子、医药生物和机械设备</a:t>
            </a:r>
            <a:r>
              <a:rPr lang="zh-CN" altLang="en-US" sz="1400" dirty="0" smtClean="0"/>
              <a:t>行业成了</a:t>
            </a:r>
            <a:r>
              <a:rPr lang="en-US" altLang="zh-CN" sz="1400" dirty="0" smtClean="0"/>
              <a:t>2010</a:t>
            </a:r>
            <a:r>
              <a:rPr lang="zh-CN" altLang="en-US" sz="1400" dirty="0" smtClean="0"/>
              <a:t>年度的龙头行业。</a:t>
            </a:r>
            <a:endParaRPr lang="en-US" altLang="zh-CN" sz="1400" dirty="0" smtClean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697" y="1377028"/>
            <a:ext cx="6021690" cy="3458583"/>
          </a:xfrm>
          <a:prstGeom prst="rect">
            <a:avLst/>
          </a:prstGeom>
        </p:spPr>
      </p:pic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328622"/>
              </p:ext>
            </p:extLst>
          </p:nvPr>
        </p:nvGraphicFramePr>
        <p:xfrm>
          <a:off x="792936" y="1377028"/>
          <a:ext cx="4174480" cy="3461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830"/>
                <a:gridCol w="770038"/>
                <a:gridCol w="719818"/>
                <a:gridCol w="728188"/>
                <a:gridCol w="795148"/>
                <a:gridCol w="485458"/>
              </a:tblGrid>
              <a:tr h="124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Code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名称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涨跌幅（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收入涨幅（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盈利涨幅（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类别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600259.SH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广晟有色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314.88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64.60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34.95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有色金属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8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002106.SZ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莱宝高科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255.14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80.17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155.35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002006.SZ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精功科技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215.26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52.21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292.63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机械行业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002190.SZ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成飞集成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211.46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67.01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20.39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汽车制造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002013.SZ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中航机电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208.87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24.54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15.06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汽车制造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002129.SZ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中环股份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206.92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135.08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206.62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8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000970.SZ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中科三环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204.83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51.05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181.11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000790.SZ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泰合健康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201.87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28.40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73.22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600458.SH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时代新材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199.74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52.45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108.86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塑料制品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8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600330.SH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天通股份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187.21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58.78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129.04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8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002168.SZ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深圳惠程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185.62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12.29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-6.26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发电设备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600980.SH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北矿科技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169.59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54.20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105.87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600160.SH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巨化股份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168.66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45.15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407.90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化工行业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002056.SZ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横店东磁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166.73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122.22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123.36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48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600403.SH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*ST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大有</a:t>
                      </a:r>
                      <a:endParaRPr lang="en-US" altLang="zh-CN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（大有</a:t>
                      </a:r>
                      <a:r>
                        <a:rPr lang="zh-CN" altLang="en-US" sz="900" u="none" strike="noStrike" dirty="0">
                          <a:effectLst/>
                        </a:rPr>
                        <a:t>能源）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161.80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-24.83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-76.76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煤炭行业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600111.SH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北方稀土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160.84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102.78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1246.18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有色金属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600549.SH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厦门钨业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153.28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-12.62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64.39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有色金属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600468.SH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百利电气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148.69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37.20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18.92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电器行业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000049.SZ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德赛电池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146.12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43.62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512.75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电器行业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2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600086.SH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东方金钰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143.47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40.76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372.80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服装鞋类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9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356" y="326145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2011</a:t>
            </a:r>
            <a:r>
              <a:rPr lang="zh-CN" altLang="en-US" dirty="0"/>
              <a:t>年股票增长率</a:t>
            </a:r>
            <a:r>
              <a:rPr lang="en-US" altLang="zh-CN" dirty="0" smtClean="0"/>
              <a:t>TOP20</a:t>
            </a:r>
            <a:r>
              <a:rPr lang="zh-CN" altLang="en-US" dirty="0" smtClean="0"/>
              <a:t>和强势板块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1406" y="5202529"/>
            <a:ext cx="9030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2011</a:t>
            </a:r>
            <a:r>
              <a:rPr lang="zh-CN" altLang="en-US" sz="1400" dirty="0" smtClean="0"/>
              <a:t>年是一个熊市，所以绝大部分股票跌幅严重，只有少部分股票上涨。当然也有像华夏幸福这样的股票涨幅达到了</a:t>
            </a:r>
            <a:r>
              <a:rPr lang="en-US" altLang="zh-CN" sz="1400" dirty="0" smtClean="0"/>
              <a:t>194%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TOP20</a:t>
            </a:r>
            <a:r>
              <a:rPr lang="zh-CN" altLang="en-US" sz="1400" dirty="0" smtClean="0"/>
              <a:t>股票中，我们发现大部分属于</a:t>
            </a:r>
            <a:r>
              <a:rPr lang="zh-CN" altLang="en-US" sz="1400" dirty="0" smtClean="0">
                <a:solidFill>
                  <a:srgbClr val="FFC000"/>
                </a:solidFill>
              </a:rPr>
              <a:t>房地产、制造业和农业</a:t>
            </a:r>
            <a:r>
              <a:rPr lang="zh-CN" altLang="en-US" sz="1400" dirty="0" smtClean="0"/>
              <a:t>板块。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在这</a:t>
            </a:r>
            <a:r>
              <a:rPr lang="en-US" altLang="zh-CN" sz="1400" dirty="0" smtClean="0"/>
              <a:t>2011</a:t>
            </a:r>
            <a:r>
              <a:rPr lang="zh-CN" altLang="en-US" sz="1400" dirty="0" smtClean="0"/>
              <a:t>年中，所有行业都大幅度下滑，但也可以从</a:t>
            </a:r>
            <a:r>
              <a:rPr lang="zh-CN" altLang="en-US" sz="1400" dirty="0" smtClean="0">
                <a:solidFill>
                  <a:srgbClr val="FFC000"/>
                </a:solidFill>
              </a:rPr>
              <a:t>银行、食品饮料和房地产</a:t>
            </a:r>
            <a:r>
              <a:rPr lang="zh-CN" altLang="en-US" sz="1400" dirty="0" smtClean="0"/>
              <a:t>行业中的个股中找到机会。</a:t>
            </a:r>
            <a:endParaRPr lang="en-US" altLang="zh-CN" sz="14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68" y="1400431"/>
            <a:ext cx="6128782" cy="3670292"/>
          </a:xfrm>
          <a:prstGeom prst="rect">
            <a:avLst/>
          </a:prstGeom>
        </p:spPr>
      </p:pic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806792"/>
              </p:ext>
            </p:extLst>
          </p:nvPr>
        </p:nvGraphicFramePr>
        <p:xfrm>
          <a:off x="866563" y="1400432"/>
          <a:ext cx="3952571" cy="3672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6661"/>
                <a:gridCol w="652720"/>
                <a:gridCol w="687093"/>
                <a:gridCol w="765253"/>
                <a:gridCol w="765253"/>
                <a:gridCol w="465591"/>
              </a:tblGrid>
              <a:tr h="136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Code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名称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涨跌幅（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收入涨幅（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盈利涨幅（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类别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600340.SH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华夏幸福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194.35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76.22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225.46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房地产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6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000035.SZ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中国天楹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83.38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4.63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-146.64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600637.SH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东方明珠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79.59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43.05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37.73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传媒娱乐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600568.SH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中珠医疗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52.93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3.16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148.16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生物制药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000048.SZ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康达尔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50.56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14.42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1123.74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农林牧渔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600793.SH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宜宾纸业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43.13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-24.96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-565.41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造纸行业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731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600636.SH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*ST</a:t>
                      </a:r>
                      <a:r>
                        <a:rPr lang="zh-CN" altLang="en-US" sz="900" u="none" strike="noStrike" dirty="0">
                          <a:effectLst/>
                        </a:rPr>
                        <a:t>爱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富</a:t>
                      </a:r>
                      <a:endParaRPr lang="en-US" altLang="zh-CN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zh-CN" sz="9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900" u="none" strike="noStrike" dirty="0">
                          <a:effectLst/>
                        </a:rPr>
                        <a:t>三爱富</a:t>
                      </a:r>
                      <a:r>
                        <a:rPr lang="en-US" altLang="zh-CN" sz="900" u="none" strike="noStrike" dirty="0">
                          <a:effectLst/>
                        </a:rPr>
                        <a:t>)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39.33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48.94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1490.56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化工行业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600603.SH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广汇物流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37.41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-306.70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综合行业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600200.SH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江苏吴中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35.22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14.51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5.34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394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000809.SZ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*</a:t>
                      </a:r>
                      <a:r>
                        <a:rPr lang="en-US" altLang="zh-CN" sz="900" u="none" strike="noStrike" dirty="0">
                          <a:effectLst/>
                        </a:rPr>
                        <a:t>ST</a:t>
                      </a:r>
                      <a:r>
                        <a:rPr lang="zh-CN" altLang="en-US" sz="900" u="none" strike="noStrike" dirty="0">
                          <a:effectLst/>
                        </a:rPr>
                        <a:t>新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城</a:t>
                      </a:r>
                      <a:endParaRPr lang="en-US" altLang="zh-CN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（</a:t>
                      </a:r>
                      <a:r>
                        <a:rPr lang="zh-CN" altLang="en-US" sz="900" u="none" strike="noStrike" dirty="0">
                          <a:effectLst/>
                        </a:rPr>
                        <a:t>铁岭新城）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33.14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27.15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31.07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房地产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6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600371.SH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万向德农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29.01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-4.27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91.91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农林牧渔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600714.SH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金瑞矿业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28.33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11.64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-10.43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有色金属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600759.SH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洲际油气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27.92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45.46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-36.03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石油行业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000656.SZ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金科股份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27.57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73.94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15.52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房地产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6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600056.SH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中国医药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24.29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16.12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37.99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商业百货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002327.SZ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富安娜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21.41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36.18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61.98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服装鞋类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002234.SZ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民和股份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20.66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34.10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320.79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农林牧渔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000056.SZ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皇庭国际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6.29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24.13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房地产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600021.SH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上海电力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19.89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10.04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140.25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电力行业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38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600016.SH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民生银行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19.41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50.39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58.81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金融行业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2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689" y="286595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2012</a:t>
            </a:r>
            <a:r>
              <a:rPr lang="zh-CN" altLang="en-US" dirty="0"/>
              <a:t>年股票增长率</a:t>
            </a:r>
            <a:r>
              <a:rPr lang="en-US" altLang="zh-CN" dirty="0"/>
              <a:t>TOP20</a:t>
            </a:r>
            <a:r>
              <a:rPr lang="zh-CN" altLang="en-US" dirty="0"/>
              <a:t>和强势板块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7917" y="5116591"/>
            <a:ext cx="95523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2012</a:t>
            </a:r>
            <a:r>
              <a:rPr lang="zh-CN" altLang="en-US" sz="1400" dirty="0" smtClean="0"/>
              <a:t>年</a:t>
            </a:r>
            <a:r>
              <a:rPr lang="zh-CN" altLang="en-US" sz="1400" dirty="0"/>
              <a:t>也</a:t>
            </a:r>
            <a:r>
              <a:rPr lang="zh-CN" altLang="en-US" sz="1400" dirty="0" smtClean="0"/>
              <a:t>是一个分化市</a:t>
            </a:r>
            <a:r>
              <a:rPr lang="zh-CN" altLang="en-US" sz="1400" dirty="0" smtClean="0"/>
              <a:t>，</a:t>
            </a:r>
            <a:r>
              <a:rPr lang="zh-CN" altLang="en-US" sz="1400" dirty="0" smtClean="0"/>
              <a:t>所以绝大部分股票走势平平淡淡，当然也有不少股票上涨。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TOP20</a:t>
            </a:r>
            <a:r>
              <a:rPr lang="zh-CN" altLang="en-US" sz="1400" dirty="0" smtClean="0"/>
              <a:t>股票中，我们发现大部分属于</a:t>
            </a:r>
            <a:r>
              <a:rPr lang="zh-CN" altLang="en-US" sz="1400" dirty="0" smtClean="0">
                <a:solidFill>
                  <a:srgbClr val="FFC000"/>
                </a:solidFill>
              </a:rPr>
              <a:t>房地产、机械化工、综合行业和制造业</a:t>
            </a:r>
            <a:r>
              <a:rPr lang="zh-CN" altLang="en-US" sz="1400" dirty="0" smtClean="0"/>
              <a:t>板块。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而各大行业中分化明显，其中</a:t>
            </a:r>
            <a:r>
              <a:rPr lang="zh-CN" altLang="en-US" sz="1400" dirty="0" smtClean="0">
                <a:solidFill>
                  <a:srgbClr val="FFC000"/>
                </a:solidFill>
              </a:rPr>
              <a:t>房地产、非银金融和建筑装饰</a:t>
            </a:r>
            <a:r>
              <a:rPr lang="zh-CN" altLang="en-US" sz="1400" dirty="0" smtClean="0"/>
              <a:t>行业是涨幅较高的行业。</a:t>
            </a:r>
            <a:endParaRPr lang="en-US" altLang="zh-CN" sz="14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83" y="1321332"/>
            <a:ext cx="6035983" cy="3563706"/>
          </a:xfrm>
          <a:prstGeom prst="rect">
            <a:avLst/>
          </a:prstGeom>
        </p:spPr>
      </p:pic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783038"/>
              </p:ext>
            </p:extLst>
          </p:nvPr>
        </p:nvGraphicFramePr>
        <p:xfrm>
          <a:off x="835670" y="1321332"/>
          <a:ext cx="4057606" cy="356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509"/>
                <a:gridCol w="696352"/>
                <a:gridCol w="662137"/>
                <a:gridCol w="698122"/>
                <a:gridCol w="690925"/>
                <a:gridCol w="62056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Code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名称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涨跌幅（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收入涨幅（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盈利涨幅（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类别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600209.SH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罗顿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发展</a:t>
                      </a:r>
                      <a:endParaRPr lang="en-US" altLang="zh-CN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（</a:t>
                      </a:r>
                      <a:r>
                        <a:rPr lang="zh-CN" altLang="en-US" sz="900" u="none" strike="noStrike" dirty="0">
                          <a:effectLst/>
                        </a:rPr>
                        <a:t>*</a:t>
                      </a:r>
                      <a:r>
                        <a:rPr lang="en-US" altLang="zh-CN" sz="900" u="none" strike="noStrike" dirty="0">
                          <a:effectLst/>
                        </a:rPr>
                        <a:t>ST</a:t>
                      </a:r>
                      <a:r>
                        <a:rPr lang="zh-CN" altLang="en-US" sz="900" u="none" strike="noStrike" dirty="0">
                          <a:effectLst/>
                        </a:rPr>
                        <a:t>罗顿）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159.10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37.02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-88.22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综合行业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000671.SZ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阳 光 城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144.62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68.88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78.85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房地产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600217.SH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中再资环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134.77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33.50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106.72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水泥行业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002490.SZ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*</a:t>
                      </a:r>
                      <a:r>
                        <a:rPr lang="en-US" altLang="zh-CN" sz="900" u="none" strike="noStrike" dirty="0">
                          <a:effectLst/>
                        </a:rPr>
                        <a:t>ST</a:t>
                      </a:r>
                      <a:r>
                        <a:rPr lang="zh-CN" altLang="en-US" sz="900" u="none" strike="noStrike" dirty="0">
                          <a:effectLst/>
                        </a:rPr>
                        <a:t>墨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龙</a:t>
                      </a:r>
                      <a:endParaRPr lang="en-US" altLang="zh-CN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（</a:t>
                      </a:r>
                      <a:r>
                        <a:rPr lang="zh-CN" altLang="en-US" sz="900" u="none" strike="noStrike" dirty="0">
                          <a:effectLst/>
                        </a:rPr>
                        <a:t>山东墨龙）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124.37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7.79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-20.24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机械行业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600228.SH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*ST</a:t>
                      </a:r>
                      <a:r>
                        <a:rPr lang="zh-CN" altLang="en-US" sz="900" u="none" strike="noStrike">
                          <a:effectLst/>
                        </a:rPr>
                        <a:t>昌九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123.41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-21.27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-1099.92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化工行业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600800.SH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天津磁卡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123.25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-39.01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133.39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综合行业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000007.SZ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全新好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119.91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89.10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16.48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酒店旅游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600113.SH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浙江东日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119.87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-57.25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-60.59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房地产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600230.SH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沧州大化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112.01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29.78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310.88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农药化肥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600149.SH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*ST</a:t>
                      </a:r>
                      <a:r>
                        <a:rPr lang="zh-CN" altLang="en-US" sz="900" u="none" strike="noStrike">
                          <a:effectLst/>
                        </a:rPr>
                        <a:t>坊展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100.22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303.79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-88.16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机械行业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300090.SZ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盛运环保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96.14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27.60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16.12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机械行业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000737.SZ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南风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化工</a:t>
                      </a:r>
                      <a:endParaRPr lang="en-US" altLang="zh-CN" sz="9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（</a:t>
                      </a:r>
                      <a:r>
                        <a:rPr lang="zh-CN" altLang="en-US" sz="900" u="none" strike="noStrike" dirty="0">
                          <a:effectLst/>
                        </a:rPr>
                        <a:t>*</a:t>
                      </a:r>
                      <a:r>
                        <a:rPr lang="en-US" altLang="zh-CN" sz="900" u="none" strike="noStrike" dirty="0">
                          <a:effectLst/>
                        </a:rPr>
                        <a:t>ST</a:t>
                      </a:r>
                      <a:r>
                        <a:rPr lang="zh-CN" altLang="en-US" sz="900" u="none" strike="noStrike" dirty="0">
                          <a:effectLst/>
                        </a:rPr>
                        <a:t>南风）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92.86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-13.65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162.28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化工行业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002294.SZ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信立泰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92.47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56.74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000531.SZ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穗恒运</a:t>
                      </a:r>
                      <a:r>
                        <a:rPr lang="en-US" sz="900" u="none" strike="noStrike">
                          <a:effectLst/>
                        </a:rPr>
                        <a:t>Ａ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91.48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-5.72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315.78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电力行业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000631.SZ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顺发恒业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90.80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11.83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房地产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002081.SZ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金 螳 螂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87.95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37.42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51.67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建筑建材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600109.SH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国金证券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81.14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42.11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18.45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金融行业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002221.SZ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东华能源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79.15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53.62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101.58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石油行业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600559.SH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老白干酒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77.58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17.87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21.83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酿酒行业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000625.SZ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长安汽车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77.35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10.96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49.43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汽车制造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5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121" y="329150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2013</a:t>
            </a:r>
            <a:r>
              <a:rPr lang="zh-CN" altLang="en-US" dirty="0"/>
              <a:t>年股票增长率</a:t>
            </a:r>
            <a:r>
              <a:rPr lang="en-US" altLang="zh-CN" dirty="0"/>
              <a:t>TOP20</a:t>
            </a:r>
            <a:r>
              <a:rPr lang="zh-CN" altLang="en-US" dirty="0"/>
              <a:t>和强势板块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1978" y="5099223"/>
            <a:ext cx="90890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2013</a:t>
            </a:r>
            <a:r>
              <a:rPr lang="zh-CN" altLang="en-US" sz="1400" dirty="0" smtClean="0"/>
              <a:t>年是</a:t>
            </a:r>
            <a:r>
              <a:rPr lang="zh-CN" altLang="en-US" sz="1400" dirty="0" smtClean="0"/>
              <a:t>一个分化市，</a:t>
            </a:r>
            <a:r>
              <a:rPr lang="zh-CN" altLang="en-US" sz="1400" dirty="0" smtClean="0"/>
              <a:t>所以绝大部分股票走势平平淡淡，当然也有不少股票上涨。例如网宿科技涨势达到了惊人的</a:t>
            </a:r>
            <a:r>
              <a:rPr lang="en-US" altLang="zh-CN" sz="1400" dirty="0" smtClean="0"/>
              <a:t>402%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TOP20</a:t>
            </a:r>
            <a:r>
              <a:rPr lang="zh-CN" altLang="en-US" sz="1400" dirty="0" smtClean="0"/>
              <a:t>股票中，我们发现大部分属于</a:t>
            </a:r>
            <a:r>
              <a:rPr lang="zh-CN" altLang="en-US" sz="1400" dirty="0">
                <a:solidFill>
                  <a:srgbClr val="FFC000"/>
                </a:solidFill>
              </a:rPr>
              <a:t>电子</a:t>
            </a:r>
            <a:r>
              <a:rPr lang="zh-CN" altLang="en-US" sz="1400" dirty="0" smtClean="0">
                <a:solidFill>
                  <a:srgbClr val="FFC000"/>
                </a:solidFill>
              </a:rPr>
              <a:t>信息</a:t>
            </a:r>
            <a:r>
              <a:rPr lang="zh-CN" altLang="en-US" sz="1400" dirty="0">
                <a:solidFill>
                  <a:srgbClr val="FFC000"/>
                </a:solidFill>
              </a:rPr>
              <a:t>和</a:t>
            </a:r>
            <a:r>
              <a:rPr lang="zh-CN" altLang="en-US" sz="1400" dirty="0" smtClean="0">
                <a:solidFill>
                  <a:srgbClr val="FFC000"/>
                </a:solidFill>
              </a:rPr>
              <a:t>电子器件</a:t>
            </a:r>
            <a:r>
              <a:rPr lang="zh-CN" altLang="en-US" sz="1400" dirty="0" smtClean="0"/>
              <a:t>板块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申万一级</a:t>
            </a:r>
            <a:r>
              <a:rPr lang="en-US" altLang="zh-CN" sz="1400" dirty="0" smtClean="0"/>
              <a:t>28</a:t>
            </a:r>
            <a:r>
              <a:rPr lang="zh-CN" altLang="en-US" sz="1400" dirty="0" smtClean="0"/>
              <a:t>个行业分化明显，其中</a:t>
            </a:r>
            <a:r>
              <a:rPr lang="zh-CN" altLang="en-US" sz="1400" dirty="0" smtClean="0">
                <a:solidFill>
                  <a:srgbClr val="FFC000"/>
                </a:solidFill>
              </a:rPr>
              <a:t>传媒、计算机和电子</a:t>
            </a:r>
            <a:r>
              <a:rPr lang="zh-CN" altLang="en-US" sz="1400" dirty="0" smtClean="0"/>
              <a:t>行业涨幅明显。</a:t>
            </a:r>
            <a:endParaRPr lang="en-US" altLang="zh-CN" sz="14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95" y="1338761"/>
            <a:ext cx="6095999" cy="3579227"/>
          </a:xfrm>
          <a:prstGeom prst="rect">
            <a:avLst/>
          </a:prstGeom>
        </p:spPr>
      </p:pic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884307"/>
              </p:ext>
            </p:extLst>
          </p:nvPr>
        </p:nvGraphicFramePr>
        <p:xfrm>
          <a:off x="751230" y="1338762"/>
          <a:ext cx="4142045" cy="3579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471"/>
                <a:gridCol w="578039"/>
                <a:gridCol w="708558"/>
                <a:gridCol w="767696"/>
                <a:gridCol w="801728"/>
                <a:gridCol w="548553"/>
              </a:tblGrid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Code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名称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涨跌幅（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收入涨幅（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盈利涨幅（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类别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300017.SZ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网宿科技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404.25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47.89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128.55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002681.SZ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奋达科技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388.95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34.56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72.64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家电行业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300226.SZ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上海钢联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326.61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62.73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-38.77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300205.SZ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天喻信息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321.07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67.35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114.96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300071.SZ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华谊嘉信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310.45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41.80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66.42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印刷包装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000681.SZ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视觉中国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276.67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192.34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-31.29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300274.SZ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阳光电源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274.98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95.73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148.66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电器行业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300085.SZ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银之杰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260.94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9.50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-19.88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002240.SZ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威华股份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258.75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1.95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108.20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家具行业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600536.SH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中国软件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258.26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11.19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9.79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002148.SZ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北纬科技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252.27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24.92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22.86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002252.SZ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上海莱士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249.58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-25.10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-36.10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生物制药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002416.SZ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爱施德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248.07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105.53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390.41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商业百货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600119.SH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长江投资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238.73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12.46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9.94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交通运输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300253.SZ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卫宁健康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230.37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31.25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52.51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300014.SZ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亿纬锂能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227.57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71.44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63.48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000670.SZ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盈方微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222.46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-9.03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135.22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000977.SZ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浪潮信息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220.39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48.23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24.25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300236.SZ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上海新阳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212.87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45.68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11.01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化工行业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704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300223.SZ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北京君正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207.52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-11.32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-46.59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电子器件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6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94" y="287961"/>
            <a:ext cx="9404723" cy="1400530"/>
          </a:xfrm>
        </p:spPr>
        <p:txBody>
          <a:bodyPr/>
          <a:lstStyle/>
          <a:p>
            <a:pPr algn="ctr"/>
            <a:r>
              <a:rPr lang="en-US" altLang="zh-CN" dirty="0" smtClean="0"/>
              <a:t>2014</a:t>
            </a:r>
            <a:r>
              <a:rPr lang="zh-CN" altLang="en-US" dirty="0"/>
              <a:t>年股票增长率</a:t>
            </a:r>
            <a:r>
              <a:rPr lang="en-US" altLang="zh-CN" dirty="0"/>
              <a:t>TOP20</a:t>
            </a:r>
            <a:r>
              <a:rPr lang="zh-CN" altLang="en-US" dirty="0"/>
              <a:t>和强势板块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29307" y="5220807"/>
            <a:ext cx="85993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2014</a:t>
            </a:r>
            <a:r>
              <a:rPr lang="zh-CN" altLang="en-US" sz="1400" dirty="0" smtClean="0"/>
              <a:t>年是一个大牛市，全年股市飘红，大部分股票上涨幅度明显。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TOP20</a:t>
            </a:r>
            <a:r>
              <a:rPr lang="zh-CN" altLang="en-US" sz="1400" dirty="0" smtClean="0"/>
              <a:t>股票中，我们发现大部分属于</a:t>
            </a:r>
            <a:r>
              <a:rPr lang="zh-CN" altLang="en-US" sz="1400" dirty="0" smtClean="0">
                <a:solidFill>
                  <a:srgbClr val="FFC000"/>
                </a:solidFill>
              </a:rPr>
              <a:t>电子信息、建筑建材和制造业</a:t>
            </a:r>
            <a:r>
              <a:rPr lang="zh-CN" altLang="en-US" sz="1400" dirty="0" smtClean="0"/>
              <a:t>板块。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在这一年中，</a:t>
            </a:r>
            <a:r>
              <a:rPr lang="en-US" altLang="zh-CN" sz="1400" dirty="0" smtClean="0"/>
              <a:t>28</a:t>
            </a:r>
            <a:r>
              <a:rPr lang="zh-CN" altLang="en-US" sz="1400" dirty="0" smtClean="0"/>
              <a:t>个申万一级行业都有所上涨，其中</a:t>
            </a:r>
            <a:r>
              <a:rPr lang="zh-CN" altLang="en-US" sz="1400" dirty="0" smtClean="0">
                <a:solidFill>
                  <a:srgbClr val="FFC000"/>
                </a:solidFill>
              </a:rPr>
              <a:t>非银金融、建筑装饰和钢铁</a:t>
            </a:r>
            <a:r>
              <a:rPr lang="zh-CN" altLang="en-US" sz="1400" dirty="0" smtClean="0"/>
              <a:t>行业涨势最为惊人。</a:t>
            </a:r>
            <a:endParaRPr lang="en-US" altLang="zh-CN" sz="14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07" y="1425146"/>
            <a:ext cx="6046573" cy="3550508"/>
          </a:xfrm>
          <a:prstGeom prst="rect">
            <a:avLst/>
          </a:prstGeom>
        </p:spPr>
      </p:pic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037652"/>
              </p:ext>
            </p:extLst>
          </p:nvPr>
        </p:nvGraphicFramePr>
        <p:xfrm>
          <a:off x="512157" y="1425146"/>
          <a:ext cx="4372882" cy="3550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740"/>
                <a:gridCol w="766863"/>
                <a:gridCol w="692316"/>
                <a:gridCol w="733041"/>
                <a:gridCol w="847069"/>
                <a:gridCol w="553853"/>
              </a:tblGrid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Code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名称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涨跌幅（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收入涨幅（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盈利涨幅（</a:t>
                      </a:r>
                      <a:r>
                        <a:rPr lang="en-US" altLang="zh-CN" sz="900" u="none" strike="noStrike">
                          <a:effectLst/>
                        </a:rPr>
                        <a:t>%</a:t>
                      </a:r>
                      <a:r>
                        <a:rPr lang="zh-CN" altLang="en-US" sz="900" u="none" strike="noStrike">
                          <a:effectLst/>
                        </a:rPr>
                        <a:t>）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类别</a:t>
                      </a:r>
                      <a:endParaRPr lang="zh-CN" altLang="en-US" sz="9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600399.SH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抚顺特钢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387.59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-0.13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102.51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钢铁行业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000693.SZ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</a:t>
                      </a:r>
                      <a:r>
                        <a:rPr lang="zh-CN" altLang="en-US" sz="900" u="none" strike="noStrike">
                          <a:effectLst/>
                        </a:rPr>
                        <a:t>华泽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303.74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82.61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89.88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有色金属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300162.SZ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雷曼股份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291.97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15.58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47.85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电子器件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300324.SZ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旋极信息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287.96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48.97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212.20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601800.SH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中国交建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262.16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10.28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14.41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建筑建材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601390.SH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中国中铁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255.42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9.30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10.51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建筑建材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300134.SZ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大富科技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231.36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29.31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868.11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601788.SH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光大证券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229.24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64.23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904.83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金融行业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600155.SH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宝硕股份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224.80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471.08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-121.24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化工行业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000150.SZ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宜华健康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220.81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-78.38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-67.55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医疗器械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300266.SZ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兴源环境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211.74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66.48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123.70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机械行业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600266.SH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北京城建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206.82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-3.22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房地产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601000.SH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唐山港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204.45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12.68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22.69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交通运输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600446.SH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金证股份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204.41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16.56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40.42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600410.SH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华胜天成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203.03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-11.16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129.88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电子信息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600528.SH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中铁工业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200.55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-10.12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-32.91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建筑建材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600886.SH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国投电力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199.90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16.30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69.32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电力行业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601618.SH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中国中冶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198.82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6.46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33.01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建筑建材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002210.SZ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飞马国际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194.06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7.60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33.47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交通运输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169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600169.SH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太原重工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188.61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</a:rPr>
                        <a:t>-5.53 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</a:rPr>
                        <a:t>26.00 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机械行业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4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2519</TotalTime>
  <Words>3385</Words>
  <Application>Microsoft Office PowerPoint</Application>
  <PresentationFormat>宽屏</PresentationFormat>
  <Paragraphs>1479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Century Gothic</vt:lpstr>
      <vt:lpstr>Wingdings 3</vt:lpstr>
      <vt:lpstr>离子</vt:lpstr>
      <vt:lpstr>2008-2018年 年度强势板块分析</vt:lpstr>
      <vt:lpstr>2008-2018年各年度股票增长率TOP20和强势板块分析</vt:lpstr>
      <vt:lpstr>2008年股票增长率TOP20和强势板块</vt:lpstr>
      <vt:lpstr>2009年股票增长率TOP20和强势板块</vt:lpstr>
      <vt:lpstr>2010年股票增长率TOP20和强势板块</vt:lpstr>
      <vt:lpstr>2011年股票增长率TOP20和强势板块</vt:lpstr>
      <vt:lpstr>2012年股票增长率TOP20和强势板块</vt:lpstr>
      <vt:lpstr>2013年股票增长率TOP20和强势板块</vt:lpstr>
      <vt:lpstr>2014年股票增长率TOP20和强势板块</vt:lpstr>
      <vt:lpstr>2015年股票增长率TOP20和强势板块</vt:lpstr>
      <vt:lpstr>2016年股票增长率TOP20和强势板块</vt:lpstr>
      <vt:lpstr>2017年股票增长率TOP20和强势板块</vt:lpstr>
      <vt:lpstr>2018年股票增长率TOP20和强势板块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2008-2018年 年度强势板块分析</dc:title>
  <dc:creator>Windows 用户</dc:creator>
  <cp:lastModifiedBy>Windows 用户</cp:lastModifiedBy>
  <cp:revision>71</cp:revision>
  <dcterms:created xsi:type="dcterms:W3CDTF">2018-06-12T05:53:20Z</dcterms:created>
  <dcterms:modified xsi:type="dcterms:W3CDTF">2018-06-29T08:15:49Z</dcterms:modified>
</cp:coreProperties>
</file>