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70" r:id="rId3"/>
    <p:sldId id="286" r:id="rId4"/>
    <p:sldId id="297" r:id="rId5"/>
    <p:sldId id="298" r:id="rId6"/>
    <p:sldId id="299" r:id="rId7"/>
    <p:sldId id="301" r:id="rId8"/>
    <p:sldId id="300" r:id="rId9"/>
    <p:sldId id="29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BA44"/>
    <a:srgbClr val="323232"/>
    <a:srgbClr val="142409"/>
    <a:srgbClr val="668C07"/>
    <a:srgbClr val="27422F"/>
    <a:srgbClr val="C2B69B"/>
    <a:srgbClr val="785420"/>
    <a:srgbClr val="C7B89A"/>
    <a:srgbClr val="827E73"/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F1DB-580D-4C78-9091-578679FDEF2F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43912D9-0639-4310-A2CA-2BB78093F8BC}"/>
              </a:ext>
            </a:extLst>
          </p:cNvPr>
          <p:cNvSpPr txBox="1"/>
          <p:nvPr userDrawn="1"/>
        </p:nvSpPr>
        <p:spPr>
          <a:xfrm>
            <a:off x="9580388" y="6560178"/>
            <a:ext cx="2611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solidFill>
                  <a:schemeClr val="accent1"/>
                </a:solidFill>
              </a:rPr>
              <a:t>Copyrightⓒ. Saebyeol Yu. 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xmlns="" id="{F3FB172F-5EEF-4C63-AA97-35597D3A25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BF66C9-389A-4026-9371-184A472A67DE}"/>
              </a:ext>
            </a:extLst>
          </p:cNvPr>
          <p:cNvSpPr txBox="1"/>
          <p:nvPr/>
        </p:nvSpPr>
        <p:spPr>
          <a:xfrm>
            <a:off x="666750" y="2767280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TEA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43AF3E0C-50E1-4D59-8AA5-0A4E96A881F6}"/>
              </a:ext>
            </a:extLst>
          </p:cNvPr>
          <p:cNvGrpSpPr/>
          <p:nvPr/>
        </p:nvGrpSpPr>
        <p:grpSpPr>
          <a:xfrm>
            <a:off x="819150" y="1195895"/>
            <a:ext cx="5627788" cy="909665"/>
            <a:chOff x="819150" y="1440130"/>
            <a:chExt cx="6717788" cy="108585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7B699DAC-6416-48D0-8F58-630E20F921F8}"/>
                </a:ext>
              </a:extLst>
            </p:cNvPr>
            <p:cNvGrpSpPr/>
            <p:nvPr/>
          </p:nvGrpSpPr>
          <p:grpSpPr>
            <a:xfrm>
              <a:off x="2498597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xmlns="" id="{2E3DD98A-B3C2-45C5-A649-4366B037944C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5" name="이등변 삼각형 4">
                  <a:extLst>
                    <a:ext uri="{FF2B5EF4-FFF2-40B4-BE49-F238E27FC236}">
                      <a16:creationId xmlns:a16="http://schemas.microsoft.com/office/drawing/2014/main" xmlns="" id="{EF648199-F37D-4DA9-9B26-9DE690E859B3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이등변 삼각형 5">
                  <a:extLst>
                    <a:ext uri="{FF2B5EF4-FFF2-40B4-BE49-F238E27FC236}">
                      <a16:creationId xmlns:a16="http://schemas.microsoft.com/office/drawing/2014/main" xmlns="" id="{4853E4E6-4ACF-43C6-A93D-80E2D1775B4D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xmlns="" id="{34D5BAE6-862E-4A92-9066-1F9252A1E388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9" name="이등변 삼각형 8">
                  <a:extLst>
                    <a:ext uri="{FF2B5EF4-FFF2-40B4-BE49-F238E27FC236}">
                      <a16:creationId xmlns:a16="http://schemas.microsoft.com/office/drawing/2014/main" xmlns="" id="{D9CC29DB-A5DA-4F71-94B1-4529AE54369D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이등변 삼각형 9">
                  <a:extLst>
                    <a:ext uri="{FF2B5EF4-FFF2-40B4-BE49-F238E27FC236}">
                      <a16:creationId xmlns:a16="http://schemas.microsoft.com/office/drawing/2014/main" xmlns="" id="{5F1AAED3-E599-42D9-ADA8-99E4DA037C74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A96DAF32-A4DB-4DB0-BE14-F6792EAF3D89}"/>
                </a:ext>
              </a:extLst>
            </p:cNvPr>
            <p:cNvGrpSpPr/>
            <p:nvPr/>
          </p:nvGrpSpPr>
          <p:grpSpPr>
            <a:xfrm>
              <a:off x="819150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xmlns="" id="{07745CA9-010F-41CC-9E39-AF51B814E5E7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xmlns="" id="{844C5BA8-C5CD-40A7-952C-A53D7A3B7FB0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xmlns="" id="{0E1327D6-3B8A-451C-9D25-3BD4791F2981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xmlns="" id="{60A8638B-AD0E-40AA-8165-40F5F92962E2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1" name="이등변 삼각형 30">
                  <a:extLst>
                    <a:ext uri="{FF2B5EF4-FFF2-40B4-BE49-F238E27FC236}">
                      <a16:creationId xmlns:a16="http://schemas.microsoft.com/office/drawing/2014/main" xmlns="" id="{A673874D-6D0C-425D-B5FC-8C29FA607084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이등변 삼각형 31">
                  <a:extLst>
                    <a:ext uri="{FF2B5EF4-FFF2-40B4-BE49-F238E27FC236}">
                      <a16:creationId xmlns:a16="http://schemas.microsoft.com/office/drawing/2014/main" xmlns="" id="{031395FE-752F-47DC-B79E-D5334F871531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186F52D8-5FFB-4A45-ACDE-2814904C5699}"/>
                </a:ext>
              </a:extLst>
            </p:cNvPr>
            <p:cNvGrpSpPr/>
            <p:nvPr/>
          </p:nvGrpSpPr>
          <p:grpSpPr>
            <a:xfrm>
              <a:off x="4178043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xmlns="" id="{CFEC7B23-24B7-4A79-AF82-AC3B30EA4CD5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0" name="이등변 삼각형 39">
                  <a:extLst>
                    <a:ext uri="{FF2B5EF4-FFF2-40B4-BE49-F238E27FC236}">
                      <a16:creationId xmlns:a16="http://schemas.microsoft.com/office/drawing/2014/main" xmlns="" id="{CBBEE241-BC23-4CFC-992C-CE7F253A87BA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이등변 삼각형 40">
                  <a:extLst>
                    <a:ext uri="{FF2B5EF4-FFF2-40B4-BE49-F238E27FC236}">
                      <a16:creationId xmlns:a16="http://schemas.microsoft.com/office/drawing/2014/main" xmlns="" id="{60E8182E-490F-47C0-BD84-0F64E32D0478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xmlns="" id="{CEDB02EE-C7C5-4DDA-BCC0-B0CD1DAF0989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8" name="이등변 삼각형 37">
                  <a:extLst>
                    <a:ext uri="{FF2B5EF4-FFF2-40B4-BE49-F238E27FC236}">
                      <a16:creationId xmlns:a16="http://schemas.microsoft.com/office/drawing/2014/main" xmlns="" id="{DF1D39B6-9113-449A-BD7C-DF707E9CAE4C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>
                  <a:extLst>
                    <a:ext uri="{FF2B5EF4-FFF2-40B4-BE49-F238E27FC236}">
                      <a16:creationId xmlns:a16="http://schemas.microsoft.com/office/drawing/2014/main" xmlns="" id="{EA859CF1-7BAB-4304-BF79-BC051A9A43A8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A760C894-EB09-47B5-802C-70FA7C70C1FF}"/>
                </a:ext>
              </a:extLst>
            </p:cNvPr>
            <p:cNvGrpSpPr/>
            <p:nvPr/>
          </p:nvGrpSpPr>
          <p:grpSpPr>
            <a:xfrm>
              <a:off x="5857489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xmlns="" id="{0811F963-F796-4860-A84C-B4BA4C4E422D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7" name="이등변 삼각형 46">
                  <a:extLst>
                    <a:ext uri="{FF2B5EF4-FFF2-40B4-BE49-F238E27FC236}">
                      <a16:creationId xmlns:a16="http://schemas.microsoft.com/office/drawing/2014/main" xmlns="" id="{114776A6-B070-4234-B16C-A590DA1674E7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47">
                  <a:extLst>
                    <a:ext uri="{FF2B5EF4-FFF2-40B4-BE49-F238E27FC236}">
                      <a16:creationId xmlns:a16="http://schemas.microsoft.com/office/drawing/2014/main" xmlns="" id="{168BDBDC-6115-409A-8B4E-0931BF4C91AF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xmlns="" id="{E1E688D1-10B2-49D4-90DF-298D5D4D2554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5" name="이등변 삼각형 44">
                  <a:extLst>
                    <a:ext uri="{FF2B5EF4-FFF2-40B4-BE49-F238E27FC236}">
                      <a16:creationId xmlns:a16="http://schemas.microsoft.com/office/drawing/2014/main" xmlns="" id="{C53DC604-2B17-4936-90BE-D803BFF47088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5">
                  <a:extLst>
                    <a:ext uri="{FF2B5EF4-FFF2-40B4-BE49-F238E27FC236}">
                      <a16:creationId xmlns:a16="http://schemas.microsoft.com/office/drawing/2014/main" xmlns="" id="{0B2F94FB-C365-41E7-BD9D-5A78F43A19CA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xmlns="" id="{9F19DB60-7F0A-478A-AEA2-FF653056F904}"/>
              </a:ext>
            </a:extLst>
          </p:cNvPr>
          <p:cNvCxnSpPr>
            <a:cxnSpLocks/>
          </p:cNvCxnSpPr>
          <p:nvPr/>
        </p:nvCxnSpPr>
        <p:spPr>
          <a:xfrm>
            <a:off x="719915" y="4090719"/>
            <a:ext cx="67295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3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1"/>
          </a:fgClr>
          <a:bgClr>
            <a:schemeClr val="accent1">
              <a:lumMod val="25000"/>
              <a:lumOff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929E79E2-A22C-4617-9659-8938B091618B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443589E-2596-447F-B247-9D2F05519D67}"/>
              </a:ext>
            </a:extLst>
          </p:cNvPr>
          <p:cNvSpPr txBox="1"/>
          <p:nvPr/>
        </p:nvSpPr>
        <p:spPr>
          <a:xfrm>
            <a:off x="666750" y="586970"/>
            <a:ext cx="3611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Table of 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17D8AFE-89F3-47B6-857E-9895F35602D0}"/>
              </a:ext>
            </a:extLst>
          </p:cNvPr>
          <p:cNvGrpSpPr/>
          <p:nvPr/>
        </p:nvGrpSpPr>
        <p:grpSpPr>
          <a:xfrm flipV="1">
            <a:off x="9312460" y="290780"/>
            <a:ext cx="2417319" cy="347859"/>
            <a:chOff x="666750" y="1287730"/>
            <a:chExt cx="5878069" cy="1085850"/>
          </a:xfrm>
          <a:solidFill>
            <a:schemeClr val="accent4"/>
          </a:solidFill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9FF8B0E0-1FAA-474D-A278-F7A5595A1982}"/>
                </a:ext>
              </a:extLst>
            </p:cNvPr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6" name="이등변 삼각형 25">
                <a:extLst>
                  <a:ext uri="{FF2B5EF4-FFF2-40B4-BE49-F238E27FC236}">
                    <a16:creationId xmlns:a16="http://schemas.microsoft.com/office/drawing/2014/main" xmlns="" id="{6D61E00D-1D18-4E45-87CD-708A755F0861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xmlns="" id="{978568F4-D3D1-4B57-BB31-D9ECB81249BC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F0FD0220-3116-4805-941F-15F878320B9B}"/>
                </a:ext>
              </a:extLst>
            </p:cNvPr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xmlns="" id="{749025A9-5655-4E2C-97CB-D7307F654BF4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xmlns="" id="{DA49957B-398B-4F39-8F3D-648F488E7A21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7F339958-E2C5-4AB2-BD50-82D95C3D0C17}"/>
                </a:ext>
              </a:extLst>
            </p:cNvPr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xmlns="" id="{1DCDBFE1-DDC8-456E-8A19-B8FE3F290FFF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xmlns="" id="{3FAB73BE-B000-41AC-A5F8-F0F00E297EEE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C70DFB9D-86D1-489C-9708-C1D85C9D50A9}"/>
                </a:ext>
              </a:extLst>
            </p:cNvPr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xmlns="" id="{B384FC9F-57F2-4AF1-9943-F904B7A33B54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xmlns="" id="{FD23CFD5-0147-4B17-B434-3919F6DB5039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C4CAA564-59D4-47A9-93DB-A4C048CCD191}"/>
                </a:ext>
              </a:extLst>
            </p:cNvPr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xmlns="" id="{3277AA84-1F63-4B4C-B554-7485F3AD5452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xmlns="" id="{5AA98B5D-2B98-4B48-BA00-4EBB1329002D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2C2542BD-4B1E-4CBC-B957-81116B156289}"/>
                </a:ext>
              </a:extLst>
            </p:cNvPr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xmlns="" id="{048987BD-3C44-4935-8BB5-C387823E9692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xmlns="" id="{A2E11821-9719-46E1-A840-D4670966445C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xmlns="" id="{51457DC7-B8AD-4CD8-8F40-36080E70189D}"/>
                </a:ext>
              </a:extLst>
            </p:cNvPr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xmlns="" id="{FE69E1FE-5632-4F47-8DE5-C30411B62763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xmlns="" id="{E38A0F26-D6AB-41D2-8722-EBA3BBCBFDFA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26A2BBF9-839A-48AB-AA07-BED6F7381D14}"/>
              </a:ext>
            </a:extLst>
          </p:cNvPr>
          <p:cNvGrpSpPr/>
          <p:nvPr/>
        </p:nvGrpSpPr>
        <p:grpSpPr>
          <a:xfrm>
            <a:off x="767193" y="1769836"/>
            <a:ext cx="3398678" cy="523220"/>
            <a:chOff x="767193" y="1769836"/>
            <a:chExt cx="3398678" cy="523220"/>
          </a:xfrm>
        </p:grpSpPr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xmlns="" id="{A21F74C2-3314-4455-832C-468670284D94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7BB9F5E2-4443-49DC-A478-E15DAFC0E624}"/>
                </a:ext>
              </a:extLst>
            </p:cNvPr>
            <p:cNvSpPr txBox="1"/>
            <p:nvPr/>
          </p:nvSpPr>
          <p:spPr>
            <a:xfrm>
              <a:off x="1265718" y="1769836"/>
              <a:ext cx="2900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01 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기존 알고리즘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807769F8-19F2-4FE9-A100-113C90BC1ACE}"/>
              </a:ext>
            </a:extLst>
          </p:cNvPr>
          <p:cNvGrpSpPr/>
          <p:nvPr/>
        </p:nvGrpSpPr>
        <p:grpSpPr>
          <a:xfrm>
            <a:off x="767193" y="2664117"/>
            <a:ext cx="2946631" cy="523220"/>
            <a:chOff x="767193" y="1769836"/>
            <a:chExt cx="2946631" cy="523220"/>
          </a:xfrm>
        </p:grpSpPr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xmlns="" id="{6DE3EF07-C6F0-4B99-8DF4-48C1A71893C7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44C3F325-5211-4E7D-ABAA-4795A1CDD428}"/>
                </a:ext>
              </a:extLst>
            </p:cNvPr>
            <p:cNvSpPr txBox="1"/>
            <p:nvPr/>
          </p:nvSpPr>
          <p:spPr>
            <a:xfrm>
              <a:off x="1265718" y="1769836"/>
              <a:ext cx="2448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02 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시간복잡도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64A7EA66-F724-4DB6-8739-D2287CB4A836}"/>
              </a:ext>
            </a:extLst>
          </p:cNvPr>
          <p:cNvGrpSpPr/>
          <p:nvPr/>
        </p:nvGrpSpPr>
        <p:grpSpPr>
          <a:xfrm>
            <a:off x="767193" y="3558398"/>
            <a:ext cx="3751339" cy="523220"/>
            <a:chOff x="767193" y="1769836"/>
            <a:chExt cx="3751339" cy="523220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xmlns="" id="{5DCF1D13-A9E0-4821-AFA8-27032E4951C7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BDD08B7-E0C1-428A-BFF7-08AAEF7197D5}"/>
                </a:ext>
              </a:extLst>
            </p:cNvPr>
            <p:cNvSpPr txBox="1"/>
            <p:nvPr/>
          </p:nvSpPr>
          <p:spPr>
            <a:xfrm>
              <a:off x="1265718" y="1769836"/>
              <a:ext cx="3252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chemeClr val="bg1"/>
                  </a:solidFill>
                </a:rPr>
                <a:t>03 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수정한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 알고리즘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A41CAA1D-91AE-429F-8DC9-2FEA279F5969}"/>
              </a:ext>
            </a:extLst>
          </p:cNvPr>
          <p:cNvGrpSpPr/>
          <p:nvPr/>
        </p:nvGrpSpPr>
        <p:grpSpPr>
          <a:xfrm>
            <a:off x="767193" y="4452679"/>
            <a:ext cx="2946631" cy="523220"/>
            <a:chOff x="767193" y="1769836"/>
            <a:chExt cx="2946631" cy="52322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xmlns="" id="{BCA3893F-8B0B-42DA-BFAD-426CA4217BEA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488FA208-C526-4DD4-81F1-A3B13E48FE9D}"/>
                </a:ext>
              </a:extLst>
            </p:cNvPr>
            <p:cNvSpPr txBox="1"/>
            <p:nvPr/>
          </p:nvSpPr>
          <p:spPr>
            <a:xfrm>
              <a:off x="1265718" y="1769836"/>
              <a:ext cx="2448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04 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시간복잡도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6C48CAF6-FA4B-4810-9059-6FB7EE2E7DA7}"/>
              </a:ext>
            </a:extLst>
          </p:cNvPr>
          <p:cNvGrpSpPr/>
          <p:nvPr/>
        </p:nvGrpSpPr>
        <p:grpSpPr>
          <a:xfrm>
            <a:off x="767193" y="5346960"/>
            <a:ext cx="2593970" cy="523220"/>
            <a:chOff x="767193" y="1769836"/>
            <a:chExt cx="2593970" cy="523220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xmlns="" id="{706DEFAE-2BA3-4672-86D3-3BE0902D8855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8DA1B5A2-B7DA-4DB0-9074-9CC45F54F437}"/>
                </a:ext>
              </a:extLst>
            </p:cNvPr>
            <p:cNvSpPr txBox="1"/>
            <p:nvPr/>
          </p:nvSpPr>
          <p:spPr>
            <a:xfrm>
              <a:off x="1265718" y="1769836"/>
              <a:ext cx="20954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05 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성능비교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1B183E29-1F28-4FA1-90C2-788EB47C3A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6873" y="0"/>
            <a:ext cx="5487054" cy="6858000"/>
          </a:xfrm>
          <a:prstGeom prst="diamond">
            <a:avLst/>
          </a:prstGeom>
        </p:spPr>
      </p:pic>
    </p:spTree>
    <p:extLst>
      <p:ext uri="{BB962C8B-B14F-4D97-AF65-F5344CB8AC3E}">
        <p14:creationId xmlns:p14="http://schemas.microsoft.com/office/powerpoint/2010/main" val="155167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chemeClr val="bg1"/>
                </a:solidFill>
              </a:rPr>
              <a:t>기존 알고리즘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001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770086C-F78B-49DA-AF7B-964917408A60}"/>
              </a:ext>
            </a:extLst>
          </p:cNvPr>
          <p:cNvSpPr/>
          <p:nvPr/>
        </p:nvSpPr>
        <p:spPr>
          <a:xfrm>
            <a:off x="4173837" y="4764328"/>
            <a:ext cx="7463196" cy="1696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를 입력 받음</a:t>
            </a:r>
            <a:endParaRPr lang="en-US" altLang="ko-KR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-&gt; </a:t>
            </a:r>
            <a:r>
              <a:rPr lang="ko-KR" altLang="en-US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첫번째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f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or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문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: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통해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만큼 </a:t>
            </a:r>
            <a:r>
              <a:rPr lang="ko-KR" altLang="en-US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랜덤수를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만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듦</a:t>
            </a:r>
            <a:endParaRPr lang="en-US" altLang="ko-KR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-&gt; </a:t>
            </a:r>
            <a:r>
              <a:rPr lang="ko-KR" altLang="en-US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두번째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for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문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: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만큼 랜덤범위를 만듦</a:t>
            </a:r>
            <a:endParaRPr lang="en-US" altLang="ko-KR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-&gt; </a:t>
            </a:r>
            <a:r>
              <a:rPr lang="ko-KR" altLang="en-US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세번째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for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문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: sum, min, max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를 구함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pic>
        <p:nvPicPr>
          <p:cNvPr id="12" name="그림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6" y="787550"/>
            <a:ext cx="3674853" cy="56736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837" y="787550"/>
            <a:ext cx="4029883" cy="37499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1013603" y="3925019"/>
            <a:ext cx="2286000" cy="612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13603" y="4580627"/>
            <a:ext cx="2626744" cy="1880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03321" y="1244152"/>
            <a:ext cx="2311878" cy="1542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789" y="504825"/>
            <a:ext cx="2009595" cy="42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4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chemeClr val="bg1"/>
                </a:solidFill>
              </a:rPr>
              <a:t>시간복잡도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770086C-F78B-49DA-AF7B-964917408A60}"/>
              </a:ext>
            </a:extLst>
          </p:cNvPr>
          <p:cNvSpPr/>
          <p:nvPr/>
        </p:nvSpPr>
        <p:spPr>
          <a:xfrm>
            <a:off x="4588042" y="1374147"/>
            <a:ext cx="6617669" cy="1696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시간복잡도를 결정하는 것은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가 들어간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for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문</a:t>
            </a:r>
            <a:endParaRPr lang="en-US" altLang="ko-KR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for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문 안에 또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for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문이 있지만 이것은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O(1)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이므로</a:t>
            </a:r>
            <a:endParaRPr lang="en-US" altLang="ko-KR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O(K*1)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이므로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시간복잡도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O(K)</a:t>
            </a:r>
            <a:endParaRPr lang="en-US" altLang="ko-KR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8042" y="90830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&lt; N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고정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K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변화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&gt;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770086C-F78B-49DA-AF7B-964917408A60}"/>
              </a:ext>
            </a:extLst>
          </p:cNvPr>
          <p:cNvSpPr/>
          <p:nvPr/>
        </p:nvSpPr>
        <p:spPr>
          <a:xfrm>
            <a:off x="4588042" y="4036833"/>
            <a:ext cx="6617670" cy="1696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시간복잡도를 경정하는 것은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이 들어간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for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문</a:t>
            </a:r>
            <a:endParaRPr lang="en-US" altLang="ko-KR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는 고정이므로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O(1)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이고 그 안에 있는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for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문은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0~N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의 범위를</a:t>
            </a:r>
            <a:endParaRPr lang="en-US" altLang="ko-KR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가지므로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O(N)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이 된다</a:t>
            </a:r>
            <a:endParaRPr lang="en-US" altLang="ko-KR" dirty="0" smtClean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따라서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, O(N)+O(1*N) = O(N)</a:t>
            </a:r>
            <a:endParaRPr lang="ko-KR" altLang="en-US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88042" y="3570994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&lt; K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고정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N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변화 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&gt;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675" y="1973179"/>
            <a:ext cx="27334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For(0~N){</a:t>
            </a:r>
          </a:p>
          <a:p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}</a:t>
            </a:r>
          </a:p>
          <a:p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For(0~K){</a:t>
            </a:r>
          </a:p>
          <a:p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 For(</a:t>
            </a:r>
            <a:r>
              <a:rPr lang="en-US" altLang="ko-KR" sz="2800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st~ed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){</a:t>
            </a:r>
          </a:p>
          <a:p>
            <a:r>
              <a:rPr lang="en-US" altLang="ko-KR" sz="28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en-US" altLang="ko-KR" sz="2800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  }</a:t>
            </a:r>
          </a:p>
          <a:p>
            <a:r>
              <a:rPr lang="en-US" altLang="ko-KR" sz="2800" dirty="0">
                <a:latin typeface="HY수평선M" panose="02030600000101010101" pitchFamily="18" charset="-127"/>
                <a:ea typeface="HY수평선M" panose="02030600000101010101" pitchFamily="18" charset="-127"/>
              </a:rPr>
              <a:t>}</a:t>
            </a:r>
            <a:endParaRPr lang="ko-KR" altLang="en-US" sz="2800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950" y="5141344"/>
            <a:ext cx="340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-&gt; O(K) *O(N) = O(N^2)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5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chemeClr val="bg1"/>
                </a:solidFill>
              </a:rPr>
              <a:t>수정한 </a:t>
            </a:r>
            <a:r>
              <a:rPr lang="ko-KR" altLang="en-US" b="1" spc="600" dirty="0" smtClean="0">
                <a:solidFill>
                  <a:schemeClr val="bg1"/>
                </a:solidFill>
              </a:rPr>
              <a:t>알고리즘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003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75" y="657727"/>
            <a:ext cx="4335389" cy="57114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644" y="657727"/>
            <a:ext cx="6506775" cy="490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chemeClr val="bg1"/>
                </a:solidFill>
              </a:rPr>
              <a:t>수정한 </a:t>
            </a:r>
            <a:r>
              <a:rPr lang="ko-KR" altLang="en-US" b="1" spc="600" dirty="0" smtClean="0">
                <a:solidFill>
                  <a:schemeClr val="bg1"/>
                </a:solidFill>
              </a:rPr>
              <a:t>알고리즘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003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2" y="754502"/>
            <a:ext cx="7576375" cy="38656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27" y="3686624"/>
            <a:ext cx="7732459" cy="26832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261" y="653540"/>
            <a:ext cx="17621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5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chemeClr val="bg1"/>
                </a:solidFill>
              </a:rPr>
              <a:t>시간복잡도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004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675" y="4810649"/>
            <a:ext cx="4203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-&gt; O(K) * O(</a:t>
            </a:r>
            <a:r>
              <a:rPr lang="en-US" altLang="ko-KR" sz="2400" dirty="0" err="1" smtClean="0"/>
              <a:t>logN</a:t>
            </a:r>
            <a:r>
              <a:rPr lang="en-US" altLang="ko-KR" sz="2400" dirty="0" smtClean="0"/>
              <a:t>) = O(</a:t>
            </a:r>
            <a:r>
              <a:rPr lang="en-US" altLang="ko-KR" sz="2400" dirty="0" err="1" smtClean="0"/>
              <a:t>KlogN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D770086C-F78B-49DA-AF7B-964917408A60}"/>
              </a:ext>
            </a:extLst>
          </p:cNvPr>
          <p:cNvSpPr/>
          <p:nvPr/>
        </p:nvSpPr>
        <p:spPr>
          <a:xfrm>
            <a:off x="742950" y="1578633"/>
            <a:ext cx="4734683" cy="2527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K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는 상수나 다름없으므로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O(</a:t>
            </a:r>
            <a:r>
              <a:rPr lang="en-US" altLang="ko-KR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logN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770086C-F78B-49DA-AF7B-964917408A60}"/>
              </a:ext>
            </a:extLst>
          </p:cNvPr>
          <p:cNvSpPr/>
          <p:nvPr/>
        </p:nvSpPr>
        <p:spPr>
          <a:xfrm>
            <a:off x="6755702" y="1578633"/>
            <a:ext cx="4734683" cy="25275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은 상수나 다름없으므로 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O(K)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950" y="117577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K </a:t>
            </a:r>
            <a:r>
              <a:rPr lang="ko-KR" altLang="en-US" dirty="0" smtClean="0"/>
              <a:t>고정 </a:t>
            </a:r>
            <a:r>
              <a:rPr lang="en-US" altLang="ko-KR" dirty="0" smtClean="0"/>
              <a:t>N </a:t>
            </a:r>
            <a:r>
              <a:rPr lang="ko-KR" altLang="en-US" dirty="0" smtClean="0"/>
              <a:t>변화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55702" y="117577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N </a:t>
            </a:r>
            <a:r>
              <a:rPr lang="ko-KR" altLang="en-US" dirty="0" smtClean="0"/>
              <a:t>고정 </a:t>
            </a:r>
            <a:r>
              <a:rPr lang="en-US" altLang="ko-KR" dirty="0" smtClean="0"/>
              <a:t>K </a:t>
            </a:r>
            <a:r>
              <a:rPr lang="ko-KR" altLang="en-US" dirty="0" smtClean="0"/>
              <a:t>변화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4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77" y="594981"/>
            <a:ext cx="9816861" cy="583309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 smtClean="0">
                <a:solidFill>
                  <a:schemeClr val="bg1"/>
                </a:solidFill>
              </a:rPr>
              <a:t>성능평가</a:t>
            </a:r>
            <a:endParaRPr lang="ko-KR" altLang="en-US" b="1" spc="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</a:rPr>
              <a:t>005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770086C-F78B-49DA-AF7B-964917408A60}"/>
              </a:ext>
            </a:extLst>
          </p:cNvPr>
          <p:cNvSpPr/>
          <p:nvPr/>
        </p:nvSpPr>
        <p:spPr>
          <a:xfrm>
            <a:off x="343847" y="5313871"/>
            <a:ext cx="2451113" cy="12594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수정 전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&gt;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O(N^2)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770086C-F78B-49DA-AF7B-964917408A60}"/>
              </a:ext>
            </a:extLst>
          </p:cNvPr>
          <p:cNvSpPr/>
          <p:nvPr/>
        </p:nvSpPr>
        <p:spPr>
          <a:xfrm>
            <a:off x="4283242" y="5313871"/>
            <a:ext cx="2350471" cy="12594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수정 후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&gt;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O(</a:t>
            </a:r>
            <a:r>
              <a:rPr lang="en-US" altLang="ko-KR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N</a:t>
            </a:r>
            <a:r>
              <a:rPr lang="en-US" altLang="ko-KR" dirty="0" err="1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l</a:t>
            </a:r>
            <a:r>
              <a:rPr lang="en-US" altLang="ko-KR" dirty="0" err="1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ogN</a:t>
            </a:r>
            <a:r>
              <a:rPr lang="en-US" altLang="ko-KR" dirty="0" smtClean="0">
                <a:solidFill>
                  <a:schemeClr val="tx1"/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)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3012890" y="5745193"/>
            <a:ext cx="1052422" cy="64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A0F3021-4E97-4A26-B830-959D8D00A7D0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66DDAC9-DC1E-4705-95FF-D7828587A22C}"/>
              </a:ext>
            </a:extLst>
          </p:cNvPr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400" dirty="0">
                <a:solidFill>
                  <a:schemeClr val="bg1"/>
                </a:solidFill>
              </a:rPr>
              <a:t>Thank You!</a:t>
            </a:r>
            <a:endParaRPr lang="ko-KR" altLang="en-US" sz="4400" b="1" spc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210</Words>
  <Application>Microsoft Office PowerPoint</Application>
  <PresentationFormat>와이드스크린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HY수평선M</vt:lpstr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Microsoft 계정</cp:lastModifiedBy>
  <cp:revision>40</cp:revision>
  <dcterms:created xsi:type="dcterms:W3CDTF">2019-01-17T10:29:08Z</dcterms:created>
  <dcterms:modified xsi:type="dcterms:W3CDTF">2020-12-14T10:18:54Z</dcterms:modified>
</cp:coreProperties>
</file>