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99" r:id="rId3"/>
    <p:sldId id="295" r:id="rId4"/>
    <p:sldId id="301" r:id="rId5"/>
    <p:sldId id="286" r:id="rId6"/>
    <p:sldId id="298" r:id="rId7"/>
    <p:sldId id="296" r:id="rId8"/>
    <p:sldId id="297" r:id="rId9"/>
    <p:sldId id="300" r:id="rId10"/>
    <p:sldId id="29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>
    <p:extLst>
      <p:ext uri="{19B8F6BF-5375-455C-9EA6-DF929625EA0E}">
        <p15:presenceInfo xmlns:p15="http://schemas.microsoft.com/office/powerpoint/2012/main" userId="98481ea3cdcca7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BA44"/>
    <a:srgbClr val="323232"/>
    <a:srgbClr val="142409"/>
    <a:srgbClr val="668C07"/>
    <a:srgbClr val="27422F"/>
    <a:srgbClr val="C2B69B"/>
    <a:srgbClr val="785420"/>
    <a:srgbClr val="C7B89A"/>
    <a:srgbClr val="827E73"/>
    <a:srgbClr val="2E3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55C68A2-B1B4-429D-A94C-E1A96B08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861F546-19C9-4187-96CB-E5083DE2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90CA487-BBA5-4461-94EF-A922656C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DD7BB73-35E5-41F7-AE37-777A030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6FBECCE-40EC-40AD-809B-3846383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BD1CC8-03F0-43B3-AFFB-02FC5742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EE9FEF6-B379-4198-9533-902A8394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A70FF25-6110-41DA-B2EC-DCC5873E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C18730E-90D4-4D84-86A9-4510A30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4E49D7B-E0F3-4385-9474-7D916E4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4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E1867939-B951-4FA1-98D1-127F9B0B8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C761D11-87DA-4B29-9CFE-5CD757F1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170704A-C865-4FF0-87B0-5A4C28A7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FBA3A77-6F42-4432-B7F2-8B12E245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232DEFA-E0AA-4E45-8617-49A6BBF5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5085209-FE6A-4957-803F-9ED9FD7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43997DA-18DA-4926-A89E-5B77C48F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7F4A65-4430-4346-90AA-17946CE7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C9AA39B-2776-48AC-817E-3009BDD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8DFB316-560E-46C6-B318-44DCC73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4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23BD600-E54F-49CF-BDFD-D6137E6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F75EC5-4EEC-4480-9034-76CABF85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305AB81-1E3B-40B3-B9D6-1E44A14B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C9C8BE3-BF18-45AE-9B2A-71C3EDBC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02D6F3C-3569-462A-8A4E-53F8DFC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1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A178E2E-DC4D-48B9-8978-0CCFD4E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9362436-68CF-420E-8444-D6B01E35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F8956E5-FA27-4829-9366-1C5F445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04E7B5-2E56-45A3-A89C-5F7F1D2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9334E87-DDE9-4D5A-9793-03FA69B9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40DBB9E-0FC9-472A-9542-633B2C0E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DD9BDA-00D4-4BFD-8BE8-698E8EA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7423A9B-40DD-4483-AF50-52339A31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D3C9DBE-EA89-41A4-978C-2ACF0BF7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919C133D-9205-4110-BA9D-51EAB5F0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399BD6AD-1811-4662-A004-120AF5686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F2EC5657-A067-43D8-AB80-EBEFC0E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52BB23D4-B24B-4027-95B1-8B9FB0F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E5FCDBDD-1F6D-46EA-80B0-94A0D2E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1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DF632DE-CDD5-4B7D-9D67-04BFCB7B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A3244D1-0DD9-4530-870C-50E6CB2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0938B66E-3EB1-473E-BEAE-84CCA7E4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B8D454C-44B5-427C-A856-8951D9AC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4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A4EB1942-419B-4F53-A812-B6DAE049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466153EE-323E-40B8-AD42-BE59E23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DDF2213-DC13-4AF4-AAF0-F1286229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4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4A0F09A-D5B3-4D40-AC13-94812C3B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011DDF0-CE66-4503-A627-6373A470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61E95C3-CC39-4319-BCC4-13E658EB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DB27E63-10BF-4D95-A015-E070841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28EE8C4-C978-4B8F-B8D0-63C9DBF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41103D2-D20C-4CD7-81E2-FA3325C7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7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CC71E89-A485-4D95-9339-07B978B3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AEF66CA-004E-4642-B3F0-D01EE3AD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FA368E6-A328-4FC0-B7D1-1CA0C3068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0C7ABF6-98B8-42A1-BFF6-438B1A0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FB8174B-E0CA-4E3B-8264-F216D0CE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C9CF504-4F57-44DE-B867-CE0FCF91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0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11F0C001-B4BB-4A40-BA48-D4D8789E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05E9660-2FB7-4DB2-9FC3-D9EE380E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8E3D34A-38D6-4380-B60D-2C2ADAF40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2F1DB-580D-4C78-9091-578679FDEF2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5452890-46FB-4DEC-BAE7-020D5ABB6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DCE79BA-9731-4F67-B609-1A856A73B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43912D9-0639-4310-A2CA-2BB78093F8BC}"/>
              </a:ext>
            </a:extLst>
          </p:cNvPr>
          <p:cNvSpPr txBox="1"/>
          <p:nvPr userDrawn="1"/>
        </p:nvSpPr>
        <p:spPr>
          <a:xfrm>
            <a:off x="9580388" y="6560178"/>
            <a:ext cx="2611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accent1"/>
                </a:solidFill>
              </a:rPr>
              <a:t>Copyrightⓒ. Saebyeol Yu. All Rights Reserved.</a:t>
            </a:r>
            <a:endParaRPr lang="ko-KR" altLang="en-US" sz="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8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CBF66C9-389A-4026-9371-184A472A67DE}"/>
              </a:ext>
            </a:extLst>
          </p:cNvPr>
          <p:cNvSpPr txBox="1"/>
          <p:nvPr/>
        </p:nvSpPr>
        <p:spPr>
          <a:xfrm>
            <a:off x="666750" y="2767280"/>
            <a:ext cx="89450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 smtClean="0">
                <a:solidFill>
                  <a:schemeClr val="bg1"/>
                </a:solidFill>
              </a:rPr>
              <a:t>동물병원 </a:t>
            </a:r>
            <a:r>
              <a:rPr lang="en-US" altLang="ko-KR" sz="8000" b="1" dirty="0" smtClean="0">
                <a:solidFill>
                  <a:schemeClr val="bg1"/>
                </a:solidFill>
              </a:rPr>
              <a:t>database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43AF3E0C-50E1-4D59-8AA5-0A4E96A881F6}"/>
              </a:ext>
            </a:extLst>
          </p:cNvPr>
          <p:cNvGrpSpPr/>
          <p:nvPr/>
        </p:nvGrpSpPr>
        <p:grpSpPr>
          <a:xfrm>
            <a:off x="819150" y="1195895"/>
            <a:ext cx="5627788" cy="909665"/>
            <a:chOff x="819150" y="1440130"/>
            <a:chExt cx="6717788" cy="1085850"/>
          </a:xfrm>
        </p:grpSpPr>
        <p:grpSp>
          <p:nvGrpSpPr>
            <p:cNvPr id="27" name="그룹 26">
              <a:extLst>
                <a:ext uri="{FF2B5EF4-FFF2-40B4-BE49-F238E27FC236}">
                  <a16:creationId xmlns="" xmlns:a16="http://schemas.microsoft.com/office/drawing/2014/main" id="{7B699DAC-6416-48D0-8F58-630E20F921F8}"/>
                </a:ext>
              </a:extLst>
            </p:cNvPr>
            <p:cNvGrpSpPr/>
            <p:nvPr/>
          </p:nvGrpSpPr>
          <p:grpSpPr>
            <a:xfrm>
              <a:off x="2498597" y="1440130"/>
              <a:ext cx="1679449" cy="1085850"/>
              <a:chOff x="666750" y="1287730"/>
              <a:chExt cx="1679449" cy="108585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="" xmlns:a16="http://schemas.microsoft.com/office/drawing/2014/main" id="{2E3DD98A-B3C2-45C5-A649-4366B037944C}"/>
                  </a:ext>
                </a:extLst>
              </p:cNvPr>
              <p:cNvGrpSpPr/>
              <p:nvPr/>
            </p:nvGrpSpPr>
            <p:grpSpPr>
              <a:xfrm>
                <a:off x="666750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5" name="이등변 삼각형 4">
                  <a:extLst>
                    <a:ext uri="{FF2B5EF4-FFF2-40B4-BE49-F238E27FC236}">
                      <a16:creationId xmlns="" xmlns:a16="http://schemas.microsoft.com/office/drawing/2014/main" id="{EF648199-F37D-4DA9-9B26-9DE690E859B3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이등변 삼각형 5">
                  <a:extLst>
                    <a:ext uri="{FF2B5EF4-FFF2-40B4-BE49-F238E27FC236}">
                      <a16:creationId xmlns="" xmlns:a16="http://schemas.microsoft.com/office/drawing/2014/main" id="{4853E4E6-4ACF-43C6-A93D-80E2D1775B4D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="" xmlns:a16="http://schemas.microsoft.com/office/drawing/2014/main" id="{34D5BAE6-862E-4A92-9066-1F9252A1E388}"/>
                  </a:ext>
                </a:extLst>
              </p:cNvPr>
              <p:cNvGrpSpPr/>
              <p:nvPr/>
            </p:nvGrpSpPr>
            <p:grpSpPr>
              <a:xfrm>
                <a:off x="1506474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9" name="이등변 삼각형 8">
                  <a:extLst>
                    <a:ext uri="{FF2B5EF4-FFF2-40B4-BE49-F238E27FC236}">
                      <a16:creationId xmlns="" xmlns:a16="http://schemas.microsoft.com/office/drawing/2014/main" id="{D9CC29DB-A5DA-4F71-94B1-4529AE54369D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이등변 삼각형 9">
                  <a:extLst>
                    <a:ext uri="{FF2B5EF4-FFF2-40B4-BE49-F238E27FC236}">
                      <a16:creationId xmlns="" xmlns:a16="http://schemas.microsoft.com/office/drawing/2014/main" id="{5F1AAED3-E599-42D9-ADA8-99E4DA037C74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8" name="그룹 27">
              <a:extLst>
                <a:ext uri="{FF2B5EF4-FFF2-40B4-BE49-F238E27FC236}">
                  <a16:creationId xmlns="" xmlns:a16="http://schemas.microsoft.com/office/drawing/2014/main" id="{A96DAF32-A4DB-4DB0-BE14-F6792EAF3D89}"/>
                </a:ext>
              </a:extLst>
            </p:cNvPr>
            <p:cNvGrpSpPr/>
            <p:nvPr/>
          </p:nvGrpSpPr>
          <p:grpSpPr>
            <a:xfrm>
              <a:off x="819150" y="1440130"/>
              <a:ext cx="1679449" cy="1085850"/>
              <a:chOff x="666750" y="1287730"/>
              <a:chExt cx="1679449" cy="1085850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="" xmlns:a16="http://schemas.microsoft.com/office/drawing/2014/main" id="{07745CA9-010F-41CC-9E39-AF51B814E5E7}"/>
                  </a:ext>
                </a:extLst>
              </p:cNvPr>
              <p:cNvGrpSpPr/>
              <p:nvPr/>
            </p:nvGrpSpPr>
            <p:grpSpPr>
              <a:xfrm>
                <a:off x="666750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33" name="이등변 삼각형 32">
                  <a:extLst>
                    <a:ext uri="{FF2B5EF4-FFF2-40B4-BE49-F238E27FC236}">
                      <a16:creationId xmlns="" xmlns:a16="http://schemas.microsoft.com/office/drawing/2014/main" id="{844C5BA8-C5CD-40A7-952C-A53D7A3B7FB0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이등변 삼각형 33">
                  <a:extLst>
                    <a:ext uri="{FF2B5EF4-FFF2-40B4-BE49-F238E27FC236}">
                      <a16:creationId xmlns="" xmlns:a16="http://schemas.microsoft.com/office/drawing/2014/main" id="{0E1327D6-3B8A-451C-9D25-3BD4791F2981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="" xmlns:a16="http://schemas.microsoft.com/office/drawing/2014/main" id="{60A8638B-AD0E-40AA-8165-40F5F92962E2}"/>
                  </a:ext>
                </a:extLst>
              </p:cNvPr>
              <p:cNvGrpSpPr/>
              <p:nvPr/>
            </p:nvGrpSpPr>
            <p:grpSpPr>
              <a:xfrm>
                <a:off x="1506474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31" name="이등변 삼각형 30">
                  <a:extLst>
                    <a:ext uri="{FF2B5EF4-FFF2-40B4-BE49-F238E27FC236}">
                      <a16:creationId xmlns="" xmlns:a16="http://schemas.microsoft.com/office/drawing/2014/main" id="{A673874D-6D0C-425D-B5FC-8C29FA607084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이등변 삼각형 31">
                  <a:extLst>
                    <a:ext uri="{FF2B5EF4-FFF2-40B4-BE49-F238E27FC236}">
                      <a16:creationId xmlns="" xmlns:a16="http://schemas.microsoft.com/office/drawing/2014/main" id="{031395FE-752F-47DC-B79E-D5334F871531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5" name="그룹 34">
              <a:extLst>
                <a:ext uri="{FF2B5EF4-FFF2-40B4-BE49-F238E27FC236}">
                  <a16:creationId xmlns="" xmlns:a16="http://schemas.microsoft.com/office/drawing/2014/main" id="{186F52D8-5FFB-4A45-ACDE-2814904C5699}"/>
                </a:ext>
              </a:extLst>
            </p:cNvPr>
            <p:cNvGrpSpPr/>
            <p:nvPr/>
          </p:nvGrpSpPr>
          <p:grpSpPr>
            <a:xfrm>
              <a:off x="4178043" y="1440130"/>
              <a:ext cx="1679449" cy="1085850"/>
              <a:chOff x="666750" y="1287730"/>
              <a:chExt cx="1679449" cy="1085850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="" xmlns:a16="http://schemas.microsoft.com/office/drawing/2014/main" id="{CFEC7B23-24B7-4A79-AF82-AC3B30EA4CD5}"/>
                  </a:ext>
                </a:extLst>
              </p:cNvPr>
              <p:cNvGrpSpPr/>
              <p:nvPr/>
            </p:nvGrpSpPr>
            <p:grpSpPr>
              <a:xfrm>
                <a:off x="666750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40" name="이등변 삼각형 39">
                  <a:extLst>
                    <a:ext uri="{FF2B5EF4-FFF2-40B4-BE49-F238E27FC236}">
                      <a16:creationId xmlns="" xmlns:a16="http://schemas.microsoft.com/office/drawing/2014/main" id="{CBBEE241-BC23-4CFC-992C-CE7F253A87BA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이등변 삼각형 40">
                  <a:extLst>
                    <a:ext uri="{FF2B5EF4-FFF2-40B4-BE49-F238E27FC236}">
                      <a16:creationId xmlns="" xmlns:a16="http://schemas.microsoft.com/office/drawing/2014/main" id="{60E8182E-490F-47C0-BD84-0F64E32D0478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="" xmlns:a16="http://schemas.microsoft.com/office/drawing/2014/main" id="{CEDB02EE-C7C5-4DDA-BCC0-B0CD1DAF0989}"/>
                  </a:ext>
                </a:extLst>
              </p:cNvPr>
              <p:cNvGrpSpPr/>
              <p:nvPr/>
            </p:nvGrpSpPr>
            <p:grpSpPr>
              <a:xfrm>
                <a:off x="1506474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38" name="이등변 삼각형 37">
                  <a:extLst>
                    <a:ext uri="{FF2B5EF4-FFF2-40B4-BE49-F238E27FC236}">
                      <a16:creationId xmlns="" xmlns:a16="http://schemas.microsoft.com/office/drawing/2014/main" id="{DF1D39B6-9113-449A-BD7C-DF707E9CAE4C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>
                  <a:extLst>
                    <a:ext uri="{FF2B5EF4-FFF2-40B4-BE49-F238E27FC236}">
                      <a16:creationId xmlns="" xmlns:a16="http://schemas.microsoft.com/office/drawing/2014/main" id="{EA859CF1-7BAB-4304-BF79-BC051A9A43A8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A760C894-EB09-47B5-802C-70FA7C70C1FF}"/>
                </a:ext>
              </a:extLst>
            </p:cNvPr>
            <p:cNvGrpSpPr/>
            <p:nvPr/>
          </p:nvGrpSpPr>
          <p:grpSpPr>
            <a:xfrm>
              <a:off x="5857489" y="1440130"/>
              <a:ext cx="1679449" cy="1085850"/>
              <a:chOff x="666750" y="1287730"/>
              <a:chExt cx="1679449" cy="1085850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="" xmlns:a16="http://schemas.microsoft.com/office/drawing/2014/main" id="{0811F963-F796-4860-A84C-B4BA4C4E422D}"/>
                  </a:ext>
                </a:extLst>
              </p:cNvPr>
              <p:cNvGrpSpPr/>
              <p:nvPr/>
            </p:nvGrpSpPr>
            <p:grpSpPr>
              <a:xfrm>
                <a:off x="666750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47" name="이등변 삼각형 46">
                  <a:extLst>
                    <a:ext uri="{FF2B5EF4-FFF2-40B4-BE49-F238E27FC236}">
                      <a16:creationId xmlns="" xmlns:a16="http://schemas.microsoft.com/office/drawing/2014/main" id="{114776A6-B070-4234-B16C-A590DA1674E7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47">
                  <a:extLst>
                    <a:ext uri="{FF2B5EF4-FFF2-40B4-BE49-F238E27FC236}">
                      <a16:creationId xmlns="" xmlns:a16="http://schemas.microsoft.com/office/drawing/2014/main" id="{168BDBDC-6115-409A-8B4E-0931BF4C91AF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="" xmlns:a16="http://schemas.microsoft.com/office/drawing/2014/main" id="{E1E688D1-10B2-49D4-90DF-298D5D4D2554}"/>
                  </a:ext>
                </a:extLst>
              </p:cNvPr>
              <p:cNvGrpSpPr/>
              <p:nvPr/>
            </p:nvGrpSpPr>
            <p:grpSpPr>
              <a:xfrm>
                <a:off x="1506474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45" name="이등변 삼각형 44">
                  <a:extLst>
                    <a:ext uri="{FF2B5EF4-FFF2-40B4-BE49-F238E27FC236}">
                      <a16:creationId xmlns="" xmlns:a16="http://schemas.microsoft.com/office/drawing/2014/main" id="{C53DC604-2B17-4936-90BE-D803BFF47088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5">
                  <a:extLst>
                    <a:ext uri="{FF2B5EF4-FFF2-40B4-BE49-F238E27FC236}">
                      <a16:creationId xmlns="" xmlns:a16="http://schemas.microsoft.com/office/drawing/2014/main" id="{0B2F94FB-C365-41E7-BD9D-5A78F43A19CA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cxnSp>
        <p:nvCxnSpPr>
          <p:cNvPr id="51" name="직선 연결선 50">
            <a:extLst>
              <a:ext uri="{FF2B5EF4-FFF2-40B4-BE49-F238E27FC236}">
                <a16:creationId xmlns="" xmlns:a16="http://schemas.microsoft.com/office/drawing/2014/main" id="{9F19DB60-7F0A-478A-AEA2-FF653056F904}"/>
              </a:ext>
            </a:extLst>
          </p:cNvPr>
          <p:cNvCxnSpPr>
            <a:cxnSpLocks/>
          </p:cNvCxnSpPr>
          <p:nvPr/>
        </p:nvCxnSpPr>
        <p:spPr>
          <a:xfrm>
            <a:off x="719915" y="4090719"/>
            <a:ext cx="67295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98279" y="5426015"/>
            <a:ext cx="3766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생명과학과 </a:t>
            </a:r>
            <a:r>
              <a:rPr lang="en-US" altLang="ko-KR" sz="2000" dirty="0" smtClean="0">
                <a:solidFill>
                  <a:schemeClr val="bg1"/>
                </a:solidFill>
              </a:rPr>
              <a:t>2018111636 </a:t>
            </a:r>
            <a:r>
              <a:rPr lang="ko-KR" altLang="en-US" sz="2000" dirty="0" smtClean="0">
                <a:solidFill>
                  <a:schemeClr val="bg1"/>
                </a:solidFill>
              </a:rPr>
              <a:t>최은영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838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accent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BA0F3021-4E97-4A26-B830-959D8D00A7D0}"/>
              </a:ext>
            </a:extLst>
          </p:cNvPr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66DDAC9-DC1E-4705-95FF-D7828587A22C}"/>
              </a:ext>
            </a:extLst>
          </p:cNvPr>
          <p:cNvSpPr txBox="1"/>
          <p:nvPr/>
        </p:nvSpPr>
        <p:spPr>
          <a:xfrm>
            <a:off x="3595539" y="3044279"/>
            <a:ext cx="5000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400" dirty="0">
                <a:solidFill>
                  <a:schemeClr val="bg1"/>
                </a:solidFill>
              </a:rPr>
              <a:t>Thank You!</a:t>
            </a:r>
            <a:endParaRPr lang="ko-KR" altLang="en-US" sz="4400" b="1" spc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0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29E79E2-A22C-4617-9659-8938B091618B}"/>
              </a:ext>
            </a:extLst>
          </p:cNvPr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443589E-2596-447F-B247-9D2F05519D67}"/>
              </a:ext>
            </a:extLst>
          </p:cNvPr>
          <p:cNvSpPr txBox="1"/>
          <p:nvPr/>
        </p:nvSpPr>
        <p:spPr>
          <a:xfrm>
            <a:off x="666750" y="586970"/>
            <a:ext cx="3611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Table of 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817D8AFE-89F3-47B6-857E-9895F35602D0}"/>
              </a:ext>
            </a:extLst>
          </p:cNvPr>
          <p:cNvGrpSpPr/>
          <p:nvPr/>
        </p:nvGrpSpPr>
        <p:grpSpPr>
          <a:xfrm flipV="1">
            <a:off x="9312460" y="290780"/>
            <a:ext cx="2417319" cy="347859"/>
            <a:chOff x="666750" y="1287730"/>
            <a:chExt cx="5878069" cy="1085850"/>
          </a:xfrm>
          <a:solidFill>
            <a:schemeClr val="accent4"/>
          </a:solidFill>
        </p:grpSpPr>
        <p:grpSp>
          <p:nvGrpSpPr>
            <p:cNvPr id="7" name="그룹 6">
              <a:extLst>
                <a:ext uri="{FF2B5EF4-FFF2-40B4-BE49-F238E27FC236}">
                  <a16:creationId xmlns="" xmlns:a16="http://schemas.microsoft.com/office/drawing/2014/main" id="{9FF8B0E0-1FAA-474D-A278-F7A5595A1982}"/>
                </a:ext>
              </a:extLst>
            </p:cNvPr>
            <p:cNvGrpSpPr/>
            <p:nvPr/>
          </p:nvGrpSpPr>
          <p:grpSpPr>
            <a:xfrm>
              <a:off x="666750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6" name="이등변 삼각형 25">
                <a:extLst>
                  <a:ext uri="{FF2B5EF4-FFF2-40B4-BE49-F238E27FC236}">
                    <a16:creationId xmlns="" xmlns:a16="http://schemas.microsoft.com/office/drawing/2014/main" id="{6D61E00D-1D18-4E45-87CD-708A755F0861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이등변 삼각형 26">
                <a:extLst>
                  <a:ext uri="{FF2B5EF4-FFF2-40B4-BE49-F238E27FC236}">
                    <a16:creationId xmlns="" xmlns:a16="http://schemas.microsoft.com/office/drawing/2014/main" id="{978568F4-D3D1-4B57-BB31-D9ECB81249BC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F0FD0220-3116-4805-941F-15F878320B9B}"/>
                </a:ext>
              </a:extLst>
            </p:cNvPr>
            <p:cNvGrpSpPr/>
            <p:nvPr/>
          </p:nvGrpSpPr>
          <p:grpSpPr>
            <a:xfrm>
              <a:off x="1506474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4" name="이등변 삼각형 23">
                <a:extLst>
                  <a:ext uri="{FF2B5EF4-FFF2-40B4-BE49-F238E27FC236}">
                    <a16:creationId xmlns="" xmlns:a16="http://schemas.microsoft.com/office/drawing/2014/main" id="{749025A9-5655-4E2C-97CB-D7307F654BF4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이등변 삼각형 24">
                <a:extLst>
                  <a:ext uri="{FF2B5EF4-FFF2-40B4-BE49-F238E27FC236}">
                    <a16:creationId xmlns="" xmlns:a16="http://schemas.microsoft.com/office/drawing/2014/main" id="{DA49957B-398B-4F39-8F3D-648F488E7A21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="" xmlns:a16="http://schemas.microsoft.com/office/drawing/2014/main" id="{7F339958-E2C5-4AB2-BD50-82D95C3D0C17}"/>
                </a:ext>
              </a:extLst>
            </p:cNvPr>
            <p:cNvGrpSpPr/>
            <p:nvPr/>
          </p:nvGrpSpPr>
          <p:grpSpPr>
            <a:xfrm>
              <a:off x="2346198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2" name="이등변 삼각형 21">
                <a:extLst>
                  <a:ext uri="{FF2B5EF4-FFF2-40B4-BE49-F238E27FC236}">
                    <a16:creationId xmlns="" xmlns:a16="http://schemas.microsoft.com/office/drawing/2014/main" id="{1DCDBFE1-DDC8-456E-8A19-B8FE3F290FFF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이등변 삼각형 22">
                <a:extLst>
                  <a:ext uri="{FF2B5EF4-FFF2-40B4-BE49-F238E27FC236}">
                    <a16:creationId xmlns="" xmlns:a16="http://schemas.microsoft.com/office/drawing/2014/main" id="{3FAB73BE-B000-41AC-A5F8-F0F00E297EEE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C70DFB9D-86D1-489C-9708-C1D85C9D50A9}"/>
                </a:ext>
              </a:extLst>
            </p:cNvPr>
            <p:cNvGrpSpPr/>
            <p:nvPr/>
          </p:nvGrpSpPr>
          <p:grpSpPr>
            <a:xfrm>
              <a:off x="3185922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0" name="이등변 삼각형 19">
                <a:extLst>
                  <a:ext uri="{FF2B5EF4-FFF2-40B4-BE49-F238E27FC236}">
                    <a16:creationId xmlns="" xmlns:a16="http://schemas.microsoft.com/office/drawing/2014/main" id="{B384FC9F-57F2-4AF1-9943-F904B7A33B54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이등변 삼각형 20">
                <a:extLst>
                  <a:ext uri="{FF2B5EF4-FFF2-40B4-BE49-F238E27FC236}">
                    <a16:creationId xmlns="" xmlns:a16="http://schemas.microsoft.com/office/drawing/2014/main" id="{FD23CFD5-0147-4B17-B434-3919F6DB5039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="" xmlns:a16="http://schemas.microsoft.com/office/drawing/2014/main" id="{C4CAA564-59D4-47A9-93DB-A4C048CCD191}"/>
                </a:ext>
              </a:extLst>
            </p:cNvPr>
            <p:cNvGrpSpPr/>
            <p:nvPr/>
          </p:nvGrpSpPr>
          <p:grpSpPr>
            <a:xfrm>
              <a:off x="4025646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18" name="이등변 삼각형 17">
                <a:extLst>
                  <a:ext uri="{FF2B5EF4-FFF2-40B4-BE49-F238E27FC236}">
                    <a16:creationId xmlns="" xmlns:a16="http://schemas.microsoft.com/office/drawing/2014/main" id="{3277AA84-1F63-4B4C-B554-7485F3AD5452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이등변 삼각형 18">
                <a:extLst>
                  <a:ext uri="{FF2B5EF4-FFF2-40B4-BE49-F238E27FC236}">
                    <a16:creationId xmlns="" xmlns:a16="http://schemas.microsoft.com/office/drawing/2014/main" id="{5AA98B5D-2B98-4B48-BA00-4EBB1329002D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2C2542BD-4B1E-4CBC-B957-81116B156289}"/>
                </a:ext>
              </a:extLst>
            </p:cNvPr>
            <p:cNvGrpSpPr/>
            <p:nvPr/>
          </p:nvGrpSpPr>
          <p:grpSpPr>
            <a:xfrm>
              <a:off x="4865370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16" name="이등변 삼각형 15">
                <a:extLst>
                  <a:ext uri="{FF2B5EF4-FFF2-40B4-BE49-F238E27FC236}">
                    <a16:creationId xmlns="" xmlns:a16="http://schemas.microsoft.com/office/drawing/2014/main" id="{048987BD-3C44-4935-8BB5-C387823E9692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이등변 삼각형 16">
                <a:extLst>
                  <a:ext uri="{FF2B5EF4-FFF2-40B4-BE49-F238E27FC236}">
                    <a16:creationId xmlns="" xmlns:a16="http://schemas.microsoft.com/office/drawing/2014/main" id="{A2E11821-9719-46E1-A840-D4670966445C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="" xmlns:a16="http://schemas.microsoft.com/office/drawing/2014/main" id="{51457DC7-B8AD-4CD8-8F40-36080E70189D}"/>
                </a:ext>
              </a:extLst>
            </p:cNvPr>
            <p:cNvGrpSpPr/>
            <p:nvPr/>
          </p:nvGrpSpPr>
          <p:grpSpPr>
            <a:xfrm>
              <a:off x="5705094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14" name="이등변 삼각형 13">
                <a:extLst>
                  <a:ext uri="{FF2B5EF4-FFF2-40B4-BE49-F238E27FC236}">
                    <a16:creationId xmlns="" xmlns:a16="http://schemas.microsoft.com/office/drawing/2014/main" id="{FE69E1FE-5632-4F47-8DE5-C30411B62763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이등변 삼각형 14">
                <a:extLst>
                  <a:ext uri="{FF2B5EF4-FFF2-40B4-BE49-F238E27FC236}">
                    <a16:creationId xmlns="" xmlns:a16="http://schemas.microsoft.com/office/drawing/2014/main" id="{E38A0F26-D6AB-41D2-8722-EBA3BBCBFDFA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26A2BBF9-839A-48AB-AA07-BED6F7381D14}"/>
              </a:ext>
            </a:extLst>
          </p:cNvPr>
          <p:cNvGrpSpPr/>
          <p:nvPr/>
        </p:nvGrpSpPr>
        <p:grpSpPr>
          <a:xfrm>
            <a:off x="767193" y="1769836"/>
            <a:ext cx="3046017" cy="523220"/>
            <a:chOff x="767193" y="1769836"/>
            <a:chExt cx="3046017" cy="523220"/>
          </a:xfrm>
        </p:grpSpPr>
        <p:sp>
          <p:nvSpPr>
            <p:cNvPr id="28" name="이등변 삼각형 27">
              <a:extLst>
                <a:ext uri="{FF2B5EF4-FFF2-40B4-BE49-F238E27FC236}">
                  <a16:creationId xmlns="" xmlns:a16="http://schemas.microsoft.com/office/drawing/2014/main" id="{A21F74C2-3314-4455-832C-468670284D94}"/>
                </a:ext>
              </a:extLst>
            </p:cNvPr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7BB9F5E2-4443-49DC-A478-E15DAFC0E624}"/>
                </a:ext>
              </a:extLst>
            </p:cNvPr>
            <p:cNvSpPr txBox="1"/>
            <p:nvPr/>
          </p:nvSpPr>
          <p:spPr>
            <a:xfrm>
              <a:off x="1265718" y="1769836"/>
              <a:ext cx="2547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01 </a:t>
              </a:r>
              <a:r>
                <a:rPr lang="ko-KR" altLang="en-US" sz="2800" b="1" dirty="0" smtClean="0">
                  <a:solidFill>
                    <a:schemeClr val="bg1"/>
                  </a:solidFill>
                </a:rPr>
                <a:t>테이블 소개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807769F8-19F2-4FE9-A100-113C90BC1ACE}"/>
              </a:ext>
            </a:extLst>
          </p:cNvPr>
          <p:cNvGrpSpPr/>
          <p:nvPr/>
        </p:nvGrpSpPr>
        <p:grpSpPr>
          <a:xfrm>
            <a:off x="767193" y="2664117"/>
            <a:ext cx="3046017" cy="523220"/>
            <a:chOff x="767193" y="1769836"/>
            <a:chExt cx="3046017" cy="523220"/>
          </a:xfrm>
        </p:grpSpPr>
        <p:sp>
          <p:nvSpPr>
            <p:cNvPr id="37" name="이등변 삼각형 36">
              <a:extLst>
                <a:ext uri="{FF2B5EF4-FFF2-40B4-BE49-F238E27FC236}">
                  <a16:creationId xmlns="" xmlns:a16="http://schemas.microsoft.com/office/drawing/2014/main" id="{6DE3EF07-C6F0-4B99-8DF4-48C1A71893C7}"/>
                </a:ext>
              </a:extLst>
            </p:cNvPr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44C3F325-5211-4E7D-ABAA-4795A1CDD428}"/>
                </a:ext>
              </a:extLst>
            </p:cNvPr>
            <p:cNvSpPr txBox="1"/>
            <p:nvPr/>
          </p:nvSpPr>
          <p:spPr>
            <a:xfrm>
              <a:off x="1265718" y="1769836"/>
              <a:ext cx="2547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02 </a:t>
              </a:r>
              <a:r>
                <a:rPr lang="ko-KR" altLang="en-US" sz="2800" b="1" dirty="0" smtClean="0">
                  <a:solidFill>
                    <a:schemeClr val="bg1"/>
                  </a:solidFill>
                </a:rPr>
                <a:t>고객 사용자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64A7EA66-F724-4DB6-8739-D2287CB4A836}"/>
              </a:ext>
            </a:extLst>
          </p:cNvPr>
          <p:cNvGrpSpPr/>
          <p:nvPr/>
        </p:nvGrpSpPr>
        <p:grpSpPr>
          <a:xfrm>
            <a:off x="767193" y="3558398"/>
            <a:ext cx="3751339" cy="523220"/>
            <a:chOff x="767193" y="1769836"/>
            <a:chExt cx="3751339" cy="523220"/>
          </a:xfrm>
        </p:grpSpPr>
        <p:sp>
          <p:nvSpPr>
            <p:cNvPr id="40" name="이등변 삼각형 39">
              <a:extLst>
                <a:ext uri="{FF2B5EF4-FFF2-40B4-BE49-F238E27FC236}">
                  <a16:creationId xmlns="" xmlns:a16="http://schemas.microsoft.com/office/drawing/2014/main" id="{5DCF1D13-A9E0-4821-AFA8-27032E4951C7}"/>
                </a:ext>
              </a:extLst>
            </p:cNvPr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9BDD08B7-E0C1-428A-BFF7-08AAEF7197D5}"/>
                </a:ext>
              </a:extLst>
            </p:cNvPr>
            <p:cNvSpPr txBox="1"/>
            <p:nvPr/>
          </p:nvSpPr>
          <p:spPr>
            <a:xfrm>
              <a:off x="1265718" y="1769836"/>
              <a:ext cx="32528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03 </a:t>
              </a:r>
              <a:r>
                <a:rPr lang="ko-KR" altLang="en-US" sz="2800" b="1" dirty="0" smtClean="0">
                  <a:solidFill>
                    <a:schemeClr val="bg1"/>
                  </a:solidFill>
                </a:rPr>
                <a:t>납품회사 사용자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A41CAA1D-91AE-429F-8DC9-2FEA279F5969}"/>
              </a:ext>
            </a:extLst>
          </p:cNvPr>
          <p:cNvGrpSpPr/>
          <p:nvPr/>
        </p:nvGrpSpPr>
        <p:grpSpPr>
          <a:xfrm>
            <a:off x="767193" y="4452679"/>
            <a:ext cx="3398678" cy="523220"/>
            <a:chOff x="767193" y="1769836"/>
            <a:chExt cx="3398678" cy="523220"/>
          </a:xfrm>
        </p:grpSpPr>
        <p:sp>
          <p:nvSpPr>
            <p:cNvPr id="43" name="이등변 삼각형 42">
              <a:extLst>
                <a:ext uri="{FF2B5EF4-FFF2-40B4-BE49-F238E27FC236}">
                  <a16:creationId xmlns="" xmlns:a16="http://schemas.microsoft.com/office/drawing/2014/main" id="{BCA3893F-8B0B-42DA-BFAD-426CA4217BEA}"/>
                </a:ext>
              </a:extLst>
            </p:cNvPr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488FA208-C526-4DD4-81F1-A3B13E48FE9D}"/>
                </a:ext>
              </a:extLst>
            </p:cNvPr>
            <p:cNvSpPr txBox="1"/>
            <p:nvPr/>
          </p:nvSpPr>
          <p:spPr>
            <a:xfrm>
              <a:off x="1265718" y="1769836"/>
              <a:ext cx="29001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04 </a:t>
              </a:r>
              <a:r>
                <a:rPr lang="ko-KR" altLang="en-US" sz="2800" b="1" dirty="0" smtClean="0">
                  <a:solidFill>
                    <a:schemeClr val="bg1"/>
                  </a:solidFill>
                </a:rPr>
                <a:t>수의사 사용자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6C48CAF6-FA4B-4810-9059-6FB7EE2E7DA7}"/>
              </a:ext>
            </a:extLst>
          </p:cNvPr>
          <p:cNvGrpSpPr/>
          <p:nvPr/>
        </p:nvGrpSpPr>
        <p:grpSpPr>
          <a:xfrm>
            <a:off x="767193" y="5346960"/>
            <a:ext cx="3398678" cy="523220"/>
            <a:chOff x="767193" y="1769836"/>
            <a:chExt cx="3398678" cy="523220"/>
          </a:xfrm>
        </p:grpSpPr>
        <p:sp>
          <p:nvSpPr>
            <p:cNvPr id="46" name="이등변 삼각형 45">
              <a:extLst>
                <a:ext uri="{FF2B5EF4-FFF2-40B4-BE49-F238E27FC236}">
                  <a16:creationId xmlns="" xmlns:a16="http://schemas.microsoft.com/office/drawing/2014/main" id="{706DEFAE-2BA3-4672-86D3-3BE0902D8855}"/>
                </a:ext>
              </a:extLst>
            </p:cNvPr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8DA1B5A2-B7DA-4DB0-9074-9CC45F54F437}"/>
                </a:ext>
              </a:extLst>
            </p:cNvPr>
            <p:cNvSpPr txBox="1"/>
            <p:nvPr/>
          </p:nvSpPr>
          <p:spPr>
            <a:xfrm>
              <a:off x="1265718" y="1769836"/>
              <a:ext cx="29001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05 </a:t>
              </a:r>
              <a:r>
                <a:rPr lang="ko-KR" altLang="en-US" sz="2800" b="1" dirty="0" smtClean="0">
                  <a:solidFill>
                    <a:schemeClr val="bg1"/>
                  </a:solidFill>
                </a:rPr>
                <a:t>원무과 사용자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16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 smtClean="0">
                <a:solidFill>
                  <a:schemeClr val="bg1"/>
                </a:solidFill>
              </a:rPr>
              <a:t>테이블 소개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001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8377" y="754631"/>
            <a:ext cx="56589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개체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고객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납품업체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동물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약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간호사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수의사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관계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납품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진찰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처방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구매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접수</a:t>
            </a:r>
            <a:endParaRPr lang="ko-KR" altLang="en-US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99" y="2215762"/>
            <a:ext cx="5587838" cy="8323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9098" y="18464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고객</a:t>
            </a:r>
            <a:endParaRPr lang="ko-KR" altLang="en-US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1208" y="32867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납품업체</a:t>
            </a:r>
            <a:endParaRPr lang="ko-KR" altLang="en-US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98" y="3664162"/>
            <a:ext cx="4657905" cy="9109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99098" y="48137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동물</a:t>
            </a:r>
            <a:endParaRPr lang="ko-KR" altLang="en-US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098" y="5190619"/>
            <a:ext cx="4737467" cy="90684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6536" y="2225705"/>
            <a:ext cx="2041833" cy="83238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06536" y="18563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약</a:t>
            </a:r>
            <a:endParaRPr lang="ko-KR" altLang="en-US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4423" y="3664162"/>
            <a:ext cx="3602932" cy="92092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83452" y="32966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간호사</a:t>
            </a:r>
            <a:endParaRPr lang="ko-KR" altLang="en-US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14423" y="48328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수의사</a:t>
            </a:r>
            <a:endParaRPr lang="ko-KR" altLang="en-US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6536" y="5200564"/>
            <a:ext cx="2318618" cy="91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 smtClean="0">
                <a:solidFill>
                  <a:schemeClr val="bg1"/>
                </a:solidFill>
              </a:rPr>
              <a:t>테이블 소개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001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8377" y="754631"/>
            <a:ext cx="56589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개체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고객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납품업체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동물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약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간호사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수의사</a:t>
            </a:r>
            <a:endParaRPr lang="en-US" altLang="ko-KR" sz="2000" dirty="0" smtClean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관계 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: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납품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진찰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처방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구매</a:t>
            </a:r>
            <a:r>
              <a:rPr lang="en-US" altLang="ko-KR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접수</a:t>
            </a:r>
            <a:endParaRPr lang="ko-KR" altLang="en-US" sz="20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9098" y="18464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납품</a:t>
            </a:r>
            <a:endParaRPr lang="ko-KR" altLang="en-US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1208" y="32867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진찰</a:t>
            </a:r>
            <a:endParaRPr lang="ko-KR" altLang="en-US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9098" y="48137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처방</a:t>
            </a:r>
            <a:endParaRPr lang="ko-KR" altLang="en-US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06536" y="18563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구매</a:t>
            </a:r>
            <a:endParaRPr lang="ko-KR" altLang="en-US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83452" y="32966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접수</a:t>
            </a:r>
            <a:endParaRPr lang="ko-KR" altLang="en-US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404" y="2193698"/>
            <a:ext cx="5033894" cy="95370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08" y="5200564"/>
            <a:ext cx="5857875" cy="105727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208" y="3631649"/>
            <a:ext cx="5372100" cy="109537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6536" y="2225706"/>
            <a:ext cx="3925600" cy="92801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3452" y="3691032"/>
            <a:ext cx="3172634" cy="11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 smtClean="0">
                <a:solidFill>
                  <a:schemeClr val="bg1"/>
                </a:solidFill>
              </a:rPr>
              <a:t>고객 사용자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/>
                </a:solidFill>
              </a:rPr>
              <a:t>002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50612F29-CEF6-4AD2-8494-C24A4FB08E0E}"/>
              </a:ext>
            </a:extLst>
          </p:cNvPr>
          <p:cNvSpPr/>
          <p:nvPr/>
        </p:nvSpPr>
        <p:spPr>
          <a:xfrm>
            <a:off x="1008950" y="3881886"/>
            <a:ext cx="10148438" cy="20205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진료번호가 </a:t>
            </a:r>
            <a:r>
              <a:rPr lang="en-US" altLang="ko-KR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인 고객이 자신의 동물의 진료내용 및 약에 대해 알고자 함</a:t>
            </a:r>
            <a:endParaRPr lang="en-US" altLang="ko-KR" sz="2000" dirty="0" smtClean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진료내용은 진찰 테이블에서</a:t>
            </a:r>
            <a:r>
              <a:rPr lang="en-US" altLang="ko-KR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약은 약 테이블에서 가져옴</a:t>
            </a:r>
            <a:endParaRPr lang="en-US" altLang="ko-KR" sz="2000" dirty="0" smtClean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1033" name="_x189755384" descr="EMB000041e085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950" y="1430823"/>
            <a:ext cx="10134091" cy="201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34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 smtClean="0">
                <a:solidFill>
                  <a:schemeClr val="bg1"/>
                </a:solidFill>
              </a:rPr>
              <a:t>사용자 </a:t>
            </a:r>
            <a:r>
              <a:rPr lang="en-US" altLang="ko-KR" b="1" spc="600" dirty="0" smtClean="0">
                <a:solidFill>
                  <a:schemeClr val="bg1"/>
                </a:solidFill>
              </a:rPr>
              <a:t>: </a:t>
            </a:r>
            <a:r>
              <a:rPr lang="ko-KR" altLang="en-US" b="1" spc="600" dirty="0" smtClean="0">
                <a:solidFill>
                  <a:schemeClr val="bg1"/>
                </a:solidFill>
              </a:rPr>
              <a:t>고객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/>
                </a:solidFill>
              </a:rPr>
              <a:t>002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50612F29-CEF6-4AD2-8494-C24A4FB08E0E}"/>
              </a:ext>
            </a:extLst>
          </p:cNvPr>
          <p:cNvSpPr/>
          <p:nvPr/>
        </p:nvSpPr>
        <p:spPr>
          <a:xfrm>
            <a:off x="8117457" y="1143719"/>
            <a:ext cx="3623094" cy="52526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20% </a:t>
            </a:r>
            <a:r>
              <a:rPr lang="ko-KR" altLang="en-US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할인이 있을 때</a:t>
            </a:r>
            <a:endParaRPr lang="en-US" altLang="ko-KR" sz="2000" dirty="0" smtClean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‘</a:t>
            </a:r>
            <a:r>
              <a:rPr lang="ko-KR" altLang="en-US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홍길동</a:t>
            </a:r>
            <a:r>
              <a:rPr lang="en-US" altLang="ko-KR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＇</a:t>
            </a:r>
            <a:r>
              <a:rPr lang="ko-KR" altLang="en-US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이 </a:t>
            </a:r>
            <a:r>
              <a:rPr lang="ko-KR" altLang="en-US" sz="2000" dirty="0" err="1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연어트릿</a:t>
            </a:r>
            <a:r>
              <a:rPr lang="en-US" altLang="ko-KR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(15000</a:t>
            </a:r>
            <a:r>
              <a:rPr lang="ko-KR" altLang="en-US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원</a:t>
            </a:r>
            <a:r>
              <a:rPr lang="en-US" altLang="ko-KR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  <a:r>
              <a:rPr lang="ko-KR" altLang="en-US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을 </a:t>
            </a:r>
            <a:r>
              <a:rPr lang="en-US" altLang="ko-KR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3</a:t>
            </a:r>
            <a:r>
              <a:rPr lang="ko-KR" altLang="en-US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개 살 때 가격</a:t>
            </a:r>
            <a:endParaRPr lang="en-US" altLang="ko-KR" sz="2000" dirty="0" smtClean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algn="ctr"/>
            <a:endParaRPr lang="en-US" altLang="ko-KR" sz="2000" dirty="0" smtClean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이때 상품 테이블의 </a:t>
            </a:r>
            <a:endParaRPr lang="en-US" altLang="ko-KR" sz="2000" dirty="0" smtClean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재고량에서 구매하는 양을 </a:t>
            </a:r>
            <a:endParaRPr lang="en-US" altLang="ko-KR" sz="2000" dirty="0" smtClean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algn="ctr"/>
            <a:r>
              <a:rPr lang="ko-KR" altLang="en-US" sz="2000" dirty="0" err="1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빼줘야함</a:t>
            </a:r>
            <a:endParaRPr lang="en-US" altLang="ko-KR" sz="2000" dirty="0" smtClean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(15 -&gt; 12)</a:t>
            </a:r>
          </a:p>
        </p:txBody>
      </p:sp>
      <p:pic>
        <p:nvPicPr>
          <p:cNvPr id="2049" name="_x189756664" descr="EMB000041e08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46" y="2723575"/>
            <a:ext cx="7362825" cy="367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47" y="1143719"/>
            <a:ext cx="7362825" cy="14478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673516" y="3770025"/>
            <a:ext cx="689812" cy="4973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30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 smtClean="0">
                <a:solidFill>
                  <a:schemeClr val="bg1"/>
                </a:solidFill>
              </a:rPr>
              <a:t>납품회사 사용자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/>
                </a:solidFill>
              </a:rPr>
              <a:t>003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770086C-F78B-49DA-AF7B-964917408A60}"/>
              </a:ext>
            </a:extLst>
          </p:cNvPr>
          <p:cNvSpPr/>
          <p:nvPr/>
        </p:nvSpPr>
        <p:spPr>
          <a:xfrm>
            <a:off x="8659133" y="802106"/>
            <a:ext cx="3324320" cy="54382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납품회사가 물품을 동물병원에 </a:t>
            </a:r>
            <a:r>
              <a:rPr lang="ko-KR" altLang="en-US" sz="2000" dirty="0" err="1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납품하려함</a:t>
            </a:r>
            <a:endParaRPr lang="en-US" altLang="ko-KR" sz="2000" dirty="0" smtClean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한번에 납품할 수 있는</a:t>
            </a:r>
            <a:endParaRPr lang="en-US" altLang="ko-KR" sz="2000" dirty="0" smtClean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양은 정해져 있음</a:t>
            </a:r>
            <a:r>
              <a:rPr lang="en-US" altLang="ko-KR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(50, 30)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납품한다면 상품 테이블의 재고량을 </a:t>
            </a:r>
            <a:endParaRPr lang="en-US" altLang="ko-KR" sz="2000" dirty="0" smtClean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기존의 재고량 </a:t>
            </a:r>
            <a:r>
              <a:rPr lang="en-US" altLang="ko-KR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+ </a:t>
            </a:r>
            <a:r>
              <a:rPr lang="ko-KR" altLang="en-US" sz="2000" dirty="0" err="1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납품양</a:t>
            </a:r>
            <a:endParaRPr lang="en-US" altLang="ko-KR" sz="2000" dirty="0" smtClean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algn="ctr"/>
            <a:r>
              <a:rPr lang="ko-KR" altLang="en-US" sz="2000" dirty="0" err="1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으로</a:t>
            </a:r>
            <a:r>
              <a:rPr lang="ko-KR" altLang="en-US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바꿔줘야함</a:t>
            </a:r>
            <a:endParaRPr lang="ko-KR" altLang="en-US" sz="2000" dirty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6088" y="802106"/>
            <a:ext cx="14196272" cy="672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89755144" descr="EMB000041e085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27" y="1293895"/>
            <a:ext cx="8234841" cy="406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91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 smtClean="0">
                <a:solidFill>
                  <a:schemeClr val="bg1"/>
                </a:solidFill>
              </a:rPr>
              <a:t>수의사 사용자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/>
                </a:solidFill>
              </a:rPr>
              <a:t>004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770086C-F78B-49DA-AF7B-964917408A60}"/>
              </a:ext>
            </a:extLst>
          </p:cNvPr>
          <p:cNvSpPr/>
          <p:nvPr/>
        </p:nvSpPr>
        <p:spPr>
          <a:xfrm>
            <a:off x="828675" y="3678473"/>
            <a:ext cx="10450420" cy="20378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수의사가 진료 전에 자신의 의사번호</a:t>
            </a:r>
            <a:r>
              <a:rPr lang="en-US" altLang="ko-KR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en-US" altLang="ko-KR" sz="2000" dirty="0" err="1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vet_num</a:t>
            </a:r>
            <a:r>
              <a:rPr lang="en-US" altLang="ko-KR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  <a:r>
              <a:rPr lang="ko-KR" altLang="en-US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에 맞는 동물의 정보를 </a:t>
            </a:r>
            <a:r>
              <a:rPr lang="ko-KR" altLang="en-US" sz="2000" dirty="0" err="1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가져오려함</a:t>
            </a:r>
            <a:endParaRPr lang="en-US" altLang="ko-KR" sz="2000" dirty="0" smtClean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반려동물의 이름</a:t>
            </a:r>
            <a:r>
              <a:rPr lang="en-US" altLang="ko-KR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생년월일</a:t>
            </a:r>
            <a:r>
              <a:rPr lang="en-US" altLang="ko-KR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종은 동물 테이블에서</a:t>
            </a:r>
            <a:r>
              <a:rPr lang="en-US" altLang="ko-KR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증상은 진찰 테이블에서 가져옴</a:t>
            </a:r>
            <a:endParaRPr lang="ko-KR" altLang="en-US" sz="2000" dirty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81D1AA2-EBA1-4252-97D5-F876CA34D765}"/>
              </a:ext>
            </a:extLst>
          </p:cNvPr>
          <p:cNvSpPr txBox="1"/>
          <p:nvPr/>
        </p:nvSpPr>
        <p:spPr>
          <a:xfrm>
            <a:off x="9098778" y="5945741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title here</a:t>
            </a:r>
            <a:endParaRPr lang="ko-KR" altLang="en-US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97" name="_x189755304" descr="EMB000041e085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354053"/>
            <a:ext cx="10450420" cy="209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256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 smtClean="0">
                <a:solidFill>
                  <a:schemeClr val="bg1"/>
                </a:solidFill>
              </a:rPr>
              <a:t>원무과 사용자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/>
                </a:solidFill>
              </a:rPr>
              <a:t>005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770086C-F78B-49DA-AF7B-964917408A60}"/>
              </a:ext>
            </a:extLst>
          </p:cNvPr>
          <p:cNvSpPr/>
          <p:nvPr/>
        </p:nvSpPr>
        <p:spPr>
          <a:xfrm>
            <a:off x="828675" y="3678473"/>
            <a:ext cx="10450420" cy="20378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원무과에서는 </a:t>
            </a:r>
            <a:r>
              <a:rPr lang="ko-KR" altLang="en-US" sz="2000" dirty="0" err="1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잔료</a:t>
            </a:r>
            <a:r>
              <a:rPr lang="ko-KR" altLang="en-US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후 약 처방을 할 때 그에 맞는 정보를 가져와야 함</a:t>
            </a:r>
            <a:endParaRPr lang="en-US" altLang="ko-KR" sz="2000" dirty="0" smtClean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따라서 처방 테이블에서 약</a:t>
            </a:r>
            <a:r>
              <a:rPr lang="en-US" altLang="ko-KR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용량</a:t>
            </a:r>
            <a:r>
              <a:rPr lang="en-US" altLang="ko-KR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일수를 뽑아옴</a:t>
            </a:r>
            <a:endParaRPr lang="ko-KR" altLang="en-US" sz="2000" dirty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81D1AA2-EBA1-4252-97D5-F876CA34D765}"/>
              </a:ext>
            </a:extLst>
          </p:cNvPr>
          <p:cNvSpPr txBox="1"/>
          <p:nvPr/>
        </p:nvSpPr>
        <p:spPr>
          <a:xfrm>
            <a:off x="9098778" y="5945741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title here</a:t>
            </a:r>
            <a:endParaRPr lang="ko-KR" altLang="en-US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21" name="_x189755144" descr="EMB000041e085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75" y="1204478"/>
            <a:ext cx="11034741" cy="224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88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Arial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238</Words>
  <Application>Microsoft Office PowerPoint</Application>
  <PresentationFormat>와이드스크린</PresentationFormat>
  <Paragraphs>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HY수평선M</vt:lpstr>
      <vt:lpstr>나눔스퀘어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Microsoft 계정</cp:lastModifiedBy>
  <cp:revision>43</cp:revision>
  <dcterms:created xsi:type="dcterms:W3CDTF">2019-01-17T10:29:08Z</dcterms:created>
  <dcterms:modified xsi:type="dcterms:W3CDTF">2020-12-14T10:36:48Z</dcterms:modified>
</cp:coreProperties>
</file>