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>
        <p:scale>
          <a:sx n="130" d="100"/>
          <a:sy n="130" d="100"/>
        </p:scale>
        <p:origin x="-45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BlackJack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Project one</a:t>
            </a:r>
          </a:p>
          <a:p>
            <a:r>
              <a:rPr lang="en-US" dirty="0" smtClean="0"/>
              <a:t>Phuc Dang &amp; </a:t>
            </a:r>
            <a:r>
              <a:rPr lang="en-US" dirty="0" err="1" smtClean="0"/>
              <a:t>Bogun</a:t>
            </a:r>
            <a:r>
              <a:rPr lang="en-US" dirty="0" smtClean="0"/>
              <a:t> Kim </a:t>
            </a:r>
          </a:p>
          <a:p>
            <a:r>
              <a:rPr lang="en-US" dirty="0" smtClean="0"/>
              <a:t>CSC 4370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48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URL HERE!!!!!!!!!!!!!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45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Clarity</a:t>
            </a:r>
          </a:p>
          <a:p>
            <a:pPr lvl="1"/>
            <a:r>
              <a:rPr lang="en-US" dirty="0" smtClean="0"/>
              <a:t>Enable users to recognize and understand with ease </a:t>
            </a:r>
            <a:endParaRPr lang="en-US" dirty="0" smtClean="0"/>
          </a:p>
          <a:p>
            <a:r>
              <a:rPr lang="en-US" dirty="0" smtClean="0"/>
              <a:t>Consistency </a:t>
            </a:r>
          </a:p>
          <a:p>
            <a:pPr lvl="1"/>
            <a:r>
              <a:rPr lang="en-US" dirty="0"/>
              <a:t>Elements that behave the same should look the same</a:t>
            </a:r>
            <a:endParaRPr lang="en-US" dirty="0" smtClean="0"/>
          </a:p>
          <a:p>
            <a:r>
              <a:rPr lang="en-US" dirty="0" smtClean="0"/>
              <a:t>Simplicity </a:t>
            </a:r>
          </a:p>
          <a:p>
            <a:pPr lvl="1"/>
            <a:r>
              <a:rPr lang="en-US" dirty="0" smtClean="0"/>
              <a:t>Foundational features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88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Pages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688" y="2802731"/>
            <a:ext cx="54864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318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7210" y="2052638"/>
            <a:ext cx="415935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03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623" y="2052638"/>
            <a:ext cx="749852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69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039" y="2052638"/>
            <a:ext cx="746569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973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Animated Button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Popup info box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77" y="2707688"/>
            <a:ext cx="1209675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381" y="2707688"/>
            <a:ext cx="1171575" cy="65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012" y="2678920"/>
            <a:ext cx="1147266" cy="72409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903658" y="2967567"/>
            <a:ext cx="380390" cy="1755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738289" y="2986617"/>
            <a:ext cx="380390" cy="1755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0698" y="3883737"/>
            <a:ext cx="2418627" cy="236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507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Animated Button Snippet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447" y="1543282"/>
            <a:ext cx="4029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HTML:</a:t>
            </a:r>
          </a:p>
          <a:p>
            <a:endParaRPr lang="en-US" dirty="0" smtClean="0"/>
          </a:p>
          <a:p>
            <a:r>
              <a:rPr lang="en-US" dirty="0"/>
              <a:t> &lt;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href</a:t>
            </a:r>
            <a:r>
              <a:rPr lang="en-US" dirty="0"/>
              <a:t>="</a:t>
            </a:r>
            <a:r>
              <a:rPr lang="en-US" dirty="0">
                <a:solidFill>
                  <a:srgbClr val="00B050"/>
                </a:solidFill>
              </a:rPr>
              <a:t>board.html</a:t>
            </a:r>
            <a:r>
              <a:rPr lang="en-US" dirty="0"/>
              <a:t>"&gt;PLAY&lt;/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48472" y="1456521"/>
            <a:ext cx="5686321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CSS:</a:t>
            </a:r>
          </a:p>
          <a:p>
            <a:r>
              <a:rPr lang="en-US" sz="1500" dirty="0"/>
              <a:t> </a:t>
            </a:r>
            <a:r>
              <a:rPr lang="en-US" sz="1500" dirty="0">
                <a:solidFill>
                  <a:srgbClr val="FF0000"/>
                </a:solidFill>
              </a:rPr>
              <a:t>a </a:t>
            </a:r>
            <a:r>
              <a:rPr lang="en-US" sz="1500" dirty="0"/>
              <a:t>{</a:t>
            </a:r>
          </a:p>
          <a:p>
            <a:r>
              <a:rPr lang="en-US" sz="1500" dirty="0"/>
              <a:t>        </a:t>
            </a:r>
            <a:r>
              <a:rPr lang="en-US" sz="1500" dirty="0" smtClean="0"/>
              <a:t>margin-top: </a:t>
            </a:r>
            <a:r>
              <a:rPr lang="en-US" sz="1500" dirty="0" smtClean="0">
                <a:solidFill>
                  <a:srgbClr val="FFC000"/>
                </a:solidFill>
              </a:rPr>
              <a:t>20</a:t>
            </a:r>
            <a:r>
              <a:rPr lang="en-US" sz="1500" dirty="0">
                <a:solidFill>
                  <a:srgbClr val="FFC000"/>
                </a:solidFill>
              </a:rPr>
              <a:t>%;</a:t>
            </a:r>
          </a:p>
          <a:p>
            <a:r>
              <a:rPr lang="en-US" sz="1500" dirty="0"/>
              <a:t>        text-decoration</a:t>
            </a:r>
            <a:r>
              <a:rPr lang="en-US" sz="1500" dirty="0" smtClean="0"/>
              <a:t>: none</a:t>
            </a:r>
            <a:r>
              <a:rPr lang="en-US" sz="1500" dirty="0"/>
              <a:t>;</a:t>
            </a:r>
          </a:p>
          <a:p>
            <a:r>
              <a:rPr lang="en-US" sz="1500" dirty="0"/>
              <a:t>       </a:t>
            </a:r>
            <a:r>
              <a:rPr lang="en-US" sz="1500" dirty="0" smtClean="0"/>
              <a:t>	 </a:t>
            </a:r>
            <a:r>
              <a:rPr lang="en-US" sz="1500" dirty="0"/>
              <a:t>padding</a:t>
            </a:r>
            <a:r>
              <a:rPr lang="en-US" sz="1500" dirty="0" smtClean="0"/>
              <a:t>: </a:t>
            </a:r>
            <a:r>
              <a:rPr lang="en-US" sz="1500" dirty="0" smtClean="0">
                <a:solidFill>
                  <a:srgbClr val="FFC000"/>
                </a:solidFill>
              </a:rPr>
              <a:t>5px </a:t>
            </a:r>
            <a:r>
              <a:rPr lang="en-US" sz="1500" dirty="0">
                <a:solidFill>
                  <a:srgbClr val="FFC000"/>
                </a:solidFill>
              </a:rPr>
              <a:t>30px 5px 30px</a:t>
            </a:r>
            <a:r>
              <a:rPr lang="en-US" sz="1500" dirty="0"/>
              <a:t>;</a:t>
            </a:r>
          </a:p>
          <a:p>
            <a:r>
              <a:rPr lang="en-US" sz="1500" dirty="0"/>
              <a:t>        </a:t>
            </a:r>
            <a:r>
              <a:rPr lang="en-US" sz="1500" dirty="0" smtClean="0"/>
              <a:t>color</a:t>
            </a:r>
            <a:r>
              <a:rPr lang="en-US" sz="1500" dirty="0"/>
              <a:t>: </a:t>
            </a:r>
            <a:r>
              <a:rPr lang="en-US" sz="1500" dirty="0" smtClean="0"/>
              <a:t> </a:t>
            </a:r>
            <a:r>
              <a:rPr lang="en-US" sz="1500" dirty="0" smtClean="0">
                <a:solidFill>
                  <a:srgbClr val="FFC000"/>
                </a:solidFill>
              </a:rPr>
              <a:t>#</a:t>
            </a:r>
            <a:r>
              <a:rPr lang="en-US" sz="1500" dirty="0">
                <a:solidFill>
                  <a:srgbClr val="00B0F0"/>
                </a:solidFill>
              </a:rPr>
              <a:t>31302B;</a:t>
            </a:r>
          </a:p>
          <a:p>
            <a:r>
              <a:rPr lang="en-US" sz="1500" dirty="0"/>
              <a:t>        background</a:t>
            </a:r>
            <a:r>
              <a:rPr lang="en-US" sz="1500" dirty="0" smtClean="0"/>
              <a:t>: </a:t>
            </a:r>
            <a:r>
              <a:rPr lang="en-US" sz="1500" dirty="0"/>
              <a:t>#</a:t>
            </a:r>
            <a:r>
              <a:rPr lang="en-US" sz="1500" dirty="0">
                <a:solidFill>
                  <a:srgbClr val="00B0F0"/>
                </a:solidFill>
              </a:rPr>
              <a:t>FFF</a:t>
            </a:r>
            <a:r>
              <a:rPr lang="en-US" sz="1500" dirty="0"/>
              <a:t>;</a:t>
            </a:r>
          </a:p>
          <a:p>
            <a:r>
              <a:rPr lang="en-US" sz="1500" dirty="0"/>
              <a:t>       </a:t>
            </a:r>
            <a:r>
              <a:rPr lang="en-US" sz="1500" dirty="0" smtClean="0"/>
              <a:t> </a:t>
            </a:r>
            <a:r>
              <a:rPr lang="en-US" sz="1500" dirty="0"/>
              <a:t>padding: </a:t>
            </a:r>
            <a:r>
              <a:rPr lang="en-US" sz="1500" dirty="0">
                <a:solidFill>
                  <a:srgbClr val="FFC000"/>
                </a:solidFill>
              </a:rPr>
              <a:t>12px 17px</a:t>
            </a:r>
            <a:r>
              <a:rPr lang="en-US" sz="1500" dirty="0"/>
              <a:t>;</a:t>
            </a:r>
          </a:p>
          <a:p>
            <a:r>
              <a:rPr lang="en-US" sz="1500" dirty="0"/>
              <a:t>      </a:t>
            </a:r>
            <a:r>
              <a:rPr lang="en-US" sz="1500" dirty="0" smtClean="0"/>
              <a:t>  </a:t>
            </a:r>
            <a:r>
              <a:rPr lang="en-US" sz="1500" dirty="0"/>
              <a:t>font-family: </a:t>
            </a:r>
            <a:r>
              <a:rPr lang="en-US" sz="1500" dirty="0">
                <a:solidFill>
                  <a:srgbClr val="FFC000"/>
                </a:solidFill>
              </a:rPr>
              <a:t>'</a:t>
            </a:r>
            <a:r>
              <a:rPr lang="en-US" sz="1500" dirty="0" err="1">
                <a:solidFill>
                  <a:srgbClr val="FFC000"/>
                </a:solidFill>
              </a:rPr>
              <a:t>OpenSansBold</a:t>
            </a:r>
            <a:r>
              <a:rPr lang="en-US" sz="1500" dirty="0">
                <a:solidFill>
                  <a:srgbClr val="FFC000"/>
                </a:solidFill>
              </a:rPr>
              <a:t>', sans-serif</a:t>
            </a:r>
            <a:r>
              <a:rPr lang="en-US" sz="1500" dirty="0"/>
              <a:t>;</a:t>
            </a:r>
          </a:p>
          <a:p>
            <a:r>
              <a:rPr lang="en-US" sz="1500" dirty="0"/>
              <a:t>       </a:t>
            </a:r>
            <a:r>
              <a:rPr lang="en-US" sz="1500" dirty="0" smtClean="0"/>
              <a:t> </a:t>
            </a:r>
            <a:r>
              <a:rPr lang="en-US" sz="1500" dirty="0"/>
              <a:t>border: </a:t>
            </a:r>
            <a:r>
              <a:rPr lang="en-US" sz="1500" dirty="0">
                <a:solidFill>
                  <a:srgbClr val="FFC000"/>
                </a:solidFill>
              </a:rPr>
              <a:t>3px</a:t>
            </a:r>
            <a:r>
              <a:rPr lang="en-US" sz="1500" dirty="0"/>
              <a:t> solid #31302B;</a:t>
            </a:r>
          </a:p>
          <a:p>
            <a:r>
              <a:rPr lang="en-US" sz="1500" dirty="0"/>
              <a:t>       </a:t>
            </a:r>
            <a:r>
              <a:rPr lang="en-US" sz="1500" dirty="0" smtClean="0"/>
              <a:t> </a:t>
            </a:r>
            <a:r>
              <a:rPr lang="en-US" sz="1500" dirty="0"/>
              <a:t>font-size: </a:t>
            </a:r>
            <a:r>
              <a:rPr lang="en-US" sz="1500" dirty="0">
                <a:solidFill>
                  <a:srgbClr val="FFC000"/>
                </a:solidFill>
              </a:rPr>
              <a:t>30px</a:t>
            </a:r>
            <a:r>
              <a:rPr lang="en-US" sz="1500" dirty="0"/>
              <a:t>;</a:t>
            </a:r>
          </a:p>
          <a:p>
            <a:r>
              <a:rPr lang="en-US" sz="1500" dirty="0"/>
              <a:t>       </a:t>
            </a:r>
            <a:r>
              <a:rPr lang="en-US" sz="1500" dirty="0" smtClean="0"/>
              <a:t> </a:t>
            </a:r>
            <a:r>
              <a:rPr lang="en-US" sz="1500" dirty="0"/>
              <a:t>font-weight: bold;</a:t>
            </a:r>
          </a:p>
          <a:p>
            <a:r>
              <a:rPr lang="en-US" sz="1500" dirty="0"/>
              <a:t>      </a:t>
            </a:r>
            <a:r>
              <a:rPr lang="en-US" sz="1500" dirty="0" smtClean="0"/>
              <a:t>  </a:t>
            </a:r>
            <a:r>
              <a:rPr lang="en-US" sz="1500" dirty="0"/>
              <a:t>border-radius: </a:t>
            </a:r>
            <a:r>
              <a:rPr lang="en-US" sz="1500" dirty="0">
                <a:solidFill>
                  <a:srgbClr val="FFC000"/>
                </a:solidFill>
              </a:rPr>
              <a:t>12px</a:t>
            </a:r>
            <a:r>
              <a:rPr lang="en-US" sz="1500" dirty="0"/>
              <a:t>;</a:t>
            </a:r>
          </a:p>
          <a:p>
            <a:r>
              <a:rPr lang="en-US" sz="1500" dirty="0"/>
              <a:t>       </a:t>
            </a:r>
            <a:r>
              <a:rPr lang="en-US" sz="1500" dirty="0" smtClean="0"/>
              <a:t> </a:t>
            </a:r>
            <a:r>
              <a:rPr lang="en-US" sz="1500" dirty="0"/>
              <a:t>display</a:t>
            </a:r>
            <a:r>
              <a:rPr lang="en-US" sz="1500" dirty="0" smtClean="0"/>
              <a:t>: inline-block</a:t>
            </a:r>
            <a:r>
              <a:rPr lang="en-US" sz="1500" dirty="0"/>
              <a:t>;       </a:t>
            </a:r>
          </a:p>
          <a:p>
            <a:r>
              <a:rPr lang="en-US" sz="1500" dirty="0"/>
              <a:t>        box-shadow: inset </a:t>
            </a:r>
            <a:r>
              <a:rPr lang="en-US" sz="1500" dirty="0">
                <a:solidFill>
                  <a:srgbClr val="FFC000"/>
                </a:solidFill>
              </a:rPr>
              <a:t>0 0 0 0 #</a:t>
            </a:r>
            <a:r>
              <a:rPr lang="en-US" sz="1500" dirty="0">
                <a:solidFill>
                  <a:srgbClr val="00B0F0"/>
                </a:solidFill>
              </a:rPr>
              <a:t>31302B</a:t>
            </a:r>
            <a:r>
              <a:rPr lang="en-US" sz="1500" dirty="0"/>
              <a:t>;</a:t>
            </a:r>
          </a:p>
          <a:p>
            <a:r>
              <a:rPr lang="en-US" sz="1500" dirty="0"/>
              <a:t>	</a:t>
            </a:r>
            <a:r>
              <a:rPr lang="en-US" sz="1500" dirty="0" smtClean="0"/>
              <a:t> </a:t>
            </a:r>
            <a:r>
              <a:rPr lang="en-US" sz="1500" dirty="0"/>
              <a:t>-</a:t>
            </a:r>
            <a:r>
              <a:rPr lang="en-US" sz="1500" dirty="0" err="1"/>
              <a:t>webkit</a:t>
            </a:r>
            <a:r>
              <a:rPr lang="en-US" sz="1500" dirty="0"/>
              <a:t>-transition: all </a:t>
            </a:r>
            <a:r>
              <a:rPr lang="en-US" sz="1500" dirty="0">
                <a:solidFill>
                  <a:srgbClr val="FFC000"/>
                </a:solidFill>
              </a:rPr>
              <a:t>ease 0.8s</a:t>
            </a:r>
            <a:r>
              <a:rPr lang="en-US" sz="1500" dirty="0"/>
              <a:t>;</a:t>
            </a:r>
          </a:p>
          <a:p>
            <a:r>
              <a:rPr lang="en-US" sz="1500" dirty="0"/>
              <a:t>	</a:t>
            </a:r>
            <a:r>
              <a:rPr lang="en-US" sz="1500" dirty="0" smtClean="0"/>
              <a:t> </a:t>
            </a:r>
            <a:r>
              <a:rPr lang="en-US" sz="1500" dirty="0"/>
              <a:t>-</a:t>
            </a:r>
            <a:r>
              <a:rPr lang="en-US" sz="1500" dirty="0" err="1"/>
              <a:t>moz</a:t>
            </a:r>
            <a:r>
              <a:rPr lang="en-US" sz="1500" dirty="0"/>
              <a:t>-transition: all </a:t>
            </a:r>
            <a:r>
              <a:rPr lang="en-US" sz="1500" dirty="0">
                <a:solidFill>
                  <a:srgbClr val="FFC000"/>
                </a:solidFill>
              </a:rPr>
              <a:t>ease 0.8s</a:t>
            </a:r>
            <a:r>
              <a:rPr lang="en-US" sz="1500" dirty="0"/>
              <a:t>;</a:t>
            </a:r>
          </a:p>
          <a:p>
            <a:r>
              <a:rPr lang="en-US" sz="1500" dirty="0"/>
              <a:t>	 </a:t>
            </a:r>
            <a:r>
              <a:rPr lang="en-US" sz="1500" dirty="0" smtClean="0"/>
              <a:t> </a:t>
            </a:r>
            <a:r>
              <a:rPr lang="en-US" sz="1500" dirty="0"/>
              <a:t>transition: all </a:t>
            </a:r>
            <a:r>
              <a:rPr lang="en-US" sz="1500" dirty="0">
                <a:solidFill>
                  <a:srgbClr val="FFC000"/>
                </a:solidFill>
              </a:rPr>
              <a:t>ease 0.8s</a:t>
            </a:r>
            <a:r>
              <a:rPr lang="en-US" sz="1500" dirty="0" smtClean="0"/>
              <a:t>;</a:t>
            </a:r>
          </a:p>
          <a:p>
            <a:r>
              <a:rPr lang="en-US" sz="1500" dirty="0">
                <a:solidFill>
                  <a:srgbClr val="FF0000"/>
                </a:solidFill>
              </a:rPr>
              <a:t>a</a:t>
            </a:r>
            <a:r>
              <a:rPr lang="en-US" sz="1500" dirty="0"/>
              <a:t>:hover {</a:t>
            </a:r>
          </a:p>
          <a:p>
            <a:r>
              <a:rPr lang="en-US" sz="1500" dirty="0"/>
              <a:t>             border: </a:t>
            </a:r>
            <a:r>
              <a:rPr lang="en-US" sz="1500" dirty="0">
                <a:solidFill>
                  <a:srgbClr val="FFC000"/>
                </a:solidFill>
              </a:rPr>
              <a:t>3px</a:t>
            </a:r>
            <a:r>
              <a:rPr lang="en-US" sz="1500" dirty="0"/>
              <a:t> solid #</a:t>
            </a:r>
            <a:r>
              <a:rPr lang="en-US" sz="1500" dirty="0">
                <a:solidFill>
                  <a:srgbClr val="00B0F0"/>
                </a:solidFill>
              </a:rPr>
              <a:t>ea2626</a:t>
            </a:r>
            <a:r>
              <a:rPr lang="en-US" sz="1500" dirty="0"/>
              <a:t>;</a:t>
            </a:r>
          </a:p>
          <a:p>
            <a:r>
              <a:rPr lang="en-US" sz="1500" dirty="0"/>
              <a:t>             box-shadow: inset </a:t>
            </a:r>
            <a:r>
              <a:rPr lang="en-US" sz="1500" dirty="0">
                <a:solidFill>
                  <a:srgbClr val="FFC000"/>
                </a:solidFill>
              </a:rPr>
              <a:t>0 100px 0 0 </a:t>
            </a:r>
            <a:r>
              <a:rPr lang="en-US" sz="1500" dirty="0"/>
              <a:t>#</a:t>
            </a:r>
            <a:r>
              <a:rPr lang="en-US" sz="1500" dirty="0">
                <a:solidFill>
                  <a:srgbClr val="00B0F0"/>
                </a:solidFill>
              </a:rPr>
              <a:t>ea2626</a:t>
            </a:r>
            <a:r>
              <a:rPr lang="en-US" sz="1500" dirty="0"/>
              <a:t>;</a:t>
            </a:r>
          </a:p>
          <a:p>
            <a:r>
              <a:rPr lang="en-US" sz="1500" dirty="0"/>
              <a:t>             color: #</a:t>
            </a:r>
            <a:r>
              <a:rPr lang="en-US" sz="1500" dirty="0">
                <a:solidFill>
                  <a:srgbClr val="00B0F0"/>
                </a:solidFill>
              </a:rPr>
              <a:t>FFF</a:t>
            </a:r>
            <a:r>
              <a:rPr lang="en-US" sz="1500" dirty="0"/>
              <a:t>;</a:t>
            </a:r>
          </a:p>
          <a:p>
            <a:r>
              <a:rPr lang="en-US" sz="1500" dirty="0"/>
              <a:t>           }</a:t>
            </a:r>
          </a:p>
        </p:txBody>
      </p:sp>
    </p:spTree>
    <p:extLst>
      <p:ext uri="{BB962C8B-B14F-4D97-AF65-F5344CB8AC3E}">
        <p14:creationId xmlns:p14="http://schemas.microsoft.com/office/powerpoint/2010/main" val="57497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Popup Box Snippet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88298"/>
            <a:ext cx="46339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HTML:</a:t>
            </a:r>
          </a:p>
          <a:p>
            <a:r>
              <a:rPr lang="en-US" sz="1400" dirty="0"/>
              <a:t>&lt;</a:t>
            </a:r>
            <a:r>
              <a:rPr lang="en-US" sz="1400" dirty="0">
                <a:solidFill>
                  <a:srgbClr val="FF0000"/>
                </a:solidFill>
              </a:rPr>
              <a:t>div</a:t>
            </a:r>
            <a:r>
              <a:rPr lang="en-US" sz="1400" dirty="0"/>
              <a:t> class</a:t>
            </a:r>
            <a:r>
              <a:rPr lang="en-US" sz="1400" dirty="0" smtClean="0"/>
              <a:t>="</a:t>
            </a:r>
            <a:r>
              <a:rPr lang="en-US" sz="1400" dirty="0" smtClean="0">
                <a:solidFill>
                  <a:srgbClr val="92D050"/>
                </a:solidFill>
              </a:rPr>
              <a:t>container</a:t>
            </a:r>
            <a:r>
              <a:rPr lang="en-US" sz="1400" dirty="0" smtClean="0"/>
              <a:t>"&gt;</a:t>
            </a:r>
          </a:p>
          <a:p>
            <a:r>
              <a:rPr lang="en-US" sz="1400" dirty="0" smtClean="0"/>
              <a:t>  &lt;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 class="</a:t>
            </a:r>
            <a:r>
              <a:rPr lang="en-US" sz="1400" dirty="0" smtClean="0">
                <a:solidFill>
                  <a:srgbClr val="92D050"/>
                </a:solidFill>
              </a:rPr>
              <a:t>button</a:t>
            </a:r>
            <a:r>
              <a:rPr lang="en-US" sz="1400" dirty="0"/>
              <a:t>" </a:t>
            </a:r>
            <a:r>
              <a:rPr lang="en-US" sz="1400" dirty="0" err="1"/>
              <a:t>href</a:t>
            </a:r>
            <a:r>
              <a:rPr lang="en-US" sz="1400" dirty="0"/>
              <a:t>="#</a:t>
            </a:r>
            <a:r>
              <a:rPr lang="en-US" sz="1400" dirty="0">
                <a:solidFill>
                  <a:srgbClr val="92D050"/>
                </a:solidFill>
              </a:rPr>
              <a:t>popupMenu1</a:t>
            </a:r>
            <a:r>
              <a:rPr lang="en-US" sz="1400" dirty="0"/>
              <a:t>"&gt;Help&lt;/a&gt;</a:t>
            </a:r>
          </a:p>
          <a:p>
            <a:r>
              <a:rPr lang="en-US" sz="1400" dirty="0" smtClean="0"/>
              <a:t> &lt;/</a:t>
            </a:r>
            <a:r>
              <a:rPr lang="en-US" sz="1400" dirty="0">
                <a:solidFill>
                  <a:srgbClr val="FF0000"/>
                </a:solidFill>
              </a:rPr>
              <a:t>div</a:t>
            </a:r>
            <a:r>
              <a:rPr lang="en-US" sz="1400" dirty="0"/>
              <a:t>&gt;</a:t>
            </a:r>
          </a:p>
          <a:p>
            <a:r>
              <a:rPr lang="en-US" sz="1400" dirty="0" smtClean="0"/>
              <a:t>   &lt;</a:t>
            </a:r>
            <a:r>
              <a:rPr lang="en-US" sz="1400" dirty="0">
                <a:solidFill>
                  <a:srgbClr val="FF0000"/>
                </a:solidFill>
              </a:rPr>
              <a:t>div</a:t>
            </a:r>
            <a:r>
              <a:rPr lang="en-US" sz="1400" dirty="0"/>
              <a:t> id="</a:t>
            </a:r>
            <a:r>
              <a:rPr lang="en-US" sz="1400" dirty="0">
                <a:solidFill>
                  <a:srgbClr val="92D050"/>
                </a:solidFill>
              </a:rPr>
              <a:t>popupMenu1</a:t>
            </a:r>
            <a:r>
              <a:rPr lang="en-US" sz="1400" dirty="0"/>
              <a:t>" class="</a:t>
            </a:r>
            <a:r>
              <a:rPr lang="en-US" sz="1400" dirty="0">
                <a:solidFill>
                  <a:srgbClr val="92D050"/>
                </a:solidFill>
              </a:rPr>
              <a:t>overlay</a:t>
            </a:r>
            <a:r>
              <a:rPr lang="en-US" sz="1400" dirty="0"/>
              <a:t>"&gt;</a:t>
            </a:r>
          </a:p>
          <a:p>
            <a:r>
              <a:rPr lang="en-US" sz="1400" dirty="0"/>
              <a:t>	&lt;</a:t>
            </a:r>
            <a:r>
              <a:rPr lang="en-US" sz="1400" dirty="0">
                <a:solidFill>
                  <a:srgbClr val="FF0000"/>
                </a:solidFill>
              </a:rPr>
              <a:t>div</a:t>
            </a:r>
            <a:r>
              <a:rPr lang="en-US" sz="1400" dirty="0"/>
              <a:t> class="</a:t>
            </a:r>
            <a:r>
              <a:rPr lang="en-US" sz="1400" dirty="0" err="1">
                <a:solidFill>
                  <a:srgbClr val="92D050"/>
                </a:solidFill>
              </a:rPr>
              <a:t>popupMenu</a:t>
            </a:r>
            <a:r>
              <a:rPr lang="en-US" sz="1400" dirty="0"/>
              <a:t>"&gt;</a:t>
            </a:r>
          </a:p>
          <a:p>
            <a:r>
              <a:rPr lang="en-US" sz="1400" dirty="0"/>
              <a:t>		&lt;</a:t>
            </a:r>
            <a:r>
              <a:rPr lang="en-US" sz="1400" dirty="0">
                <a:solidFill>
                  <a:srgbClr val="FF0000"/>
                </a:solidFill>
              </a:rPr>
              <a:t>h2</a:t>
            </a:r>
            <a:r>
              <a:rPr lang="en-US" sz="1400" dirty="0"/>
              <a:t>&gt;Rules&lt;/</a:t>
            </a:r>
            <a:r>
              <a:rPr lang="en-US" sz="1400" dirty="0">
                <a:solidFill>
                  <a:srgbClr val="FF0000"/>
                </a:solidFill>
              </a:rPr>
              <a:t>h2</a:t>
            </a:r>
            <a:r>
              <a:rPr lang="en-US" sz="1400" dirty="0"/>
              <a:t>&gt;</a:t>
            </a:r>
          </a:p>
          <a:p>
            <a:r>
              <a:rPr lang="en-US" sz="1400" dirty="0"/>
              <a:t>		&lt;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 class="close" </a:t>
            </a:r>
            <a:r>
              <a:rPr lang="en-US" sz="1400" dirty="0" err="1"/>
              <a:t>href</a:t>
            </a:r>
            <a:r>
              <a:rPr lang="en-US" sz="1400" dirty="0"/>
              <a:t>="#"&gt;&amp;times;&lt;/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&gt;</a:t>
            </a:r>
          </a:p>
          <a:p>
            <a:r>
              <a:rPr lang="en-US" sz="1400" dirty="0"/>
              <a:t>		&lt;</a:t>
            </a:r>
            <a:r>
              <a:rPr lang="en-US" sz="1400" dirty="0">
                <a:solidFill>
                  <a:srgbClr val="FF0000"/>
                </a:solidFill>
              </a:rPr>
              <a:t>div</a:t>
            </a:r>
            <a:r>
              <a:rPr lang="en-US" sz="1400" dirty="0"/>
              <a:t> class="</a:t>
            </a:r>
            <a:r>
              <a:rPr lang="en-US" sz="1400" dirty="0">
                <a:solidFill>
                  <a:srgbClr val="92D050"/>
                </a:solidFill>
              </a:rPr>
              <a:t>content</a:t>
            </a:r>
            <a:r>
              <a:rPr lang="en-US" sz="1400" dirty="0"/>
              <a:t>"&gt;</a:t>
            </a:r>
          </a:p>
          <a:p>
            <a:r>
              <a:rPr lang="en-US" sz="1400" dirty="0"/>
              <a:t>			The object of blackjack </a:t>
            </a:r>
            <a:r>
              <a:rPr lang="en-US" sz="1400" dirty="0" smtClean="0"/>
              <a:t>…..</a:t>
            </a:r>
            <a:endParaRPr lang="en-US" sz="1400" dirty="0"/>
          </a:p>
          <a:p>
            <a:r>
              <a:rPr lang="en-US" sz="1400" dirty="0"/>
              <a:t>		&lt;/</a:t>
            </a:r>
            <a:r>
              <a:rPr lang="en-US" sz="1400" dirty="0">
                <a:solidFill>
                  <a:srgbClr val="FF0000"/>
                </a:solidFill>
              </a:rPr>
              <a:t>div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&lt;/</a:t>
            </a:r>
            <a:r>
              <a:rPr lang="en-US" sz="1400" dirty="0">
                <a:solidFill>
                  <a:srgbClr val="FF0000"/>
                </a:solidFill>
              </a:rPr>
              <a:t>div</a:t>
            </a:r>
            <a:r>
              <a:rPr lang="en-US" sz="1400" dirty="0"/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0319" y="60443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35264" y="1381749"/>
            <a:ext cx="596168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CSS</a:t>
            </a:r>
          </a:p>
          <a:p>
            <a:r>
              <a:rPr lang="en-US" sz="1200" dirty="0" smtClean="0"/>
              <a:t>.</a:t>
            </a:r>
            <a:r>
              <a:rPr lang="en-US" sz="1200" dirty="0">
                <a:solidFill>
                  <a:srgbClr val="FFC000"/>
                </a:solidFill>
              </a:rPr>
              <a:t>overlay</a:t>
            </a:r>
            <a:r>
              <a:rPr lang="en-US" sz="1200" dirty="0"/>
              <a:t> {</a:t>
            </a:r>
          </a:p>
          <a:p>
            <a:r>
              <a:rPr lang="en-US" sz="1200" dirty="0"/>
              <a:t>  position: fixed;</a:t>
            </a:r>
          </a:p>
          <a:p>
            <a:r>
              <a:rPr lang="en-US" sz="1200" dirty="0"/>
              <a:t>  top: </a:t>
            </a:r>
            <a:r>
              <a:rPr lang="en-US" sz="1200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;</a:t>
            </a:r>
          </a:p>
          <a:p>
            <a:r>
              <a:rPr lang="en-US" sz="1200" dirty="0"/>
              <a:t>  bottom: </a:t>
            </a:r>
            <a:r>
              <a:rPr lang="en-US" sz="1200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;</a:t>
            </a:r>
          </a:p>
          <a:p>
            <a:r>
              <a:rPr lang="en-US" sz="1200" dirty="0"/>
              <a:t>  left: </a:t>
            </a:r>
            <a:r>
              <a:rPr lang="en-US" sz="1200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;</a:t>
            </a:r>
          </a:p>
          <a:p>
            <a:r>
              <a:rPr lang="en-US" sz="1200" dirty="0"/>
              <a:t>  right: </a:t>
            </a:r>
            <a:r>
              <a:rPr lang="en-US" sz="1200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;</a:t>
            </a:r>
          </a:p>
          <a:p>
            <a:r>
              <a:rPr lang="en-US" sz="1200" dirty="0"/>
              <a:t>  background: </a:t>
            </a:r>
            <a:r>
              <a:rPr lang="en-US" sz="1200" dirty="0" err="1">
                <a:solidFill>
                  <a:srgbClr val="FFC000"/>
                </a:solidFill>
              </a:rPr>
              <a:t>rgba</a:t>
            </a:r>
            <a:r>
              <a:rPr lang="en-US" sz="1200" dirty="0">
                <a:solidFill>
                  <a:srgbClr val="FFC000"/>
                </a:solidFill>
              </a:rPr>
              <a:t>(0, 0, 0, 0.7</a:t>
            </a:r>
            <a:r>
              <a:rPr lang="en-US" sz="1200" dirty="0"/>
              <a:t>);</a:t>
            </a:r>
          </a:p>
          <a:p>
            <a:r>
              <a:rPr lang="en-US" sz="1200" dirty="0"/>
              <a:t>  transition: opacity </a:t>
            </a:r>
            <a:r>
              <a:rPr lang="en-US" sz="1200" dirty="0">
                <a:solidFill>
                  <a:srgbClr val="FFC000"/>
                </a:solidFill>
              </a:rPr>
              <a:t>500ms</a:t>
            </a:r>
            <a:r>
              <a:rPr lang="en-US" sz="1200" dirty="0"/>
              <a:t>;</a:t>
            </a:r>
          </a:p>
          <a:p>
            <a:r>
              <a:rPr lang="en-US" sz="1200" dirty="0"/>
              <a:t>  visibility: hidden;</a:t>
            </a:r>
          </a:p>
          <a:p>
            <a:r>
              <a:rPr lang="en-US" sz="1200" dirty="0"/>
              <a:t>  opacity: </a:t>
            </a:r>
            <a:r>
              <a:rPr lang="en-US" sz="1200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.</a:t>
            </a:r>
            <a:r>
              <a:rPr lang="en-US" sz="1200" dirty="0" err="1">
                <a:solidFill>
                  <a:srgbClr val="FFC000"/>
                </a:solidFill>
              </a:rPr>
              <a:t>overlay:target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/>
              <a:t>{</a:t>
            </a:r>
          </a:p>
          <a:p>
            <a:r>
              <a:rPr lang="en-US" sz="1200" dirty="0"/>
              <a:t>  visibility: visible;</a:t>
            </a:r>
          </a:p>
          <a:p>
            <a:r>
              <a:rPr lang="en-US" sz="1200" dirty="0"/>
              <a:t>  opacity: </a:t>
            </a:r>
            <a:r>
              <a:rPr lang="en-US" sz="1200" dirty="0">
                <a:solidFill>
                  <a:srgbClr val="FFC000"/>
                </a:solidFill>
              </a:rPr>
              <a:t>1</a:t>
            </a:r>
            <a:r>
              <a:rPr lang="en-US" sz="1200" dirty="0"/>
              <a:t>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.</a:t>
            </a:r>
            <a:r>
              <a:rPr lang="en-US" sz="1200" dirty="0" err="1">
                <a:solidFill>
                  <a:srgbClr val="FFC000"/>
                </a:solidFill>
              </a:rPr>
              <a:t>popupMenu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/>
              <a:t>{</a:t>
            </a:r>
          </a:p>
          <a:p>
            <a:r>
              <a:rPr lang="en-US" sz="1200" dirty="0"/>
              <a:t>  margin: </a:t>
            </a:r>
            <a:r>
              <a:rPr lang="en-US" sz="1200" dirty="0">
                <a:solidFill>
                  <a:srgbClr val="FFC000"/>
                </a:solidFill>
              </a:rPr>
              <a:t>70px</a:t>
            </a:r>
            <a:r>
              <a:rPr lang="en-US" sz="1200" dirty="0"/>
              <a:t> auto;</a:t>
            </a:r>
          </a:p>
          <a:p>
            <a:r>
              <a:rPr lang="en-US" sz="1200" dirty="0"/>
              <a:t>  padding: </a:t>
            </a:r>
            <a:r>
              <a:rPr lang="en-US" sz="1200" dirty="0">
                <a:solidFill>
                  <a:srgbClr val="FFC000"/>
                </a:solidFill>
              </a:rPr>
              <a:t>20px</a:t>
            </a:r>
            <a:r>
              <a:rPr lang="en-US" sz="1200" dirty="0"/>
              <a:t>;</a:t>
            </a:r>
          </a:p>
          <a:p>
            <a:r>
              <a:rPr lang="en-US" sz="1200" dirty="0"/>
              <a:t>  background: </a:t>
            </a:r>
            <a:r>
              <a:rPr lang="en-US" sz="1200" dirty="0">
                <a:solidFill>
                  <a:srgbClr val="00B0F0"/>
                </a:solidFill>
              </a:rPr>
              <a:t>#</a:t>
            </a:r>
            <a:r>
              <a:rPr lang="en-US" sz="1200" dirty="0" err="1">
                <a:solidFill>
                  <a:srgbClr val="00B0F0"/>
                </a:solidFill>
              </a:rPr>
              <a:t>fff</a:t>
            </a:r>
            <a:r>
              <a:rPr lang="en-US" sz="1200" dirty="0"/>
              <a:t>;</a:t>
            </a:r>
          </a:p>
          <a:p>
            <a:r>
              <a:rPr lang="en-US" sz="1200" dirty="0"/>
              <a:t>  border-radius: </a:t>
            </a:r>
            <a:r>
              <a:rPr lang="en-US" sz="1200" dirty="0">
                <a:solidFill>
                  <a:srgbClr val="FFC000"/>
                </a:solidFill>
              </a:rPr>
              <a:t>5px</a:t>
            </a:r>
            <a:r>
              <a:rPr lang="en-US" sz="1200" dirty="0"/>
              <a:t>;</a:t>
            </a:r>
          </a:p>
          <a:p>
            <a:r>
              <a:rPr lang="en-US" sz="1200" dirty="0"/>
              <a:t>  width: </a:t>
            </a:r>
            <a:r>
              <a:rPr lang="en-US" sz="1200" dirty="0">
                <a:solidFill>
                  <a:srgbClr val="FFC000"/>
                </a:solidFill>
              </a:rPr>
              <a:t>30%;</a:t>
            </a:r>
          </a:p>
          <a:p>
            <a:r>
              <a:rPr lang="en-US" sz="1200" dirty="0"/>
              <a:t>  position: relative;</a:t>
            </a:r>
          </a:p>
          <a:p>
            <a:r>
              <a:rPr lang="en-US" sz="1200" dirty="0"/>
              <a:t>  transition: all </a:t>
            </a:r>
            <a:r>
              <a:rPr lang="en-US" sz="1200" dirty="0">
                <a:solidFill>
                  <a:srgbClr val="FFC000"/>
                </a:solidFill>
              </a:rPr>
              <a:t>5s ease-in-out</a:t>
            </a:r>
            <a:r>
              <a:rPr lang="en-US" sz="1200" dirty="0"/>
              <a:t>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593889" y="822496"/>
            <a:ext cx="332696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.</a:t>
            </a:r>
            <a:r>
              <a:rPr lang="en-US" sz="1200" dirty="0" err="1">
                <a:solidFill>
                  <a:srgbClr val="FFC000"/>
                </a:solidFill>
              </a:rPr>
              <a:t>popupMenu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h2</a:t>
            </a:r>
            <a:r>
              <a:rPr lang="en-US" sz="1200" dirty="0"/>
              <a:t> {</a:t>
            </a:r>
          </a:p>
          <a:p>
            <a:r>
              <a:rPr lang="en-US" sz="1200" dirty="0"/>
              <a:t>  margin-top</a:t>
            </a:r>
            <a:r>
              <a:rPr lang="en-US" sz="1200" dirty="0">
                <a:solidFill>
                  <a:srgbClr val="FFC000"/>
                </a:solidFill>
              </a:rPr>
              <a:t>: 0</a:t>
            </a:r>
            <a:r>
              <a:rPr lang="en-US" sz="1200" dirty="0"/>
              <a:t>;</a:t>
            </a:r>
          </a:p>
          <a:p>
            <a:r>
              <a:rPr lang="en-US" sz="1200" dirty="0"/>
              <a:t>  color: </a:t>
            </a:r>
            <a:r>
              <a:rPr lang="en-US" sz="1200" dirty="0">
                <a:solidFill>
                  <a:srgbClr val="00B0F0"/>
                </a:solidFill>
              </a:rPr>
              <a:t>#333</a:t>
            </a:r>
            <a:r>
              <a:rPr lang="en-US" sz="1200" dirty="0"/>
              <a:t>;</a:t>
            </a:r>
          </a:p>
          <a:p>
            <a:r>
              <a:rPr lang="en-US" sz="1200" dirty="0"/>
              <a:t>  font-family</a:t>
            </a:r>
            <a:r>
              <a:rPr lang="en-US" sz="1200" dirty="0">
                <a:solidFill>
                  <a:srgbClr val="FFC000"/>
                </a:solidFill>
              </a:rPr>
              <a:t>: "Times New Roman", Georgia, Serif</a:t>
            </a:r>
            <a:r>
              <a:rPr lang="en-US" sz="1200" dirty="0"/>
              <a:t>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.</a:t>
            </a:r>
            <a:r>
              <a:rPr lang="en-US" sz="1200" dirty="0" err="1">
                <a:solidFill>
                  <a:srgbClr val="FFC000"/>
                </a:solidFill>
              </a:rPr>
              <a:t>popupMenu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/>
              <a:t>.close {</a:t>
            </a:r>
          </a:p>
          <a:p>
            <a:r>
              <a:rPr lang="en-US" sz="1200" dirty="0"/>
              <a:t>  position: absolute;</a:t>
            </a:r>
          </a:p>
          <a:p>
            <a:r>
              <a:rPr lang="en-US" sz="1200" dirty="0"/>
              <a:t>  top: </a:t>
            </a:r>
            <a:r>
              <a:rPr lang="en-US" sz="1200" dirty="0">
                <a:solidFill>
                  <a:srgbClr val="FFC000"/>
                </a:solidFill>
              </a:rPr>
              <a:t>20px</a:t>
            </a:r>
            <a:r>
              <a:rPr lang="en-US" sz="1200" dirty="0"/>
              <a:t>;</a:t>
            </a:r>
          </a:p>
          <a:p>
            <a:r>
              <a:rPr lang="en-US" sz="1200" dirty="0"/>
              <a:t>  right: </a:t>
            </a:r>
            <a:r>
              <a:rPr lang="en-US" sz="1200" dirty="0">
                <a:solidFill>
                  <a:srgbClr val="FFC000"/>
                </a:solidFill>
              </a:rPr>
              <a:t>30px</a:t>
            </a:r>
            <a:r>
              <a:rPr lang="en-US" sz="1200" dirty="0"/>
              <a:t>;</a:t>
            </a:r>
          </a:p>
          <a:p>
            <a:r>
              <a:rPr lang="en-US" sz="1200" dirty="0"/>
              <a:t>  transition: all </a:t>
            </a:r>
            <a:r>
              <a:rPr lang="en-US" sz="1200" dirty="0">
                <a:solidFill>
                  <a:srgbClr val="FFC000"/>
                </a:solidFill>
              </a:rPr>
              <a:t>200ms</a:t>
            </a:r>
            <a:r>
              <a:rPr lang="en-US" sz="1200" dirty="0"/>
              <a:t>;</a:t>
            </a:r>
          </a:p>
          <a:p>
            <a:r>
              <a:rPr lang="en-US" sz="1200" dirty="0"/>
              <a:t>  font-size: </a:t>
            </a:r>
            <a:r>
              <a:rPr lang="en-US" sz="1200" dirty="0">
                <a:solidFill>
                  <a:srgbClr val="FFC000"/>
                </a:solidFill>
              </a:rPr>
              <a:t>30px</a:t>
            </a:r>
            <a:r>
              <a:rPr lang="en-US" sz="1200" dirty="0"/>
              <a:t>;</a:t>
            </a:r>
          </a:p>
          <a:p>
            <a:r>
              <a:rPr lang="en-US" sz="1200" dirty="0"/>
              <a:t>  font-weight: bold;</a:t>
            </a:r>
          </a:p>
          <a:p>
            <a:r>
              <a:rPr lang="en-US" sz="1200" dirty="0"/>
              <a:t>  text-decoration: none;</a:t>
            </a:r>
          </a:p>
          <a:p>
            <a:r>
              <a:rPr lang="en-US" sz="1200" dirty="0"/>
              <a:t>  color: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>
                <a:solidFill>
                  <a:srgbClr val="00B0F0"/>
                </a:solidFill>
              </a:rPr>
              <a:t>#333</a:t>
            </a:r>
            <a:r>
              <a:rPr lang="en-US" sz="1200" dirty="0"/>
              <a:t>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.</a:t>
            </a:r>
            <a:r>
              <a:rPr lang="en-US" sz="1200" dirty="0" err="1">
                <a:solidFill>
                  <a:srgbClr val="FFC000"/>
                </a:solidFill>
              </a:rPr>
              <a:t>popupMenu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/>
              <a:t>.</a:t>
            </a:r>
            <a:r>
              <a:rPr lang="en-US" sz="1200" dirty="0" err="1">
                <a:solidFill>
                  <a:srgbClr val="FFC000"/>
                </a:solidFill>
              </a:rPr>
              <a:t>close:hover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/>
              <a:t>{</a:t>
            </a:r>
          </a:p>
          <a:p>
            <a:r>
              <a:rPr lang="en-US" sz="1200" dirty="0"/>
              <a:t>  color: </a:t>
            </a:r>
            <a:r>
              <a:rPr lang="en-US" sz="1200" dirty="0">
                <a:solidFill>
                  <a:srgbClr val="00B0F0"/>
                </a:solidFill>
              </a:rPr>
              <a:t>#06D85F</a:t>
            </a:r>
            <a:r>
              <a:rPr lang="en-US" sz="1200" dirty="0"/>
              <a:t>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.</a:t>
            </a:r>
            <a:r>
              <a:rPr lang="en-US" sz="1200" dirty="0" err="1">
                <a:solidFill>
                  <a:srgbClr val="FFC000"/>
                </a:solidFill>
              </a:rPr>
              <a:t>popupMenu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/>
              <a:t>.</a:t>
            </a:r>
            <a:r>
              <a:rPr lang="en-US" sz="1200" dirty="0">
                <a:solidFill>
                  <a:srgbClr val="FFC000"/>
                </a:solidFill>
              </a:rPr>
              <a:t>content</a:t>
            </a:r>
            <a:r>
              <a:rPr lang="en-US" sz="1200" dirty="0"/>
              <a:t> {</a:t>
            </a:r>
          </a:p>
          <a:p>
            <a:r>
              <a:rPr lang="en-US" sz="1200" dirty="0"/>
              <a:t>  max-height: </a:t>
            </a:r>
            <a:r>
              <a:rPr lang="en-US" sz="1200" dirty="0">
                <a:solidFill>
                  <a:srgbClr val="FFC000"/>
                </a:solidFill>
              </a:rPr>
              <a:t>30%</a:t>
            </a:r>
            <a:r>
              <a:rPr lang="en-US" sz="1200" dirty="0"/>
              <a:t>;</a:t>
            </a:r>
          </a:p>
          <a:p>
            <a:r>
              <a:rPr lang="en-US" sz="1200" dirty="0"/>
              <a:t>  overflow: auto;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@media </a:t>
            </a:r>
            <a:r>
              <a:rPr lang="en-US" sz="1200" dirty="0">
                <a:solidFill>
                  <a:srgbClr val="FFC000"/>
                </a:solidFill>
              </a:rPr>
              <a:t>screen</a:t>
            </a:r>
            <a:r>
              <a:rPr lang="en-US" sz="1200" dirty="0"/>
              <a:t> and (max-width: </a:t>
            </a:r>
            <a:r>
              <a:rPr lang="en-US" sz="1200" dirty="0">
                <a:solidFill>
                  <a:srgbClr val="FFC000"/>
                </a:solidFill>
              </a:rPr>
              <a:t>700px</a:t>
            </a:r>
            <a:r>
              <a:rPr lang="en-US" sz="1200" dirty="0"/>
              <a:t>){</a:t>
            </a:r>
          </a:p>
          <a:p>
            <a:r>
              <a:rPr lang="en-US" sz="1200" dirty="0"/>
              <a:t>  .container{</a:t>
            </a:r>
          </a:p>
          <a:p>
            <a:r>
              <a:rPr lang="en-US" sz="1200" dirty="0"/>
              <a:t>    width</a:t>
            </a:r>
            <a:r>
              <a:rPr lang="en-US" sz="1200" dirty="0">
                <a:solidFill>
                  <a:srgbClr val="FFC000"/>
                </a:solidFill>
              </a:rPr>
              <a:t>: 70%;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.</a:t>
            </a:r>
            <a:r>
              <a:rPr lang="en-US" sz="1200" dirty="0" err="1">
                <a:solidFill>
                  <a:srgbClr val="FFC000"/>
                </a:solidFill>
              </a:rPr>
              <a:t>popupMenu</a:t>
            </a:r>
            <a:r>
              <a:rPr lang="en-US" sz="1200" dirty="0"/>
              <a:t>{</a:t>
            </a:r>
          </a:p>
          <a:p>
            <a:r>
              <a:rPr lang="en-US" sz="1200" dirty="0"/>
              <a:t>    width: </a:t>
            </a:r>
            <a:r>
              <a:rPr lang="en-US" sz="1200" dirty="0">
                <a:solidFill>
                  <a:srgbClr val="FFC000"/>
                </a:solidFill>
              </a:rPr>
              <a:t>70%</a:t>
            </a:r>
            <a:r>
              <a:rPr lang="en-US" sz="1200" dirty="0"/>
              <a:t>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863336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380</Words>
  <Application>Microsoft Office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BlackJack </vt:lpstr>
      <vt:lpstr>Goals</vt:lpstr>
      <vt:lpstr>Design: Pages</vt:lpstr>
      <vt:lpstr>Design: Interface</vt:lpstr>
      <vt:lpstr>Landing Page</vt:lpstr>
      <vt:lpstr>Playing Page</vt:lpstr>
      <vt:lpstr>CSS Features:</vt:lpstr>
      <vt:lpstr>Animated Button Snippet</vt:lpstr>
      <vt:lpstr>Popup Box Snippet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 </dc:title>
  <dc:creator>Windows User</dc:creator>
  <cp:lastModifiedBy>Windows User</cp:lastModifiedBy>
  <cp:revision>22</cp:revision>
  <dcterms:created xsi:type="dcterms:W3CDTF">2017-06-24T14:45:31Z</dcterms:created>
  <dcterms:modified xsi:type="dcterms:W3CDTF">2017-06-24T19:01:57Z</dcterms:modified>
</cp:coreProperties>
</file>